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4" r:id="rId2"/>
    <p:sldId id="265" r:id="rId3"/>
    <p:sldId id="264" r:id="rId4"/>
    <p:sldId id="266" r:id="rId5"/>
    <p:sldId id="272" r:id="rId6"/>
    <p:sldId id="268" r:id="rId7"/>
    <p:sldId id="271" r:id="rId8"/>
    <p:sldId id="269" r:id="rId9"/>
    <p:sldId id="270"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7268" autoAdjust="0"/>
  </p:normalViewPr>
  <p:slideViewPr>
    <p:cSldViewPr snapToGrid="0" snapToObjects="1">
      <p:cViewPr varScale="1">
        <p:scale>
          <a:sx n="79" d="100"/>
          <a:sy n="79" d="100"/>
        </p:scale>
        <p:origin x="58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BA381-0C5B-B145-88EE-943799F8BD08}" type="datetimeFigureOut">
              <a:rPr lang="en-US" smtClean="0"/>
              <a:t>4/30/2017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97C87-8CC2-1049-B7C4-894AF0616601}" type="slidenum">
              <a:rPr lang="en-US" smtClean="0"/>
              <a:t>‹#›</a:t>
            </a:fld>
            <a:endParaRPr lang="en-US"/>
          </a:p>
        </p:txBody>
      </p:sp>
    </p:spTree>
    <p:extLst>
      <p:ext uri="{BB962C8B-B14F-4D97-AF65-F5344CB8AC3E}">
        <p14:creationId xmlns:p14="http://schemas.microsoft.com/office/powerpoint/2010/main" val="34527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97C87-8CC2-1049-B7C4-894AF0616601}" type="slidenum">
              <a:rPr lang="en-US" smtClean="0"/>
              <a:t>8</a:t>
            </a:fld>
            <a:endParaRPr lang="en-US"/>
          </a:p>
        </p:txBody>
      </p:sp>
    </p:spTree>
    <p:extLst>
      <p:ext uri="{BB962C8B-B14F-4D97-AF65-F5344CB8AC3E}">
        <p14:creationId xmlns:p14="http://schemas.microsoft.com/office/powerpoint/2010/main" val="244274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profile/sadaf8581#!/vizhome/UnderstandingEnvironmentalVulnerability/EVIMa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rpubs.com/armington_hall/understanding_environmental_vulnerabilty" TargetMode="External"/><Relationship Id="rId4" Type="http://schemas.openxmlformats.org/officeDocument/2006/relationships/hyperlink" Target="https://public.tableau.com/profile/sadaf8581#!/vizhome/UnderstandingEnvironmentalVulnerability2/EVIPredi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4771"/>
            <a:ext cx="9511696" cy="1730830"/>
          </a:xfrm>
        </p:spPr>
        <p:txBody>
          <a:bodyPr>
            <a:noAutofit/>
          </a:bodyPr>
          <a:lstStyle/>
          <a:p>
            <a:r>
              <a:rPr lang="en-US" sz="4800" b="1" dirty="0"/>
              <a:t>DATS 6101 Project II: Understanding Environmental Vulnerability</a:t>
            </a:r>
          </a:p>
        </p:txBody>
      </p:sp>
      <p:sp>
        <p:nvSpPr>
          <p:cNvPr id="3" name="Content Placeholder 2"/>
          <p:cNvSpPr>
            <a:spLocks noGrp="1"/>
          </p:cNvSpPr>
          <p:nvPr>
            <p:ph idx="1"/>
          </p:nvPr>
        </p:nvSpPr>
        <p:spPr>
          <a:xfrm>
            <a:off x="859971" y="3788228"/>
            <a:ext cx="6313714" cy="1268411"/>
          </a:xfrm>
        </p:spPr>
        <p:txBody>
          <a:bodyPr>
            <a:normAutofit fontScale="47500" lnSpcReduction="20000"/>
          </a:bodyPr>
          <a:lstStyle/>
          <a:p>
            <a:pPr marL="0" indent="0">
              <a:buNone/>
            </a:pPr>
            <a:r>
              <a:rPr lang="en-US" sz="3600" dirty="0">
                <a:solidFill>
                  <a:schemeClr val="accent1"/>
                </a:solidFill>
              </a:rPr>
              <a:t>By</a:t>
            </a:r>
          </a:p>
          <a:p>
            <a:pPr marL="0" indent="0">
              <a:buNone/>
            </a:pPr>
            <a:r>
              <a:rPr lang="en-US" sz="3600" dirty="0">
                <a:solidFill>
                  <a:schemeClr val="accent1"/>
                </a:solidFill>
              </a:rPr>
              <a:t>Sadaf </a:t>
            </a:r>
            <a:r>
              <a:rPr lang="en-US" sz="3600" dirty="0" err="1">
                <a:solidFill>
                  <a:schemeClr val="accent1"/>
                </a:solidFill>
              </a:rPr>
              <a:t>Asrar</a:t>
            </a:r>
            <a:r>
              <a:rPr lang="en-US" sz="3600" dirty="0">
                <a:solidFill>
                  <a:schemeClr val="accent1"/>
                </a:solidFill>
              </a:rPr>
              <a:t>, Nelson Foster, </a:t>
            </a:r>
            <a:r>
              <a:rPr lang="en-US" sz="3600" dirty="0" err="1">
                <a:solidFill>
                  <a:schemeClr val="accent1"/>
                </a:solidFill>
              </a:rPr>
              <a:t>Qianyi</a:t>
            </a:r>
            <a:r>
              <a:rPr lang="en-US" sz="3600" dirty="0">
                <a:solidFill>
                  <a:schemeClr val="accent1"/>
                </a:solidFill>
              </a:rPr>
              <a:t> Huang, &amp; </a:t>
            </a:r>
            <a:r>
              <a:rPr lang="en-US" sz="3600" dirty="0" err="1">
                <a:solidFill>
                  <a:schemeClr val="accent1"/>
                </a:solidFill>
              </a:rPr>
              <a:t>Zhengzheng</a:t>
            </a:r>
            <a:r>
              <a:rPr lang="en-US" sz="3600" dirty="0">
                <a:solidFill>
                  <a:schemeClr val="accent1"/>
                </a:solidFill>
              </a:rPr>
              <a:t> Yu</a:t>
            </a:r>
          </a:p>
          <a:p>
            <a:pPr marL="0" indent="0">
              <a:buNone/>
            </a:pPr>
            <a:r>
              <a:rPr lang="en-US" sz="3600" dirty="0">
                <a:solidFill>
                  <a:schemeClr val="accent1"/>
                </a:solidFill>
              </a:rPr>
              <a:t>May 1, 2017</a:t>
            </a:r>
          </a:p>
          <a:p>
            <a:pPr marL="0" indent="0" algn="ctr">
              <a:buNone/>
            </a:pPr>
            <a:endParaRPr lang="en-US" dirty="0"/>
          </a:p>
        </p:txBody>
      </p:sp>
    </p:spTree>
    <p:extLst>
      <p:ext uri="{BB962C8B-B14F-4D97-AF65-F5344CB8AC3E}">
        <p14:creationId xmlns:p14="http://schemas.microsoft.com/office/powerpoint/2010/main" val="3180526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References </a:t>
            </a:r>
          </a:p>
        </p:txBody>
      </p:sp>
      <p:sp>
        <p:nvSpPr>
          <p:cNvPr id="3" name="Content Placeholder 2"/>
          <p:cNvSpPr>
            <a:spLocks noGrp="1"/>
          </p:cNvSpPr>
          <p:nvPr>
            <p:ph idx="1"/>
          </p:nvPr>
        </p:nvSpPr>
        <p:spPr>
          <a:xfrm>
            <a:off x="677333" y="1420360"/>
            <a:ext cx="9130695" cy="5089297"/>
          </a:xfrm>
        </p:spPr>
        <p:txBody>
          <a:bodyPr>
            <a:normAutofit fontScale="85000" lnSpcReduction="20000"/>
          </a:bodyPr>
          <a:lstStyle/>
          <a:p>
            <a:pPr marL="0" indent="0">
              <a:buNone/>
            </a:pPr>
            <a:r>
              <a:rPr lang="en-US" dirty="0"/>
              <a:t>Center for International Earth Science Information Network - CIESIN. (2013). Low Elevation Coastal Zone 	(LECZ) Urban-Rural Population and Land Area Estimates, Version 2. Retrieved April 9, 2017, from 	NASA Socio Economic Data and Applications Center (SEDAC): 	http://dx.doi.org/10.7927/H4MW2F2J</a:t>
            </a:r>
          </a:p>
          <a:p>
            <a:pPr marL="0" indent="0">
              <a:buNone/>
            </a:pPr>
            <a:r>
              <a:rPr lang="en-US" dirty="0"/>
              <a:t>Donner, W., &amp; Rodríguez, H. (2011, January 1). Disaster Risk and Vulnerability: The Role and Impact of 	Population and Society. Retrieved from Population Reference Bureau: 	http://www.prb.org/Publications/Articles/2011/disaster-risk.aspx</a:t>
            </a:r>
          </a:p>
          <a:p>
            <a:pPr marL="0" indent="0">
              <a:buNone/>
            </a:pPr>
            <a:r>
              <a:rPr lang="en-US" dirty="0"/>
              <a:t>Gowrie, M. N. (2003). Environmental vulnerability index for the island of Tobago, West Indies. 	Conservation Ecology 7, 11.</a:t>
            </a:r>
          </a:p>
          <a:p>
            <a:pPr marL="0" indent="0">
              <a:buNone/>
            </a:pPr>
            <a:r>
              <a:rPr lang="en-US" dirty="0" err="1"/>
              <a:t>Kaly</a:t>
            </a:r>
            <a:r>
              <a:rPr lang="en-US" dirty="0"/>
              <a:t>, U.L.; C.R. Pratt; J. Mitchell. (2004). The Environmental Vulnerability Index (EVI) 2004. New York: 	SOPAC.</a:t>
            </a:r>
          </a:p>
          <a:p>
            <a:pPr marL="0" indent="0">
              <a:buNone/>
            </a:pPr>
            <a:r>
              <a:rPr lang="en-US" dirty="0" err="1"/>
              <a:t>Kouakou</a:t>
            </a:r>
            <a:r>
              <a:rPr lang="en-US" dirty="0"/>
              <a:t>, Y. E., Kone, B., </a:t>
            </a:r>
            <a:r>
              <a:rPr lang="en-US" dirty="0" err="1"/>
              <a:t>Cisse</a:t>
            </a:r>
            <a:r>
              <a:rPr lang="en-US" dirty="0"/>
              <a:t>, G., </a:t>
            </a:r>
            <a:r>
              <a:rPr lang="en-US" dirty="0" err="1"/>
              <a:t>Dje</a:t>
            </a:r>
            <a:r>
              <a:rPr lang="en-US" dirty="0"/>
              <a:t>, K. B., N'GO, Y. A., </a:t>
            </a:r>
            <a:r>
              <a:rPr lang="en-US" dirty="0" err="1"/>
              <a:t>Konare</a:t>
            </a:r>
            <a:r>
              <a:rPr lang="en-US" dirty="0"/>
              <a:t>, A. A., &amp; </a:t>
            </a:r>
            <a:r>
              <a:rPr lang="en-US" dirty="0" err="1"/>
              <a:t>Savane</a:t>
            </a:r>
            <a:r>
              <a:rPr lang="en-US" dirty="0"/>
              <a:t>, I. (2013). 	Environmental 	vulnerability index: Application to the white </a:t>
            </a:r>
            <a:r>
              <a:rPr lang="en-US" dirty="0" err="1"/>
              <a:t>bandama</a:t>
            </a:r>
            <a:r>
              <a:rPr lang="en-US" dirty="0"/>
              <a:t> </a:t>
            </a:r>
            <a:r>
              <a:rPr lang="en-US" dirty="0" err="1"/>
              <a:t>bassin</a:t>
            </a:r>
            <a:r>
              <a:rPr lang="en-US" dirty="0"/>
              <a:t> in the northern </a:t>
            </a:r>
            <a:r>
              <a:rPr lang="en-US" dirty="0" err="1"/>
              <a:t>côte</a:t>
            </a:r>
            <a:r>
              <a:rPr lang="en-US" dirty="0"/>
              <a:t>  	</a:t>
            </a:r>
            <a:r>
              <a:rPr lang="en-US" dirty="0" err="1"/>
              <a:t>D'ivoire</a:t>
            </a:r>
            <a:r>
              <a:rPr lang="en-US" dirty="0"/>
              <a:t>. International Journal of Conservation Science, 357-69 .</a:t>
            </a:r>
          </a:p>
          <a:p>
            <a:pPr marL="0" indent="0">
              <a:buNone/>
            </a:pPr>
            <a:r>
              <a:rPr lang="en-US" dirty="0"/>
              <a:t>South Pacific Applied Geoscience Commission - SOPAC; United Nations Environmental Program - UNEP. 	(2004). Compendium of Environmental Sustainability Indicator Collections: 2004 Environmental 	Vulnerability Index (EVI). Palisades, NY: NASA Socioeconomic Data and Applications Center 	(SEDAC).</a:t>
            </a:r>
          </a:p>
          <a:p>
            <a:pPr marL="0" indent="0">
              <a:buNone/>
            </a:pPr>
            <a:r>
              <a:rPr lang="en-US" dirty="0"/>
              <a:t>UN ISDR. (2005). Environment and Vulnerability: Emerging Prospects. Geneva: UNEP.</a:t>
            </a:r>
          </a:p>
          <a:p>
            <a:pPr marL="0" indent="0">
              <a:buNone/>
            </a:pPr>
            <a:r>
              <a:rPr lang="en-US" dirty="0"/>
              <a:t>World Bank. (2017, April 9). Climate Change. Retrieved from World Bank: 	http://data.worldbank.org/topic/climate-change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6767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3" name="Content Placeholder 2"/>
          <p:cNvSpPr>
            <a:spLocks noGrp="1"/>
          </p:cNvSpPr>
          <p:nvPr>
            <p:ph idx="1"/>
          </p:nvPr>
        </p:nvSpPr>
        <p:spPr>
          <a:xfrm>
            <a:off x="677334" y="1561149"/>
            <a:ext cx="8974666" cy="4494211"/>
          </a:xfrm>
        </p:spPr>
        <p:txBody>
          <a:bodyPr/>
          <a:lstStyle/>
          <a:p>
            <a:r>
              <a:rPr lang="en-US" dirty="0"/>
              <a:t>Initial Question </a:t>
            </a:r>
          </a:p>
          <a:p>
            <a:pPr lvl="1"/>
            <a:r>
              <a:rPr lang="en-US" dirty="0"/>
              <a:t>What environmental and economic factors contribute to rising water levels in low elevation coastal zones (LECZ)? Specifically, can we predict when an LECZ will go under water?</a:t>
            </a:r>
          </a:p>
          <a:p>
            <a:r>
              <a:rPr lang="en-US" dirty="0"/>
              <a:t>Revised Question</a:t>
            </a:r>
          </a:p>
          <a:p>
            <a:pPr lvl="1"/>
            <a:r>
              <a:rPr lang="en-US" dirty="0"/>
              <a:t>What factors contribute to the vulnerability of the natural environment to sustain natural and human-made disasters? Specifically, what factors contribute to a country's score on the Environmental Vulnerability Index (EVI)?</a:t>
            </a:r>
          </a:p>
          <a:p>
            <a:pPr lvl="2"/>
            <a:r>
              <a:rPr lang="en-US" dirty="0"/>
              <a:t>Why use EVI?</a:t>
            </a:r>
          </a:p>
          <a:p>
            <a:pPr lvl="3"/>
            <a:r>
              <a:rPr lang="en-US" dirty="0"/>
              <a:t>The EVI is an aggregated indicator made up of 50 sub-indicators and sub-indices which provides an estimation of the ability of a country or a region to sustain future environmental and ecological disasters (</a:t>
            </a:r>
            <a:r>
              <a:rPr lang="en-US" dirty="0" err="1"/>
              <a:t>Kaly</a:t>
            </a:r>
            <a:r>
              <a:rPr lang="en-US" dirty="0"/>
              <a:t>, Pratt, Mitchell, 2004). </a:t>
            </a:r>
          </a:p>
          <a:p>
            <a:pPr lvl="2"/>
            <a:endParaRPr lang="en-US" dirty="0"/>
          </a:p>
          <a:p>
            <a:pPr lvl="1"/>
            <a:endParaRPr lang="en-US" dirty="0"/>
          </a:p>
        </p:txBody>
      </p:sp>
    </p:spTree>
    <p:extLst>
      <p:ext uri="{BB962C8B-B14F-4D97-AF65-F5344CB8AC3E}">
        <p14:creationId xmlns:p14="http://schemas.microsoft.com/office/powerpoint/2010/main" val="333783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Research</a:t>
            </a:r>
          </a:p>
        </p:txBody>
      </p:sp>
      <p:sp>
        <p:nvSpPr>
          <p:cNvPr id="3" name="Content Placeholder 2"/>
          <p:cNvSpPr>
            <a:spLocks noGrp="1"/>
          </p:cNvSpPr>
          <p:nvPr>
            <p:ph idx="1"/>
          </p:nvPr>
        </p:nvSpPr>
        <p:spPr>
          <a:xfrm>
            <a:off x="677334" y="1429069"/>
            <a:ext cx="8596668" cy="4931091"/>
          </a:xfrm>
        </p:spPr>
        <p:txBody>
          <a:bodyPr>
            <a:normAutofit/>
          </a:bodyPr>
          <a:lstStyle/>
          <a:p>
            <a:r>
              <a:rPr lang="en-US" dirty="0"/>
              <a:t>Qualitative Studies</a:t>
            </a:r>
          </a:p>
          <a:p>
            <a:pPr lvl="1"/>
            <a:r>
              <a:rPr lang="en-US" dirty="0"/>
              <a:t>Identified pathways that link the natural environment to the ability to sustain disaster, and then connected the management of the natural environment to the ability to minimize vulnerability to future disasters (UN ISDR, 2005)</a:t>
            </a:r>
          </a:p>
          <a:p>
            <a:pPr lvl="1"/>
            <a:r>
              <a:rPr lang="en-US" dirty="0"/>
              <a:t>Identified population density in urban areas and social-economic make-up of the population as key factors in the vulnerability of the natural environment to sustain shocks (Donner &amp; Rodríguez, 2011)</a:t>
            </a:r>
          </a:p>
          <a:p>
            <a:r>
              <a:rPr lang="en-US" dirty="0"/>
              <a:t>Quantitative Studies</a:t>
            </a:r>
          </a:p>
          <a:p>
            <a:pPr lvl="1"/>
            <a:r>
              <a:rPr lang="en-US" dirty="0"/>
              <a:t>Identified global climate change, country specific characteristics, and anthropogenic activities as the primary contributors to the EVI score of White </a:t>
            </a:r>
            <a:r>
              <a:rPr lang="en-US" dirty="0" err="1"/>
              <a:t>Bandama</a:t>
            </a:r>
            <a:r>
              <a:rPr lang="en-US" dirty="0"/>
              <a:t> Basin (</a:t>
            </a:r>
            <a:r>
              <a:rPr lang="en-US" dirty="0" err="1"/>
              <a:t>Kouakou</a:t>
            </a:r>
            <a:r>
              <a:rPr lang="en-US" dirty="0"/>
              <a:t>, et al., 2013)</a:t>
            </a:r>
          </a:p>
          <a:p>
            <a:pPr lvl="1"/>
            <a:r>
              <a:rPr lang="en-US" dirty="0"/>
              <a:t>Identified anthropogenic activities being the biggest driver of the EVI score for the Island of Tobago, where vulnerability could be managed by efficient use of resources brought on by clear communication between agencies that manage those resources (Gowrie, 2003)</a:t>
            </a:r>
          </a:p>
          <a:p>
            <a:endParaRPr lang="en-US" dirty="0"/>
          </a:p>
          <a:p>
            <a:pPr lvl="1"/>
            <a:endParaRPr lang="en-US" dirty="0"/>
          </a:p>
        </p:txBody>
      </p:sp>
    </p:spTree>
    <p:extLst>
      <p:ext uri="{BB962C8B-B14F-4D97-AF65-F5344CB8AC3E}">
        <p14:creationId xmlns:p14="http://schemas.microsoft.com/office/powerpoint/2010/main" val="46064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2160"/>
          </a:xfrm>
        </p:spPr>
        <p:txBody>
          <a:bodyPr/>
          <a:lstStyle/>
          <a:p>
            <a:r>
              <a:rPr lang="en-US" dirty="0"/>
              <a:t>Data</a:t>
            </a:r>
          </a:p>
        </p:txBody>
      </p:sp>
      <p:sp>
        <p:nvSpPr>
          <p:cNvPr id="3" name="Content Placeholder 2"/>
          <p:cNvSpPr>
            <a:spLocks noGrp="1"/>
          </p:cNvSpPr>
          <p:nvPr>
            <p:ph idx="1"/>
          </p:nvPr>
        </p:nvSpPr>
        <p:spPr>
          <a:xfrm>
            <a:off x="677334" y="1398589"/>
            <a:ext cx="9492826" cy="4768531"/>
          </a:xfrm>
        </p:spPr>
        <p:txBody>
          <a:bodyPr>
            <a:normAutofit/>
          </a:bodyPr>
          <a:lstStyle/>
          <a:p>
            <a:r>
              <a:rPr lang="en-US" dirty="0"/>
              <a:t>Data Selection</a:t>
            </a:r>
          </a:p>
          <a:p>
            <a:pPr lvl="1"/>
            <a:r>
              <a:rPr lang="en-US" dirty="0"/>
              <a:t>EVI 2004 dataset</a:t>
            </a:r>
          </a:p>
          <a:p>
            <a:pPr lvl="1"/>
            <a:r>
              <a:rPr lang="en-US" dirty="0"/>
              <a:t>World Bank Climate Change (WBCC) dataset</a:t>
            </a:r>
          </a:p>
          <a:p>
            <a:pPr lvl="1"/>
            <a:r>
              <a:rPr lang="it-IT" dirty="0"/>
              <a:t>NASA SEDAC Low-Elevation Climate Zone (LECZ) datasets</a:t>
            </a:r>
            <a:endParaRPr lang="en-US" dirty="0"/>
          </a:p>
          <a:p>
            <a:r>
              <a:rPr lang="en-US" dirty="0"/>
              <a:t>Data Preparation</a:t>
            </a:r>
          </a:p>
          <a:p>
            <a:pPr lvl="1"/>
            <a:r>
              <a:rPr lang="en-US" dirty="0"/>
              <a:t>Reshaped WBCC and LECZ datasets and extracted data for 2004</a:t>
            </a:r>
          </a:p>
          <a:p>
            <a:pPr lvl="1"/>
            <a:r>
              <a:rPr lang="en-US" dirty="0"/>
              <a:t>Merged the WBCC and LECZ datasets to EVI dataset to create master dataset</a:t>
            </a:r>
          </a:p>
          <a:p>
            <a:pPr lvl="1"/>
            <a:r>
              <a:rPr lang="en-US" dirty="0"/>
              <a:t>Identified 12 key variables from literature review </a:t>
            </a:r>
          </a:p>
          <a:p>
            <a:pPr lvl="1"/>
            <a:r>
              <a:rPr lang="en-US" dirty="0"/>
              <a:t>Scaled the variables to normalize them</a:t>
            </a:r>
          </a:p>
          <a:p>
            <a:pPr lvl="1"/>
            <a:r>
              <a:rPr lang="en-US" dirty="0"/>
              <a:t>Imputed the missing values using the predicted mean method</a:t>
            </a:r>
          </a:p>
          <a:p>
            <a:pPr lvl="1"/>
            <a:r>
              <a:rPr lang="en-US" dirty="0"/>
              <a:t>Final dataset had 178 observations where the unit of observation is a country</a:t>
            </a:r>
          </a:p>
        </p:txBody>
      </p:sp>
    </p:spTree>
    <p:extLst>
      <p:ext uri="{BB962C8B-B14F-4D97-AF65-F5344CB8AC3E}">
        <p14:creationId xmlns:p14="http://schemas.microsoft.com/office/powerpoint/2010/main" val="417349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9280"/>
            <a:ext cx="8596668" cy="1320800"/>
          </a:xfrm>
        </p:spPr>
        <p:txBody>
          <a:bodyPr/>
          <a:lstStyle/>
          <a:p>
            <a:r>
              <a:rPr lang="en-US" dirty="0"/>
              <a:t>Variables </a:t>
            </a:r>
          </a:p>
        </p:txBody>
      </p:sp>
      <p:sp>
        <p:nvSpPr>
          <p:cNvPr id="3" name="Content Placeholder 2"/>
          <p:cNvSpPr>
            <a:spLocks noGrp="1"/>
          </p:cNvSpPr>
          <p:nvPr>
            <p:ph idx="1"/>
          </p:nvPr>
        </p:nvSpPr>
        <p:spPr>
          <a:xfrm>
            <a:off x="677334" y="1540829"/>
            <a:ext cx="9492826" cy="4799011"/>
          </a:xfrm>
        </p:spPr>
        <p:txBody>
          <a:bodyPr>
            <a:normAutofit/>
          </a:bodyPr>
          <a:lstStyle/>
          <a:p>
            <a:r>
              <a:rPr lang="en-US" dirty="0"/>
              <a:t>EVI</a:t>
            </a:r>
          </a:p>
          <a:p>
            <a:r>
              <a:rPr lang="en-US" dirty="0"/>
              <a:t>Total GHG Emissions KT</a:t>
            </a:r>
          </a:p>
          <a:p>
            <a:r>
              <a:rPr lang="en-US" dirty="0"/>
              <a:t>Percent of Ag Land</a:t>
            </a:r>
          </a:p>
          <a:p>
            <a:r>
              <a:rPr lang="en-US" dirty="0"/>
              <a:t>Percent of Population in Urban Areas</a:t>
            </a:r>
          </a:p>
          <a:p>
            <a:r>
              <a:rPr lang="en-US" dirty="0"/>
              <a:t>Percent of Rural Land</a:t>
            </a:r>
          </a:p>
          <a:p>
            <a:r>
              <a:rPr lang="en-US" dirty="0"/>
              <a:t>Percent of Urban Land</a:t>
            </a:r>
          </a:p>
          <a:p>
            <a:r>
              <a:rPr lang="en-US" dirty="0"/>
              <a:t>Mortality Rate Under 5 (1000 Births)</a:t>
            </a:r>
          </a:p>
          <a:p>
            <a:r>
              <a:rPr lang="en-US" dirty="0"/>
              <a:t>Biodiversity Sub-Index (CBDEVI)</a:t>
            </a:r>
          </a:p>
          <a:p>
            <a:r>
              <a:rPr lang="en-US" dirty="0"/>
              <a:t>Climate Change Sub-Index (CCEVI)</a:t>
            </a:r>
          </a:p>
          <a:p>
            <a:r>
              <a:rPr lang="en-US" dirty="0"/>
              <a:t>CO2 emissions KT</a:t>
            </a:r>
          </a:p>
          <a:p>
            <a:r>
              <a:rPr lang="en-US" dirty="0"/>
              <a:t>Renewable electricity output as a percent of total electricity output</a:t>
            </a:r>
          </a:p>
          <a:p>
            <a:r>
              <a:rPr lang="en-US" dirty="0"/>
              <a:t>Foreign Direct Investment net inflows as percent of GDP</a:t>
            </a:r>
          </a:p>
          <a:p>
            <a:endParaRPr lang="en-US" dirty="0"/>
          </a:p>
        </p:txBody>
      </p:sp>
    </p:spTree>
    <p:extLst>
      <p:ext uri="{BB962C8B-B14F-4D97-AF65-F5344CB8AC3E}">
        <p14:creationId xmlns:p14="http://schemas.microsoft.com/office/powerpoint/2010/main" val="344338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75226" cy="731520"/>
          </a:xfrm>
        </p:spPr>
        <p:txBody>
          <a:bodyPr/>
          <a:lstStyle/>
          <a:p>
            <a:r>
              <a:rPr lang="en-US" dirty="0"/>
              <a:t>Model Development</a:t>
            </a:r>
          </a:p>
        </p:txBody>
      </p:sp>
      <p:sp>
        <p:nvSpPr>
          <p:cNvPr id="3" name="Content Placeholder 2"/>
          <p:cNvSpPr>
            <a:spLocks noGrp="1"/>
          </p:cNvSpPr>
          <p:nvPr>
            <p:ph idx="1"/>
          </p:nvPr>
        </p:nvSpPr>
        <p:spPr>
          <a:xfrm>
            <a:off x="677334" y="1341120"/>
            <a:ext cx="9696026" cy="5405120"/>
          </a:xfrm>
        </p:spPr>
        <p:txBody>
          <a:bodyPr>
            <a:normAutofit/>
          </a:bodyPr>
          <a:lstStyle/>
          <a:p>
            <a:r>
              <a:rPr lang="en-US" dirty="0"/>
              <a:t>Model 1</a:t>
            </a:r>
          </a:p>
          <a:p>
            <a:pPr lvl="1"/>
            <a:r>
              <a:rPr lang="en-US" dirty="0"/>
              <a:t>Developed initial model by regressing all 11 independent variables on scaled EVI</a:t>
            </a:r>
          </a:p>
          <a:p>
            <a:pPr lvl="2"/>
            <a:r>
              <a:rPr lang="en-US" dirty="0"/>
              <a:t>R2 of 0.7519, adjusted R2 of 0.7355 , and  VIF of 4.030588</a:t>
            </a:r>
          </a:p>
          <a:p>
            <a:pPr lvl="2"/>
            <a:r>
              <a:rPr lang="en-US" dirty="0"/>
              <a:t>Percent of Ag land, Child Mortality Rate, CBDI, and CCEVI were the only variables significant</a:t>
            </a:r>
          </a:p>
          <a:p>
            <a:r>
              <a:rPr lang="en-US" dirty="0"/>
              <a:t>Model 2</a:t>
            </a:r>
          </a:p>
          <a:p>
            <a:pPr lvl="1"/>
            <a:r>
              <a:rPr lang="en-US" dirty="0"/>
              <a:t>Developed second model by regressing only variables significant in Model 1 on scaled EVI</a:t>
            </a:r>
          </a:p>
          <a:p>
            <a:pPr lvl="1"/>
            <a:r>
              <a:rPr lang="en-US" dirty="0"/>
              <a:t>R2 of 0.7344, adjusted R2 of 0.7283, and VIF of 3.765296; all 4 variables were significant</a:t>
            </a:r>
          </a:p>
          <a:p>
            <a:r>
              <a:rPr lang="en-US" dirty="0"/>
              <a:t>Stepwise Regression</a:t>
            </a:r>
          </a:p>
          <a:p>
            <a:pPr lvl="1"/>
            <a:r>
              <a:rPr lang="en-US" dirty="0"/>
              <a:t>We ran forward, backward and hybrid stepwise regressions. All three stepwise regression results indicated that adjusted-R2 is maximized when the following variables are not included in the model:</a:t>
            </a:r>
          </a:p>
          <a:p>
            <a:pPr lvl="2"/>
            <a:r>
              <a:rPr lang="en-US" dirty="0"/>
              <a:t>CO2 emissions KT</a:t>
            </a:r>
          </a:p>
          <a:p>
            <a:pPr lvl="2"/>
            <a:r>
              <a:rPr lang="en-US" dirty="0"/>
              <a:t>Percent of Land Urban</a:t>
            </a:r>
          </a:p>
          <a:p>
            <a:pPr lvl="2"/>
            <a:r>
              <a:rPr lang="en-US" dirty="0"/>
              <a:t>Foreign Direct Investment net inflows as percent of GDP </a:t>
            </a:r>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57723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Development</a:t>
            </a:r>
          </a:p>
        </p:txBody>
      </p:sp>
      <p:sp>
        <p:nvSpPr>
          <p:cNvPr id="3" name="Content Placeholder 2"/>
          <p:cNvSpPr>
            <a:spLocks noGrp="1"/>
          </p:cNvSpPr>
          <p:nvPr>
            <p:ph idx="1"/>
          </p:nvPr>
        </p:nvSpPr>
        <p:spPr>
          <a:xfrm>
            <a:off x="677334" y="1500189"/>
            <a:ext cx="8596668" cy="3880773"/>
          </a:xfrm>
        </p:spPr>
        <p:txBody>
          <a:bodyPr/>
          <a:lstStyle/>
          <a:p>
            <a:r>
              <a:rPr lang="en-US" dirty="0"/>
              <a:t>Model 3</a:t>
            </a:r>
          </a:p>
          <a:p>
            <a:pPr lvl="1"/>
            <a:r>
              <a:rPr lang="en-US" dirty="0"/>
              <a:t>Regressed scaled EVI on the 8 independent variables identified by stepwise regression</a:t>
            </a:r>
          </a:p>
          <a:p>
            <a:pPr lvl="2"/>
            <a:r>
              <a:rPr lang="en-US" dirty="0"/>
              <a:t>R2 of 0.7507, Adjusted-R2 of 0.7389, and VIF of 4.011527</a:t>
            </a:r>
          </a:p>
          <a:p>
            <a:pPr lvl="2"/>
            <a:r>
              <a:rPr lang="en-US" dirty="0"/>
              <a:t>Percent of Ag land, Child Mortality Rate, CBDI and CCEVI were only variables significant</a:t>
            </a:r>
          </a:p>
          <a:p>
            <a:r>
              <a:rPr lang="en-US" dirty="0"/>
              <a:t>Comparison of the 3 Models</a:t>
            </a:r>
          </a:p>
          <a:p>
            <a:pPr lvl="1"/>
            <a:r>
              <a:rPr lang="en-US" dirty="0"/>
              <a:t>Ran ANOVA Chi Squared test</a:t>
            </a:r>
          </a:p>
          <a:p>
            <a:pPr lvl="1"/>
            <a:r>
              <a:rPr lang="en-US" dirty="0"/>
              <a:t>Compared VIF</a:t>
            </a:r>
          </a:p>
          <a:p>
            <a:r>
              <a:rPr lang="en-US" dirty="0"/>
              <a:t>Selected Model 3 Since the R2 of Models 1 and 3 were statistically no different from zero, and as Model 3 had a lower VIF, we chose Model 3 as the final model</a:t>
            </a:r>
          </a:p>
          <a:p>
            <a:endParaRPr lang="en-US" dirty="0"/>
          </a:p>
        </p:txBody>
      </p:sp>
    </p:spTree>
    <p:extLst>
      <p:ext uri="{BB962C8B-B14F-4D97-AF65-F5344CB8AC3E}">
        <p14:creationId xmlns:p14="http://schemas.microsoft.com/office/powerpoint/2010/main" val="26457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46831353"/>
              </p:ext>
            </p:extLst>
          </p:nvPr>
        </p:nvGraphicFramePr>
        <p:xfrm>
          <a:off x="674914" y="239478"/>
          <a:ext cx="8305800" cy="5171629"/>
        </p:xfrm>
        <a:graphic>
          <a:graphicData uri="http://schemas.openxmlformats.org/drawingml/2006/table">
            <a:tbl>
              <a:tblPr>
                <a:tableStyleId>{8A107856-5554-42FB-B03E-39F5DBC370BA}</a:tableStyleId>
              </a:tblPr>
              <a:tblGrid>
                <a:gridCol w="5013279">
                  <a:extLst>
                    <a:ext uri="{9D8B030D-6E8A-4147-A177-3AD203B41FA5}">
                      <a16:colId xmlns:a16="http://schemas.microsoft.com/office/drawing/2014/main" val="3993314184"/>
                    </a:ext>
                  </a:extLst>
                </a:gridCol>
                <a:gridCol w="1516113">
                  <a:extLst>
                    <a:ext uri="{9D8B030D-6E8A-4147-A177-3AD203B41FA5}">
                      <a16:colId xmlns:a16="http://schemas.microsoft.com/office/drawing/2014/main" val="222831210"/>
                    </a:ext>
                  </a:extLst>
                </a:gridCol>
                <a:gridCol w="1776408">
                  <a:extLst>
                    <a:ext uri="{9D8B030D-6E8A-4147-A177-3AD203B41FA5}">
                      <a16:colId xmlns:a16="http://schemas.microsoft.com/office/drawing/2014/main" val="2202342565"/>
                    </a:ext>
                  </a:extLst>
                </a:gridCol>
              </a:tblGrid>
              <a:tr h="282072">
                <a:tc gridSpan="3">
                  <a:txBody>
                    <a:bodyPr/>
                    <a:lstStyle/>
                    <a:p>
                      <a:pPr algn="ctr" fontAlgn="b"/>
                      <a:r>
                        <a:rPr lang="en-US" sz="2600" b="1" u="none" strike="noStrike" dirty="0">
                          <a:effectLst/>
                        </a:rPr>
                        <a:t>Model 3 Regression Results in Z-Scores</a:t>
                      </a:r>
                      <a:endParaRPr lang="en-US" sz="26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5297323"/>
                  </a:ext>
                </a:extLst>
              </a:tr>
              <a:tr h="523292">
                <a:tc>
                  <a:txBody>
                    <a:bodyPr/>
                    <a:lstStyle/>
                    <a:p>
                      <a:pPr algn="l" fontAlgn="b"/>
                      <a:r>
                        <a:rPr lang="en-US" sz="2000" b="1" u="none" strike="noStrike" dirty="0">
                          <a:effectLst/>
                        </a:rPr>
                        <a:t>Independent Variable</a:t>
                      </a:r>
                      <a:endParaRPr lang="en-US" sz="2000" b="1" i="1"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b="1" u="none" strike="noStrike" dirty="0">
                          <a:effectLst/>
                        </a:rPr>
                        <a:t>Coefficient</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b="1" u="none" strike="noStrike" dirty="0">
                          <a:effectLst/>
                        </a:rPr>
                        <a:t>Standard Error</a:t>
                      </a:r>
                      <a:endParaRPr lang="en-US"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89619498"/>
                  </a:ext>
                </a:extLst>
              </a:tr>
              <a:tr h="282072">
                <a:tc>
                  <a:txBody>
                    <a:bodyPr/>
                    <a:lstStyle/>
                    <a:p>
                      <a:pPr algn="l" rtl="0" fontAlgn="ctr"/>
                      <a:r>
                        <a:rPr lang="en-US" sz="2000" i="1" u="none" strike="noStrike" dirty="0">
                          <a:effectLst/>
                        </a:rPr>
                        <a:t>Total GHG Emissions KT*</a:t>
                      </a:r>
                      <a:endParaRPr lang="en-US" sz="2000" b="0" i="1"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0.098431</a:t>
                      </a:r>
                      <a:endParaRPr lang="en-US" sz="2000" b="0" i="0" u="none" strike="noStrike" dirty="0">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0.041701</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45022635"/>
                  </a:ext>
                </a:extLst>
              </a:tr>
              <a:tr h="282072">
                <a:tc>
                  <a:txBody>
                    <a:bodyPr/>
                    <a:lstStyle/>
                    <a:p>
                      <a:pPr algn="l" rtl="0" fontAlgn="ctr"/>
                      <a:r>
                        <a:rPr lang="en-US" sz="2000" i="1" u="none" strike="noStrike" dirty="0">
                          <a:effectLst/>
                        </a:rPr>
                        <a:t>Percent of Ag Land***</a:t>
                      </a:r>
                      <a:endParaRPr lang="en-US" sz="2000" b="0" i="1"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US" sz="2000" u="none" strike="noStrike">
                          <a:effectLst/>
                        </a:rPr>
                        <a:t>0.17183</a:t>
                      </a:r>
                      <a:endParaRPr lang="en-US" sz="2000" b="0" i="0" u="none" strike="noStrike">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0.042074</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83695818"/>
                  </a:ext>
                </a:extLst>
              </a:tr>
              <a:tr h="282072">
                <a:tc>
                  <a:txBody>
                    <a:bodyPr/>
                    <a:lstStyle/>
                    <a:p>
                      <a:pPr algn="l" fontAlgn="b"/>
                      <a:r>
                        <a:rPr lang="en-US" sz="2000" i="1" u="none" strike="noStrike" dirty="0">
                          <a:effectLst/>
                        </a:rPr>
                        <a:t>Percent of Population in Urban Areas</a:t>
                      </a:r>
                      <a:endParaRPr lang="en-US" sz="2000" b="0" i="1"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US" sz="2000" u="none" strike="noStrike">
                          <a:effectLst/>
                        </a:rPr>
                        <a:t>-0.049887</a:t>
                      </a:r>
                      <a:endParaRPr lang="en-US" sz="2000" b="0" i="0" u="none" strike="noStrike">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0.046713</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04404620"/>
                  </a:ext>
                </a:extLst>
              </a:tr>
              <a:tr h="282072">
                <a:tc>
                  <a:txBody>
                    <a:bodyPr/>
                    <a:lstStyle/>
                    <a:p>
                      <a:pPr algn="l" rtl="0" fontAlgn="ctr"/>
                      <a:r>
                        <a:rPr lang="en-US" sz="2000" i="1" u="none" strike="noStrike" dirty="0">
                          <a:effectLst/>
                        </a:rPr>
                        <a:t>Percent of Rural Land</a:t>
                      </a:r>
                      <a:endParaRPr lang="en-US" sz="2000" b="0" i="1"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US" sz="2000" u="none" strike="noStrike">
                          <a:effectLst/>
                        </a:rPr>
                        <a:t>-0.066906</a:t>
                      </a:r>
                      <a:endParaRPr lang="en-US" sz="2000" b="0" i="0" u="none" strike="noStrike">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0.041382</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0424629"/>
                  </a:ext>
                </a:extLst>
              </a:tr>
              <a:tr h="282072">
                <a:tc>
                  <a:txBody>
                    <a:bodyPr/>
                    <a:lstStyle/>
                    <a:p>
                      <a:pPr algn="l" rtl="0" fontAlgn="ctr"/>
                      <a:r>
                        <a:rPr lang="en-US" sz="2000" i="1" u="none" strike="noStrike" dirty="0">
                          <a:effectLst/>
                        </a:rPr>
                        <a:t>Mortality Rate Under 5 (1000 Births)***</a:t>
                      </a:r>
                      <a:endParaRPr lang="en-US" sz="2000" b="0" i="1"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US" sz="2000" u="none" strike="noStrike">
                          <a:effectLst/>
                        </a:rPr>
                        <a:t>-0.182398</a:t>
                      </a:r>
                      <a:endParaRPr lang="en-US" sz="2000" b="0" i="0" u="none" strike="noStrike">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0.054073</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0977978"/>
                  </a:ext>
                </a:extLst>
              </a:tr>
              <a:tr h="511947">
                <a:tc>
                  <a:txBody>
                    <a:bodyPr/>
                    <a:lstStyle/>
                    <a:p>
                      <a:pPr algn="l" rtl="0" fontAlgn="ctr"/>
                      <a:r>
                        <a:rPr lang="en-US" sz="2000" i="1" u="none" strike="noStrike" dirty="0">
                          <a:effectLst/>
                        </a:rPr>
                        <a:t>Percentage of Renewable Electricity</a:t>
                      </a:r>
                      <a:endParaRPr lang="en-US" sz="2000" b="0" i="1"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US" sz="2000" u="none" strike="noStrike">
                          <a:effectLst/>
                        </a:rPr>
                        <a:t>0.054325</a:t>
                      </a:r>
                      <a:endParaRPr lang="en-US" sz="2000" b="0" i="0" u="none" strike="noStrike">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0.045645</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73154251"/>
                  </a:ext>
                </a:extLst>
              </a:tr>
              <a:tr h="282072">
                <a:tc>
                  <a:txBody>
                    <a:bodyPr/>
                    <a:lstStyle/>
                    <a:p>
                      <a:pPr algn="l" rtl="0" fontAlgn="ctr"/>
                      <a:r>
                        <a:rPr lang="en-US" sz="2000" i="1" u="none" strike="noStrike" dirty="0">
                          <a:effectLst/>
                        </a:rPr>
                        <a:t>Biodiversity Sub-Index (CBDEVI)***</a:t>
                      </a:r>
                      <a:endParaRPr lang="en-US" sz="2000" b="0" i="1"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0.36468</a:t>
                      </a:r>
                      <a:endParaRPr lang="en-US" sz="2000" b="0" i="0" u="none" strike="noStrike" dirty="0">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0.054907</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80600763"/>
                  </a:ext>
                </a:extLst>
              </a:tr>
              <a:tr h="282072">
                <a:tc>
                  <a:txBody>
                    <a:bodyPr/>
                    <a:lstStyle/>
                    <a:p>
                      <a:pPr algn="l" rtl="0" fontAlgn="ctr"/>
                      <a:r>
                        <a:rPr lang="en-US" sz="2000" i="1" u="none" strike="noStrike" dirty="0">
                          <a:effectLst/>
                        </a:rPr>
                        <a:t>Climate Change Sub-Index (CCEVI)***</a:t>
                      </a:r>
                      <a:endParaRPr lang="en-US" sz="2000" b="0" i="1"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0.556611</a:t>
                      </a:r>
                      <a:endParaRPr lang="en-US" sz="2000" b="0" i="0" u="none" strike="noStrike" dirty="0">
                        <a:solidFill>
                          <a:srgbClr val="333333"/>
                        </a:solidFill>
                        <a:effectLst/>
                        <a:latin typeface="Calibri" panose="020F0502020204030204" pitchFamily="34" charset="0"/>
                      </a:endParaRPr>
                    </a:p>
                  </a:txBody>
                  <a:tcPr marL="6350" marR="6350" marT="6350" marB="0" anchor="ctr"/>
                </a:tc>
                <a:tc>
                  <a:txBody>
                    <a:bodyPr/>
                    <a:lstStyle/>
                    <a:p>
                      <a:pPr algn="r" fontAlgn="ctr"/>
                      <a:r>
                        <a:rPr lang="en-US" sz="2000" u="none" strike="noStrike" dirty="0">
                          <a:effectLst/>
                        </a:rPr>
                        <a:t>0.061415</a:t>
                      </a:r>
                      <a:endParaRPr lang="en-US" sz="2000" b="0" i="0" u="none" strike="noStrike" dirty="0">
                        <a:solidFill>
                          <a:srgbClr val="333333"/>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9435397"/>
                  </a:ext>
                </a:extLst>
              </a:tr>
              <a:tr h="282072">
                <a:tc>
                  <a:txBody>
                    <a:bodyPr/>
                    <a:lstStyle/>
                    <a:p>
                      <a:pPr algn="l" rtl="0" fontAlgn="ctr"/>
                      <a:r>
                        <a:rPr lang="en-US" sz="2000" u="none" strike="noStrike" dirty="0">
                          <a:effectLst/>
                        </a:rPr>
                        <a:t>Number of Observations</a:t>
                      </a:r>
                      <a:endParaRPr lang="en-US" sz="20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rtl="0" fontAlgn="ctr"/>
                      <a:r>
                        <a:rPr lang="en-US" sz="2000" u="none" strike="noStrike" dirty="0">
                          <a:effectLst/>
                        </a:rPr>
                        <a:t>178</a:t>
                      </a:r>
                      <a:endParaRPr lang="en-US" sz="2000" b="0" i="0" u="none" strike="noStrike" dirty="0">
                        <a:solidFill>
                          <a:srgbClr val="404040"/>
                        </a:solidFill>
                        <a:effectLst/>
                        <a:latin typeface="Calibri" panose="020F050202020403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val="3586146115"/>
                  </a:ext>
                </a:extLst>
              </a:tr>
              <a:tr h="282072">
                <a:tc>
                  <a:txBody>
                    <a:bodyPr/>
                    <a:lstStyle/>
                    <a:p>
                      <a:pPr algn="l" rtl="0" fontAlgn="ctr"/>
                      <a:r>
                        <a:rPr lang="en-US" sz="2000" u="none" strike="noStrike" dirty="0">
                          <a:effectLst/>
                        </a:rPr>
                        <a:t>R2</a:t>
                      </a:r>
                      <a:endParaRPr lang="en-US" sz="20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US" sz="2000" u="none" strike="noStrike" dirty="0">
                          <a:effectLst/>
                        </a:rPr>
                        <a:t>0.7507</a:t>
                      </a:r>
                      <a:endParaRPr lang="en-US" sz="20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867403294"/>
                  </a:ext>
                </a:extLst>
              </a:tr>
              <a:tr h="282072">
                <a:tc>
                  <a:txBody>
                    <a:bodyPr/>
                    <a:lstStyle/>
                    <a:p>
                      <a:pPr algn="l" rtl="0" fontAlgn="ctr"/>
                      <a:r>
                        <a:rPr lang="en-US" sz="2000" u="none" strike="noStrike" dirty="0">
                          <a:effectLst/>
                        </a:rPr>
                        <a:t>Adjusted-R2</a:t>
                      </a:r>
                      <a:endParaRPr lang="en-US" sz="20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US" sz="2000" u="none" strike="noStrike" dirty="0">
                          <a:effectLst/>
                        </a:rPr>
                        <a:t>0.7389</a:t>
                      </a:r>
                      <a:endParaRPr lang="en-US" sz="20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791769269"/>
                  </a:ext>
                </a:extLst>
              </a:tr>
              <a:tr h="282072">
                <a:tc>
                  <a:txBody>
                    <a:bodyPr/>
                    <a:lstStyle/>
                    <a:p>
                      <a:pPr algn="l" rtl="0" fontAlgn="ctr"/>
                      <a:r>
                        <a:rPr lang="en-US" sz="2000" u="none" strike="noStrike" dirty="0">
                          <a:effectLst/>
                        </a:rPr>
                        <a:t>RMSE</a:t>
                      </a:r>
                      <a:endParaRPr lang="en-US" sz="20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US" sz="2000" u="none" strike="noStrike" dirty="0">
                          <a:effectLst/>
                        </a:rPr>
                        <a:t>0.4992102</a:t>
                      </a:r>
                      <a:endParaRPr lang="en-US" sz="20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979966886"/>
                  </a:ext>
                </a:extLst>
              </a:tr>
              <a:tr h="282072">
                <a:tc>
                  <a:txBody>
                    <a:bodyPr/>
                    <a:lstStyle/>
                    <a:p>
                      <a:pPr algn="l" rtl="0" fontAlgn="ctr"/>
                      <a:r>
                        <a:rPr lang="en-US" sz="2000" u="none" strike="noStrike" dirty="0">
                          <a:effectLst/>
                        </a:rPr>
                        <a:t>VIF</a:t>
                      </a:r>
                      <a:endParaRPr lang="en-US" sz="20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US" sz="2000" u="none" strike="noStrike" dirty="0">
                          <a:effectLst/>
                        </a:rPr>
                        <a:t>4.011527</a:t>
                      </a:r>
                      <a:endParaRPr lang="en-US" sz="20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3691074939"/>
                  </a:ext>
                </a:extLst>
              </a:tr>
            </a:tbl>
          </a:graphicData>
        </a:graphic>
      </p:graphicFrame>
      <p:sp>
        <p:nvSpPr>
          <p:cNvPr id="7" name="TextBox 6"/>
          <p:cNvSpPr txBox="1"/>
          <p:nvPr/>
        </p:nvSpPr>
        <p:spPr>
          <a:xfrm>
            <a:off x="674914" y="5614852"/>
            <a:ext cx="4332514" cy="369332"/>
          </a:xfrm>
          <a:prstGeom prst="rect">
            <a:avLst/>
          </a:prstGeom>
          <a:noFill/>
        </p:spPr>
        <p:txBody>
          <a:bodyPr wrap="square" rtlCol="0">
            <a:spAutoFit/>
          </a:bodyPr>
          <a:lstStyle/>
          <a:p>
            <a:r>
              <a:rPr lang="en-US" dirty="0"/>
              <a:t>Interactive </a:t>
            </a:r>
            <a:r>
              <a:rPr lang="en-US" dirty="0">
                <a:hlinkClick r:id="rId3"/>
              </a:rPr>
              <a:t>EDA</a:t>
            </a:r>
            <a:r>
              <a:rPr lang="en-US" dirty="0"/>
              <a:t> &amp; </a:t>
            </a:r>
            <a:r>
              <a:rPr lang="en-US" dirty="0">
                <a:hlinkClick r:id="rId4"/>
              </a:rPr>
              <a:t>Prediction</a:t>
            </a:r>
            <a:endParaRPr lang="en-US" dirty="0"/>
          </a:p>
        </p:txBody>
      </p:sp>
      <p:sp>
        <p:nvSpPr>
          <p:cNvPr id="9" name="TextBox 8"/>
          <p:cNvSpPr txBox="1"/>
          <p:nvPr/>
        </p:nvSpPr>
        <p:spPr>
          <a:xfrm>
            <a:off x="674914" y="6003263"/>
            <a:ext cx="2982686" cy="369332"/>
          </a:xfrm>
          <a:prstGeom prst="rect">
            <a:avLst/>
          </a:prstGeom>
          <a:noFill/>
        </p:spPr>
        <p:txBody>
          <a:bodyPr wrap="square" rtlCol="0">
            <a:spAutoFit/>
          </a:bodyPr>
          <a:lstStyle/>
          <a:p>
            <a:r>
              <a:rPr lang="en-US" dirty="0">
                <a:hlinkClick r:id="rId5"/>
              </a:rPr>
              <a:t>Code &amp; Documentation</a:t>
            </a:r>
            <a:endParaRPr lang="en-US" dirty="0"/>
          </a:p>
        </p:txBody>
      </p:sp>
    </p:spTree>
    <p:extLst>
      <p:ext uri="{BB962C8B-B14F-4D97-AF65-F5344CB8AC3E}">
        <p14:creationId xmlns:p14="http://schemas.microsoft.com/office/powerpoint/2010/main" val="317823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677334" y="1713549"/>
            <a:ext cx="8596668" cy="3880773"/>
          </a:xfrm>
        </p:spPr>
        <p:txBody>
          <a:bodyPr>
            <a:normAutofit/>
          </a:bodyPr>
          <a:lstStyle/>
          <a:p>
            <a:r>
              <a:rPr lang="en-US" dirty="0"/>
              <a:t>Small sample size</a:t>
            </a:r>
          </a:p>
          <a:p>
            <a:r>
              <a:rPr lang="en-US" dirty="0"/>
              <a:t>Multiple variables with missing values</a:t>
            </a:r>
          </a:p>
          <a:p>
            <a:r>
              <a:rPr lang="en-US" dirty="0"/>
              <a:t>EVI data only available for 2004</a:t>
            </a:r>
          </a:p>
          <a:p>
            <a:pPr lvl="1"/>
            <a:r>
              <a:rPr lang="en-US" dirty="0"/>
              <a:t>Future studies could construct EVI for additional years and estimate a time series model that could likely better predict EVI</a:t>
            </a:r>
          </a:p>
          <a:p>
            <a:r>
              <a:rPr lang="en-US" dirty="0"/>
              <a:t>Scaled regression results are difficult to interpret</a:t>
            </a:r>
          </a:p>
          <a:p>
            <a:r>
              <a:rPr lang="en-US" dirty="0"/>
              <a:t>EVI scores coupled with other environmental indicators should be used to holistically assess the ability of the natural environment of a country or region to sustain future ecological shocks</a:t>
            </a:r>
          </a:p>
        </p:txBody>
      </p:sp>
    </p:spTree>
    <p:extLst>
      <p:ext uri="{BB962C8B-B14F-4D97-AF65-F5344CB8AC3E}">
        <p14:creationId xmlns:p14="http://schemas.microsoft.com/office/powerpoint/2010/main" val="37851711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1727</TotalTime>
  <Words>845</Words>
  <Application>Microsoft Office PowerPoint</Application>
  <PresentationFormat>Widescreen</PresentationFormat>
  <Paragraphs>126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DATS 6101 Project II: Understanding Environmental Vulnerability</vt:lpstr>
      <vt:lpstr>Research Question</vt:lpstr>
      <vt:lpstr>Prior Research</vt:lpstr>
      <vt:lpstr>Data</vt:lpstr>
      <vt:lpstr>Variables </vt:lpstr>
      <vt:lpstr>Model Development</vt:lpstr>
      <vt:lpstr>Model Development</vt:lpstr>
      <vt:lpstr>PowerPoint Presentation</vt:lpstr>
      <vt:lpstr>Limitations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Foster</dc:creator>
  <cp:lastModifiedBy>uga</cp:lastModifiedBy>
  <cp:revision>40</cp:revision>
  <dcterms:created xsi:type="dcterms:W3CDTF">2017-04-21T15:39:05Z</dcterms:created>
  <dcterms:modified xsi:type="dcterms:W3CDTF">2017-05-01T03:08:41Z</dcterms:modified>
</cp:coreProperties>
</file>