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1"/>
  </p:notesMasterIdLst>
  <p:handoutMasterIdLst>
    <p:handoutMasterId r:id="rId12"/>
  </p:handoutMasterIdLst>
  <p:sldIdLst>
    <p:sldId id="256" r:id="rId2"/>
    <p:sldId id="257" r:id="rId3"/>
    <p:sldId id="266" r:id="rId4"/>
    <p:sldId id="260" r:id="rId5"/>
    <p:sldId id="261" r:id="rId6"/>
    <p:sldId id="265" r:id="rId7"/>
    <p:sldId id="262" r:id="rId8"/>
    <p:sldId id="263" r:id="rId9"/>
    <p:sldId id="264" r:id="rId10"/>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3"/>
    <p:restoredTop sz="94624"/>
  </p:normalViewPr>
  <p:slideViewPr>
    <p:cSldViewPr snapToGrid="0" snapToObjects="1">
      <p:cViewPr>
        <p:scale>
          <a:sx n="100" d="100"/>
          <a:sy n="100" d="100"/>
        </p:scale>
        <p:origin x="400" y="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993F3E47-EBEF-49EF-B8C7-A7F9FE02DF56}" type="datetimeFigureOut">
              <a:rPr lang="en-US" smtClean="0"/>
              <a:t>3/7/18</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177C0A9F-F788-4AF2-A94A-074E75131C42}" type="slidenum">
              <a:rPr lang="en-US" smtClean="0"/>
              <a:t>‹#›</a:t>
            </a:fld>
            <a:endParaRPr lang="en-US"/>
          </a:p>
        </p:txBody>
      </p:sp>
    </p:spTree>
    <p:extLst>
      <p:ext uri="{BB962C8B-B14F-4D97-AF65-F5344CB8AC3E}">
        <p14:creationId xmlns:p14="http://schemas.microsoft.com/office/powerpoint/2010/main" val="3598586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E252CE90-837A-8E45-AAD3-4925A826B750}" type="datetimeFigureOut">
              <a:rPr lang="en-US" smtClean="0"/>
              <a:t>3/7/18</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76808AA6-4FD9-4D42-80EE-FEF57BD23454}" type="slidenum">
              <a:rPr lang="en-US" smtClean="0"/>
              <a:t>‹#›</a:t>
            </a:fld>
            <a:endParaRPr lang="en-US"/>
          </a:p>
        </p:txBody>
      </p:sp>
    </p:spTree>
    <p:extLst>
      <p:ext uri="{BB962C8B-B14F-4D97-AF65-F5344CB8AC3E}">
        <p14:creationId xmlns:p14="http://schemas.microsoft.com/office/powerpoint/2010/main" val="38836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success of predictive maintenance models depend on three main components: having the right data available, framing the problem appropriately and evaluating the predictions properly.” -</a:t>
            </a:r>
            <a:r>
              <a:rPr lang="en-US"/>
              <a:t>Big Data Republic, 2015</a:t>
            </a:r>
            <a:endParaRPr lang="en-US" dirty="0"/>
          </a:p>
        </p:txBody>
      </p:sp>
      <p:sp>
        <p:nvSpPr>
          <p:cNvPr id="4" name="Slide Number Placeholder 3"/>
          <p:cNvSpPr>
            <a:spLocks noGrp="1"/>
          </p:cNvSpPr>
          <p:nvPr>
            <p:ph type="sldNum" sz="quarter" idx="10"/>
          </p:nvPr>
        </p:nvSpPr>
        <p:spPr/>
        <p:txBody>
          <a:bodyPr/>
          <a:lstStyle/>
          <a:p>
            <a:fld id="{76808AA6-4FD9-4D42-80EE-FEF57BD23454}" type="slidenum">
              <a:rPr lang="en-US" smtClean="0"/>
              <a:t>6</a:t>
            </a:fld>
            <a:endParaRPr lang="en-US"/>
          </a:p>
        </p:txBody>
      </p:sp>
    </p:spTree>
    <p:extLst>
      <p:ext uri="{BB962C8B-B14F-4D97-AF65-F5344CB8AC3E}">
        <p14:creationId xmlns:p14="http://schemas.microsoft.com/office/powerpoint/2010/main" val="97980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A8415B-7E74-1145-BC0B-834CA5109E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4A6F0D4-A426-E347-BBDE-5D098BDDE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3BE812E-0947-5B41-BEDA-EE38D630CBAA}"/>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5" name="Footer Placeholder 4">
            <a:extLst>
              <a:ext uri="{FF2B5EF4-FFF2-40B4-BE49-F238E27FC236}">
                <a16:creationId xmlns="" xmlns:a16="http://schemas.microsoft.com/office/drawing/2014/main" id="{790AB39D-096E-E247-8428-37CBD2ED2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BC6AD97-0228-0049-A83B-E82E3A6A476C}"/>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48035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48F11-8AF8-7643-8352-35C14420E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C914E6D-E058-1D47-ACD6-779045E0EC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194811D-895B-0D41-99A1-0BC09ECD788D}"/>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5" name="Footer Placeholder 4">
            <a:extLst>
              <a:ext uri="{FF2B5EF4-FFF2-40B4-BE49-F238E27FC236}">
                <a16:creationId xmlns="" xmlns:a16="http://schemas.microsoft.com/office/drawing/2014/main" id="{D4D1BDBC-3D35-C749-9165-D03152EB1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C338A3A-1B1F-C04D-A1BC-7F00D78CE32F}"/>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80287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98CE8AE-DFE7-404A-945E-A14FD7B60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D938B7D-DFB3-A841-B1A9-2106995D8E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A7670F-D839-3D49-A3B2-616BC2FB44ED}"/>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5" name="Footer Placeholder 4">
            <a:extLst>
              <a:ext uri="{FF2B5EF4-FFF2-40B4-BE49-F238E27FC236}">
                <a16:creationId xmlns="" xmlns:a16="http://schemas.microsoft.com/office/drawing/2014/main" id="{3225F949-D211-A144-9FFD-D64380C58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3CDF4B-52AE-554E-93E2-B773DD370A20}"/>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359014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FC55D9-AB0E-A94E-8622-26A6328D8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1FE0655-8178-3F48-80C1-A0308CC657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F95967F-9744-D342-B823-5364D09C7E24}"/>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5" name="Footer Placeholder 4">
            <a:extLst>
              <a:ext uri="{FF2B5EF4-FFF2-40B4-BE49-F238E27FC236}">
                <a16:creationId xmlns="" xmlns:a16="http://schemas.microsoft.com/office/drawing/2014/main" id="{ADC3972C-3A3B-6C49-B284-3C64F2F86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90577AD-36F7-F247-9376-0D781A26A9B3}"/>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218426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34D392-46EE-A840-80D6-A16555FD6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14FD1CB-DB50-7D40-B73F-E3E73E296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95C3A12-A189-144E-9133-529DDB19E81E}"/>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5" name="Footer Placeholder 4">
            <a:extLst>
              <a:ext uri="{FF2B5EF4-FFF2-40B4-BE49-F238E27FC236}">
                <a16:creationId xmlns="" xmlns:a16="http://schemas.microsoft.com/office/drawing/2014/main" id="{8ACA2FC0-A140-8D4C-8846-F9DF3C627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A7696F-D2E3-0A4B-8EFD-17E25DC1DCE0}"/>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45690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051E49-BA5B-524C-86FA-2D5D35B90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CD6008A-D488-C64E-9ED4-3CDC17E86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3B6197F-06D7-534A-AE26-01AFB14B0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5FA6010-A8C3-A548-9BC4-6EEFF27E7AEA}"/>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6" name="Footer Placeholder 5">
            <a:extLst>
              <a:ext uri="{FF2B5EF4-FFF2-40B4-BE49-F238E27FC236}">
                <a16:creationId xmlns="" xmlns:a16="http://schemas.microsoft.com/office/drawing/2014/main" id="{13D6F811-BDB0-1740-9855-707F5782A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B53A7F8-CF0D-4A47-8BCF-4B43B60AF8C7}"/>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288744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E1E6F-1092-1441-B206-CA3BEFFF0D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8D0F75B-6E90-CE48-9022-4AFC699BF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C15B4CE-6732-7A4F-BE05-6491D18206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41C89BA-04B9-AD4D-8471-7B4EE19EA5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B94A4C2-EC59-FE40-BC2A-6885966609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52ED14A-8A50-F84D-B37B-023C8A9F1F4F}"/>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8" name="Footer Placeholder 7">
            <a:extLst>
              <a:ext uri="{FF2B5EF4-FFF2-40B4-BE49-F238E27FC236}">
                <a16:creationId xmlns="" xmlns:a16="http://schemas.microsoft.com/office/drawing/2014/main" id="{2755A93E-3504-694C-B51F-36D825CA4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6BC1B5B-0219-B947-822A-BD7A3523A2C3}"/>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11030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36DF6F-D0A0-D142-AEC5-D7C07D302B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1F620F0-9F2E-C249-8727-20662819A347}"/>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4" name="Footer Placeholder 3">
            <a:extLst>
              <a:ext uri="{FF2B5EF4-FFF2-40B4-BE49-F238E27FC236}">
                <a16:creationId xmlns="" xmlns:a16="http://schemas.microsoft.com/office/drawing/2014/main" id="{BC8FAF35-65D8-9143-87CB-AE57672B57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6B46BE2-F8A1-7C44-8336-88849AAEAE9E}"/>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183566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F4BDE30-DF57-414F-B5E6-6C6C97EE91A7}"/>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3" name="Footer Placeholder 2">
            <a:extLst>
              <a:ext uri="{FF2B5EF4-FFF2-40B4-BE49-F238E27FC236}">
                <a16:creationId xmlns="" xmlns:a16="http://schemas.microsoft.com/office/drawing/2014/main" id="{806373D4-2B50-8842-9E46-83C2DC58F3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1F17D60-5B4A-2B42-BA98-4736C86D0008}"/>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106952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6224BE-181D-1743-BEDB-D74D8EA61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2F825D5-2B07-EA43-9133-009E392F1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50ADE97-03A2-4542-B4A8-B8FE727AC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B0430F8-E8A6-0F42-B27D-3D09CBDEE9BD}"/>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6" name="Footer Placeholder 5">
            <a:extLst>
              <a:ext uri="{FF2B5EF4-FFF2-40B4-BE49-F238E27FC236}">
                <a16:creationId xmlns="" xmlns:a16="http://schemas.microsoft.com/office/drawing/2014/main" id="{94F8580C-F130-9241-89C4-E9313DAA7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C47BDE-1C54-264C-905E-83DCA7ECA789}"/>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13855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CD59D8-61EA-D84F-9C66-51BC54063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6798AE8-EAAA-604D-A079-5AA009FD9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2D8991-6BA6-5D41-87F5-9B2174AE8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896F5D5-D700-0E4F-95EF-C8DDDCA45902}"/>
              </a:ext>
            </a:extLst>
          </p:cNvPr>
          <p:cNvSpPr>
            <a:spLocks noGrp="1"/>
          </p:cNvSpPr>
          <p:nvPr>
            <p:ph type="dt" sz="half" idx="10"/>
          </p:nvPr>
        </p:nvSpPr>
        <p:spPr/>
        <p:txBody>
          <a:bodyPr/>
          <a:lstStyle/>
          <a:p>
            <a:fld id="{BD3B6BC6-DE8F-F740-AAEA-4378C914E579}" type="datetimeFigureOut">
              <a:rPr lang="en-US" smtClean="0"/>
              <a:t>3/7/18</a:t>
            </a:fld>
            <a:endParaRPr lang="en-US"/>
          </a:p>
        </p:txBody>
      </p:sp>
      <p:sp>
        <p:nvSpPr>
          <p:cNvPr id="6" name="Footer Placeholder 5">
            <a:extLst>
              <a:ext uri="{FF2B5EF4-FFF2-40B4-BE49-F238E27FC236}">
                <a16:creationId xmlns="" xmlns:a16="http://schemas.microsoft.com/office/drawing/2014/main" id="{F48CF6E1-C5D0-C04E-B1EA-47F9595A9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D3AFFCB-9319-934D-840B-D56B878974F7}"/>
              </a:ext>
            </a:extLst>
          </p:cNvPr>
          <p:cNvSpPr>
            <a:spLocks noGrp="1"/>
          </p:cNvSpPr>
          <p:nvPr>
            <p:ph type="sldNum" sz="quarter" idx="12"/>
          </p:nvPr>
        </p:nvSpPr>
        <p:spPr/>
        <p:txBody>
          <a:bodyPr/>
          <a:lstStyle/>
          <a:p>
            <a:fld id="{DFC27E44-C028-0C47-966A-10B1494634C6}" type="slidenum">
              <a:rPr lang="en-US" smtClean="0"/>
              <a:t>‹#›</a:t>
            </a:fld>
            <a:endParaRPr lang="en-US"/>
          </a:p>
        </p:txBody>
      </p:sp>
    </p:spTree>
    <p:extLst>
      <p:ext uri="{BB962C8B-B14F-4D97-AF65-F5344CB8AC3E}">
        <p14:creationId xmlns:p14="http://schemas.microsoft.com/office/powerpoint/2010/main" val="4001754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F3BA684-7E85-6F44-97CF-DBB19AD73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F4E3101-FB84-E645-99E3-C6167FE37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372D14C-1C79-B847-88CB-F859D4FD9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B6BC6-DE8F-F740-AAEA-4378C914E579}" type="datetimeFigureOut">
              <a:rPr lang="en-US" smtClean="0"/>
              <a:t>3/7/18</a:t>
            </a:fld>
            <a:endParaRPr lang="en-US"/>
          </a:p>
        </p:txBody>
      </p:sp>
      <p:sp>
        <p:nvSpPr>
          <p:cNvPr id="5" name="Footer Placeholder 4">
            <a:extLst>
              <a:ext uri="{FF2B5EF4-FFF2-40B4-BE49-F238E27FC236}">
                <a16:creationId xmlns="" xmlns:a16="http://schemas.microsoft.com/office/drawing/2014/main" id="{D393C38D-30A5-C641-BD35-FC4C275A4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02D5173-0DB7-A44D-8A98-D07037AFF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27E44-C028-0C47-966A-10B1494634C6}" type="slidenum">
              <a:rPr lang="en-US" smtClean="0"/>
              <a:t>‹#›</a:t>
            </a:fld>
            <a:endParaRPr lang="en-US"/>
          </a:p>
        </p:txBody>
      </p:sp>
    </p:spTree>
    <p:extLst>
      <p:ext uri="{BB962C8B-B14F-4D97-AF65-F5344CB8AC3E}">
        <p14:creationId xmlns:p14="http://schemas.microsoft.com/office/powerpoint/2010/main" val="27458652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loomberg.com/news/articles/2017-05-19/uber-s-future-may-rely-on-predicting-how-much-you-re-willing-to-pay" TargetMode="Externa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mata.com/initiatives/transparency/upload/Summary-Page-Metrorail-Engineering-and-Maintenance-2017.pdf" TargetMode="External"/><Relationship Id="rId3" Type="http://schemas.openxmlformats.org/officeDocument/2006/relationships/hyperlink" Target="https://www.bigdatarepublic.nl/machine-learning-for-predictive-maintena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bigdatarepublic.nl/machine-learning-for-predictive-maintena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wmata.com/docs/services" TargetMode="External"/><Relationship Id="rId3" Type="http://schemas.openxmlformats.org/officeDocument/2006/relationships/hyperlink" Target="https://phys.org/news/2017-01-machine-learning-singapor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igitalscholarship.unlv.edu/cgi/viewcontent.cgi?article=3544&amp;context=thesesdissertations" TargetMode="External"/><Relationship Id="rId4" Type="http://schemas.openxmlformats.org/officeDocument/2006/relationships/hyperlink" Target="https://www.bigdatarepublic.nl/machine-learning-for-predictive-maintenance/" TargetMode="External"/><Relationship Id="rId5" Type="http://schemas.openxmlformats.org/officeDocument/2006/relationships/hyperlink" Target="https://phys.org/news/2017-01-machine-learning-singapore.html" TargetMode="External"/><Relationship Id="rId6" Type="http://schemas.openxmlformats.org/officeDocument/2006/relationships/hyperlink" Target="https://www.wmata.com/initiatives/transparency/upload/Summary-Page-Metrorail-Engineering-and-Maintenance-2017.pdf" TargetMode="External"/><Relationship Id="rId7" Type="http://schemas.openxmlformats.org/officeDocument/2006/relationships/hyperlink" Target="https://www.citylab.com/life/2017/05/when-artificial-intelligence-rules-the-city/509999/" TargetMode="External"/><Relationship Id="rId1" Type="http://schemas.openxmlformats.org/officeDocument/2006/relationships/slideLayout" Target="../slideLayouts/slideLayout2.xml"/><Relationship Id="rId2" Type="http://schemas.openxmlformats.org/officeDocument/2006/relationships/hyperlink" Target="http://www.trackcompanybus.com/will-ai-impact-public-transportation-urban-mo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548EE6-BBD2-D84B-8E24-5B87E4F101B2}"/>
              </a:ext>
            </a:extLst>
          </p:cNvPr>
          <p:cNvSpPr>
            <a:spLocks noGrp="1"/>
          </p:cNvSpPr>
          <p:nvPr>
            <p:ph type="ctrTitle"/>
          </p:nvPr>
        </p:nvSpPr>
        <p:spPr>
          <a:xfrm>
            <a:off x="1524000" y="1821612"/>
            <a:ext cx="9144000" cy="2387600"/>
          </a:xfrm>
        </p:spPr>
        <p:txBody>
          <a:bodyPr>
            <a:normAutofit fontScale="90000"/>
          </a:bodyPr>
          <a:lstStyle/>
          <a:p>
            <a:r>
              <a:rPr lang="en-US" dirty="0"/>
              <a:t>Improving Public Transportation in the DMV Area</a:t>
            </a:r>
          </a:p>
        </p:txBody>
      </p:sp>
      <p:sp>
        <p:nvSpPr>
          <p:cNvPr id="3" name="Subtitle 2">
            <a:extLst>
              <a:ext uri="{FF2B5EF4-FFF2-40B4-BE49-F238E27FC236}">
                <a16:creationId xmlns="" xmlns:a16="http://schemas.microsoft.com/office/drawing/2014/main" id="{723F8701-AF4A-F647-A8F7-027A0637AED3}"/>
              </a:ext>
            </a:extLst>
          </p:cNvPr>
          <p:cNvSpPr>
            <a:spLocks noGrp="1"/>
          </p:cNvSpPr>
          <p:nvPr>
            <p:ph type="subTitle" idx="1"/>
          </p:nvPr>
        </p:nvSpPr>
        <p:spPr>
          <a:xfrm>
            <a:off x="1524000" y="4570229"/>
            <a:ext cx="9144000" cy="1655762"/>
          </a:xfrm>
        </p:spPr>
        <p:txBody>
          <a:bodyPr/>
          <a:lstStyle/>
          <a:p>
            <a:r>
              <a:rPr lang="en-US" dirty="0"/>
              <a:t>Nelson Foster &amp; Darius Bailey</a:t>
            </a:r>
          </a:p>
          <a:p>
            <a:r>
              <a:rPr lang="en-US" dirty="0"/>
              <a:t>DATS 6202</a:t>
            </a:r>
          </a:p>
        </p:txBody>
      </p:sp>
      <p:pic>
        <p:nvPicPr>
          <p:cNvPr id="6" name="Picture 5">
            <a:extLst>
              <a:ext uri="{FF2B5EF4-FFF2-40B4-BE49-F238E27FC236}">
                <a16:creationId xmlns="" xmlns:a16="http://schemas.microsoft.com/office/drawing/2014/main" id="{B39CE6F7-CF65-9F4E-AF25-E2567508EED8}"/>
              </a:ext>
            </a:extLst>
          </p:cNvPr>
          <p:cNvPicPr>
            <a:picLocks noChangeAspect="1"/>
          </p:cNvPicPr>
          <p:nvPr/>
        </p:nvPicPr>
        <p:blipFill>
          <a:blip r:embed="rId2"/>
          <a:stretch>
            <a:fillRect/>
          </a:stretch>
        </p:blipFill>
        <p:spPr>
          <a:xfrm>
            <a:off x="3994150" y="425545"/>
            <a:ext cx="4203700" cy="2070100"/>
          </a:xfrm>
          <a:prstGeom prst="rect">
            <a:avLst/>
          </a:prstGeom>
        </p:spPr>
      </p:pic>
    </p:spTree>
    <p:extLst>
      <p:ext uri="{BB962C8B-B14F-4D97-AF65-F5344CB8AC3E}">
        <p14:creationId xmlns:p14="http://schemas.microsoft.com/office/powerpoint/2010/main" val="213137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AF58F19-0EF0-E14E-AA2D-506CC337344F}"/>
              </a:ext>
            </a:extLst>
          </p:cNvPr>
          <p:cNvSpPr txBox="1">
            <a:spLocks/>
          </p:cNvSpPr>
          <p:nvPr/>
        </p:nvSpPr>
        <p:spPr>
          <a:xfrm>
            <a:off x="455732" y="90488"/>
            <a:ext cx="11432977" cy="731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Machine Learning can be leveraged to improve public transit in several areas</a:t>
            </a:r>
          </a:p>
        </p:txBody>
      </p:sp>
      <p:sp>
        <p:nvSpPr>
          <p:cNvPr id="7" name="Rectangle 2">
            <a:extLst>
              <a:ext uri="{FF2B5EF4-FFF2-40B4-BE49-F238E27FC236}">
                <a16:creationId xmlns="" xmlns:a16="http://schemas.microsoft.com/office/drawing/2014/main" id="{F54E4881-676B-1B46-AC30-059746AB3833}"/>
              </a:ext>
            </a:extLst>
          </p:cNvPr>
          <p:cNvSpPr>
            <a:spLocks noChangeArrowheads="1"/>
          </p:cNvSpPr>
          <p:nvPr/>
        </p:nvSpPr>
        <p:spPr bwMode="gray">
          <a:xfrm>
            <a:off x="409455" y="997254"/>
            <a:ext cx="3407976"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a:solidFill>
                  <a:schemeClr val="bg1"/>
                </a:solidFill>
              </a:rPr>
              <a:t>Pricing</a:t>
            </a:r>
            <a:endParaRPr lang="en-US" altLang="en-US" sz="1800" dirty="0">
              <a:solidFill>
                <a:schemeClr val="bg1"/>
              </a:solidFill>
            </a:endParaRPr>
          </a:p>
        </p:txBody>
      </p:sp>
      <p:sp>
        <p:nvSpPr>
          <p:cNvPr id="8" name="Rectangle 7">
            <a:extLst>
              <a:ext uri="{FF2B5EF4-FFF2-40B4-BE49-F238E27FC236}">
                <a16:creationId xmlns="" xmlns:a16="http://schemas.microsoft.com/office/drawing/2014/main" id="{FDD15DE3-EBFB-BE42-BB00-7151D6F1A303}"/>
              </a:ext>
            </a:extLst>
          </p:cNvPr>
          <p:cNvSpPr txBox="1">
            <a:spLocks noChangeArrowheads="1"/>
          </p:cNvSpPr>
          <p:nvPr/>
        </p:nvSpPr>
        <p:spPr>
          <a:xfrm>
            <a:off x="323497" y="1827190"/>
            <a:ext cx="3579892" cy="2164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defRPr/>
            </a:pPr>
            <a:r>
              <a:rPr lang="en-US" sz="1600" dirty="0">
                <a:solidFill>
                  <a:srgbClr val="000000"/>
                </a:solidFill>
              </a:rPr>
              <a:t>Optimization to balance public transit ridership with private vehicle ridership appropriately (transit ecosystem)</a:t>
            </a:r>
          </a:p>
          <a:p>
            <a:pPr marL="214313" indent="-214313">
              <a:defRPr/>
            </a:pPr>
            <a:r>
              <a:rPr lang="en-US" sz="1600" dirty="0">
                <a:solidFill>
                  <a:srgbClr val="000000"/>
                </a:solidFill>
              </a:rPr>
              <a:t>Enabling more dynamic pricing structures</a:t>
            </a:r>
          </a:p>
          <a:p>
            <a:pPr marL="214313" indent="-214313">
              <a:defRPr/>
            </a:pPr>
            <a:r>
              <a:rPr lang="en-US" sz="1600" dirty="0">
                <a:solidFill>
                  <a:srgbClr val="000000"/>
                </a:solidFill>
              </a:rPr>
              <a:t>Demand-based pricing tied to the overall transportation system</a:t>
            </a:r>
          </a:p>
          <a:p>
            <a:pPr marL="214313" indent="-214313">
              <a:defRPr/>
            </a:pPr>
            <a:endParaRPr lang="en-US" sz="1600" dirty="0">
              <a:solidFill>
                <a:srgbClr val="000000"/>
              </a:solidFill>
            </a:endParaRPr>
          </a:p>
          <a:p>
            <a:pPr marL="0" indent="0">
              <a:buNone/>
              <a:defRPr/>
            </a:pPr>
            <a:endParaRPr lang="en-US" sz="1600" dirty="0">
              <a:solidFill>
                <a:srgbClr val="000000"/>
              </a:solidFill>
            </a:endParaRPr>
          </a:p>
          <a:p>
            <a:pPr marL="214313" indent="-214313">
              <a:defRPr/>
            </a:pPr>
            <a:endParaRPr lang="en-US" sz="1600" dirty="0">
              <a:solidFill>
                <a:srgbClr val="000000"/>
              </a:solidFill>
            </a:endParaRPr>
          </a:p>
        </p:txBody>
      </p:sp>
      <p:sp>
        <p:nvSpPr>
          <p:cNvPr id="9" name="Rectangle 2">
            <a:extLst>
              <a:ext uri="{FF2B5EF4-FFF2-40B4-BE49-F238E27FC236}">
                <a16:creationId xmlns="" xmlns:a16="http://schemas.microsoft.com/office/drawing/2014/main" id="{07100E1A-AC4B-764C-A7FB-7F0B74A70C72}"/>
              </a:ext>
            </a:extLst>
          </p:cNvPr>
          <p:cNvSpPr>
            <a:spLocks noChangeArrowheads="1"/>
          </p:cNvSpPr>
          <p:nvPr/>
        </p:nvSpPr>
        <p:spPr bwMode="gray">
          <a:xfrm>
            <a:off x="4246616" y="997254"/>
            <a:ext cx="3407976"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a:solidFill>
                  <a:schemeClr val="bg1"/>
                </a:solidFill>
              </a:rPr>
              <a:t>Routes</a:t>
            </a:r>
            <a:endParaRPr lang="en-US" altLang="en-US" sz="1800" dirty="0">
              <a:solidFill>
                <a:schemeClr val="bg1"/>
              </a:solidFill>
            </a:endParaRPr>
          </a:p>
        </p:txBody>
      </p:sp>
      <p:sp>
        <p:nvSpPr>
          <p:cNvPr id="10" name="Rectangle 7">
            <a:extLst>
              <a:ext uri="{FF2B5EF4-FFF2-40B4-BE49-F238E27FC236}">
                <a16:creationId xmlns="" xmlns:a16="http://schemas.microsoft.com/office/drawing/2014/main" id="{2362A144-244C-8648-BAEA-5997C50EB8DE}"/>
              </a:ext>
            </a:extLst>
          </p:cNvPr>
          <p:cNvSpPr txBox="1">
            <a:spLocks noChangeArrowheads="1"/>
          </p:cNvSpPr>
          <p:nvPr/>
        </p:nvSpPr>
        <p:spPr>
          <a:xfrm>
            <a:off x="4160658" y="1827190"/>
            <a:ext cx="3579892" cy="2164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defRPr/>
            </a:pPr>
            <a:r>
              <a:rPr lang="en-US" sz="1600" dirty="0">
                <a:solidFill>
                  <a:srgbClr val="000000"/>
                </a:solidFill>
              </a:rPr>
              <a:t>For non-rail options, revisit route optimization, with consideration to traffic patterns</a:t>
            </a:r>
          </a:p>
          <a:p>
            <a:pPr marL="214313" indent="-214313">
              <a:defRPr/>
            </a:pPr>
            <a:r>
              <a:rPr lang="en-US" sz="1600" dirty="0">
                <a:solidFill>
                  <a:srgbClr val="000000"/>
                </a:solidFill>
              </a:rPr>
              <a:t>For rail-based options better predict growth / investment opportunities</a:t>
            </a:r>
          </a:p>
        </p:txBody>
      </p:sp>
      <p:sp>
        <p:nvSpPr>
          <p:cNvPr id="12" name="Rectangle 2">
            <a:extLst>
              <a:ext uri="{FF2B5EF4-FFF2-40B4-BE49-F238E27FC236}">
                <a16:creationId xmlns="" xmlns:a16="http://schemas.microsoft.com/office/drawing/2014/main" id="{0A56A806-29FB-3E41-8DA4-27593AAB9ABB}"/>
              </a:ext>
            </a:extLst>
          </p:cNvPr>
          <p:cNvSpPr>
            <a:spLocks noChangeArrowheads="1"/>
          </p:cNvSpPr>
          <p:nvPr/>
        </p:nvSpPr>
        <p:spPr bwMode="gray">
          <a:xfrm>
            <a:off x="7997819" y="997254"/>
            <a:ext cx="3407976"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a:solidFill>
                  <a:schemeClr val="bg1"/>
                </a:solidFill>
              </a:rPr>
              <a:t>Maintenance</a:t>
            </a:r>
            <a:endParaRPr lang="en-US" altLang="en-US" sz="1800" dirty="0">
              <a:solidFill>
                <a:schemeClr val="bg1"/>
              </a:solidFill>
            </a:endParaRPr>
          </a:p>
        </p:txBody>
      </p:sp>
      <p:sp>
        <p:nvSpPr>
          <p:cNvPr id="13" name="Rectangle 7">
            <a:extLst>
              <a:ext uri="{FF2B5EF4-FFF2-40B4-BE49-F238E27FC236}">
                <a16:creationId xmlns="" xmlns:a16="http://schemas.microsoft.com/office/drawing/2014/main" id="{0F61DC3E-11AE-9345-8690-F8FB72F618CD}"/>
              </a:ext>
            </a:extLst>
          </p:cNvPr>
          <p:cNvSpPr txBox="1">
            <a:spLocks noChangeArrowheads="1"/>
          </p:cNvSpPr>
          <p:nvPr/>
        </p:nvSpPr>
        <p:spPr>
          <a:xfrm>
            <a:off x="7911861" y="1827190"/>
            <a:ext cx="3579892" cy="2164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defRPr/>
            </a:pPr>
            <a:r>
              <a:rPr lang="en-US" sz="1600" dirty="0">
                <a:solidFill>
                  <a:srgbClr val="000000"/>
                </a:solidFill>
              </a:rPr>
              <a:t>Adopting “Predictive Maintenance” approach to intelligently automate inspection and maintenance schedules</a:t>
            </a:r>
          </a:p>
          <a:p>
            <a:pPr marL="214313" indent="-214313">
              <a:defRPr/>
            </a:pPr>
            <a:r>
              <a:rPr lang="en-US" sz="1600" dirty="0">
                <a:solidFill>
                  <a:srgbClr val="000000"/>
                </a:solidFill>
              </a:rPr>
              <a:t>Link supply chain management of component parts and materials to automated Predictive Maintenance processes</a:t>
            </a:r>
          </a:p>
          <a:p>
            <a:pPr marL="214313" indent="-214313">
              <a:defRPr/>
            </a:pPr>
            <a:endParaRPr lang="en-US" sz="1600" dirty="0">
              <a:solidFill>
                <a:srgbClr val="000000"/>
              </a:solidFill>
            </a:endParaRPr>
          </a:p>
        </p:txBody>
      </p:sp>
      <p:sp>
        <p:nvSpPr>
          <p:cNvPr id="14" name="Rectangle 2">
            <a:extLst>
              <a:ext uri="{FF2B5EF4-FFF2-40B4-BE49-F238E27FC236}">
                <a16:creationId xmlns="" xmlns:a16="http://schemas.microsoft.com/office/drawing/2014/main" id="{15BFD798-2813-AE4A-BECD-0F4FC16EF7CD}"/>
              </a:ext>
            </a:extLst>
          </p:cNvPr>
          <p:cNvSpPr>
            <a:spLocks noChangeArrowheads="1"/>
          </p:cNvSpPr>
          <p:nvPr/>
        </p:nvSpPr>
        <p:spPr bwMode="gray">
          <a:xfrm>
            <a:off x="2456670" y="4105788"/>
            <a:ext cx="3407976"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a:solidFill>
                  <a:schemeClr val="bg1"/>
                </a:solidFill>
              </a:rPr>
              <a:t>Scheduling</a:t>
            </a:r>
            <a:endParaRPr lang="en-US" altLang="en-US" sz="1800" dirty="0">
              <a:solidFill>
                <a:schemeClr val="bg1"/>
              </a:solidFill>
            </a:endParaRPr>
          </a:p>
        </p:txBody>
      </p:sp>
      <p:sp>
        <p:nvSpPr>
          <p:cNvPr id="15" name="Rectangle 7">
            <a:extLst>
              <a:ext uri="{FF2B5EF4-FFF2-40B4-BE49-F238E27FC236}">
                <a16:creationId xmlns="" xmlns:a16="http://schemas.microsoft.com/office/drawing/2014/main" id="{98AF27D6-2625-7246-A289-E07DB9AF0E37}"/>
              </a:ext>
            </a:extLst>
          </p:cNvPr>
          <p:cNvSpPr txBox="1">
            <a:spLocks noChangeArrowheads="1"/>
          </p:cNvSpPr>
          <p:nvPr/>
        </p:nvSpPr>
        <p:spPr>
          <a:xfrm>
            <a:off x="2370712" y="4935724"/>
            <a:ext cx="3579892" cy="1609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defRPr/>
            </a:pPr>
            <a:r>
              <a:rPr lang="en-US" sz="1600" dirty="0">
                <a:solidFill>
                  <a:srgbClr val="000000"/>
                </a:solidFill>
              </a:rPr>
              <a:t>Utilize predictive models keyed to population growth, peak times, and maintenance schedules to optimize arrival, departure, and cadence</a:t>
            </a:r>
          </a:p>
          <a:p>
            <a:pPr marL="214313" indent="-214313">
              <a:defRPr/>
            </a:pPr>
            <a:r>
              <a:rPr lang="en-US" sz="1600" dirty="0">
                <a:solidFill>
                  <a:srgbClr val="000000"/>
                </a:solidFill>
              </a:rPr>
              <a:t>Demand-based scheduling adjustments in near real-time</a:t>
            </a:r>
          </a:p>
        </p:txBody>
      </p:sp>
      <p:sp>
        <p:nvSpPr>
          <p:cNvPr id="16" name="Rectangle 2">
            <a:extLst>
              <a:ext uri="{FF2B5EF4-FFF2-40B4-BE49-F238E27FC236}">
                <a16:creationId xmlns="" xmlns:a16="http://schemas.microsoft.com/office/drawing/2014/main" id="{AAF0F563-A952-A946-8D7B-0141E167CC64}"/>
              </a:ext>
            </a:extLst>
          </p:cNvPr>
          <p:cNvSpPr>
            <a:spLocks noChangeArrowheads="1"/>
          </p:cNvSpPr>
          <p:nvPr/>
        </p:nvSpPr>
        <p:spPr bwMode="gray">
          <a:xfrm>
            <a:off x="6207873" y="4105788"/>
            <a:ext cx="3407976"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a:solidFill>
                  <a:schemeClr val="bg1"/>
                </a:solidFill>
              </a:rPr>
              <a:t>Public Safety</a:t>
            </a:r>
            <a:endParaRPr lang="en-US" altLang="en-US" sz="1800" dirty="0">
              <a:solidFill>
                <a:schemeClr val="bg1"/>
              </a:solidFill>
            </a:endParaRPr>
          </a:p>
        </p:txBody>
      </p:sp>
      <p:sp>
        <p:nvSpPr>
          <p:cNvPr id="17" name="Rectangle 7">
            <a:extLst>
              <a:ext uri="{FF2B5EF4-FFF2-40B4-BE49-F238E27FC236}">
                <a16:creationId xmlns="" xmlns:a16="http://schemas.microsoft.com/office/drawing/2014/main" id="{387E70A3-EDC2-BE47-AF3C-F85955CD0852}"/>
              </a:ext>
            </a:extLst>
          </p:cNvPr>
          <p:cNvSpPr txBox="1">
            <a:spLocks noChangeArrowheads="1"/>
          </p:cNvSpPr>
          <p:nvPr/>
        </p:nvSpPr>
        <p:spPr>
          <a:xfrm>
            <a:off x="6121915" y="4935724"/>
            <a:ext cx="3579892" cy="1609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defRPr/>
            </a:pPr>
            <a:r>
              <a:rPr lang="en-US" sz="1600" dirty="0">
                <a:solidFill>
                  <a:srgbClr val="000000"/>
                </a:solidFill>
              </a:rPr>
              <a:t>Threat prediction and assessment</a:t>
            </a:r>
          </a:p>
          <a:p>
            <a:pPr marL="214313" indent="-214313">
              <a:defRPr/>
            </a:pPr>
            <a:r>
              <a:rPr lang="en-US" sz="1600" dirty="0">
                <a:solidFill>
                  <a:srgbClr val="000000"/>
                </a:solidFill>
              </a:rPr>
              <a:t>Emergency response</a:t>
            </a:r>
          </a:p>
          <a:p>
            <a:pPr marL="214313" indent="-214313">
              <a:defRPr/>
            </a:pPr>
            <a:r>
              <a:rPr lang="en-US" sz="1600" dirty="0">
                <a:solidFill>
                  <a:srgbClr val="000000"/>
                </a:solidFill>
              </a:rPr>
              <a:t>Rider Risk Mitigation: Collision, fire, accident, mechanical failure</a:t>
            </a:r>
          </a:p>
        </p:txBody>
      </p:sp>
    </p:spTree>
    <p:extLst>
      <p:ext uri="{BB962C8B-B14F-4D97-AF65-F5344CB8AC3E}">
        <p14:creationId xmlns:p14="http://schemas.microsoft.com/office/powerpoint/2010/main" val="381789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AF58F19-0EF0-E14E-AA2D-506CC337344F}"/>
              </a:ext>
            </a:extLst>
          </p:cNvPr>
          <p:cNvSpPr txBox="1">
            <a:spLocks/>
          </p:cNvSpPr>
          <p:nvPr/>
        </p:nvSpPr>
        <p:spPr>
          <a:xfrm>
            <a:off x="455732" y="90488"/>
            <a:ext cx="11432977" cy="731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Dynamic pricing could help smooth demand, ease traffic, and increase profitability of the system </a:t>
            </a:r>
          </a:p>
        </p:txBody>
      </p:sp>
      <p:sp>
        <p:nvSpPr>
          <p:cNvPr id="18" name="Content Placeholder 2">
            <a:extLst>
              <a:ext uri="{FF2B5EF4-FFF2-40B4-BE49-F238E27FC236}">
                <a16:creationId xmlns="" xmlns:a16="http://schemas.microsoft.com/office/drawing/2014/main" id="{3C736B71-0246-D340-AF13-8A357EDC8A62}"/>
              </a:ext>
            </a:extLst>
          </p:cNvPr>
          <p:cNvSpPr>
            <a:spLocks noGrp="1"/>
          </p:cNvSpPr>
          <p:nvPr>
            <p:ph idx="1"/>
          </p:nvPr>
        </p:nvSpPr>
        <p:spPr>
          <a:xfrm>
            <a:off x="379813" y="1235707"/>
            <a:ext cx="5873287" cy="4869465"/>
          </a:xfrm>
        </p:spPr>
        <p:txBody>
          <a:bodyPr>
            <a:normAutofit/>
          </a:bodyPr>
          <a:lstStyle/>
          <a:p>
            <a:r>
              <a:rPr lang="en-US" sz="1800" dirty="0"/>
              <a:t>Ride sharing companies have long leveraged Machine Learning to dynamically adjust pricing and determine customer price elasticity (</a:t>
            </a:r>
            <a:r>
              <a:rPr lang="en-US" sz="1800" dirty="0">
                <a:hlinkClick r:id="rId2"/>
              </a:rPr>
              <a:t>Uber uses predictive modeling to charge what customers might be willing to pay</a:t>
            </a:r>
            <a:r>
              <a:rPr lang="en-US" sz="1800" dirty="0"/>
              <a:t>)</a:t>
            </a:r>
          </a:p>
          <a:p>
            <a:endParaRPr lang="en-US" sz="1800" dirty="0"/>
          </a:p>
          <a:p>
            <a:r>
              <a:rPr lang="en-US" sz="1800" dirty="0"/>
              <a:t>Toll-roads have leveraged congestion pricing to ensure continuous traffic flow. Machine Learning could help identify price elasticity to dynamic pricing </a:t>
            </a:r>
          </a:p>
          <a:p>
            <a:endParaRPr lang="en-US" sz="1800" dirty="0"/>
          </a:p>
          <a:p>
            <a:r>
              <a:rPr lang="en-US" sz="1800" dirty="0"/>
              <a:t>An eventual destination could be a system that accounts for conditions across bus, rail, and car to determine a pricing structure that </a:t>
            </a:r>
            <a:r>
              <a:rPr lang="en-US" sz="1800" u="sng" dirty="0"/>
              <a:t>proactively</a:t>
            </a:r>
            <a:r>
              <a:rPr lang="en-US" sz="1800" dirty="0"/>
              <a:t> balances load on the overall infrastructure</a:t>
            </a:r>
          </a:p>
          <a:p>
            <a:endParaRPr lang="en-US" sz="1800" dirty="0"/>
          </a:p>
        </p:txBody>
      </p:sp>
      <p:sp>
        <p:nvSpPr>
          <p:cNvPr id="7" name="Rectangle 2">
            <a:extLst>
              <a:ext uri="{FF2B5EF4-FFF2-40B4-BE49-F238E27FC236}">
                <a16:creationId xmlns="" xmlns:a16="http://schemas.microsoft.com/office/drawing/2014/main" id="{13544011-A854-1543-B087-736EFC3F69F1}"/>
              </a:ext>
            </a:extLst>
          </p:cNvPr>
          <p:cNvSpPr>
            <a:spLocks noChangeArrowheads="1"/>
          </p:cNvSpPr>
          <p:nvPr/>
        </p:nvSpPr>
        <p:spPr bwMode="gray">
          <a:xfrm>
            <a:off x="10695398" y="0"/>
            <a:ext cx="1496602"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a:solidFill>
                  <a:schemeClr val="bg1"/>
                </a:solidFill>
              </a:rPr>
              <a:t>Pricing</a:t>
            </a:r>
            <a:endParaRPr lang="en-US" altLang="en-US" sz="1800" dirty="0">
              <a:solidFill>
                <a:schemeClr val="bg1"/>
              </a:solidFill>
            </a:endParaRPr>
          </a:p>
        </p:txBody>
      </p:sp>
      <p:pic>
        <p:nvPicPr>
          <p:cNvPr id="12" name="Picture 11">
            <a:extLst>
              <a:ext uri="{FF2B5EF4-FFF2-40B4-BE49-F238E27FC236}">
                <a16:creationId xmlns="" xmlns:a16="http://schemas.microsoft.com/office/drawing/2014/main" id="{5E2FF23C-B38E-AD44-99F0-F4B590F69D08}"/>
              </a:ext>
            </a:extLst>
          </p:cNvPr>
          <p:cNvPicPr>
            <a:picLocks noChangeAspect="1"/>
          </p:cNvPicPr>
          <p:nvPr/>
        </p:nvPicPr>
        <p:blipFill>
          <a:blip r:embed="rId3"/>
          <a:stretch>
            <a:fillRect/>
          </a:stretch>
        </p:blipFill>
        <p:spPr>
          <a:xfrm>
            <a:off x="6770099" y="1531393"/>
            <a:ext cx="4673600" cy="3644900"/>
          </a:xfrm>
          <a:prstGeom prst="rect">
            <a:avLst/>
          </a:prstGeom>
        </p:spPr>
      </p:pic>
    </p:spTree>
    <p:extLst>
      <p:ext uri="{BB962C8B-B14F-4D97-AF65-F5344CB8AC3E}">
        <p14:creationId xmlns:p14="http://schemas.microsoft.com/office/powerpoint/2010/main" val="3779610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AF58F19-0EF0-E14E-AA2D-506CC337344F}"/>
              </a:ext>
            </a:extLst>
          </p:cNvPr>
          <p:cNvSpPr txBox="1">
            <a:spLocks/>
          </p:cNvSpPr>
          <p:nvPr/>
        </p:nvSpPr>
        <p:spPr>
          <a:xfrm>
            <a:off x="455732" y="90488"/>
            <a:ext cx="11432977" cy="731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ML in routing could identify alternate routes to meet demand or identify areas to invest </a:t>
            </a:r>
          </a:p>
        </p:txBody>
      </p:sp>
      <p:sp>
        <p:nvSpPr>
          <p:cNvPr id="4" name="Rectangle 2">
            <a:extLst>
              <a:ext uri="{FF2B5EF4-FFF2-40B4-BE49-F238E27FC236}">
                <a16:creationId xmlns="" xmlns:a16="http://schemas.microsoft.com/office/drawing/2014/main" id="{1912CCC2-39EE-6B41-8790-9FACCAF2BB57}"/>
              </a:ext>
            </a:extLst>
          </p:cNvPr>
          <p:cNvSpPr>
            <a:spLocks noChangeArrowheads="1"/>
          </p:cNvSpPr>
          <p:nvPr/>
        </p:nvSpPr>
        <p:spPr bwMode="gray">
          <a:xfrm>
            <a:off x="10695398" y="0"/>
            <a:ext cx="1496602"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a:solidFill>
                  <a:schemeClr val="bg1"/>
                </a:solidFill>
              </a:rPr>
              <a:t>Routes</a:t>
            </a:r>
            <a:endParaRPr lang="en-US" altLang="en-US" sz="1800" dirty="0">
              <a:solidFill>
                <a:schemeClr val="bg1"/>
              </a:solidFill>
            </a:endParaRPr>
          </a:p>
        </p:txBody>
      </p:sp>
      <p:sp>
        <p:nvSpPr>
          <p:cNvPr id="5" name="Content Placeholder 2">
            <a:extLst>
              <a:ext uri="{FF2B5EF4-FFF2-40B4-BE49-F238E27FC236}">
                <a16:creationId xmlns="" xmlns:a16="http://schemas.microsoft.com/office/drawing/2014/main" id="{31DD431E-08B2-1844-B888-1776426B19D9}"/>
              </a:ext>
            </a:extLst>
          </p:cNvPr>
          <p:cNvSpPr txBox="1">
            <a:spLocks/>
          </p:cNvSpPr>
          <p:nvPr/>
        </p:nvSpPr>
        <p:spPr>
          <a:xfrm>
            <a:off x="379813" y="1235707"/>
            <a:ext cx="5873287" cy="4869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Waze’s routing algorithm uses historical trends as well as real-time input from users to optimize routes</a:t>
            </a:r>
          </a:p>
          <a:p>
            <a:r>
              <a:rPr lang="en-US" sz="1800" dirty="0"/>
              <a:t>Metro bus routes could leverage similar logic to optimize AM / PM or weekend routes</a:t>
            </a:r>
          </a:p>
          <a:p>
            <a:endParaRPr lang="en-US" sz="1800" dirty="0"/>
          </a:p>
          <a:p>
            <a:endParaRPr lang="en-US" sz="1800" dirty="0"/>
          </a:p>
        </p:txBody>
      </p:sp>
      <p:grpSp>
        <p:nvGrpSpPr>
          <p:cNvPr id="19" name="Group 18">
            <a:extLst>
              <a:ext uri="{FF2B5EF4-FFF2-40B4-BE49-F238E27FC236}">
                <a16:creationId xmlns="" xmlns:a16="http://schemas.microsoft.com/office/drawing/2014/main" id="{9EDA725E-D29F-9740-B11B-0F7FCBEAFAE7}"/>
              </a:ext>
            </a:extLst>
          </p:cNvPr>
          <p:cNvGrpSpPr/>
          <p:nvPr/>
        </p:nvGrpSpPr>
        <p:grpSpPr>
          <a:xfrm>
            <a:off x="1031278" y="3247737"/>
            <a:ext cx="3923413" cy="2505798"/>
            <a:chOff x="7164951" y="1316192"/>
            <a:chExt cx="3923413" cy="2505798"/>
          </a:xfrm>
        </p:grpSpPr>
        <p:cxnSp>
          <p:nvCxnSpPr>
            <p:cNvPr id="3" name="Elbow Connector 2">
              <a:extLst>
                <a:ext uri="{FF2B5EF4-FFF2-40B4-BE49-F238E27FC236}">
                  <a16:creationId xmlns="" xmlns:a16="http://schemas.microsoft.com/office/drawing/2014/main" id="{0D04F5D1-0ABF-FB4F-BF62-EDA430B65BA8}"/>
                </a:ext>
              </a:extLst>
            </p:cNvPr>
            <p:cNvCxnSpPr>
              <a:cxnSpLocks/>
            </p:cNvCxnSpPr>
            <p:nvPr/>
          </p:nvCxnSpPr>
          <p:spPr>
            <a:xfrm rot="5400000" flipH="1" flipV="1">
              <a:off x="7415481" y="2519636"/>
              <a:ext cx="1751531" cy="65754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 xmlns:a16="http://schemas.microsoft.com/office/drawing/2014/main" id="{B53DC280-40C6-D84C-A1D5-8A83EF3A3BA9}"/>
                </a:ext>
              </a:extLst>
            </p:cNvPr>
            <p:cNvSpPr txBox="1">
              <a:spLocks/>
            </p:cNvSpPr>
            <p:nvPr/>
          </p:nvSpPr>
          <p:spPr>
            <a:xfrm>
              <a:off x="7164951" y="1316192"/>
              <a:ext cx="1738881" cy="461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u="sng" dirty="0"/>
                <a:t>AM Route</a:t>
              </a:r>
            </a:p>
          </p:txBody>
        </p:sp>
        <p:cxnSp>
          <p:nvCxnSpPr>
            <p:cNvPr id="10" name="Straight Connector 9">
              <a:extLst>
                <a:ext uri="{FF2B5EF4-FFF2-40B4-BE49-F238E27FC236}">
                  <a16:creationId xmlns="" xmlns:a16="http://schemas.microsoft.com/office/drawing/2014/main" id="{76171DC4-8C2C-0949-A9CD-113E26AE37EB}"/>
                </a:ext>
              </a:extLst>
            </p:cNvPr>
            <p:cNvCxnSpPr>
              <a:cxnSpLocks/>
            </p:cNvCxnSpPr>
            <p:nvPr/>
          </p:nvCxnSpPr>
          <p:spPr>
            <a:xfrm>
              <a:off x="9082355" y="1839072"/>
              <a:ext cx="0" cy="186159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 xmlns:a16="http://schemas.microsoft.com/office/drawing/2014/main" id="{77725A44-8A34-A948-8DDC-3AD6CB8764B2}"/>
                </a:ext>
              </a:extLst>
            </p:cNvPr>
            <p:cNvSpPr/>
            <p:nvPr/>
          </p:nvSpPr>
          <p:spPr>
            <a:xfrm>
              <a:off x="9349483" y="2003463"/>
              <a:ext cx="1216219" cy="1818527"/>
            </a:xfrm>
            <a:custGeom>
              <a:avLst/>
              <a:gdLst>
                <a:gd name="connsiteX0" fmla="*/ 0 w 2465798"/>
                <a:gd name="connsiteY0" fmla="*/ 0 h 2681555"/>
                <a:gd name="connsiteX1" fmla="*/ 10274 w 2465798"/>
                <a:gd name="connsiteY1" fmla="*/ 719191 h 2681555"/>
                <a:gd name="connsiteX2" fmla="*/ 2465798 w 2465798"/>
                <a:gd name="connsiteY2" fmla="*/ 729465 h 2681555"/>
                <a:gd name="connsiteX3" fmla="*/ 2455524 w 2465798"/>
                <a:gd name="connsiteY3" fmla="*/ 1654139 h 2681555"/>
                <a:gd name="connsiteX4" fmla="*/ 1130157 w 2465798"/>
                <a:gd name="connsiteY4" fmla="*/ 1643865 h 2681555"/>
                <a:gd name="connsiteX5" fmla="*/ 1130157 w 2465798"/>
                <a:gd name="connsiteY5" fmla="*/ 2208944 h 2681555"/>
                <a:gd name="connsiteX6" fmla="*/ 544530 w 2465798"/>
                <a:gd name="connsiteY6" fmla="*/ 2208944 h 2681555"/>
                <a:gd name="connsiteX7" fmla="*/ 544530 w 2465798"/>
                <a:gd name="connsiteY7" fmla="*/ 2681555 h 2681555"/>
                <a:gd name="connsiteX8" fmla="*/ 544530 w 2465798"/>
                <a:gd name="connsiteY8" fmla="*/ 2681555 h 2681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5798" h="2681555">
                  <a:moveTo>
                    <a:pt x="0" y="0"/>
                  </a:moveTo>
                  <a:lnTo>
                    <a:pt x="10274" y="719191"/>
                  </a:lnTo>
                  <a:lnTo>
                    <a:pt x="2465798" y="729465"/>
                  </a:lnTo>
                  <a:lnTo>
                    <a:pt x="2455524" y="1654139"/>
                  </a:lnTo>
                  <a:lnTo>
                    <a:pt x="1130157" y="1643865"/>
                  </a:lnTo>
                  <a:lnTo>
                    <a:pt x="1130157" y="2208944"/>
                  </a:lnTo>
                  <a:lnTo>
                    <a:pt x="544530" y="2208944"/>
                  </a:lnTo>
                  <a:lnTo>
                    <a:pt x="544530" y="2681555"/>
                  </a:lnTo>
                  <a:lnTo>
                    <a:pt x="544530" y="2681555"/>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 xmlns:a16="http://schemas.microsoft.com/office/drawing/2014/main" id="{CA5532B3-4454-9040-8F47-CE1C9A73FF95}"/>
                </a:ext>
              </a:extLst>
            </p:cNvPr>
            <p:cNvSpPr txBox="1">
              <a:spLocks/>
            </p:cNvSpPr>
            <p:nvPr/>
          </p:nvSpPr>
          <p:spPr>
            <a:xfrm>
              <a:off x="9349483" y="1317292"/>
              <a:ext cx="1738881" cy="461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u="sng" dirty="0"/>
                <a:t>PM Route</a:t>
              </a:r>
            </a:p>
          </p:txBody>
        </p:sp>
      </p:grpSp>
      <p:sp>
        <p:nvSpPr>
          <p:cNvPr id="20" name="Content Placeholder 2">
            <a:extLst>
              <a:ext uri="{FF2B5EF4-FFF2-40B4-BE49-F238E27FC236}">
                <a16:creationId xmlns="" xmlns:a16="http://schemas.microsoft.com/office/drawing/2014/main" id="{F8623E67-797E-4B43-BF17-D837B25533CC}"/>
              </a:ext>
            </a:extLst>
          </p:cNvPr>
          <p:cNvSpPr txBox="1">
            <a:spLocks/>
          </p:cNvSpPr>
          <p:nvPr/>
        </p:nvSpPr>
        <p:spPr>
          <a:xfrm>
            <a:off x="6172220" y="1235706"/>
            <a:ext cx="5873287" cy="4869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Metro rail can leverage predictive modeling to identify areas of growth that will benefit most from additional investment</a:t>
            </a:r>
          </a:p>
          <a:p>
            <a:endParaRPr lang="en-US" sz="1800" dirty="0"/>
          </a:p>
        </p:txBody>
      </p:sp>
      <p:pic>
        <p:nvPicPr>
          <p:cNvPr id="7" name="Picture 6">
            <a:extLst>
              <a:ext uri="{FF2B5EF4-FFF2-40B4-BE49-F238E27FC236}">
                <a16:creationId xmlns="" xmlns:a16="http://schemas.microsoft.com/office/drawing/2014/main" id="{9B605673-57B8-5D4D-AA4D-475F4A7D5372}"/>
              </a:ext>
            </a:extLst>
          </p:cNvPr>
          <p:cNvPicPr>
            <a:picLocks noChangeAspect="1"/>
          </p:cNvPicPr>
          <p:nvPr/>
        </p:nvPicPr>
        <p:blipFill>
          <a:blip r:embed="rId2"/>
          <a:stretch>
            <a:fillRect/>
          </a:stretch>
        </p:blipFill>
        <p:spPr>
          <a:xfrm>
            <a:off x="6619663" y="2187852"/>
            <a:ext cx="4978400" cy="4330700"/>
          </a:xfrm>
          <a:prstGeom prst="rect">
            <a:avLst/>
          </a:prstGeom>
        </p:spPr>
      </p:pic>
    </p:spTree>
    <p:extLst>
      <p:ext uri="{BB962C8B-B14F-4D97-AF65-F5344CB8AC3E}">
        <p14:creationId xmlns:p14="http://schemas.microsoft.com/office/powerpoint/2010/main" val="2511395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AF58F19-0EF0-E14E-AA2D-506CC337344F}"/>
              </a:ext>
            </a:extLst>
          </p:cNvPr>
          <p:cNvSpPr txBox="1">
            <a:spLocks/>
          </p:cNvSpPr>
          <p:nvPr/>
        </p:nvSpPr>
        <p:spPr>
          <a:xfrm>
            <a:off x="455732" y="90488"/>
            <a:ext cx="11432977" cy="731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ML for “Predictive Maintenance” and </a:t>
            </a:r>
            <a:r>
              <a:rPr lang="en-US" sz="2000" b="1" dirty="0" smtClean="0"/>
              <a:t>Automated Supply-Chain </a:t>
            </a:r>
            <a:r>
              <a:rPr lang="en-US" sz="2000" b="1" dirty="0"/>
              <a:t>M</a:t>
            </a:r>
            <a:r>
              <a:rPr lang="en-US" sz="2000" b="1" dirty="0" smtClean="0"/>
              <a:t>anagement</a:t>
            </a:r>
            <a:endParaRPr lang="en-US" sz="2000" b="1" dirty="0"/>
          </a:p>
        </p:txBody>
      </p:sp>
      <p:sp>
        <p:nvSpPr>
          <p:cNvPr id="18" name="Content Placeholder 2">
            <a:extLst>
              <a:ext uri="{FF2B5EF4-FFF2-40B4-BE49-F238E27FC236}">
                <a16:creationId xmlns="" xmlns:a16="http://schemas.microsoft.com/office/drawing/2014/main" id="{3C736B71-0246-D340-AF13-8A357EDC8A62}"/>
              </a:ext>
            </a:extLst>
          </p:cNvPr>
          <p:cNvSpPr>
            <a:spLocks noGrp="1"/>
          </p:cNvSpPr>
          <p:nvPr>
            <p:ph idx="1"/>
          </p:nvPr>
        </p:nvSpPr>
        <p:spPr>
          <a:xfrm>
            <a:off x="455731" y="1113575"/>
            <a:ext cx="11432977" cy="5063387"/>
          </a:xfrm>
        </p:spPr>
        <p:txBody>
          <a:bodyPr>
            <a:normAutofit lnSpcReduction="10000"/>
          </a:bodyPr>
          <a:lstStyle/>
          <a:p>
            <a:r>
              <a:rPr lang="en-US" dirty="0"/>
              <a:t>Mechanical failure due to aging </a:t>
            </a:r>
            <a:r>
              <a:rPr lang="en-US" dirty="0" smtClean="0"/>
              <a:t>equipment </a:t>
            </a:r>
            <a:r>
              <a:rPr lang="en-US" dirty="0"/>
              <a:t>has a significant impact on Metrorail’s ability to prevent scheduling </a:t>
            </a:r>
            <a:r>
              <a:rPr lang="en-US" dirty="0" smtClean="0"/>
              <a:t>delays </a:t>
            </a:r>
            <a:endParaRPr lang="en-US" dirty="0"/>
          </a:p>
          <a:p>
            <a:r>
              <a:rPr lang="en-US" dirty="0"/>
              <a:t>According to the Metrorail’s 2017 </a:t>
            </a:r>
            <a:r>
              <a:rPr lang="en-US" dirty="0">
                <a:hlinkClick r:id="rId2"/>
              </a:rPr>
              <a:t>Engineering &amp; Maintenance Comprehensive Internal Review</a:t>
            </a:r>
            <a:r>
              <a:rPr lang="en-US" dirty="0"/>
              <a:t>, “Effective management of supply chain systems is essential to the availability of parts/materials and </a:t>
            </a:r>
            <a:r>
              <a:rPr lang="en-US" dirty="0" smtClean="0"/>
              <a:t>reducing </a:t>
            </a:r>
            <a:r>
              <a:rPr lang="en-US" dirty="0"/>
              <a:t>the number of </a:t>
            </a:r>
            <a:r>
              <a:rPr lang="en-US" dirty="0" err="1" smtClean="0"/>
              <a:t>stockouts</a:t>
            </a:r>
            <a:r>
              <a:rPr lang="en-US" dirty="0" smtClean="0"/>
              <a:t>”</a:t>
            </a:r>
            <a:endParaRPr lang="en-US" dirty="0"/>
          </a:p>
          <a:p>
            <a:r>
              <a:rPr lang="en-US" dirty="0"/>
              <a:t>Employing Machine Learning </a:t>
            </a:r>
            <a:r>
              <a:rPr lang="en-US" dirty="0" smtClean="0"/>
              <a:t>methods </a:t>
            </a:r>
            <a:r>
              <a:rPr lang="en-US" dirty="0"/>
              <a:t>to analyze and predict </a:t>
            </a:r>
            <a:r>
              <a:rPr lang="en-US" dirty="0" smtClean="0"/>
              <a:t>“mean-time-to-fail” </a:t>
            </a:r>
            <a:r>
              <a:rPr lang="en-US" dirty="0"/>
              <a:t>or other elements to anticipate when component parts need inspection, maintenance or replacement could assist supply chain managers with ensuring the right parts are in stock, and potentially reduce the likelihood of avoidable mechanical </a:t>
            </a:r>
            <a:r>
              <a:rPr lang="en-US" dirty="0" smtClean="0"/>
              <a:t>failure </a:t>
            </a:r>
            <a:endParaRPr lang="en-US" dirty="0"/>
          </a:p>
          <a:p>
            <a:r>
              <a:rPr lang="en-US" dirty="0">
                <a:hlinkClick r:id="rId3"/>
              </a:rPr>
              <a:t>Big Data Republic </a:t>
            </a:r>
            <a:r>
              <a:rPr lang="en-US" dirty="0"/>
              <a:t>p</a:t>
            </a:r>
            <a:r>
              <a:rPr lang="en-US" dirty="0" smtClean="0"/>
              <a:t>roposes </a:t>
            </a:r>
            <a:r>
              <a:rPr lang="en-US" dirty="0"/>
              <a:t>several approaches to using Machine Learning for “Predictive Maintenance”</a:t>
            </a:r>
          </a:p>
          <a:p>
            <a:endParaRPr lang="en-US" dirty="0"/>
          </a:p>
        </p:txBody>
      </p:sp>
      <p:sp>
        <p:nvSpPr>
          <p:cNvPr id="4" name="Rectangle 2">
            <a:extLst>
              <a:ext uri="{FF2B5EF4-FFF2-40B4-BE49-F238E27FC236}">
                <a16:creationId xmlns="" xmlns:a16="http://schemas.microsoft.com/office/drawing/2014/main" id="{1912CCC2-39EE-6B41-8790-9FACCAF2BB57}"/>
              </a:ext>
            </a:extLst>
          </p:cNvPr>
          <p:cNvSpPr>
            <a:spLocks noChangeArrowheads="1"/>
          </p:cNvSpPr>
          <p:nvPr/>
        </p:nvSpPr>
        <p:spPr bwMode="gray">
          <a:xfrm>
            <a:off x="10695398" y="0"/>
            <a:ext cx="1496602"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smtClean="0">
                <a:solidFill>
                  <a:schemeClr val="bg1"/>
                </a:solidFill>
              </a:rPr>
              <a:t>Maintenance</a:t>
            </a:r>
          </a:p>
        </p:txBody>
      </p:sp>
    </p:spTree>
    <p:extLst>
      <p:ext uri="{BB962C8B-B14F-4D97-AF65-F5344CB8AC3E}">
        <p14:creationId xmlns:p14="http://schemas.microsoft.com/office/powerpoint/2010/main" val="3588618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AF58F19-0EF0-E14E-AA2D-506CC337344F}"/>
              </a:ext>
            </a:extLst>
          </p:cNvPr>
          <p:cNvSpPr txBox="1">
            <a:spLocks/>
          </p:cNvSpPr>
          <p:nvPr/>
        </p:nvSpPr>
        <p:spPr>
          <a:xfrm>
            <a:off x="455732" y="90488"/>
            <a:ext cx="11432977" cy="731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ML for “Predictive Maintenance” and  Automated Supply -Chain </a:t>
            </a:r>
            <a:r>
              <a:rPr lang="en-US" sz="2000" b="1" dirty="0" smtClean="0"/>
              <a:t>Management (Cont’d) </a:t>
            </a:r>
            <a:endParaRPr lang="en-US" sz="2000" b="1" dirty="0"/>
          </a:p>
        </p:txBody>
      </p:sp>
      <p:sp>
        <p:nvSpPr>
          <p:cNvPr id="18" name="Content Placeholder 2">
            <a:extLst>
              <a:ext uri="{FF2B5EF4-FFF2-40B4-BE49-F238E27FC236}">
                <a16:creationId xmlns="" xmlns:a16="http://schemas.microsoft.com/office/drawing/2014/main" id="{3C736B71-0246-D340-AF13-8A357EDC8A62}"/>
              </a:ext>
            </a:extLst>
          </p:cNvPr>
          <p:cNvSpPr>
            <a:spLocks noGrp="1"/>
          </p:cNvSpPr>
          <p:nvPr>
            <p:ph idx="1"/>
          </p:nvPr>
        </p:nvSpPr>
        <p:spPr>
          <a:xfrm>
            <a:off x="455731" y="1113575"/>
            <a:ext cx="11432977" cy="5063387"/>
          </a:xfrm>
        </p:spPr>
        <p:txBody>
          <a:bodyPr>
            <a:normAutofit fontScale="92500" lnSpcReduction="20000"/>
          </a:bodyPr>
          <a:lstStyle/>
          <a:p>
            <a:r>
              <a:rPr lang="en-US" dirty="0"/>
              <a:t>Strategies for Machine Learning in Predictive Maintenance </a:t>
            </a:r>
            <a:r>
              <a:rPr lang="en-US" dirty="0" smtClean="0"/>
              <a:t>Models*</a:t>
            </a:r>
          </a:p>
          <a:p>
            <a:endParaRPr lang="en-US" dirty="0" smtClean="0"/>
          </a:p>
          <a:p>
            <a:pPr marL="914400" lvl="1" indent="-457200">
              <a:buFont typeface="+mj-lt"/>
              <a:buAutoNum type="arabicPeriod"/>
            </a:pPr>
            <a:r>
              <a:rPr lang="en-US" dirty="0" smtClean="0"/>
              <a:t>Regression Models to predict “Remaining Useful Lifetime”</a:t>
            </a:r>
          </a:p>
          <a:p>
            <a:pPr marL="914400" lvl="1" indent="-457200">
              <a:buFont typeface="+mj-lt"/>
              <a:buAutoNum type="arabicPeriod"/>
            </a:pPr>
            <a:r>
              <a:rPr lang="en-US" dirty="0" smtClean="0"/>
              <a:t>Classification </a:t>
            </a:r>
            <a:r>
              <a:rPr lang="en-US" dirty="0"/>
              <a:t>Models to predict failure within a given window</a:t>
            </a:r>
          </a:p>
          <a:p>
            <a:pPr marL="914400" lvl="1" indent="-457200">
              <a:buFont typeface="+mj-lt"/>
              <a:buAutoNum type="arabicPeriod"/>
            </a:pPr>
            <a:r>
              <a:rPr lang="en-US" dirty="0" smtClean="0"/>
              <a:t>Flagging </a:t>
            </a:r>
            <a:r>
              <a:rPr lang="en-US" dirty="0"/>
              <a:t>anomalous behavior</a:t>
            </a:r>
          </a:p>
          <a:p>
            <a:pPr marL="914400" lvl="1" indent="-457200">
              <a:buFont typeface="+mj-lt"/>
              <a:buAutoNum type="arabicPeriod"/>
            </a:pPr>
            <a:r>
              <a:rPr lang="en-US" dirty="0" smtClean="0"/>
              <a:t>Survival </a:t>
            </a:r>
            <a:r>
              <a:rPr lang="en-US" dirty="0"/>
              <a:t>analysis models for predicting probability of failure over time</a:t>
            </a:r>
          </a:p>
          <a:p>
            <a:pPr lvl="1"/>
            <a:endParaRPr lang="en-US" dirty="0"/>
          </a:p>
          <a:p>
            <a:r>
              <a:rPr lang="en-US" dirty="0" smtClean="0"/>
              <a:t>All four strategies are predicated on data availability, extensive domain knowledge, and analytical expertise</a:t>
            </a:r>
            <a:endParaRPr lang="en-US" dirty="0"/>
          </a:p>
          <a:p>
            <a:r>
              <a:rPr lang="en-US" dirty="0" smtClean="0"/>
              <a:t>These </a:t>
            </a:r>
            <a:r>
              <a:rPr lang="en-US" dirty="0"/>
              <a:t>and other methods could be used to add automations to maintenance schedules as well as supply chain </a:t>
            </a:r>
            <a:r>
              <a:rPr lang="en-US" dirty="0" smtClean="0"/>
              <a:t>management tools. </a:t>
            </a:r>
            <a:endParaRPr lang="en-US" dirty="0"/>
          </a:p>
          <a:p>
            <a:endParaRPr lang="en-US" dirty="0"/>
          </a:p>
          <a:p>
            <a:endParaRPr lang="en-US" dirty="0" smtClean="0"/>
          </a:p>
          <a:p>
            <a:endParaRPr lang="en-US" dirty="0"/>
          </a:p>
          <a:p>
            <a:pPr marL="3657600" lvl="8" indent="0" algn="r">
              <a:buNone/>
            </a:pPr>
            <a:r>
              <a:rPr lang="en-US" sz="1400" i="1" dirty="0"/>
              <a:t>*</a:t>
            </a:r>
            <a:r>
              <a:rPr lang="en-US" sz="1400" i="1" dirty="0">
                <a:hlinkClick r:id="rId3"/>
              </a:rPr>
              <a:t>Source: Big Data Republic, 2015 </a:t>
            </a:r>
            <a:endParaRPr lang="en-US" sz="1400" i="1" dirty="0"/>
          </a:p>
          <a:p>
            <a:endParaRPr lang="en-US" dirty="0"/>
          </a:p>
        </p:txBody>
      </p:sp>
      <p:sp>
        <p:nvSpPr>
          <p:cNvPr id="4" name="Rectangle 2">
            <a:extLst>
              <a:ext uri="{FF2B5EF4-FFF2-40B4-BE49-F238E27FC236}">
                <a16:creationId xmlns="" xmlns:a16="http://schemas.microsoft.com/office/drawing/2014/main" id="{1912CCC2-39EE-6B41-8790-9FACCAF2BB57}"/>
              </a:ext>
            </a:extLst>
          </p:cNvPr>
          <p:cNvSpPr>
            <a:spLocks noChangeArrowheads="1"/>
          </p:cNvSpPr>
          <p:nvPr/>
        </p:nvSpPr>
        <p:spPr bwMode="gray">
          <a:xfrm>
            <a:off x="10695398" y="0"/>
            <a:ext cx="1496602"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smtClean="0">
                <a:solidFill>
                  <a:schemeClr val="bg1"/>
                </a:solidFill>
              </a:rPr>
              <a:t>Maintenance</a:t>
            </a:r>
            <a:endParaRPr lang="en-US" altLang="en-US" sz="1800" dirty="0">
              <a:solidFill>
                <a:schemeClr val="bg1"/>
              </a:solidFill>
            </a:endParaRPr>
          </a:p>
        </p:txBody>
      </p:sp>
    </p:spTree>
    <p:extLst>
      <p:ext uri="{BB962C8B-B14F-4D97-AF65-F5344CB8AC3E}">
        <p14:creationId xmlns:p14="http://schemas.microsoft.com/office/powerpoint/2010/main" val="558427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AF58F19-0EF0-E14E-AA2D-506CC337344F}"/>
              </a:ext>
            </a:extLst>
          </p:cNvPr>
          <p:cNvSpPr txBox="1">
            <a:spLocks/>
          </p:cNvSpPr>
          <p:nvPr/>
        </p:nvSpPr>
        <p:spPr>
          <a:xfrm>
            <a:off x="455732" y="90488"/>
            <a:ext cx="11432977" cy="731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ML for Dynamic, Real-time Schedule Adjustments</a:t>
            </a:r>
            <a:endParaRPr lang="en-US" sz="2000" b="1" dirty="0"/>
          </a:p>
        </p:txBody>
      </p:sp>
      <p:sp>
        <p:nvSpPr>
          <p:cNvPr id="18" name="Content Placeholder 2">
            <a:extLst>
              <a:ext uri="{FF2B5EF4-FFF2-40B4-BE49-F238E27FC236}">
                <a16:creationId xmlns="" xmlns:a16="http://schemas.microsoft.com/office/drawing/2014/main" id="{3C736B71-0246-D340-AF13-8A357EDC8A62}"/>
              </a:ext>
            </a:extLst>
          </p:cNvPr>
          <p:cNvSpPr>
            <a:spLocks noGrp="1"/>
          </p:cNvSpPr>
          <p:nvPr>
            <p:ph idx="1"/>
          </p:nvPr>
        </p:nvSpPr>
        <p:spPr>
          <a:xfrm>
            <a:off x="455731" y="1113575"/>
            <a:ext cx="11432977" cy="5063387"/>
          </a:xfrm>
        </p:spPr>
        <p:txBody>
          <a:bodyPr>
            <a:normAutofit lnSpcReduction="10000"/>
          </a:bodyPr>
          <a:lstStyle/>
          <a:p>
            <a:r>
              <a:rPr lang="en-US" dirty="0"/>
              <a:t>Delay-causing issues such as mechanical failures, track problems, and other equipment problems are compounded in the absence of dynamic, adaptive </a:t>
            </a:r>
            <a:r>
              <a:rPr lang="en-US" dirty="0" smtClean="0"/>
              <a:t>scheduling methods</a:t>
            </a:r>
            <a:endParaRPr lang="en-US" dirty="0"/>
          </a:p>
          <a:p>
            <a:r>
              <a:rPr lang="en-US" dirty="0"/>
              <a:t>Use WMATA’s </a:t>
            </a:r>
            <a:r>
              <a:rPr lang="en-US" dirty="0">
                <a:hlinkClick r:id="rId2"/>
              </a:rPr>
              <a:t>Transparent Data Sets API </a:t>
            </a:r>
            <a:r>
              <a:rPr lang="en-US" dirty="0"/>
              <a:t>to accumulate real-time train position, scheduling, outage, routing and ridership data to build models for the most efficient dynamic scheduling</a:t>
            </a:r>
          </a:p>
          <a:p>
            <a:r>
              <a:rPr lang="en-US" dirty="0"/>
              <a:t>Revisit automations so that changes in the scheduling algorithm can be adjusted for unexpected failures in near-real time</a:t>
            </a:r>
          </a:p>
          <a:p>
            <a:r>
              <a:rPr lang="en-US" dirty="0"/>
              <a:t>Applications of such methods have been researched by the </a:t>
            </a:r>
            <a:r>
              <a:rPr lang="en-US" dirty="0">
                <a:hlinkClick r:id="rId3"/>
              </a:rPr>
              <a:t>Singaporean Agency for Science, Technology &amp; Research</a:t>
            </a:r>
            <a:r>
              <a:rPr lang="en-US" dirty="0"/>
              <a:t> to predict ridership in an effort to “</a:t>
            </a:r>
            <a:r>
              <a:rPr lang="mr-IN" dirty="0"/>
              <a:t>…</a:t>
            </a:r>
            <a:r>
              <a:rPr lang="en-US" dirty="0"/>
              <a:t>understand the recipe for a ’smart city’” and reduce gridlock between central business districts and residential areas </a:t>
            </a:r>
            <a:r>
              <a:rPr lang="en-US" dirty="0" smtClean="0"/>
              <a:t>during </a:t>
            </a:r>
            <a:r>
              <a:rPr lang="en-US" dirty="0"/>
              <a:t>peak </a:t>
            </a:r>
            <a:r>
              <a:rPr lang="en-US" dirty="0" smtClean="0"/>
              <a:t>hours.</a:t>
            </a:r>
            <a:endParaRPr lang="en-US" dirty="0"/>
          </a:p>
        </p:txBody>
      </p:sp>
      <p:sp>
        <p:nvSpPr>
          <p:cNvPr id="4" name="Rectangle 2">
            <a:extLst>
              <a:ext uri="{FF2B5EF4-FFF2-40B4-BE49-F238E27FC236}">
                <a16:creationId xmlns="" xmlns:a16="http://schemas.microsoft.com/office/drawing/2014/main" id="{1912CCC2-39EE-6B41-8790-9FACCAF2BB57}"/>
              </a:ext>
            </a:extLst>
          </p:cNvPr>
          <p:cNvSpPr>
            <a:spLocks noChangeArrowheads="1"/>
          </p:cNvSpPr>
          <p:nvPr/>
        </p:nvSpPr>
        <p:spPr bwMode="gray">
          <a:xfrm>
            <a:off x="10695398" y="0"/>
            <a:ext cx="1496602"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smtClean="0">
                <a:solidFill>
                  <a:schemeClr val="bg1"/>
                </a:solidFill>
              </a:rPr>
              <a:t>Scheduling</a:t>
            </a:r>
            <a:endParaRPr lang="en-US" altLang="en-US" sz="1800" dirty="0">
              <a:solidFill>
                <a:schemeClr val="bg1"/>
              </a:solidFill>
            </a:endParaRPr>
          </a:p>
        </p:txBody>
      </p:sp>
    </p:spTree>
    <p:extLst>
      <p:ext uri="{BB962C8B-B14F-4D97-AF65-F5344CB8AC3E}">
        <p14:creationId xmlns:p14="http://schemas.microsoft.com/office/powerpoint/2010/main" val="806692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AF58F19-0EF0-E14E-AA2D-506CC337344F}"/>
              </a:ext>
            </a:extLst>
          </p:cNvPr>
          <p:cNvSpPr txBox="1">
            <a:spLocks/>
          </p:cNvSpPr>
          <p:nvPr/>
        </p:nvSpPr>
        <p:spPr>
          <a:xfrm>
            <a:off x="455732" y="90488"/>
            <a:ext cx="11432977" cy="731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ML for Predictive Threat </a:t>
            </a:r>
            <a:r>
              <a:rPr lang="en-US" sz="2000" b="1" dirty="0" smtClean="0"/>
              <a:t>Detection;  </a:t>
            </a:r>
            <a:r>
              <a:rPr lang="en-US" sz="2000" b="1" dirty="0" smtClean="0"/>
              <a:t>Automations to </a:t>
            </a:r>
            <a:r>
              <a:rPr lang="en-US" sz="2000" b="1" dirty="0" smtClean="0"/>
              <a:t>Protect </a:t>
            </a:r>
            <a:r>
              <a:rPr lang="en-US" sz="2000" b="1" dirty="0" smtClean="0"/>
              <a:t>Public </a:t>
            </a:r>
            <a:r>
              <a:rPr lang="en-US" sz="2000" b="1" dirty="0"/>
              <a:t>Safety</a:t>
            </a:r>
          </a:p>
        </p:txBody>
      </p:sp>
      <p:sp>
        <p:nvSpPr>
          <p:cNvPr id="18" name="Content Placeholder 2">
            <a:extLst>
              <a:ext uri="{FF2B5EF4-FFF2-40B4-BE49-F238E27FC236}">
                <a16:creationId xmlns="" xmlns:a16="http://schemas.microsoft.com/office/drawing/2014/main" id="{3C736B71-0246-D340-AF13-8A357EDC8A62}"/>
              </a:ext>
            </a:extLst>
          </p:cNvPr>
          <p:cNvSpPr>
            <a:spLocks noGrp="1"/>
          </p:cNvSpPr>
          <p:nvPr>
            <p:ph idx="1"/>
          </p:nvPr>
        </p:nvSpPr>
        <p:spPr>
          <a:xfrm>
            <a:off x="455731" y="1113575"/>
            <a:ext cx="11432977" cy="5063387"/>
          </a:xfrm>
        </p:spPr>
        <p:txBody>
          <a:bodyPr/>
          <a:lstStyle/>
          <a:p>
            <a:r>
              <a:rPr lang="en-US" dirty="0"/>
              <a:t>In public transit, the two predominant safety considerations are accident and violence/crime prevention </a:t>
            </a:r>
          </a:p>
          <a:p>
            <a:r>
              <a:rPr lang="en-US" dirty="0"/>
              <a:t>A combination automation in maintenance, scheduling, and route optimization will reduce the potential for </a:t>
            </a:r>
            <a:r>
              <a:rPr lang="en-US" dirty="0" smtClean="0"/>
              <a:t>collisions or other accidents due to equipment failure</a:t>
            </a:r>
          </a:p>
          <a:p>
            <a:r>
              <a:rPr lang="en-US" dirty="0" smtClean="0"/>
              <a:t>Implementing intrusion </a:t>
            </a:r>
            <a:r>
              <a:rPr lang="en-US" dirty="0"/>
              <a:t>and anomaly detection software on WMATA’s networks and employing real-time surveillance in, on, and around metro stations will help mitigate the potential for external threats to public</a:t>
            </a:r>
          </a:p>
          <a:p>
            <a:pPr lvl="1"/>
            <a:r>
              <a:rPr lang="en-US" dirty="0"/>
              <a:t>Efforts should be supported by seamless coordination with partner law enforcement and public safety </a:t>
            </a:r>
            <a:r>
              <a:rPr lang="en-US" dirty="0" smtClean="0"/>
              <a:t>entities</a:t>
            </a:r>
            <a:endParaRPr lang="en-US" dirty="0"/>
          </a:p>
        </p:txBody>
      </p:sp>
      <p:sp>
        <p:nvSpPr>
          <p:cNvPr id="4" name="Rectangle 2">
            <a:extLst>
              <a:ext uri="{FF2B5EF4-FFF2-40B4-BE49-F238E27FC236}">
                <a16:creationId xmlns="" xmlns:a16="http://schemas.microsoft.com/office/drawing/2014/main" id="{1912CCC2-39EE-6B41-8790-9FACCAF2BB57}"/>
              </a:ext>
            </a:extLst>
          </p:cNvPr>
          <p:cNvSpPr>
            <a:spLocks noChangeArrowheads="1"/>
          </p:cNvSpPr>
          <p:nvPr/>
        </p:nvSpPr>
        <p:spPr bwMode="gray">
          <a:xfrm>
            <a:off x="10695398" y="0"/>
            <a:ext cx="1496602"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smtClean="0">
                <a:solidFill>
                  <a:schemeClr val="bg1"/>
                </a:solidFill>
              </a:rPr>
              <a:t>Public Safety</a:t>
            </a:r>
            <a:endParaRPr lang="en-US" altLang="en-US" sz="1800" dirty="0">
              <a:solidFill>
                <a:schemeClr val="bg1"/>
              </a:solidFill>
            </a:endParaRPr>
          </a:p>
        </p:txBody>
      </p:sp>
    </p:spTree>
    <p:extLst>
      <p:ext uri="{BB962C8B-B14F-4D97-AF65-F5344CB8AC3E}">
        <p14:creationId xmlns:p14="http://schemas.microsoft.com/office/powerpoint/2010/main" val="2083172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a:t>Impact of Artificial Intelligence on Public Transportation and Urban Mobility. (November 23, 2017). Retrieved from </a:t>
            </a:r>
            <a:r>
              <a:rPr lang="en-US" dirty="0">
                <a:hlinkClick r:id="rId2"/>
              </a:rPr>
              <a:t>http://www.trackcompanybus.com/will-ai-impact-public-transportation-urban-mobility</a:t>
            </a:r>
            <a:r>
              <a:rPr lang="en-US" dirty="0" smtClean="0">
                <a:hlinkClick r:id="rId2"/>
              </a:rPr>
              <a:t>/</a:t>
            </a:r>
            <a:endParaRPr lang="en-US" dirty="0" smtClean="0"/>
          </a:p>
          <a:p>
            <a:r>
              <a:rPr lang="en-US" dirty="0">
                <a:solidFill>
                  <a:srgbClr val="000000"/>
                </a:solidFill>
              </a:rPr>
              <a:t> </a:t>
            </a:r>
            <a:r>
              <a:rPr lang="en-US" dirty="0" err="1">
                <a:solidFill>
                  <a:srgbClr val="000000"/>
                </a:solidFill>
              </a:rPr>
              <a:t>Jha</a:t>
            </a:r>
            <a:r>
              <a:rPr lang="en-US" dirty="0">
                <a:solidFill>
                  <a:srgbClr val="000000"/>
                </a:solidFill>
              </a:rPr>
              <a:t>, Vishal (December 2015) Study of Machine Learning Methods in Intelligent Transportation Systems (Retrieved From </a:t>
            </a:r>
            <a:r>
              <a:rPr lang="en-US" dirty="0">
                <a:solidFill>
                  <a:srgbClr val="000000"/>
                </a:solidFill>
                <a:hlinkClick r:id="rId3"/>
              </a:rPr>
              <a:t>https://digitalscholarship.unlv.edu/cgi/viewcontent.cgi?article=3544&amp;context=thesesdissertations</a:t>
            </a:r>
            <a:r>
              <a:rPr lang="en-US" dirty="0">
                <a:solidFill>
                  <a:srgbClr val="000000"/>
                </a:solidFill>
              </a:rPr>
              <a:t> </a:t>
            </a:r>
            <a:endParaRPr lang="en-US" dirty="0"/>
          </a:p>
          <a:p>
            <a:r>
              <a:rPr lang="en-US" dirty="0" smtClean="0"/>
              <a:t>Machine </a:t>
            </a:r>
            <a:r>
              <a:rPr lang="en-US" dirty="0"/>
              <a:t>Learning for Predictive Maintenance: Where to start? (Copyright 2015). Retrieved from </a:t>
            </a:r>
            <a:r>
              <a:rPr lang="en-US" dirty="0">
                <a:hlinkClick r:id="rId4"/>
              </a:rPr>
              <a:t>https://www.bigdatarepublic.nl/machine-learning-for-predictive-maintenance/</a:t>
            </a:r>
            <a:endParaRPr lang="en-US" dirty="0"/>
          </a:p>
          <a:p>
            <a:r>
              <a:rPr lang="en-US" dirty="0">
                <a:solidFill>
                  <a:srgbClr val="000000"/>
                </a:solidFill>
              </a:rPr>
              <a:t>Machine-learning program predicts public transport use in Singapore (January 25, 2017). Retrieved from </a:t>
            </a:r>
            <a:r>
              <a:rPr lang="en-US" dirty="0">
                <a:solidFill>
                  <a:srgbClr val="000000"/>
                </a:solidFill>
                <a:hlinkClick r:id="rId5"/>
              </a:rPr>
              <a:t>https://phys.org/news/2017-01-machine-learning-singapore.html</a:t>
            </a:r>
            <a:endParaRPr lang="en-US" dirty="0">
              <a:solidFill>
                <a:srgbClr val="000000"/>
              </a:solidFill>
            </a:endParaRPr>
          </a:p>
          <a:p>
            <a:r>
              <a:rPr lang="en-US" dirty="0">
                <a:solidFill>
                  <a:srgbClr val="000000"/>
                </a:solidFill>
              </a:rPr>
              <a:t>Metrorail Comprehensive Internal Review Summary (November 2017). Retrieved From </a:t>
            </a:r>
            <a:r>
              <a:rPr lang="en-US" dirty="0">
                <a:solidFill>
                  <a:srgbClr val="000000"/>
                </a:solidFill>
                <a:hlinkClick r:id="rId6"/>
              </a:rPr>
              <a:t>https://www.wmata.com/initiatives/transparency/upload/Summary-Page-Metrorail-Engineering-and-Maintenance-2017.pdf</a:t>
            </a:r>
            <a:endParaRPr lang="en-US" dirty="0">
              <a:solidFill>
                <a:srgbClr val="000000"/>
              </a:solidFill>
            </a:endParaRPr>
          </a:p>
          <a:p>
            <a:r>
              <a:rPr lang="en-US" dirty="0" smtClean="0"/>
              <a:t>When </a:t>
            </a:r>
            <a:r>
              <a:rPr lang="en-US" dirty="0"/>
              <a:t>Artificial Intelligence Rules The </a:t>
            </a:r>
            <a:r>
              <a:rPr lang="en-US" dirty="0" smtClean="0"/>
              <a:t>City (May </a:t>
            </a:r>
            <a:r>
              <a:rPr lang="en-US" dirty="0"/>
              <a:t>17, </a:t>
            </a:r>
            <a:r>
              <a:rPr lang="en-US" dirty="0" smtClean="0"/>
              <a:t>2017). </a:t>
            </a:r>
            <a:r>
              <a:rPr lang="en-US" dirty="0"/>
              <a:t>Retrieved from </a:t>
            </a:r>
            <a:r>
              <a:rPr lang="en-US" dirty="0">
                <a:hlinkClick r:id="rId7"/>
              </a:rPr>
              <a:t>https://www.citylab.com/life/2017/05/when-artificial-intelligence-rules-the-city/509999</a:t>
            </a:r>
            <a:r>
              <a:rPr lang="en-US" dirty="0" smtClean="0">
                <a:hlinkClick r:id="rId7"/>
              </a:rPr>
              <a:t>/</a:t>
            </a:r>
            <a:endParaRPr lang="en-US" dirty="0"/>
          </a:p>
        </p:txBody>
      </p:sp>
      <p:sp>
        <p:nvSpPr>
          <p:cNvPr id="4" name="Rectangle 2">
            <a:extLst>
              <a:ext uri="{FF2B5EF4-FFF2-40B4-BE49-F238E27FC236}">
                <a16:creationId xmlns="" xmlns:a16="http://schemas.microsoft.com/office/drawing/2014/main" id="{1912CCC2-39EE-6B41-8790-9FACCAF2BB57}"/>
              </a:ext>
            </a:extLst>
          </p:cNvPr>
          <p:cNvSpPr>
            <a:spLocks noChangeArrowheads="1"/>
          </p:cNvSpPr>
          <p:nvPr/>
        </p:nvSpPr>
        <p:spPr bwMode="gray">
          <a:xfrm>
            <a:off x="10695398" y="0"/>
            <a:ext cx="1496602" cy="769402"/>
          </a:xfrm>
          <a:prstGeom prst="rect">
            <a:avLst/>
          </a:prstGeom>
          <a:solidFill>
            <a:srgbClr val="003A6F"/>
          </a:solidFill>
          <a:ln w="9525">
            <a:solidFill>
              <a:schemeClr val="tx1"/>
            </a:solidFill>
            <a:miter lim="800000"/>
            <a:headEnd/>
            <a:tailEnd/>
          </a:ln>
        </p:spPr>
        <p:txBody>
          <a:bodyPr lIns="45720" rIns="45720" anchor="ctr"/>
          <a:lstStyle>
            <a:lvl1pPr>
              <a:lnSpc>
                <a:spcPct val="120000"/>
              </a:lnSpc>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lnSpc>
                <a:spcPct val="120000"/>
              </a:lnSpc>
              <a:spcBef>
                <a:spcPct val="20000"/>
              </a:spcBef>
              <a:buChar char="–"/>
              <a:defRPr sz="1600">
                <a:solidFill>
                  <a:schemeClr val="tx1"/>
                </a:solidFill>
                <a:latin typeface="Arial" panose="020B0604020202020204" pitchFamily="34" charset="0"/>
                <a:ea typeface="ＭＳ Ｐゴシック" panose="020B0600070205080204" pitchFamily="34" charset="-128"/>
              </a:defRPr>
            </a:lvl2pPr>
            <a:lvl3pPr marL="1143000" indent="-228600">
              <a:lnSpc>
                <a:spcPct val="120000"/>
              </a:lnSpc>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4pPr>
            <a:lvl5pPr marL="2057400" indent="-228600">
              <a:lnSpc>
                <a:spcPct val="120000"/>
              </a:lnSpc>
              <a:spcBef>
                <a:spcPct val="20000"/>
              </a:spcBef>
              <a:buChar char="•"/>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Char char="•"/>
              <a:defRPr sz="12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dirty="0" smtClean="0">
                <a:solidFill>
                  <a:schemeClr val="bg1"/>
                </a:solidFill>
              </a:rPr>
              <a:t>References</a:t>
            </a:r>
            <a:endParaRPr lang="en-US" altLang="en-US" sz="1800" dirty="0">
              <a:solidFill>
                <a:schemeClr val="bg1"/>
              </a:solidFill>
            </a:endParaRPr>
          </a:p>
        </p:txBody>
      </p:sp>
    </p:spTree>
    <p:extLst>
      <p:ext uri="{BB962C8B-B14F-4D97-AF65-F5344CB8AC3E}">
        <p14:creationId xmlns:p14="http://schemas.microsoft.com/office/powerpoint/2010/main" val="2019143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1591</TotalTime>
  <Words>836</Words>
  <Application>Microsoft Macintosh PowerPoint</Application>
  <PresentationFormat>Widescreen</PresentationFormat>
  <Paragraphs>80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Mangal</vt:lpstr>
      <vt:lpstr>ＭＳ Ｐゴシック</vt:lpstr>
      <vt:lpstr>Arial</vt:lpstr>
      <vt:lpstr>Office Theme</vt:lpstr>
      <vt:lpstr>Improving Public Transportation in the DMV Area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Applications in Transportation</dc:title>
  <dc:creator>Bailey, Darius</dc:creator>
  <cp:lastModifiedBy>Nelson Foster</cp:lastModifiedBy>
  <cp:revision>40</cp:revision>
  <cp:lastPrinted>2018-03-07T14:35:04Z</cp:lastPrinted>
  <dcterms:created xsi:type="dcterms:W3CDTF">2018-03-02T21:38:27Z</dcterms:created>
  <dcterms:modified xsi:type="dcterms:W3CDTF">2018-03-08T00:46:59Z</dcterms:modified>
</cp:coreProperties>
</file>