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s Ribeiro Raggi" initials="" lastIdx="3" clrIdx="0"/>
  <p:cmAuthor id="1" name="Anônimo" initials="" lastIdx="1" clrIdx="1"/>
  <p:cmAuthor id="2" name="Lucas Raggi" initials="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60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21T00:31:31.540" idx="1">
    <p:pos x="6000" y="0"/>
    <p:text>Mas, como sabemos, instalaçoes com dependencias nao sao simples, nesse caso, oque ocorreria se B dependesse de F por exemplo?</p:text>
  </p:cm>
  <p:cm authorId="0" dt="2017-04-21T00:43:11.655" idx="2">
    <p:pos x="6000" y="100"/>
    <p:text>Uma alternativa seria representar com arvore, onde o filho seria dependente do pai, então para saber a ordem de instalação bastava fazer um bfs (imprimindo nivel por nivel)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21T00:12:15.795" idx="3">
    <p:pos x="6000" y="0"/>
    <p:text>Agora que temos um grafo direcionado, nós podemos representar todas as possibilidades de dependências entre programas, mas como ordenaríamos? como saberíamos qual programa instalar primeiro e qual instalar em seguida?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2T00:28:30.880" idx="1">
    <p:pos x="6000" y="0"/>
    <p:text>Advancing Packaging tool:apt get instala pacotes de um novo software, removendo e atualizando pacotes existentes, ele usa topological sort para saber quais pacotes instalar ou remover primeiro para conclusao da instalacao do software</p:text>
  </p:cm>
  <p:cm authorId="2" dt="2017-04-22T00:15:12.090" idx="2">
    <p:pos x="6000" y="100"/>
    <p:text>Topological Sorting e usado principalmente para ordenar trabalhos de acordo com as suas dependencias entre si</p:text>
  </p:cm>
  <p:cm authorId="2" dt="2017-04-22T00:15:38.250" idx="3">
    <p:pos x="6000" y="200"/>
    <p:text>Build systems: antes de voce executar seu codigo em qualquer IDE, vc tem que dar um "build project" se o seu projeto tiver varias bibliotecas (.h`s) dependentes uma das outras a IDE ira fazer um topological sort para saber qual biblioteca devera ser compilada primeiro.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94628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60714" y="444500"/>
            <a:ext cx="11883369" cy="1074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4" cy="7261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000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5371" marR="0" lvl="5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98271" marR="0" lvl="6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41171" marR="0" lvl="7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84071" marR="0" lvl="8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000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5371" marR="0" lvl="5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98271" marR="0" lvl="6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41171" marR="0" lvl="7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84071" marR="0" lvl="8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3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000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5371" marR="0" lvl="5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98271" marR="0" lvl="6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41171" marR="0" lvl="7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84071" marR="0" lvl="8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721731" y="4470400"/>
            <a:ext cx="11561337" cy="812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endParaRPr sz="4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uf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493" y="8778239"/>
            <a:ext cx="388337" cy="67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57" y="8950931"/>
            <a:ext cx="530654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2504885" y="9013049"/>
            <a:ext cx="382510" cy="396749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60714" y="444500"/>
            <a:ext cx="11883369" cy="1074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4" cy="7261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000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55371" marR="0" lvl="5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98271" marR="0" lvl="6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41171" marR="0" lvl="7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84071" marR="0" lvl="8" indent="-2694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5159" y="8881139"/>
            <a:ext cx="432905" cy="74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66506" y="9000454"/>
            <a:ext cx="529444" cy="5034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RaFr-Huffman/Huffma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opoSortDFS.html" TargetMode="External"/><Relationship Id="rId4" Type="http://schemas.openxmlformats.org/officeDocument/2006/relationships/hyperlink" Target="https://www.cs.usfca.edu/~galles/visualization/TopoSortIndegre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46096" y="3964294"/>
            <a:ext cx="12512606" cy="1006348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6000" b="1">
                <a:latin typeface="Arial Narrow"/>
                <a:ea typeface="Arial Narrow"/>
                <a:cs typeface="Arial Narrow"/>
                <a:sym typeface="Arial Narrow"/>
              </a:rPr>
              <a:t>Topological Sort</a:t>
            </a:r>
          </a:p>
        </p:txBody>
      </p:sp>
      <p:sp>
        <p:nvSpPr>
          <p:cNvPr id="33" name="Shape 33"/>
          <p:cNvSpPr/>
          <p:nvPr/>
        </p:nvSpPr>
        <p:spPr>
          <a:xfrm>
            <a:off x="121843" y="5879571"/>
            <a:ext cx="12761100" cy="1730100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4000" b="1">
                <a:latin typeface="Arial Narrow"/>
                <a:ea typeface="Arial Narrow"/>
                <a:cs typeface="Arial Narrow"/>
                <a:sym typeface="Arial Narrow"/>
              </a:rPr>
              <a:t>França Mac Dowell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4000" b="1">
                <a:latin typeface="Arial Narrow"/>
                <a:ea typeface="Arial Narrow"/>
                <a:cs typeface="Arial Narrow"/>
                <a:sym typeface="Arial Narrow"/>
              </a:rPr>
              <a:t>Lucas Ribeiro Raggi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4000" b="1">
                <a:latin typeface="Arial Narrow"/>
                <a:ea typeface="Arial Narrow"/>
                <a:cs typeface="Arial Narrow"/>
                <a:sym typeface="Arial Narrow"/>
              </a:rPr>
              <a:t>Nelson Gomez Neto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r>
              <a:rPr lang="en-US" sz="3400" b="1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https://github.com/NeRaFr-Huffman/Huffman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4946" y="944423"/>
            <a:ext cx="1987679" cy="1883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2173" y="466804"/>
            <a:ext cx="1656075" cy="2838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603298" y="1666450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A</a:t>
            </a:r>
          </a:p>
        </p:txBody>
      </p:sp>
      <p:sp>
        <p:nvSpPr>
          <p:cNvPr id="129" name="Shape 129"/>
          <p:cNvSpPr/>
          <p:nvPr/>
        </p:nvSpPr>
        <p:spPr>
          <a:xfrm>
            <a:off x="5513473" y="3329775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C</a:t>
            </a:r>
          </a:p>
        </p:txBody>
      </p:sp>
      <p:sp>
        <p:nvSpPr>
          <p:cNvPr id="130" name="Shape 130"/>
          <p:cNvSpPr/>
          <p:nvPr/>
        </p:nvSpPr>
        <p:spPr>
          <a:xfrm>
            <a:off x="8364173" y="3600250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D</a:t>
            </a:r>
          </a:p>
        </p:txBody>
      </p:sp>
      <p:sp>
        <p:nvSpPr>
          <p:cNvPr id="131" name="Shape 131"/>
          <p:cNvSpPr/>
          <p:nvPr/>
        </p:nvSpPr>
        <p:spPr>
          <a:xfrm>
            <a:off x="3939648" y="5023750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E</a:t>
            </a:r>
          </a:p>
        </p:txBody>
      </p:sp>
      <p:sp>
        <p:nvSpPr>
          <p:cNvPr id="132" name="Shape 132"/>
          <p:cNvSpPr/>
          <p:nvPr/>
        </p:nvSpPr>
        <p:spPr>
          <a:xfrm>
            <a:off x="2121698" y="7025975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H</a:t>
            </a:r>
          </a:p>
        </p:txBody>
      </p:sp>
      <p:sp>
        <p:nvSpPr>
          <p:cNvPr id="133" name="Shape 133"/>
          <p:cNvSpPr/>
          <p:nvPr/>
        </p:nvSpPr>
        <p:spPr>
          <a:xfrm>
            <a:off x="6211673" y="6374825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F</a:t>
            </a:r>
          </a:p>
        </p:txBody>
      </p:sp>
      <p:sp>
        <p:nvSpPr>
          <p:cNvPr id="134" name="Shape 134"/>
          <p:cNvSpPr/>
          <p:nvPr/>
        </p:nvSpPr>
        <p:spPr>
          <a:xfrm>
            <a:off x="9209123" y="7107625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G</a:t>
            </a:r>
          </a:p>
        </p:txBody>
      </p:sp>
      <p:sp>
        <p:nvSpPr>
          <p:cNvPr id="135" name="Shape 135"/>
          <p:cNvSpPr/>
          <p:nvPr/>
        </p:nvSpPr>
        <p:spPr>
          <a:xfrm>
            <a:off x="6895473" y="1209000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B</a:t>
            </a:r>
          </a:p>
        </p:txBody>
      </p:sp>
      <p:cxnSp>
        <p:nvCxnSpPr>
          <p:cNvPr id="136" name="Shape 136"/>
          <p:cNvCxnSpPr>
            <a:stCxn id="129" idx="3"/>
            <a:endCxn id="131" idx="7"/>
          </p:cNvCxnSpPr>
          <p:nvPr/>
        </p:nvCxnSpPr>
        <p:spPr>
          <a:xfrm flipH="1">
            <a:off x="4775818" y="4247259"/>
            <a:ext cx="881100" cy="933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7" name="Shape 137"/>
          <p:cNvCxnSpPr>
            <a:stCxn id="128" idx="5"/>
            <a:endCxn id="129" idx="1"/>
          </p:cNvCxnSpPr>
          <p:nvPr/>
        </p:nvCxnSpPr>
        <p:spPr>
          <a:xfrm>
            <a:off x="4439354" y="2583934"/>
            <a:ext cx="1217700" cy="903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8" name="Shape 138"/>
          <p:cNvCxnSpPr>
            <a:stCxn id="133" idx="6"/>
            <a:endCxn id="134" idx="2"/>
          </p:cNvCxnSpPr>
          <p:nvPr/>
        </p:nvCxnSpPr>
        <p:spPr>
          <a:xfrm>
            <a:off x="7191173" y="6912275"/>
            <a:ext cx="2018100" cy="73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9" name="Shape 139"/>
          <p:cNvCxnSpPr>
            <a:stCxn id="130" idx="3"/>
            <a:endCxn id="133" idx="7"/>
          </p:cNvCxnSpPr>
          <p:nvPr/>
        </p:nvCxnSpPr>
        <p:spPr>
          <a:xfrm flipH="1">
            <a:off x="7047818" y="4517734"/>
            <a:ext cx="1459800" cy="201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0" name="Shape 140"/>
          <p:cNvCxnSpPr>
            <a:stCxn id="135" idx="5"/>
            <a:endCxn id="130" idx="0"/>
          </p:cNvCxnSpPr>
          <p:nvPr/>
        </p:nvCxnSpPr>
        <p:spPr>
          <a:xfrm>
            <a:off x="7731529" y="2126484"/>
            <a:ext cx="1122300" cy="1473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1" name="Shape 141"/>
          <p:cNvCxnSpPr>
            <a:stCxn id="135" idx="3"/>
            <a:endCxn id="129" idx="7"/>
          </p:cNvCxnSpPr>
          <p:nvPr/>
        </p:nvCxnSpPr>
        <p:spPr>
          <a:xfrm flipH="1">
            <a:off x="6349518" y="2126484"/>
            <a:ext cx="689400" cy="1360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>
            <a:stCxn id="131" idx="3"/>
            <a:endCxn id="132" idx="7"/>
          </p:cNvCxnSpPr>
          <p:nvPr/>
        </p:nvCxnSpPr>
        <p:spPr>
          <a:xfrm flipH="1">
            <a:off x="2957793" y="5941234"/>
            <a:ext cx="1125300" cy="12422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31" idx="5"/>
            <a:endCxn id="133" idx="2"/>
          </p:cNvCxnSpPr>
          <p:nvPr/>
        </p:nvCxnSpPr>
        <p:spPr>
          <a:xfrm>
            <a:off x="4775704" y="5941234"/>
            <a:ext cx="1436100" cy="9710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104293" y="409425"/>
            <a:ext cx="4373399" cy="1074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Links to animation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4" cy="726184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DFS implementation : 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https://www.cs.usfca.edu/~galles/visualization/TopoSortDFS.html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BFS implementation: </a:t>
            </a:r>
            <a:r>
              <a:rPr lang="en-US" b="1" u="sng" dirty="0">
                <a:solidFill>
                  <a:schemeClr val="hlink"/>
                </a:solidFill>
                <a:hlinkClick r:id="rId4"/>
              </a:rPr>
              <a:t>https://www.cs.usfca.edu/~galles/visualization/TopoSortIndegree.html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60739" y="4339350"/>
            <a:ext cx="11883300" cy="107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7200" b="0"/>
              <a:t>Applications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487561" y="4248325"/>
            <a:ext cx="6029700" cy="107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200"/>
              <a:t>Build systems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619000" y="134725"/>
            <a:ext cx="6084900" cy="107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200"/>
              <a:t>Advancing Packaging tool(apt get)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725" y="5323224"/>
            <a:ext cx="9949949" cy="389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512" y="1299975"/>
            <a:ext cx="5185866" cy="27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60564" y="1045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What if we needed to install a program with dependencies? </a:t>
            </a:r>
          </a:p>
        </p:txBody>
      </p:sp>
      <p:pic>
        <p:nvPicPr>
          <p:cNvPr id="41" name="Shape 41" descr="prerequisite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625" y="3024850"/>
            <a:ext cx="5665250" cy="471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 descr="prerequisite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650" y="3024849"/>
            <a:ext cx="5596724" cy="47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745742" y="1133150"/>
            <a:ext cx="3319500" cy="107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Using arrays</a:t>
            </a:r>
          </a:p>
        </p:txBody>
      </p:sp>
      <p:sp>
        <p:nvSpPr>
          <p:cNvPr id="48" name="Shape 48"/>
          <p:cNvSpPr/>
          <p:nvPr/>
        </p:nvSpPr>
        <p:spPr>
          <a:xfrm>
            <a:off x="1576350" y="4630850"/>
            <a:ext cx="8501400" cy="73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3053775" y="4649525"/>
            <a:ext cx="2100" cy="7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50"/>
          <p:cNvCxnSpPr/>
          <p:nvPr/>
        </p:nvCxnSpPr>
        <p:spPr>
          <a:xfrm>
            <a:off x="8308975" y="4649375"/>
            <a:ext cx="12600" cy="7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" name="Shape 51"/>
          <p:cNvCxnSpPr/>
          <p:nvPr/>
        </p:nvCxnSpPr>
        <p:spPr>
          <a:xfrm>
            <a:off x="5023825" y="4649525"/>
            <a:ext cx="12600" cy="7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>
            <a:off x="6800687" y="4649525"/>
            <a:ext cx="12600" cy="7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 txBox="1"/>
          <p:nvPr/>
        </p:nvSpPr>
        <p:spPr>
          <a:xfrm>
            <a:off x="1578375" y="4631000"/>
            <a:ext cx="1477500" cy="7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/>
              <a:t>   A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179812" y="4631000"/>
            <a:ext cx="1477500" cy="7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/>
              <a:t>   C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378087" y="4637150"/>
            <a:ext cx="1477500" cy="7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/>
              <a:t>   B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8489925" y="4649675"/>
            <a:ext cx="1183500" cy="7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/>
              <a:t>   Y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6881750" y="4637150"/>
            <a:ext cx="1183500" cy="7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/>
              <a:t>   X</a:t>
            </a:r>
          </a:p>
        </p:txBody>
      </p:sp>
      <p:cxnSp>
        <p:nvCxnSpPr>
          <p:cNvPr id="58" name="Shape 58"/>
          <p:cNvCxnSpPr>
            <a:stCxn id="54" idx="2"/>
            <a:endCxn id="56" idx="2"/>
          </p:cNvCxnSpPr>
          <p:nvPr/>
        </p:nvCxnSpPr>
        <p:spPr>
          <a:xfrm rot="-5400000" flipH="1">
            <a:off x="7490862" y="3797000"/>
            <a:ext cx="18600" cy="3163200"/>
          </a:xfrm>
          <a:prstGeom prst="curvedConnector3">
            <a:avLst>
              <a:gd name="adj1" fmla="val 3194624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" name="Shape 59"/>
          <p:cNvSpPr txBox="1"/>
          <p:nvPr/>
        </p:nvSpPr>
        <p:spPr>
          <a:xfrm>
            <a:off x="1788025" y="7032725"/>
            <a:ext cx="8163000" cy="7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Y depends on X and C depends on Y… how to represent?</a:t>
            </a:r>
          </a:p>
          <a:p>
            <a:pPr lvl="0"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5663265" y="1036750"/>
            <a:ext cx="1107899" cy="127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A</a:t>
            </a:r>
          </a:p>
        </p:txBody>
      </p:sp>
      <p:sp>
        <p:nvSpPr>
          <p:cNvPr id="65" name="Shape 65"/>
          <p:cNvSpPr/>
          <p:nvPr/>
        </p:nvSpPr>
        <p:spPr>
          <a:xfrm>
            <a:off x="4555057" y="2789250"/>
            <a:ext cx="1107900" cy="127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B</a:t>
            </a:r>
          </a:p>
        </p:txBody>
      </p:sp>
      <p:sp>
        <p:nvSpPr>
          <p:cNvPr id="66" name="Shape 66"/>
          <p:cNvSpPr/>
          <p:nvPr/>
        </p:nvSpPr>
        <p:spPr>
          <a:xfrm>
            <a:off x="6771472" y="2789250"/>
            <a:ext cx="1107900" cy="127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C</a:t>
            </a:r>
          </a:p>
        </p:txBody>
      </p:sp>
      <p:sp>
        <p:nvSpPr>
          <p:cNvPr id="67" name="Shape 67"/>
          <p:cNvSpPr/>
          <p:nvPr/>
        </p:nvSpPr>
        <p:spPr>
          <a:xfrm>
            <a:off x="3446850" y="4681150"/>
            <a:ext cx="1107900" cy="127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D</a:t>
            </a:r>
          </a:p>
        </p:txBody>
      </p:sp>
      <p:sp>
        <p:nvSpPr>
          <p:cNvPr id="68" name="Shape 68"/>
          <p:cNvSpPr/>
          <p:nvPr/>
        </p:nvSpPr>
        <p:spPr>
          <a:xfrm>
            <a:off x="5500615" y="4744125"/>
            <a:ext cx="1107899" cy="127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E</a:t>
            </a:r>
          </a:p>
        </p:txBody>
      </p:sp>
      <p:sp>
        <p:nvSpPr>
          <p:cNvPr id="69" name="Shape 69"/>
          <p:cNvSpPr/>
          <p:nvPr/>
        </p:nvSpPr>
        <p:spPr>
          <a:xfrm>
            <a:off x="7879680" y="4681150"/>
            <a:ext cx="1107900" cy="127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F</a:t>
            </a:r>
          </a:p>
        </p:txBody>
      </p:sp>
      <p:cxnSp>
        <p:nvCxnSpPr>
          <p:cNvPr id="70" name="Shape 70"/>
          <p:cNvCxnSpPr>
            <a:stCxn id="64" idx="3"/>
            <a:endCxn id="65" idx="7"/>
          </p:cNvCxnSpPr>
          <p:nvPr/>
        </p:nvCxnSpPr>
        <p:spPr>
          <a:xfrm flipH="1">
            <a:off x="5500613" y="2126310"/>
            <a:ext cx="324900" cy="8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4" idx="5"/>
            <a:endCxn id="66" idx="1"/>
          </p:cNvCxnSpPr>
          <p:nvPr/>
        </p:nvCxnSpPr>
        <p:spPr>
          <a:xfrm>
            <a:off x="6608916" y="2126310"/>
            <a:ext cx="324900" cy="8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stCxn id="65" idx="3"/>
            <a:endCxn id="67" idx="7"/>
          </p:cNvCxnSpPr>
          <p:nvPr/>
        </p:nvCxnSpPr>
        <p:spPr>
          <a:xfrm flipH="1">
            <a:off x="4392405" y="3878810"/>
            <a:ext cx="324900" cy="98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73"/>
          <p:cNvCxnSpPr>
            <a:stCxn id="66" idx="5"/>
            <a:endCxn id="69" idx="1"/>
          </p:cNvCxnSpPr>
          <p:nvPr/>
        </p:nvCxnSpPr>
        <p:spPr>
          <a:xfrm>
            <a:off x="7717124" y="3878810"/>
            <a:ext cx="324900" cy="98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>
            <a:stCxn id="66" idx="3"/>
            <a:endCxn id="68" idx="7"/>
          </p:cNvCxnSpPr>
          <p:nvPr/>
        </p:nvCxnSpPr>
        <p:spPr>
          <a:xfrm flipH="1">
            <a:off x="6446220" y="3878810"/>
            <a:ext cx="487500" cy="1052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 txBox="1"/>
          <p:nvPr/>
        </p:nvSpPr>
        <p:spPr>
          <a:xfrm rot="-1776205">
            <a:off x="1226693" y="964890"/>
            <a:ext cx="2969065" cy="1276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Trees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121425" y="7617475"/>
            <a:ext cx="3595800" cy="10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/>
              <a:t>If B also depends on F ?</a:t>
            </a:r>
          </a:p>
        </p:txBody>
      </p:sp>
      <p:cxnSp>
        <p:nvCxnSpPr>
          <p:cNvPr id="77" name="Shape 77"/>
          <p:cNvCxnSpPr>
            <a:stCxn id="65" idx="2"/>
            <a:endCxn id="69" idx="3"/>
          </p:cNvCxnSpPr>
          <p:nvPr/>
        </p:nvCxnSpPr>
        <p:spPr>
          <a:xfrm>
            <a:off x="4555057" y="3427500"/>
            <a:ext cx="3486900" cy="2343300"/>
          </a:xfrm>
          <a:prstGeom prst="curvedConnector4">
            <a:avLst>
              <a:gd name="adj1" fmla="val -43090"/>
              <a:gd name="adj2" fmla="val 154368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799985" y="211500"/>
            <a:ext cx="11883300" cy="107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Using Graphs</a:t>
            </a:r>
          </a:p>
        </p:txBody>
      </p:sp>
      <p:sp>
        <p:nvSpPr>
          <p:cNvPr id="83" name="Shape 83"/>
          <p:cNvSpPr/>
          <p:nvPr/>
        </p:nvSpPr>
        <p:spPr>
          <a:xfrm>
            <a:off x="4315573" y="2073450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A</a:t>
            </a:r>
          </a:p>
        </p:txBody>
      </p:sp>
      <p:sp>
        <p:nvSpPr>
          <p:cNvPr id="84" name="Shape 84"/>
          <p:cNvSpPr/>
          <p:nvPr/>
        </p:nvSpPr>
        <p:spPr>
          <a:xfrm>
            <a:off x="6225748" y="3736775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C</a:t>
            </a:r>
          </a:p>
        </p:txBody>
      </p:sp>
      <p:sp>
        <p:nvSpPr>
          <p:cNvPr id="85" name="Shape 85"/>
          <p:cNvSpPr/>
          <p:nvPr/>
        </p:nvSpPr>
        <p:spPr>
          <a:xfrm>
            <a:off x="9076448" y="4007250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D</a:t>
            </a:r>
          </a:p>
        </p:txBody>
      </p:sp>
      <p:sp>
        <p:nvSpPr>
          <p:cNvPr id="86" name="Shape 86"/>
          <p:cNvSpPr/>
          <p:nvPr/>
        </p:nvSpPr>
        <p:spPr>
          <a:xfrm>
            <a:off x="4651923" y="5430750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E</a:t>
            </a:r>
          </a:p>
        </p:txBody>
      </p:sp>
      <p:sp>
        <p:nvSpPr>
          <p:cNvPr id="87" name="Shape 87"/>
          <p:cNvSpPr/>
          <p:nvPr/>
        </p:nvSpPr>
        <p:spPr>
          <a:xfrm>
            <a:off x="2833973" y="7432975"/>
            <a:ext cx="979499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H</a:t>
            </a:r>
          </a:p>
        </p:txBody>
      </p:sp>
      <p:sp>
        <p:nvSpPr>
          <p:cNvPr id="88" name="Shape 88"/>
          <p:cNvSpPr/>
          <p:nvPr/>
        </p:nvSpPr>
        <p:spPr>
          <a:xfrm>
            <a:off x="6923948" y="6781825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F</a:t>
            </a:r>
          </a:p>
        </p:txBody>
      </p:sp>
      <p:sp>
        <p:nvSpPr>
          <p:cNvPr id="89" name="Shape 89"/>
          <p:cNvSpPr/>
          <p:nvPr/>
        </p:nvSpPr>
        <p:spPr>
          <a:xfrm>
            <a:off x="9921398" y="7514625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G</a:t>
            </a:r>
          </a:p>
        </p:txBody>
      </p:sp>
      <p:sp>
        <p:nvSpPr>
          <p:cNvPr id="90" name="Shape 90"/>
          <p:cNvSpPr/>
          <p:nvPr/>
        </p:nvSpPr>
        <p:spPr>
          <a:xfrm>
            <a:off x="7607748" y="1616000"/>
            <a:ext cx="979500" cy="107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/>
              <a:t>B</a:t>
            </a:r>
          </a:p>
        </p:txBody>
      </p:sp>
      <p:cxnSp>
        <p:nvCxnSpPr>
          <p:cNvPr id="91" name="Shape 91"/>
          <p:cNvCxnSpPr>
            <a:stCxn id="84" idx="3"/>
            <a:endCxn id="86" idx="7"/>
          </p:cNvCxnSpPr>
          <p:nvPr/>
        </p:nvCxnSpPr>
        <p:spPr>
          <a:xfrm flipH="1">
            <a:off x="5488093" y="4654259"/>
            <a:ext cx="881100" cy="933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>
            <a:stCxn id="83" idx="5"/>
            <a:endCxn id="84" idx="1"/>
          </p:cNvCxnSpPr>
          <p:nvPr/>
        </p:nvCxnSpPr>
        <p:spPr>
          <a:xfrm>
            <a:off x="5151629" y="2990934"/>
            <a:ext cx="1217700" cy="903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3" name="Shape 93"/>
          <p:cNvCxnSpPr>
            <a:stCxn id="88" idx="6"/>
            <a:endCxn id="89" idx="2"/>
          </p:cNvCxnSpPr>
          <p:nvPr/>
        </p:nvCxnSpPr>
        <p:spPr>
          <a:xfrm>
            <a:off x="7903448" y="7319275"/>
            <a:ext cx="2018100" cy="73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stCxn id="85" idx="3"/>
            <a:endCxn id="88" idx="7"/>
          </p:cNvCxnSpPr>
          <p:nvPr/>
        </p:nvCxnSpPr>
        <p:spPr>
          <a:xfrm flipH="1">
            <a:off x="7760093" y="4924734"/>
            <a:ext cx="1459800" cy="20144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5" name="Shape 95"/>
          <p:cNvCxnSpPr>
            <a:stCxn id="90" idx="5"/>
            <a:endCxn id="85" idx="0"/>
          </p:cNvCxnSpPr>
          <p:nvPr/>
        </p:nvCxnSpPr>
        <p:spPr>
          <a:xfrm>
            <a:off x="8443804" y="2533484"/>
            <a:ext cx="1122300" cy="1473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6" name="Shape 96"/>
          <p:cNvCxnSpPr>
            <a:stCxn id="90" idx="3"/>
            <a:endCxn id="84" idx="7"/>
          </p:cNvCxnSpPr>
          <p:nvPr/>
        </p:nvCxnSpPr>
        <p:spPr>
          <a:xfrm flipH="1">
            <a:off x="7061793" y="2533484"/>
            <a:ext cx="689400" cy="1360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7" name="Shape 97"/>
          <p:cNvCxnSpPr>
            <a:stCxn id="86" idx="3"/>
            <a:endCxn id="87" idx="7"/>
          </p:cNvCxnSpPr>
          <p:nvPr/>
        </p:nvCxnSpPr>
        <p:spPr>
          <a:xfrm flipH="1">
            <a:off x="3670068" y="6348234"/>
            <a:ext cx="1125300" cy="12422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98"/>
          <p:cNvCxnSpPr>
            <a:stCxn id="86" idx="5"/>
            <a:endCxn id="88" idx="2"/>
          </p:cNvCxnSpPr>
          <p:nvPr/>
        </p:nvCxnSpPr>
        <p:spPr>
          <a:xfrm>
            <a:off x="5487979" y="6348234"/>
            <a:ext cx="1436100" cy="9710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42200" y="3836625"/>
            <a:ext cx="3920400" cy="107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Topological Sort!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60714" y="444500"/>
            <a:ext cx="11883369" cy="107499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Topological Sort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60725" y="1838625"/>
            <a:ext cx="11439900" cy="7261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3429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linear ordering of a graph vertices such that for every directed edge uv, vertex u will come before v in the ordering.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It’s  not possible to sort if the graph is not a DAG.</a:t>
            </a:r>
          </a:p>
          <a:p>
            <a:pPr marL="0" lvl="0" indent="0">
              <a:spcBef>
                <a:spcPts val="0"/>
              </a:spcBef>
              <a:buNone/>
            </a:pPr>
            <a:endParaRPr sz="3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Mainly used for scheduling jobs from the given dependencies among jobs.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762" y="5718949"/>
            <a:ext cx="4084575" cy="32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560714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Topological Sort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60725" y="1519400"/>
            <a:ext cx="11236500" cy="426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374650" rtl="0">
              <a:spcBef>
                <a:spcPts val="0"/>
              </a:spcBef>
              <a:buClr>
                <a:schemeClr val="dk1"/>
              </a:buClr>
              <a:buSzPct val="88888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Differents implementations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75000"/>
              <a:buFont typeface="Calibri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and BFS implementations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ct val="75000"/>
              <a:buFont typeface="Calibri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O(|V| + |E|)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78674" y="464450"/>
            <a:ext cx="2786700" cy="1055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/>
              <a:t>C code(DFS):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384950" y="298725"/>
            <a:ext cx="9591600" cy="4528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 b="1">
                <a:latin typeface="Courier"/>
                <a:ea typeface="Courier"/>
                <a:cs typeface="Courier"/>
                <a:sym typeface="Courier"/>
              </a:rPr>
              <a:t>void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topologicalSort(graph_t *graph)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cleanVisits(graph);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b="1">
                <a:latin typeface="Courier"/>
                <a:ea typeface="Courier"/>
                <a:cs typeface="Courier"/>
                <a:sym typeface="Courier"/>
              </a:rPr>
              <a:t>for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(i = 0; i &lt; graph-&gt;size; i++)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 b="1"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(!graph-&gt;visited[i])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  sub_topologicalSort(graph, i, stack);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b="1"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(!isEmpty(stack))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(printf"%d\n", peek(stack));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pop(stack);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marL="0" marR="0" lvl="0" indent="-698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171450" lvl="0" indent="-6985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384950" y="5014875"/>
            <a:ext cx="10417500" cy="75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sub_topologicalSort(graph_t *graph, int i, stack_t *stack)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graph-&gt;visited[i] = true;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adjList_t *curr = graph-&gt;vertices[i];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b="1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(curr != NULL)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800" b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(!graph-&gt;visited[curr-&gt;item])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  sub_topologicalSort(graph, curr-&gt;item, stack);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curr = curr-&gt;next;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push(stack, i);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9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399</Words>
  <Application>Microsoft Macintosh PowerPoint</Application>
  <PresentationFormat>Custom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 Narrow</vt:lpstr>
      <vt:lpstr>Helvetica Neue</vt:lpstr>
      <vt:lpstr>White</vt:lpstr>
      <vt:lpstr>PowerPoint Presentation</vt:lpstr>
      <vt:lpstr>What if we needed to install a program with dependencies? </vt:lpstr>
      <vt:lpstr>Using arrays</vt:lpstr>
      <vt:lpstr>PowerPoint Presentation</vt:lpstr>
      <vt:lpstr>Using Graphs</vt:lpstr>
      <vt:lpstr>Topological Sort!</vt:lpstr>
      <vt:lpstr>Topological Sort</vt:lpstr>
      <vt:lpstr>Topological Sort</vt:lpstr>
      <vt:lpstr>C code(DFS):</vt:lpstr>
      <vt:lpstr>PowerPoint Presentation</vt:lpstr>
      <vt:lpstr>Links to animation</vt:lpstr>
      <vt:lpstr>Applications</vt:lpstr>
      <vt:lpstr>Build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MacBook Air</cp:lastModifiedBy>
  <cp:revision>1</cp:revision>
  <dcterms:modified xsi:type="dcterms:W3CDTF">2017-05-03T12:44:19Z</dcterms:modified>
</cp:coreProperties>
</file>