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59" r:id="rId4"/>
    <p:sldId id="319" r:id="rId5"/>
    <p:sldId id="320" r:id="rId6"/>
    <p:sldId id="321" r:id="rId7"/>
    <p:sldId id="322" r:id="rId8"/>
    <p:sldId id="278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IBM Plex Sans Condensed" panose="020B0506050203000203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B9036-0881-475A-ADF6-831E9562A627}">
  <a:tblStyle styleId="{5C7B9036-0881-475A-ADF6-831E9562A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7EC41A-727B-416F-B59B-BBC701B8E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80" autoAdjust="0"/>
  </p:normalViewPr>
  <p:slideViewPr>
    <p:cSldViewPr snapToGrid="0">
      <p:cViewPr varScale="1">
        <p:scale>
          <a:sx n="85" d="100"/>
          <a:sy n="85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33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759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974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612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 idx="4294967295"/>
          </p:nvPr>
        </p:nvSpPr>
        <p:spPr>
          <a:xfrm>
            <a:off x="514955" y="589327"/>
            <a:ext cx="4819043" cy="41709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CICLO DE VIDA</a:t>
            </a:r>
            <a:br>
              <a:rPr lang="en" sz="6000" dirty="0"/>
            </a:br>
            <a:br>
              <a:rPr lang="en" sz="6000" dirty="0"/>
            </a:br>
            <a:r>
              <a:rPr lang="en" sz="2000" i="1" dirty="0"/>
              <a:t>NELSON.BENITEZ@PASCUALBRAVO.EDU.CO</a:t>
            </a:r>
            <a:endParaRPr sz="6000" i="1" dirty="0"/>
          </a:p>
        </p:txBody>
      </p:sp>
      <p:pic>
        <p:nvPicPr>
          <p:cNvPr id="15" name="Google Shape;90;p15">
            <a:extLst>
              <a:ext uri="{FF2B5EF4-FFF2-40B4-BE49-F238E27FC236}">
                <a16:creationId xmlns:a16="http://schemas.microsoft.com/office/drawing/2014/main" id="{338B0DF8-3853-414E-857F-D3C362FC8B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20898" b="32619"/>
          <a:stretch/>
        </p:blipFill>
        <p:spPr>
          <a:xfrm>
            <a:off x="5826900" y="1367600"/>
            <a:ext cx="3317100" cy="37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334" y="1156100"/>
            <a:ext cx="820766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250" y="1095994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4499453" y="342007"/>
            <a:ext cx="4644547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CICLO DE VIDA DE UNA ACTIVIDAD</a:t>
            </a:r>
            <a:endParaRPr dirty="0"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6986541" y="1306964"/>
            <a:ext cx="358351" cy="298118"/>
            <a:chOff x="1926350" y="995225"/>
            <a:chExt cx="428650" cy="356600"/>
          </a:xfrm>
        </p:grpSpPr>
        <p:sp>
          <p:nvSpPr>
            <p:cNvPr id="60" name="Google Shape;60;p1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3C646B38-77BD-4A8D-97F1-E9C902273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778" y="0"/>
            <a:ext cx="397981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853" y="209778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924" y="1294331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561408" y="700257"/>
            <a:ext cx="5051095" cy="4800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CICLO DE VIDA 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  <p:pic>
        <p:nvPicPr>
          <p:cNvPr id="8" name="Google Shape;134;p18">
            <a:extLst>
              <a:ext uri="{FF2B5EF4-FFF2-40B4-BE49-F238E27FC236}">
                <a16:creationId xmlns:a16="http://schemas.microsoft.com/office/drawing/2014/main" id="{332713A2-4BF9-4D94-8125-542F4364098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65078">
            <a:off x="7442536" y="391894"/>
            <a:ext cx="419450" cy="5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9003AD1-25EE-4BDA-9D50-33B93D39FA29}"/>
              </a:ext>
            </a:extLst>
          </p:cNvPr>
          <p:cNvSpPr txBox="1"/>
          <p:nvPr/>
        </p:nvSpPr>
        <p:spPr>
          <a:xfrm>
            <a:off x="561408" y="1294331"/>
            <a:ext cx="59215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 err="1"/>
              <a:t>onCreate</a:t>
            </a:r>
            <a:r>
              <a:rPr lang="es-CO" b="1" dirty="0"/>
              <a:t>():</a:t>
            </a:r>
          </a:p>
          <a:p>
            <a:endParaRPr lang="es-CO" b="1" dirty="0"/>
          </a:p>
          <a:p>
            <a:pPr algn="just"/>
            <a:r>
              <a:rPr lang="en-US" dirty="0"/>
              <a:t>The </a:t>
            </a:r>
            <a:r>
              <a:rPr lang="en-US" dirty="0" err="1"/>
              <a:t>onCreate</a:t>
            </a:r>
            <a:r>
              <a:rPr lang="en-US" dirty="0"/>
              <a:t>() callback is compulsory in all Android applications. It is the first method called when we launch an activity from the home screen or intent. In other words, it is a default callback that is automatically created when you create a new activity.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s-CO" b="1" dirty="0" err="1"/>
              <a:t>onStart</a:t>
            </a:r>
            <a:r>
              <a:rPr lang="es-CO" b="1" dirty="0"/>
              <a:t>()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an application is started, the system will invoke an </a:t>
            </a:r>
            <a:r>
              <a:rPr lang="en-US" dirty="0" err="1"/>
              <a:t>onStart</a:t>
            </a:r>
            <a:r>
              <a:rPr lang="en-US" dirty="0"/>
              <a:t>() method. This callback is invoked to make the activity visible to the user.</a:t>
            </a:r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853" y="209778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924" y="1294331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487969" y="607865"/>
            <a:ext cx="5051095" cy="4800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CICLO DE VIDA 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  <p:pic>
        <p:nvPicPr>
          <p:cNvPr id="8" name="Google Shape;134;p18">
            <a:extLst>
              <a:ext uri="{FF2B5EF4-FFF2-40B4-BE49-F238E27FC236}">
                <a16:creationId xmlns:a16="http://schemas.microsoft.com/office/drawing/2014/main" id="{332713A2-4BF9-4D94-8125-542F4364098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65078">
            <a:off x="7442536" y="391894"/>
            <a:ext cx="419450" cy="5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9003AD1-25EE-4BDA-9D50-33B93D39FA29}"/>
              </a:ext>
            </a:extLst>
          </p:cNvPr>
          <p:cNvSpPr txBox="1"/>
          <p:nvPr/>
        </p:nvSpPr>
        <p:spPr>
          <a:xfrm>
            <a:off x="561408" y="1294331"/>
            <a:ext cx="59215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 err="1"/>
              <a:t>onResume</a:t>
            </a:r>
            <a:r>
              <a:rPr lang="es-CO" b="1" dirty="0"/>
              <a:t>()</a:t>
            </a:r>
          </a:p>
          <a:p>
            <a:endParaRPr lang="es-CO" b="1" dirty="0"/>
          </a:p>
          <a:p>
            <a:pPr algn="just"/>
            <a:r>
              <a:rPr lang="en-US" dirty="0"/>
              <a:t>Once </a:t>
            </a:r>
            <a:r>
              <a:rPr lang="en-US" dirty="0" err="1"/>
              <a:t>onStart</a:t>
            </a:r>
            <a:r>
              <a:rPr lang="en-US" dirty="0"/>
              <a:t>() is called, </a:t>
            </a:r>
            <a:r>
              <a:rPr lang="en-US" dirty="0" err="1"/>
              <a:t>onResume</a:t>
            </a:r>
            <a:r>
              <a:rPr lang="en-US" dirty="0"/>
              <a:t>() is immediately invoked. Every component associated with this activity is brought to the foreground state.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At this point, the activity remains in the foreground state unless something happens to the application. This may include overly (multi-window mode application) interaction from other applications such as a phone call or when a user navigates to another activity.</a:t>
            </a:r>
          </a:p>
          <a:p>
            <a:pPr algn="just"/>
            <a:endParaRPr lang="en-US" dirty="0"/>
          </a:p>
          <a:p>
            <a:r>
              <a:rPr lang="es-CO" b="1" dirty="0" err="1"/>
              <a:t>onPause</a:t>
            </a:r>
            <a:r>
              <a:rPr lang="es-CO" b="1" dirty="0"/>
              <a:t>()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onPause</a:t>
            </a:r>
            <a:r>
              <a:rPr lang="en-US" dirty="0"/>
              <a:t>() is called when the user switches to another activity or a multi-window mode application. At this point, the activity has lost focus and is running in the background.</a:t>
            </a:r>
          </a:p>
        </p:txBody>
      </p:sp>
    </p:spTree>
    <p:extLst>
      <p:ext uri="{BB962C8B-B14F-4D97-AF65-F5344CB8AC3E}">
        <p14:creationId xmlns:p14="http://schemas.microsoft.com/office/powerpoint/2010/main" val="177945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853" y="209778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924" y="1294331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561408" y="607865"/>
            <a:ext cx="5051095" cy="4800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CICLO DE VIDA 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  <p:pic>
        <p:nvPicPr>
          <p:cNvPr id="8" name="Google Shape;134;p18">
            <a:extLst>
              <a:ext uri="{FF2B5EF4-FFF2-40B4-BE49-F238E27FC236}">
                <a16:creationId xmlns:a16="http://schemas.microsoft.com/office/drawing/2014/main" id="{332713A2-4BF9-4D94-8125-542F4364098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65078">
            <a:off x="7442536" y="391894"/>
            <a:ext cx="419450" cy="5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9003AD1-25EE-4BDA-9D50-33B93D39FA29}"/>
              </a:ext>
            </a:extLst>
          </p:cNvPr>
          <p:cNvSpPr txBox="1"/>
          <p:nvPr/>
        </p:nvSpPr>
        <p:spPr>
          <a:xfrm>
            <a:off x="379444" y="1074391"/>
            <a:ext cx="592151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 err="1"/>
              <a:t>onStop</a:t>
            </a:r>
            <a:r>
              <a:rPr lang="es-CO" b="1" dirty="0"/>
              <a:t>()</a:t>
            </a:r>
          </a:p>
          <a:p>
            <a:endParaRPr lang="es-CO" b="1" dirty="0"/>
          </a:p>
          <a:p>
            <a:pPr algn="just"/>
            <a:r>
              <a:rPr lang="en-US" dirty="0"/>
              <a:t>At this point, most of the activity processes have been stopped. However, the activity is still running in the background.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life-cycle usually occurs after the </a:t>
            </a:r>
            <a:r>
              <a:rPr lang="en-US" dirty="0" err="1"/>
              <a:t>onPause</a:t>
            </a:r>
            <a:r>
              <a:rPr lang="en-US" dirty="0"/>
              <a:t>() method is executed due to the user switching to other activities or pressing the home button.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Since </a:t>
            </a:r>
            <a:r>
              <a:rPr lang="en-US" dirty="0" err="1"/>
              <a:t>onPause</a:t>
            </a:r>
            <a:r>
              <a:rPr lang="en-US" dirty="0"/>
              <a:t>() is brief, </a:t>
            </a:r>
            <a:r>
              <a:rPr lang="en-US" dirty="0" err="1"/>
              <a:t>onStop</a:t>
            </a:r>
            <a:r>
              <a:rPr lang="en-US" dirty="0"/>
              <a:t>() can be used to save data to other channels such as databases.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a user opens it again, the application will not reload all instances. Instead, it will retrieve them from memory. This includes UI components such as the </a:t>
            </a:r>
            <a:r>
              <a:rPr lang="en-US" dirty="0" err="1"/>
              <a:t>TextViews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Note: </a:t>
            </a:r>
            <a:r>
              <a:rPr lang="en-US" dirty="0"/>
              <a:t>At this time, this activity is not destroyed yet. The activity instances are saved in a back stack. This means all stated are still active, including the views.</a:t>
            </a:r>
          </a:p>
          <a:p>
            <a:pPr algn="just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761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853" y="209778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924" y="1294331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561408" y="607865"/>
            <a:ext cx="5051095" cy="4800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CICLO DE VIDA 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  <p:pic>
        <p:nvPicPr>
          <p:cNvPr id="8" name="Google Shape;134;p18">
            <a:extLst>
              <a:ext uri="{FF2B5EF4-FFF2-40B4-BE49-F238E27FC236}">
                <a16:creationId xmlns:a16="http://schemas.microsoft.com/office/drawing/2014/main" id="{332713A2-4BF9-4D94-8125-542F4364098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65078">
            <a:off x="7442536" y="391894"/>
            <a:ext cx="419450" cy="5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9003AD1-25EE-4BDA-9D50-33B93D39FA29}"/>
              </a:ext>
            </a:extLst>
          </p:cNvPr>
          <p:cNvSpPr txBox="1"/>
          <p:nvPr/>
        </p:nvSpPr>
        <p:spPr>
          <a:xfrm>
            <a:off x="561408" y="1294331"/>
            <a:ext cx="59215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 err="1"/>
              <a:t>onRestart</a:t>
            </a:r>
            <a:r>
              <a:rPr lang="es-CO" b="1" dirty="0"/>
              <a:t>()</a:t>
            </a:r>
          </a:p>
          <a:p>
            <a:endParaRPr lang="es-CO" b="1" dirty="0"/>
          </a:p>
          <a:p>
            <a:pPr algn="just"/>
            <a:r>
              <a:rPr lang="en-US" dirty="0"/>
              <a:t>Since the activity’s states still exist, the </a:t>
            </a:r>
            <a:r>
              <a:rPr lang="en-US" dirty="0" err="1"/>
              <a:t>onRestart</a:t>
            </a:r>
            <a:r>
              <a:rPr lang="en-US" dirty="0"/>
              <a:t>() method can be called when the user restarts the activity. This means the activity will go back to the main screen and the user can resume interacting with its components.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discussed, the </a:t>
            </a:r>
            <a:r>
              <a:rPr lang="en-US" dirty="0" err="1"/>
              <a:t>onCreate</a:t>
            </a:r>
            <a:r>
              <a:rPr lang="en-US" dirty="0"/>
              <a:t>() function is only called once in an activity’s life-cycle. So, when the </a:t>
            </a:r>
            <a:r>
              <a:rPr lang="en-US" dirty="0" err="1"/>
              <a:t>onRestart</a:t>
            </a:r>
            <a:r>
              <a:rPr lang="en-US" dirty="0"/>
              <a:t>() method is executed, the activity will resume by executing the </a:t>
            </a:r>
            <a:r>
              <a:rPr lang="en-US" dirty="0" err="1"/>
              <a:t>onStart</a:t>
            </a:r>
            <a:r>
              <a:rPr lang="en-US" dirty="0"/>
              <a:t>() then </a:t>
            </a:r>
            <a:r>
              <a:rPr lang="en-US" dirty="0" err="1"/>
              <a:t>onResume</a:t>
            </a:r>
            <a:r>
              <a:rPr lang="en-US" dirty="0"/>
              <a:t>().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9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853" y="209778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924" y="1294331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561408" y="607865"/>
            <a:ext cx="5051095" cy="4800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CICLO DE VIDA 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  <p:pic>
        <p:nvPicPr>
          <p:cNvPr id="8" name="Google Shape;134;p18">
            <a:extLst>
              <a:ext uri="{FF2B5EF4-FFF2-40B4-BE49-F238E27FC236}">
                <a16:creationId xmlns:a16="http://schemas.microsoft.com/office/drawing/2014/main" id="{332713A2-4BF9-4D94-8125-542F4364098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65078">
            <a:off x="7442536" y="391894"/>
            <a:ext cx="419450" cy="5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9003AD1-25EE-4BDA-9D50-33B93D39FA29}"/>
              </a:ext>
            </a:extLst>
          </p:cNvPr>
          <p:cNvSpPr txBox="1"/>
          <p:nvPr/>
        </p:nvSpPr>
        <p:spPr>
          <a:xfrm>
            <a:off x="561408" y="1294331"/>
            <a:ext cx="592151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 err="1"/>
              <a:t>onDestroy</a:t>
            </a:r>
            <a:r>
              <a:rPr lang="es-CO" b="1" dirty="0"/>
              <a:t>()</a:t>
            </a:r>
          </a:p>
          <a:p>
            <a:endParaRPr lang="es-CO" b="1" dirty="0"/>
          </a:p>
          <a:p>
            <a:pPr algn="just"/>
            <a:r>
              <a:rPr lang="en-US" dirty="0"/>
              <a:t>This is the final callback that the activity will receive when it is stopped.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method is called when there is a change in the configuration states such as screen rotation or language settings. The Android system will destroy the activity, then recreate it with the set configurations.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4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576525"/>
            <a:ext cx="1496437" cy="134386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/>
          <p:nvPr/>
        </p:nvSpPr>
        <p:spPr>
          <a:xfrm>
            <a:off x="6452663" y="985601"/>
            <a:ext cx="1073096" cy="3168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CO" b="1" dirty="0">
                <a:gradFill>
                  <a:gsLst>
                    <a:gs pos="0">
                      <a:srgbClr val="9FFAFF"/>
                    </a:gs>
                    <a:gs pos="5800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gracias</a:t>
            </a:r>
            <a:r>
              <a:rPr b="1" i="0" dirty="0">
                <a:ln>
                  <a:noFill/>
                </a:ln>
                <a:gradFill>
                  <a:gsLst>
                    <a:gs pos="0">
                      <a:srgbClr val="9FFAFF"/>
                    </a:gs>
                    <a:gs pos="5800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!</a:t>
            </a:r>
          </a:p>
        </p:txBody>
      </p:sp>
      <p:pic>
        <p:nvPicPr>
          <p:cNvPr id="356" name="Google Shape;3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400" y="112892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3"/>
          <p:cNvSpPr txBox="1">
            <a:spLocks noGrp="1"/>
          </p:cNvSpPr>
          <p:nvPr>
            <p:ph type="body" idx="4294967295"/>
          </p:nvPr>
        </p:nvSpPr>
        <p:spPr>
          <a:xfrm>
            <a:off x="855299" y="1395900"/>
            <a:ext cx="5868230" cy="235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ALGUNA DUDA?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lt1"/>
                </a:solidFill>
              </a:rPr>
              <a:t>Puedes escribirme:</a:t>
            </a:r>
            <a:endParaRPr dirty="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s-CO" dirty="0">
                <a:solidFill>
                  <a:schemeClr val="lt1"/>
                </a:solidFill>
              </a:rPr>
              <a:t>n</a:t>
            </a:r>
            <a:r>
              <a:rPr lang="en" dirty="0">
                <a:solidFill>
                  <a:schemeClr val="lt1"/>
                </a:solidFill>
              </a:rPr>
              <a:t>elson.benitez@pascualbravo.edu</a:t>
            </a:r>
            <a:r>
              <a:rPr lang="en">
                <a:solidFill>
                  <a:schemeClr val="lt1"/>
                </a:solidFill>
              </a:rPr>
              <a:t>.co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358" name="Google Shape;358;p3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323FA3D6-A2D1-4B22-9188-CEE859A4B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92" y="102495"/>
            <a:ext cx="670485" cy="670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521</Words>
  <Application>Microsoft Office PowerPoint</Application>
  <PresentationFormat>Presentación en pantalla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IBM Plex Sans Condensed</vt:lpstr>
      <vt:lpstr>Bebas Neue</vt:lpstr>
      <vt:lpstr>Flavius template</vt:lpstr>
      <vt:lpstr>CICLO DE VIDA  NELSON.BENITEZ@PASCUALBRAVO.EDU.CO</vt:lpstr>
      <vt:lpstr>CICLO DE VIDA DE UNA ACTIVIDAD</vt:lpstr>
      <vt:lpstr>CICLO DE VIDA </vt:lpstr>
      <vt:lpstr>CICLO DE VIDA </vt:lpstr>
      <vt:lpstr>CICLO DE VIDA </vt:lpstr>
      <vt:lpstr>CICLO DE VIDA </vt:lpstr>
      <vt:lpstr>CICLO DE VIDA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  Consultor:  andres.rodriguez@consapiens.com</dc:title>
  <dc:creator>Juan Sebastián Gallego Gutiérrez</dc:creator>
  <cp:lastModifiedBy>JUAN JOSE IBARRA</cp:lastModifiedBy>
  <cp:revision>27</cp:revision>
  <dcterms:modified xsi:type="dcterms:W3CDTF">2022-03-07T22:55:36Z</dcterms:modified>
</cp:coreProperties>
</file>