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7" r:id="rId2"/>
    <p:sldId id="258" r:id="rId3"/>
    <p:sldId id="259" r:id="rId4"/>
    <p:sldId id="260" r:id="rId5"/>
    <p:sldId id="261" r:id="rId6"/>
    <p:sldId id="262" r:id="rId7"/>
    <p:sldId id="277"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BARRA VERGARA Nelson Boris" initials="IVNB" lastIdx="1" clrIdx="0">
    <p:extLst>
      <p:ext uri="{19B8F6BF-5375-455C-9EA6-DF929625EA0E}">
        <p15:presenceInfo xmlns:p15="http://schemas.microsoft.com/office/powerpoint/2012/main" userId="IBARRA VERGARA Nelson Bor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varScale="1">
        <p:scale>
          <a:sx n="71" d="100"/>
          <a:sy n="71" d="100"/>
        </p:scale>
        <p:origin x="67"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7/23/2020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‹Nº›</a:t>
            </a:fld>
            <a:endParaRPr lang="en-US"/>
          </a:p>
        </p:txBody>
      </p:sp>
    </p:spTree>
    <p:extLst>
      <p:ext uri="{BB962C8B-B14F-4D97-AF65-F5344CB8AC3E}">
        <p14:creationId xmlns:p14="http://schemas.microsoft.com/office/powerpoint/2010/main" val="468254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2903088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Considere la posibilidad de hablar acerca de:</a:t>
            </a:r>
          </a:p>
          <a:p>
            <a:pPr marL="171450" indent="-171450">
              <a:buFont typeface="Arial" panose="020B0604020202020204" pitchFamily="34" charset="0"/>
              <a:buChar char="•"/>
            </a:pPr>
            <a:r>
              <a:rPr lang="en-US" dirty="0"/>
              <a:t>Orígenes y fundación</a:t>
            </a:r>
          </a:p>
          <a:p>
            <a:pPr marL="171450" indent="-171450">
              <a:buFont typeface="Arial" panose="020B0604020202020204" pitchFamily="34" charset="0"/>
              <a:buChar char="•"/>
            </a:pPr>
            <a:r>
              <a:rPr lang="en-US" dirty="0"/>
              <a:t>Santiago colonial</a:t>
            </a:r>
          </a:p>
          <a:p>
            <a:pPr marL="171450" indent="-171450">
              <a:buFont typeface="Arial" panose="020B0604020202020204" pitchFamily="34" charset="0"/>
              <a:buChar char="•"/>
            </a:pPr>
            <a:r>
              <a:rPr lang="en-US" dirty="0"/>
              <a:t>Capital de la República</a:t>
            </a:r>
          </a:p>
          <a:p>
            <a:pPr marL="171450" indent="-171450">
              <a:buFont typeface="Arial" panose="020B0604020202020204" pitchFamily="34" charset="0"/>
              <a:buChar char="•"/>
            </a:pPr>
            <a:r>
              <a:rPr lang="en-US" dirty="0"/>
              <a:t>La ciudad del siglo XIX</a:t>
            </a:r>
          </a:p>
          <a:p>
            <a:pPr marL="171450" indent="-171450">
              <a:buFont typeface="Arial" panose="020B0604020202020204" pitchFamily="34" charset="0"/>
              <a:buChar char="•"/>
            </a:pPr>
            <a:r>
              <a:rPr lang="en-US" dirty="0"/>
              <a:t>El Santiago del Centenario</a:t>
            </a:r>
          </a:p>
          <a:p>
            <a:pPr marL="171450" indent="-171450">
              <a:buFont typeface="Arial" panose="020B0604020202020204" pitchFamily="34" charset="0"/>
              <a:buChar char="•"/>
            </a:pPr>
            <a:r>
              <a:rPr lang="en-US" dirty="0"/>
              <a:t>Explosión demográfica</a:t>
            </a:r>
          </a:p>
          <a:p>
            <a:pPr marL="171450" indent="-171450">
              <a:buFont typeface="Arial" panose="020B0604020202020204" pitchFamily="34" charset="0"/>
              <a:buChar char="•"/>
            </a:pPr>
            <a:r>
              <a:rPr lang="en-US" dirty="0"/>
              <a:t>El Gran Santiago</a:t>
            </a:r>
          </a:p>
          <a:p>
            <a:pPr marL="171450" indent="-171450">
              <a:buFont typeface="Arial" panose="020B0604020202020204" pitchFamily="34" charset="0"/>
              <a:buChar char="•"/>
            </a:pPr>
            <a:r>
              <a:rPr lang="en-US" dirty="0"/>
              <a:t>La ciudad en los inicios del siglo XXI</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1964697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Considere la posibilidad de hablar acerca de:</a:t>
            </a:r>
          </a:p>
          <a:p>
            <a:pPr marL="171450" indent="-171450">
              <a:buFont typeface="Arial" panose="020B0604020202020204" pitchFamily="34" charset="0"/>
              <a:buChar char="•"/>
            </a:pPr>
            <a:r>
              <a:rPr lang="en-US" dirty="0"/>
              <a:t>Geología y relieve</a:t>
            </a:r>
          </a:p>
          <a:p>
            <a:pPr marL="171450" indent="-171450">
              <a:buFont typeface="Arial" panose="020B0604020202020204" pitchFamily="34" charset="0"/>
              <a:buChar char="•"/>
            </a:pPr>
            <a:r>
              <a:rPr lang="en-US" dirty="0"/>
              <a:t>Hidrografía</a:t>
            </a:r>
          </a:p>
          <a:p>
            <a:pPr marL="171450" indent="-171450">
              <a:buFont typeface="Arial" panose="020B0604020202020204" pitchFamily="34" charset="0"/>
              <a:buChar char="•"/>
            </a:pPr>
            <a:r>
              <a:rPr lang="en-US" dirty="0"/>
              <a:t>Clima</a:t>
            </a:r>
          </a:p>
          <a:p>
            <a:pPr marL="171450" indent="-171450">
              <a:buFont typeface="Arial" panose="020B0604020202020204" pitchFamily="34" charset="0"/>
              <a:buChar char="•"/>
            </a:pPr>
            <a:r>
              <a:rPr lang="en-US" dirty="0"/>
              <a:t>Medioambiente</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545541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Considere la posibilidad de hablar acerca de:</a:t>
            </a:r>
          </a:p>
          <a:p>
            <a:pPr marL="171450" indent="-171450">
              <a:buFont typeface="Arial" panose="020B0604020202020204" pitchFamily="34" charset="0"/>
              <a:buChar char="•"/>
            </a:pPr>
            <a:r>
              <a:rPr lang="en-US" dirty="0"/>
              <a:t>Administración</a:t>
            </a:r>
          </a:p>
          <a:p>
            <a:pPr marL="171450" indent="-171450">
              <a:buFont typeface="Arial" panose="020B0604020202020204" pitchFamily="34" charset="0"/>
              <a:buChar char="•"/>
            </a:pPr>
            <a:r>
              <a:rPr lang="en-US" dirty="0"/>
              <a:t>Evolución histórica</a:t>
            </a:r>
          </a:p>
          <a:p>
            <a:pPr marL="171450" indent="-171450">
              <a:buFont typeface="Arial" panose="020B0604020202020204" pitchFamily="34" charset="0"/>
              <a:buChar char="•"/>
            </a:pPr>
            <a:r>
              <a:rPr lang="en-US" dirty="0"/>
              <a:t>Comunas del Gran Santiago</a:t>
            </a:r>
          </a:p>
          <a:p>
            <a:pPr marL="171450" indent="-171450">
              <a:buFont typeface="Arial" panose="020B0604020202020204" pitchFamily="34" charset="0"/>
              <a:buChar char="•"/>
            </a:pPr>
            <a:r>
              <a:rPr lang="en-US" dirty="0"/>
              <a:t>Capital de Chile</a:t>
            </a:r>
          </a:p>
          <a:p>
            <a:pPr marL="171450" indent="-171450">
              <a:buFont typeface="Arial" panose="020B0604020202020204" pitchFamily="34" charset="0"/>
              <a:buChar char="•"/>
            </a:pPr>
            <a:r>
              <a:rPr lang="en-US" dirty="0"/>
              <a:t>Símbolos de la ciudad</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2084185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Considere la posibilidad de hablar acerca de:</a:t>
            </a:r>
          </a:p>
          <a:p>
            <a:pPr marL="171450" indent="-171450">
              <a:buFont typeface="Arial" panose="020B0604020202020204" pitchFamily="34" charset="0"/>
              <a:buChar char="•"/>
            </a:pPr>
            <a:r>
              <a:rPr lang="en-US" dirty="0"/>
              <a:t>Distribución de la población</a:t>
            </a:r>
          </a:p>
          <a:p>
            <a:pPr marL="171450" indent="-171450">
              <a:buFont typeface="Arial" panose="020B0604020202020204" pitchFamily="34" charset="0"/>
              <a:buChar char="•"/>
            </a:pPr>
            <a:r>
              <a:rPr lang="en-US" dirty="0"/>
              <a:t>Religión</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543129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Considere la posibilidad de hablar acerca de:</a:t>
            </a:r>
          </a:p>
          <a:p>
            <a:pPr marL="171450" indent="-171450">
              <a:buFont typeface="Arial" panose="020B0604020202020204" pitchFamily="34" charset="0"/>
              <a:buChar char="•"/>
            </a:pPr>
            <a:r>
              <a:rPr lang="en-US" dirty="0"/>
              <a:t>Distribución de la población</a:t>
            </a:r>
          </a:p>
          <a:p>
            <a:pPr marL="171450" indent="-171450">
              <a:buFont typeface="Arial" panose="020B0604020202020204" pitchFamily="34" charset="0"/>
              <a:buChar char="•"/>
            </a:pPr>
            <a:r>
              <a:rPr lang="en-US" dirty="0"/>
              <a:t>Religión</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2529086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7/23/2020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7/23/2020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7/23/2020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7/23/2020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7/23/2020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39800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ommons.wikimedia.org/wiki/File:Fundacion_de_Santiago.jp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6533" y="1552397"/>
            <a:ext cx="7231784" cy="3654081"/>
          </a:xfrm>
        </p:spPr>
        <p:txBody>
          <a:bodyPr anchor="ctr">
            <a:normAutofit/>
          </a:bodyPr>
          <a:lstStyle/>
          <a:p>
            <a:r>
              <a:rPr lang="en-US" sz="5400" dirty="0">
                <a:solidFill>
                  <a:schemeClr val="tx2"/>
                </a:solidFill>
              </a:rPr>
              <a:t>Santiago de Chile</a:t>
            </a:r>
          </a:p>
        </p:txBody>
      </p:sp>
      <p:sp>
        <p:nvSpPr>
          <p:cNvPr id="3" name="Content Placeholder 2"/>
          <p:cNvSpPr>
            <a:spLocks noGrp="1"/>
          </p:cNvSpPr>
          <p:nvPr>
            <p:ph type="subTitle" idx="1"/>
          </p:nvPr>
        </p:nvSpPr>
        <p:spPr>
          <a:xfrm>
            <a:off x="8129871" y="1552397"/>
            <a:ext cx="3610575" cy="3654082"/>
          </a:xfrm>
        </p:spPr>
        <p:txBody>
          <a:bodyPr anchor="ctr">
            <a:normAutofit/>
          </a:bodyPr>
          <a:lstStyle/>
          <a:p>
            <a:pPr algn="ctr"/>
            <a:r>
              <a:rPr lang="es-CL" sz="2800" dirty="0"/>
              <a:t>CLUSTERING NEIGHBORHOODS</a:t>
            </a:r>
            <a:endParaRPr sz="2800" dirty="0"/>
          </a:p>
        </p:txBody>
      </p:sp>
      <p:sp>
        <p:nvSpPr>
          <p:cNvPr id="11" name="Rectangle 10">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40144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err="1">
                <a:solidFill>
                  <a:srgbClr val="FFFFFF"/>
                </a:solidFill>
              </a:rPr>
              <a:t>ContenT</a:t>
            </a:r>
            <a:endParaRPr lang="en-US" sz="3200" dirty="0">
              <a:solidFill>
                <a:srgbClr val="FFFFFF"/>
              </a:solidFill>
            </a:endParaRPr>
          </a:p>
        </p:txBody>
      </p:sp>
      <p:sp>
        <p:nvSpPr>
          <p:cNvPr id="3" name="Content Placeholder 2"/>
          <p:cNvSpPr>
            <a:spLocks noGrp="1"/>
          </p:cNvSpPr>
          <p:nvPr>
            <p:ph type="body" idx="1"/>
          </p:nvPr>
        </p:nvSpPr>
        <p:spPr>
          <a:xfrm>
            <a:off x="5155905" y="1113764"/>
            <a:ext cx="6108179" cy="4624327"/>
          </a:xfrm>
        </p:spPr>
        <p:txBody>
          <a:bodyPr anchor="ctr">
            <a:normAutofit/>
          </a:bodyPr>
          <a:lstStyle/>
          <a:p>
            <a:pPr>
              <a:lnSpc>
                <a:spcPct val="90000"/>
              </a:lnSpc>
            </a:pPr>
            <a:r>
              <a:rPr lang="en-US" sz="2800" dirty="0"/>
              <a:t>Introduction</a:t>
            </a:r>
          </a:p>
          <a:p>
            <a:pPr>
              <a:lnSpc>
                <a:spcPct val="90000"/>
              </a:lnSpc>
            </a:pPr>
            <a:r>
              <a:rPr lang="en-US" sz="2800" dirty="0"/>
              <a:t>Data acquisition and cleaning</a:t>
            </a:r>
          </a:p>
          <a:p>
            <a:pPr>
              <a:lnSpc>
                <a:spcPct val="90000"/>
              </a:lnSpc>
            </a:pPr>
            <a:r>
              <a:rPr lang="en-US" sz="2800" dirty="0"/>
              <a:t>Data Analysis </a:t>
            </a:r>
          </a:p>
          <a:p>
            <a:pPr>
              <a:lnSpc>
                <a:spcPct val="90000"/>
              </a:lnSpc>
            </a:pPr>
            <a:r>
              <a:rPr lang="en-US" sz="2800" dirty="0"/>
              <a:t>Clustering Results</a:t>
            </a:r>
          </a:p>
          <a:p>
            <a:pPr>
              <a:lnSpc>
                <a:spcPct val="90000"/>
              </a:lnSpc>
            </a:pPr>
            <a:r>
              <a:rPr lang="en-US" sz="2800" dirty="0"/>
              <a:t>Conclusions</a:t>
            </a:r>
          </a:p>
        </p:txBody>
      </p:sp>
    </p:spTree>
    <p:extLst>
      <p:ext uri="{BB962C8B-B14F-4D97-AF65-F5344CB8AC3E}">
        <p14:creationId xmlns:p14="http://schemas.microsoft.com/office/powerpoint/2010/main" val="3974577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1255" y="702156"/>
            <a:ext cx="3409783" cy="1013800"/>
          </a:xfrm>
        </p:spPr>
        <p:txBody>
          <a:bodyPr>
            <a:normAutofit/>
          </a:bodyPr>
          <a:lstStyle/>
          <a:p>
            <a:r>
              <a:rPr lang="en-US" dirty="0"/>
              <a:t>INTRODUCTION</a:t>
            </a:r>
          </a:p>
        </p:txBody>
      </p:sp>
      <p:sp>
        <p:nvSpPr>
          <p:cNvPr id="15" name="Rectangle 14">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01255" y="1964168"/>
            <a:ext cx="3409782" cy="4036582"/>
          </a:xfrm>
        </p:spPr>
        <p:txBody>
          <a:bodyPr>
            <a:normAutofit/>
          </a:bodyPr>
          <a:lstStyle/>
          <a:p>
            <a:r>
              <a:rPr lang="en-US" sz="2800" dirty="0">
                <a:solidFill>
                  <a:schemeClr val="bg1"/>
                </a:solidFill>
              </a:rPr>
              <a:t>Tourists with little time visiting Santiago of Chile</a:t>
            </a:r>
          </a:p>
        </p:txBody>
      </p:sp>
      <p:sp>
        <p:nvSpPr>
          <p:cNvPr id="5" name="Footer PlaceHolder 3"/>
          <p:cNvSpPr>
            <a:spLocks noGrp="1"/>
          </p:cNvSpPr>
          <p:nvPr>
            <p:ph type="ftr" sz="quarter" idx="11"/>
          </p:nvPr>
        </p:nvSpPr>
        <p:spPr>
          <a:xfrm>
            <a:off x="581192" y="6400800"/>
            <a:ext cx="6917210" cy="365125"/>
          </a:xfrm>
        </p:spPr>
        <p:txBody>
          <a:bodyPr>
            <a:normAutofit/>
          </a:bodyPr>
          <a:lstStyle/>
          <a:p>
            <a:pPr>
              <a:spcAft>
                <a:spcPts val="600"/>
              </a:spcAft>
            </a:pPr>
            <a:r>
              <a:rPr lang="en-US" dirty="0">
                <a:hlinkClick r:id="rId3"/>
              </a:rPr>
              <a:t>Foto</a:t>
            </a:r>
            <a:r>
              <a:rPr lang="en-US" dirty="0"/>
              <a:t> de Pedro Lira (1845–1912) / Public domain</a:t>
            </a:r>
          </a:p>
        </p:txBody>
      </p:sp>
      <p:sp>
        <p:nvSpPr>
          <p:cNvPr id="6" name="CuadroTexto 5">
            <a:extLst>
              <a:ext uri="{FF2B5EF4-FFF2-40B4-BE49-F238E27FC236}">
                <a16:creationId xmlns:a16="http://schemas.microsoft.com/office/drawing/2014/main" id="{9D19546A-C705-453F-AC80-5A1DB68F98F4}"/>
              </a:ext>
            </a:extLst>
          </p:cNvPr>
          <p:cNvSpPr txBox="1"/>
          <p:nvPr/>
        </p:nvSpPr>
        <p:spPr>
          <a:xfrm>
            <a:off x="4542891" y="1964168"/>
            <a:ext cx="6998514" cy="2554545"/>
          </a:xfrm>
          <a:prstGeom prst="rect">
            <a:avLst/>
          </a:prstGeom>
          <a:noFill/>
        </p:spPr>
        <p:txBody>
          <a:bodyPr wrap="square" rtlCol="0">
            <a:spAutoFit/>
          </a:bodyPr>
          <a:lstStyle/>
          <a:p>
            <a:r>
              <a:rPr lang="en-US" sz="3200" dirty="0"/>
              <a:t>Create options as recommendations…</a:t>
            </a:r>
          </a:p>
          <a:p>
            <a:r>
              <a:rPr lang="en-US" sz="3200" dirty="0"/>
              <a:t> </a:t>
            </a:r>
          </a:p>
          <a:p>
            <a:r>
              <a:rPr lang="en-US" sz="3200" dirty="0"/>
              <a:t>	The idea is to help tourists to take 	decisions in base to characteristics of 	group of neighborhoods of Santiago.</a:t>
            </a:r>
            <a:endParaRPr lang="es-CL" sz="3200" dirty="0"/>
          </a:p>
        </p:txBody>
      </p:sp>
      <p:sp>
        <p:nvSpPr>
          <p:cNvPr id="7" name="CuadroTexto 6">
            <a:extLst>
              <a:ext uri="{FF2B5EF4-FFF2-40B4-BE49-F238E27FC236}">
                <a16:creationId xmlns:a16="http://schemas.microsoft.com/office/drawing/2014/main" id="{671E159B-B939-4701-A9BA-9709916083AC}"/>
              </a:ext>
            </a:extLst>
          </p:cNvPr>
          <p:cNvSpPr txBox="1"/>
          <p:nvPr/>
        </p:nvSpPr>
        <p:spPr>
          <a:xfrm>
            <a:off x="4463449" y="977064"/>
            <a:ext cx="3750911" cy="707886"/>
          </a:xfrm>
          <a:prstGeom prst="rect">
            <a:avLst/>
          </a:prstGeom>
          <a:noFill/>
        </p:spPr>
        <p:txBody>
          <a:bodyPr wrap="square" rtlCol="0">
            <a:spAutoFit/>
          </a:bodyPr>
          <a:lstStyle/>
          <a:p>
            <a:r>
              <a:rPr lang="es-CL" sz="4000" dirty="0" err="1"/>
              <a:t>Solution</a:t>
            </a:r>
            <a:endParaRPr lang="es-CL" sz="4000" dirty="0"/>
          </a:p>
        </p:txBody>
      </p:sp>
      <p:sp>
        <p:nvSpPr>
          <p:cNvPr id="4" name="CuadroTexto 3">
            <a:extLst>
              <a:ext uri="{FF2B5EF4-FFF2-40B4-BE49-F238E27FC236}">
                <a16:creationId xmlns:a16="http://schemas.microsoft.com/office/drawing/2014/main" id="{7678EF13-00B2-4D62-B99F-06C8CB0F96A7}"/>
              </a:ext>
            </a:extLst>
          </p:cNvPr>
          <p:cNvSpPr txBox="1"/>
          <p:nvPr/>
        </p:nvSpPr>
        <p:spPr>
          <a:xfrm>
            <a:off x="1313793" y="2795752"/>
            <a:ext cx="2291255" cy="523220"/>
          </a:xfrm>
          <a:prstGeom prst="rect">
            <a:avLst/>
          </a:prstGeom>
          <a:noFill/>
        </p:spPr>
        <p:txBody>
          <a:bodyPr wrap="square" rtlCol="0">
            <a:spAutoFit/>
          </a:bodyPr>
          <a:lstStyle/>
          <a:p>
            <a:r>
              <a:rPr lang="es-CL" sz="2800" dirty="0">
                <a:solidFill>
                  <a:schemeClr val="bg1"/>
                </a:solidFill>
              </a:rPr>
              <a:t>PROBLEM</a:t>
            </a:r>
          </a:p>
        </p:txBody>
      </p:sp>
    </p:spTree>
    <p:extLst>
      <p:ext uri="{BB962C8B-B14F-4D97-AF65-F5344CB8AC3E}">
        <p14:creationId xmlns:p14="http://schemas.microsoft.com/office/powerpoint/2010/main" val="220528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Data acquisition and cleaning</a:t>
            </a:r>
            <a:br>
              <a:rPr lang="en-US" sz="3200" dirty="0">
                <a:solidFill>
                  <a:srgbClr val="FFFFFF"/>
                </a:solidFill>
              </a:rPr>
            </a:br>
            <a:endParaRPr lang="en-US" sz="3200" dirty="0">
              <a:solidFill>
                <a:srgbClr val="FFFFFF"/>
              </a:solidFill>
            </a:endParaRPr>
          </a:p>
        </p:txBody>
      </p:sp>
      <p:sp>
        <p:nvSpPr>
          <p:cNvPr id="3" name="Content Placeholder 2"/>
          <p:cNvSpPr>
            <a:spLocks noGrp="1"/>
          </p:cNvSpPr>
          <p:nvPr>
            <p:ph idx="1"/>
          </p:nvPr>
        </p:nvSpPr>
        <p:spPr>
          <a:xfrm>
            <a:off x="5450195" y="1453548"/>
            <a:ext cx="6108179" cy="1513490"/>
          </a:xfrm>
        </p:spPr>
        <p:txBody>
          <a:bodyPr anchor="ctr">
            <a:normAutofit/>
          </a:bodyPr>
          <a:lstStyle/>
          <a:p>
            <a:r>
              <a:rPr lang="en-US" dirty="0"/>
              <a:t>Wikipedia (Scraping)</a:t>
            </a:r>
          </a:p>
          <a:p>
            <a:r>
              <a:rPr lang="en-US" dirty="0"/>
              <a:t>Google Maps (API)</a:t>
            </a:r>
          </a:p>
          <a:p>
            <a:r>
              <a:rPr lang="en-US" dirty="0"/>
              <a:t>Foursquare (API)</a:t>
            </a:r>
          </a:p>
        </p:txBody>
      </p:sp>
      <p:sp>
        <p:nvSpPr>
          <p:cNvPr id="4" name="CuadroTexto 3">
            <a:extLst>
              <a:ext uri="{FF2B5EF4-FFF2-40B4-BE49-F238E27FC236}">
                <a16:creationId xmlns:a16="http://schemas.microsoft.com/office/drawing/2014/main" id="{702F445A-FFFD-4473-8779-B8F2C03887E4}"/>
              </a:ext>
            </a:extLst>
          </p:cNvPr>
          <p:cNvSpPr txBox="1"/>
          <p:nvPr/>
        </p:nvSpPr>
        <p:spPr>
          <a:xfrm>
            <a:off x="5133900" y="800986"/>
            <a:ext cx="3750911" cy="707886"/>
          </a:xfrm>
          <a:prstGeom prst="rect">
            <a:avLst/>
          </a:prstGeom>
          <a:noFill/>
        </p:spPr>
        <p:txBody>
          <a:bodyPr wrap="square" rtlCol="0">
            <a:spAutoFit/>
          </a:bodyPr>
          <a:lstStyle/>
          <a:p>
            <a:r>
              <a:rPr lang="es-CL" sz="4000" dirty="0" err="1"/>
              <a:t>Sources</a:t>
            </a:r>
            <a:endParaRPr lang="es-CL" sz="4000" dirty="0"/>
          </a:p>
        </p:txBody>
      </p:sp>
      <p:sp>
        <p:nvSpPr>
          <p:cNvPr id="8" name="Content Placeholder 2">
            <a:extLst>
              <a:ext uri="{FF2B5EF4-FFF2-40B4-BE49-F238E27FC236}">
                <a16:creationId xmlns:a16="http://schemas.microsoft.com/office/drawing/2014/main" id="{B5314543-1CD0-485D-B9A0-2456B45FF455}"/>
              </a:ext>
            </a:extLst>
          </p:cNvPr>
          <p:cNvSpPr txBox="1">
            <a:spLocks/>
          </p:cNvSpPr>
          <p:nvPr/>
        </p:nvSpPr>
        <p:spPr>
          <a:xfrm>
            <a:off x="5450195" y="3916482"/>
            <a:ext cx="6108179" cy="168552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Neighborhoods geographical coordinates</a:t>
            </a:r>
          </a:p>
          <a:p>
            <a:r>
              <a:rPr lang="en-US" dirty="0"/>
              <a:t>Venues inside neighborhoods</a:t>
            </a:r>
          </a:p>
          <a:p>
            <a:r>
              <a:rPr lang="en-US" dirty="0"/>
              <a:t>Grouping categories of venues</a:t>
            </a:r>
          </a:p>
        </p:txBody>
      </p:sp>
      <p:sp>
        <p:nvSpPr>
          <p:cNvPr id="5" name="CuadroTexto 4">
            <a:extLst>
              <a:ext uri="{FF2B5EF4-FFF2-40B4-BE49-F238E27FC236}">
                <a16:creationId xmlns:a16="http://schemas.microsoft.com/office/drawing/2014/main" id="{7A8A1BEF-08CE-4891-964A-60F784A33822}"/>
              </a:ext>
            </a:extLst>
          </p:cNvPr>
          <p:cNvSpPr txBox="1"/>
          <p:nvPr/>
        </p:nvSpPr>
        <p:spPr>
          <a:xfrm>
            <a:off x="5155905" y="3150759"/>
            <a:ext cx="5186274" cy="707886"/>
          </a:xfrm>
          <a:prstGeom prst="rect">
            <a:avLst/>
          </a:prstGeom>
          <a:noFill/>
        </p:spPr>
        <p:txBody>
          <a:bodyPr wrap="square" rtlCol="0">
            <a:spAutoFit/>
          </a:bodyPr>
          <a:lstStyle/>
          <a:p>
            <a:r>
              <a:rPr lang="es-CL" sz="4000" dirty="0" err="1"/>
              <a:t>Cleaning</a:t>
            </a:r>
            <a:r>
              <a:rPr lang="es-CL" sz="4000" dirty="0"/>
              <a:t> and </a:t>
            </a:r>
            <a:r>
              <a:rPr lang="es-CL" sz="4000" dirty="0" err="1"/>
              <a:t>Wrangling</a:t>
            </a:r>
            <a:endParaRPr lang="es-CL" sz="4000" dirty="0"/>
          </a:p>
        </p:txBody>
      </p:sp>
    </p:spTree>
    <p:extLst>
      <p:ext uri="{BB962C8B-B14F-4D97-AF65-F5344CB8AC3E}">
        <p14:creationId xmlns:p14="http://schemas.microsoft.com/office/powerpoint/2010/main" val="287664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1255" y="702156"/>
            <a:ext cx="3409783" cy="1013800"/>
          </a:xfrm>
        </p:spPr>
        <p:txBody>
          <a:bodyPr>
            <a:normAutofit/>
          </a:bodyPr>
          <a:lstStyle/>
          <a:p>
            <a:r>
              <a:rPr lang="en-US" dirty="0"/>
              <a:t>DATA ANALYSIS</a:t>
            </a:r>
          </a:p>
        </p:txBody>
      </p:sp>
      <p:sp>
        <p:nvSpPr>
          <p:cNvPr id="15" name="Rectangle 14">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01255" y="1964168"/>
            <a:ext cx="3409782" cy="4036582"/>
          </a:xfrm>
        </p:spPr>
        <p:txBody>
          <a:bodyPr>
            <a:normAutofit/>
          </a:bodyPr>
          <a:lstStyle/>
          <a:p>
            <a:r>
              <a:rPr lang="en-US" dirty="0">
                <a:solidFill>
                  <a:schemeClr val="bg1"/>
                </a:solidFill>
              </a:rPr>
              <a:t>Box Plot</a:t>
            </a:r>
          </a:p>
          <a:p>
            <a:r>
              <a:rPr lang="en-US" dirty="0">
                <a:solidFill>
                  <a:schemeClr val="bg1"/>
                </a:solidFill>
              </a:rPr>
              <a:t>Mapping</a:t>
            </a:r>
          </a:p>
        </p:txBody>
      </p:sp>
      <p:pic>
        <p:nvPicPr>
          <p:cNvPr id="7" name="Imagen 6">
            <a:extLst>
              <a:ext uri="{FF2B5EF4-FFF2-40B4-BE49-F238E27FC236}">
                <a16:creationId xmlns:a16="http://schemas.microsoft.com/office/drawing/2014/main" id="{64142103-1670-4BBA-8318-B74F274B257B}"/>
              </a:ext>
            </a:extLst>
          </p:cNvPr>
          <p:cNvPicPr>
            <a:picLocks noChangeAspect="1"/>
          </p:cNvPicPr>
          <p:nvPr/>
        </p:nvPicPr>
        <p:blipFill>
          <a:blip r:embed="rId3"/>
          <a:stretch>
            <a:fillRect/>
          </a:stretch>
        </p:blipFill>
        <p:spPr>
          <a:xfrm>
            <a:off x="4735225" y="1518457"/>
            <a:ext cx="6419850" cy="4162425"/>
          </a:xfrm>
          <a:prstGeom prst="rect">
            <a:avLst/>
          </a:prstGeom>
        </p:spPr>
      </p:pic>
      <p:sp>
        <p:nvSpPr>
          <p:cNvPr id="8" name="CuadroTexto 7">
            <a:extLst>
              <a:ext uri="{FF2B5EF4-FFF2-40B4-BE49-F238E27FC236}">
                <a16:creationId xmlns:a16="http://schemas.microsoft.com/office/drawing/2014/main" id="{DB73F60C-55B1-4CEE-A4BB-45BB7D02AE65}"/>
              </a:ext>
            </a:extLst>
          </p:cNvPr>
          <p:cNvSpPr txBox="1"/>
          <p:nvPr/>
        </p:nvSpPr>
        <p:spPr>
          <a:xfrm>
            <a:off x="5235400" y="5746648"/>
            <a:ext cx="6698416" cy="646331"/>
          </a:xfrm>
          <a:prstGeom prst="rect">
            <a:avLst/>
          </a:prstGeom>
          <a:noFill/>
        </p:spPr>
        <p:txBody>
          <a:bodyPr wrap="square" rtlCol="0">
            <a:spAutoFit/>
          </a:bodyPr>
          <a:lstStyle/>
          <a:p>
            <a:r>
              <a:rPr lang="es-CL" dirty="0" err="1"/>
              <a:t>From</a:t>
            </a:r>
            <a:r>
              <a:rPr lang="es-CL" dirty="0"/>
              <a:t> 10 top </a:t>
            </a:r>
            <a:r>
              <a:rPr lang="es-CL" dirty="0" err="1"/>
              <a:t>categories</a:t>
            </a:r>
            <a:r>
              <a:rPr lang="es-CL" dirty="0"/>
              <a:t>, </a:t>
            </a:r>
            <a:r>
              <a:rPr lang="es-CL" dirty="0" err="1"/>
              <a:t>the</a:t>
            </a:r>
            <a:r>
              <a:rPr lang="es-CL" dirty="0"/>
              <a:t> </a:t>
            </a:r>
            <a:r>
              <a:rPr lang="es-CL" dirty="0" err="1"/>
              <a:t>venues</a:t>
            </a:r>
            <a:r>
              <a:rPr lang="es-CL" dirty="0"/>
              <a:t> </a:t>
            </a:r>
            <a:r>
              <a:rPr lang="es-CL" dirty="0" err="1"/>
              <a:t>found</a:t>
            </a:r>
            <a:r>
              <a:rPr lang="es-CL" dirty="0"/>
              <a:t> </a:t>
            </a:r>
            <a:r>
              <a:rPr lang="es-CL" dirty="0" err="1"/>
              <a:t>inside</a:t>
            </a:r>
            <a:r>
              <a:rPr lang="es-CL" dirty="0"/>
              <a:t> </a:t>
            </a:r>
            <a:r>
              <a:rPr lang="es-CL" dirty="0" err="1"/>
              <a:t>neighborhoods</a:t>
            </a:r>
            <a:r>
              <a:rPr lang="es-CL" dirty="0"/>
              <a:t> </a:t>
            </a:r>
          </a:p>
          <a:p>
            <a:r>
              <a:rPr lang="es-CL" dirty="0"/>
              <a:t>7 </a:t>
            </a:r>
            <a:r>
              <a:rPr lang="es-CL" dirty="0" err="1"/>
              <a:t>were</a:t>
            </a:r>
            <a:r>
              <a:rPr lang="es-CL" dirty="0"/>
              <a:t> </a:t>
            </a:r>
            <a:r>
              <a:rPr lang="es-CL" dirty="0" err="1"/>
              <a:t>found</a:t>
            </a:r>
            <a:r>
              <a:rPr lang="es-CL" dirty="0"/>
              <a:t> and 6 </a:t>
            </a:r>
            <a:r>
              <a:rPr lang="es-CL" dirty="0" err="1"/>
              <a:t>were</a:t>
            </a:r>
            <a:r>
              <a:rPr lang="es-CL" dirty="0"/>
              <a:t> </a:t>
            </a:r>
            <a:r>
              <a:rPr lang="es-CL" dirty="0" err="1"/>
              <a:t>used</a:t>
            </a:r>
            <a:r>
              <a:rPr lang="es-CL" dirty="0"/>
              <a:t> </a:t>
            </a:r>
            <a:r>
              <a:rPr lang="es-CL" dirty="0" err="1"/>
              <a:t>for</a:t>
            </a:r>
            <a:r>
              <a:rPr lang="es-CL" dirty="0"/>
              <a:t> análisis and </a:t>
            </a:r>
            <a:r>
              <a:rPr lang="es-CL" dirty="0" err="1"/>
              <a:t>model</a:t>
            </a:r>
            <a:r>
              <a:rPr lang="es-CL" dirty="0"/>
              <a:t> </a:t>
            </a:r>
          </a:p>
        </p:txBody>
      </p:sp>
      <p:sp>
        <p:nvSpPr>
          <p:cNvPr id="9" name="CuadroTexto 8">
            <a:extLst>
              <a:ext uri="{FF2B5EF4-FFF2-40B4-BE49-F238E27FC236}">
                <a16:creationId xmlns:a16="http://schemas.microsoft.com/office/drawing/2014/main" id="{27DF2243-167E-4D22-878C-D4BCDBCA9371}"/>
              </a:ext>
            </a:extLst>
          </p:cNvPr>
          <p:cNvSpPr txBox="1"/>
          <p:nvPr/>
        </p:nvSpPr>
        <p:spPr>
          <a:xfrm>
            <a:off x="5602014" y="914400"/>
            <a:ext cx="5654565" cy="369332"/>
          </a:xfrm>
          <a:prstGeom prst="rect">
            <a:avLst/>
          </a:prstGeom>
          <a:noFill/>
        </p:spPr>
        <p:txBody>
          <a:bodyPr wrap="square" rtlCol="0">
            <a:spAutoFit/>
          </a:bodyPr>
          <a:lstStyle/>
          <a:p>
            <a:r>
              <a:rPr lang="es-CL" dirty="0"/>
              <a:t>Normalizad </a:t>
            </a:r>
            <a:r>
              <a:rPr lang="en-US" dirty="0"/>
              <a:t>distributions</a:t>
            </a:r>
            <a:r>
              <a:rPr lang="es-CL" dirty="0"/>
              <a:t> </a:t>
            </a:r>
            <a:r>
              <a:rPr lang="es-CL" dirty="0" err="1"/>
              <a:t>of</a:t>
            </a:r>
            <a:r>
              <a:rPr lang="es-CL" dirty="0"/>
              <a:t> </a:t>
            </a:r>
            <a:r>
              <a:rPr lang="es-CL" dirty="0" err="1"/>
              <a:t>venues</a:t>
            </a:r>
            <a:r>
              <a:rPr lang="es-CL" dirty="0"/>
              <a:t> </a:t>
            </a:r>
            <a:r>
              <a:rPr lang="es-CL" dirty="0" err="1"/>
              <a:t>by</a:t>
            </a:r>
            <a:r>
              <a:rPr lang="es-CL" dirty="0"/>
              <a:t> </a:t>
            </a:r>
            <a:r>
              <a:rPr lang="en-US" dirty="0"/>
              <a:t>categories</a:t>
            </a:r>
          </a:p>
        </p:txBody>
      </p:sp>
    </p:spTree>
    <p:extLst>
      <p:ext uri="{BB962C8B-B14F-4D97-AF65-F5344CB8AC3E}">
        <p14:creationId xmlns:p14="http://schemas.microsoft.com/office/powerpoint/2010/main" val="2622366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CLUSTERING Results</a:t>
            </a:r>
          </a:p>
        </p:txBody>
      </p:sp>
      <p:pic>
        <p:nvPicPr>
          <p:cNvPr id="7" name="Imagen 6">
            <a:extLst>
              <a:ext uri="{FF2B5EF4-FFF2-40B4-BE49-F238E27FC236}">
                <a16:creationId xmlns:a16="http://schemas.microsoft.com/office/drawing/2014/main" id="{04CA3A83-0D2D-4692-B7C2-E9DA6C6ED054}"/>
              </a:ext>
            </a:extLst>
          </p:cNvPr>
          <p:cNvPicPr>
            <a:picLocks noChangeAspect="1"/>
          </p:cNvPicPr>
          <p:nvPr/>
        </p:nvPicPr>
        <p:blipFill>
          <a:blip r:embed="rId3"/>
          <a:stretch>
            <a:fillRect/>
          </a:stretch>
        </p:blipFill>
        <p:spPr>
          <a:xfrm>
            <a:off x="5328274" y="1192850"/>
            <a:ext cx="6200775" cy="5181600"/>
          </a:xfrm>
          <a:prstGeom prst="rect">
            <a:avLst/>
          </a:prstGeom>
        </p:spPr>
      </p:pic>
    </p:spTree>
    <p:extLst>
      <p:ext uri="{BB962C8B-B14F-4D97-AF65-F5344CB8AC3E}">
        <p14:creationId xmlns:p14="http://schemas.microsoft.com/office/powerpoint/2010/main" val="3739267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CLUSTERING Results</a:t>
            </a:r>
          </a:p>
        </p:txBody>
      </p:sp>
      <p:pic>
        <p:nvPicPr>
          <p:cNvPr id="4" name="Imagen 3">
            <a:extLst>
              <a:ext uri="{FF2B5EF4-FFF2-40B4-BE49-F238E27FC236}">
                <a16:creationId xmlns:a16="http://schemas.microsoft.com/office/drawing/2014/main" id="{F8373AFE-3E94-4727-9689-D27331D7072D}"/>
              </a:ext>
            </a:extLst>
          </p:cNvPr>
          <p:cNvPicPr>
            <a:picLocks noChangeAspect="1"/>
          </p:cNvPicPr>
          <p:nvPr/>
        </p:nvPicPr>
        <p:blipFill>
          <a:blip r:embed="rId3"/>
          <a:stretch>
            <a:fillRect/>
          </a:stretch>
        </p:blipFill>
        <p:spPr>
          <a:xfrm>
            <a:off x="4965771" y="485678"/>
            <a:ext cx="6587602" cy="3949376"/>
          </a:xfrm>
          <a:prstGeom prst="rect">
            <a:avLst/>
          </a:prstGeom>
        </p:spPr>
      </p:pic>
      <p:sp>
        <p:nvSpPr>
          <p:cNvPr id="5" name="CuadroTexto 4">
            <a:extLst>
              <a:ext uri="{FF2B5EF4-FFF2-40B4-BE49-F238E27FC236}">
                <a16:creationId xmlns:a16="http://schemas.microsoft.com/office/drawing/2014/main" id="{D49138FF-8781-41FD-83C1-9FA753AF88A5}"/>
              </a:ext>
            </a:extLst>
          </p:cNvPr>
          <p:cNvSpPr txBox="1"/>
          <p:nvPr/>
        </p:nvSpPr>
        <p:spPr>
          <a:xfrm>
            <a:off x="4965771" y="4466132"/>
            <a:ext cx="6735648" cy="1938992"/>
          </a:xfrm>
          <a:prstGeom prst="rect">
            <a:avLst/>
          </a:prstGeom>
          <a:noFill/>
        </p:spPr>
        <p:txBody>
          <a:bodyPr wrap="square" rtlCol="0">
            <a:spAutoFit/>
          </a:bodyPr>
          <a:lstStyle/>
          <a:p>
            <a:pPr algn="l"/>
            <a:r>
              <a:rPr lang="en-US" sz="1200" b="1" dirty="0">
                <a:solidFill>
                  <a:srgbClr val="000000"/>
                </a:solidFill>
                <a:latin typeface="Helvetica Neue"/>
              </a:rPr>
              <a:t>Blue</a:t>
            </a:r>
            <a:r>
              <a:rPr lang="en-US" sz="1200" b="1" i="0" dirty="0">
                <a:solidFill>
                  <a:srgbClr val="000000"/>
                </a:solidFill>
                <a:effectLst/>
                <a:latin typeface="Helvetica Neue"/>
              </a:rPr>
              <a:t> : </a:t>
            </a:r>
            <a:r>
              <a:rPr lang="en-US" sz="1200" i="0" dirty="0">
                <a:solidFill>
                  <a:srgbClr val="000000"/>
                </a:solidFill>
                <a:effectLst/>
                <a:latin typeface="Helvetica Neue"/>
              </a:rPr>
              <a:t>Neighborhoods as nice spot to go out for food and bars (nightlife).</a:t>
            </a:r>
          </a:p>
          <a:p>
            <a:pPr algn="l"/>
            <a:endParaRPr lang="en-US" sz="1200" b="1" i="0" dirty="0">
              <a:solidFill>
                <a:srgbClr val="000000"/>
              </a:solidFill>
              <a:effectLst/>
              <a:latin typeface="Helvetica Neue"/>
            </a:endParaRPr>
          </a:p>
          <a:p>
            <a:pPr algn="l"/>
            <a:r>
              <a:rPr lang="en-US" sz="1200" b="1" dirty="0">
                <a:solidFill>
                  <a:srgbClr val="000000"/>
                </a:solidFill>
                <a:latin typeface="Helvetica Neue"/>
              </a:rPr>
              <a:t>Green</a:t>
            </a:r>
            <a:r>
              <a:rPr lang="en-US" sz="1200" b="1" i="0" dirty="0">
                <a:solidFill>
                  <a:srgbClr val="000000"/>
                </a:solidFill>
                <a:effectLst/>
                <a:latin typeface="Helvetica Neue"/>
              </a:rPr>
              <a:t>: </a:t>
            </a:r>
            <a:r>
              <a:rPr lang="en-US" sz="1200" i="0" dirty="0">
                <a:solidFill>
                  <a:srgbClr val="000000"/>
                </a:solidFill>
                <a:effectLst/>
                <a:latin typeface="Helvetica Neue"/>
              </a:rPr>
              <a:t>Neighborhoods with low venues, their spots (few) are most related to arts &amp; </a:t>
            </a:r>
            <a:r>
              <a:rPr lang="en-US" sz="1200" i="0" dirty="0" err="1">
                <a:solidFill>
                  <a:srgbClr val="000000"/>
                </a:solidFill>
                <a:effectLst/>
                <a:latin typeface="Helvetica Neue"/>
              </a:rPr>
              <a:t>ei</a:t>
            </a:r>
            <a:r>
              <a:rPr lang="en-US" sz="1200" i="0" dirty="0">
                <a:solidFill>
                  <a:srgbClr val="000000"/>
                </a:solidFill>
                <a:effectLst/>
                <a:latin typeface="Helvetica Neue"/>
              </a:rPr>
              <a:t>, food and shop and service.</a:t>
            </a:r>
          </a:p>
          <a:p>
            <a:pPr algn="l"/>
            <a:endParaRPr lang="en-US" sz="1200" i="0" dirty="0">
              <a:solidFill>
                <a:srgbClr val="000000"/>
              </a:solidFill>
              <a:effectLst/>
              <a:latin typeface="Helvetica Neue"/>
            </a:endParaRPr>
          </a:p>
          <a:p>
            <a:pPr algn="l"/>
            <a:r>
              <a:rPr lang="en-US" sz="1200" b="1" i="0" dirty="0">
                <a:solidFill>
                  <a:srgbClr val="000000"/>
                </a:solidFill>
                <a:effectLst/>
                <a:latin typeface="Helvetica Neue"/>
              </a:rPr>
              <a:t>Red: </a:t>
            </a:r>
            <a:r>
              <a:rPr lang="en-US" sz="1200" i="0" dirty="0">
                <a:solidFill>
                  <a:srgbClr val="000000"/>
                </a:solidFill>
                <a:effectLst/>
                <a:latin typeface="Helvetica Neue"/>
              </a:rPr>
              <a:t>Most diverse Neighborhoods, great for arts &amp; </a:t>
            </a:r>
            <a:r>
              <a:rPr lang="en-US" sz="1200" i="0" dirty="0" err="1">
                <a:solidFill>
                  <a:srgbClr val="000000"/>
                </a:solidFill>
                <a:effectLst/>
                <a:latin typeface="Helvetica Neue"/>
              </a:rPr>
              <a:t>ei</a:t>
            </a:r>
            <a:r>
              <a:rPr lang="en-US" sz="1200" i="0" dirty="0">
                <a:solidFill>
                  <a:srgbClr val="000000"/>
                </a:solidFill>
                <a:effectLst/>
                <a:latin typeface="Helvetica Neue"/>
              </a:rPr>
              <a:t>, food, outdoor &amp; recreation, shop &amp; service and travel &amp; transport.</a:t>
            </a:r>
          </a:p>
          <a:p>
            <a:pPr algn="l"/>
            <a:endParaRPr lang="en-US" sz="1200" b="1" i="0" dirty="0">
              <a:solidFill>
                <a:srgbClr val="000000"/>
              </a:solidFill>
              <a:effectLst/>
              <a:latin typeface="Helvetica Neue"/>
            </a:endParaRPr>
          </a:p>
          <a:p>
            <a:pPr algn="l"/>
            <a:r>
              <a:rPr lang="en-US" sz="1200" b="1" i="0" dirty="0">
                <a:solidFill>
                  <a:srgbClr val="000000"/>
                </a:solidFill>
                <a:effectLst/>
                <a:latin typeface="Helvetica Neue"/>
              </a:rPr>
              <a:t>Magenta: </a:t>
            </a:r>
            <a:r>
              <a:rPr lang="en-US" sz="1200" i="0" dirty="0">
                <a:solidFill>
                  <a:srgbClr val="000000"/>
                </a:solidFill>
                <a:effectLst/>
                <a:latin typeface="Helvetica Neue"/>
              </a:rPr>
              <a:t>Neighborhoods with travel and transport to any point of the city, 2nd place as a nightlife spot, some food and shop &amp; service</a:t>
            </a:r>
          </a:p>
        </p:txBody>
      </p:sp>
    </p:spTree>
    <p:extLst>
      <p:ext uri="{BB962C8B-B14F-4D97-AF65-F5344CB8AC3E}">
        <p14:creationId xmlns:p14="http://schemas.microsoft.com/office/powerpoint/2010/main" val="2406558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1255" y="702156"/>
            <a:ext cx="3409783" cy="1013800"/>
          </a:xfrm>
        </p:spPr>
        <p:txBody>
          <a:bodyPr>
            <a:normAutofit/>
          </a:bodyPr>
          <a:lstStyle/>
          <a:p>
            <a:r>
              <a:rPr lang="en-US" dirty="0"/>
              <a:t>conclusions</a:t>
            </a:r>
          </a:p>
        </p:txBody>
      </p:sp>
      <p:sp>
        <p:nvSpPr>
          <p:cNvPr id="15" name="Rectangle 14">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6" name="CuadroTexto 5">
            <a:extLst>
              <a:ext uri="{FF2B5EF4-FFF2-40B4-BE49-F238E27FC236}">
                <a16:creationId xmlns:a16="http://schemas.microsoft.com/office/drawing/2014/main" id="{FB063EE3-210C-4CC1-B05B-7889EB9C1996}"/>
              </a:ext>
            </a:extLst>
          </p:cNvPr>
          <p:cNvSpPr txBox="1"/>
          <p:nvPr/>
        </p:nvSpPr>
        <p:spPr>
          <a:xfrm>
            <a:off x="4308732" y="1129553"/>
            <a:ext cx="7282013" cy="4678204"/>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Helvetica Neue"/>
              </a:rPr>
              <a:t>Results make sense</a:t>
            </a:r>
          </a:p>
          <a:p>
            <a:pPr algn="l"/>
            <a:endParaRPr lang="en-US" dirty="0">
              <a:latin typeface="Helvetica Neue"/>
            </a:endParaRPr>
          </a:p>
          <a:p>
            <a:pPr marL="285750" indent="-285750" algn="l">
              <a:buFont typeface="Arial" panose="020B0604020202020204" pitchFamily="34" charset="0"/>
              <a:buChar char="•"/>
            </a:pPr>
            <a:r>
              <a:rPr lang="en-US" sz="3200" dirty="0">
                <a:latin typeface="Helvetica Neue"/>
              </a:rPr>
              <a:t>T</a:t>
            </a:r>
            <a:r>
              <a:rPr lang="en-US" sz="3200" i="0" dirty="0">
                <a:solidFill>
                  <a:srgbClr val="000000"/>
                </a:solidFill>
                <a:effectLst/>
                <a:latin typeface="Helvetica Neue"/>
              </a:rPr>
              <a:t>wo points could change the results:</a:t>
            </a:r>
          </a:p>
          <a:p>
            <a:pPr algn="l"/>
            <a:endParaRPr lang="en-US" i="0" dirty="0">
              <a:solidFill>
                <a:srgbClr val="000000"/>
              </a:solidFill>
              <a:effectLst/>
              <a:latin typeface="Helvetica Neue"/>
            </a:endParaRPr>
          </a:p>
          <a:p>
            <a:pPr algn="l"/>
            <a:r>
              <a:rPr lang="en-US" dirty="0">
                <a:solidFill>
                  <a:srgbClr val="000000"/>
                </a:solidFill>
                <a:latin typeface="Helvetica Neue"/>
              </a:rPr>
              <a:t>	* </a:t>
            </a:r>
            <a:r>
              <a:rPr lang="en-US" i="0" dirty="0">
                <a:solidFill>
                  <a:srgbClr val="000000"/>
                </a:solidFill>
                <a:effectLst/>
                <a:latin typeface="Helvetica Neue"/>
              </a:rPr>
              <a:t>Foursquare did not have too much success in Chile, therefore 	there are not enough venues assigned to each neighborhood. 	Anyway, as the assignment was asking to use foursquare-</a:t>
            </a:r>
            <a:r>
              <a:rPr lang="en-US" i="0" dirty="0" err="1">
                <a:solidFill>
                  <a:srgbClr val="000000"/>
                </a:solidFill>
                <a:effectLst/>
                <a:latin typeface="Helvetica Neue"/>
              </a:rPr>
              <a:t>api</a:t>
            </a:r>
            <a:r>
              <a:rPr lang="en-US" i="0" dirty="0">
                <a:solidFill>
                  <a:srgbClr val="000000"/>
                </a:solidFill>
                <a:effectLst/>
                <a:latin typeface="Helvetica Neue"/>
              </a:rPr>
              <a:t> 	and I wanted to explore my city I continue it despite possible lack 	of some data.</a:t>
            </a:r>
          </a:p>
          <a:p>
            <a:pPr algn="l"/>
            <a:endParaRPr lang="en-US" i="0" dirty="0">
              <a:solidFill>
                <a:srgbClr val="000000"/>
              </a:solidFill>
              <a:effectLst/>
              <a:latin typeface="Helvetica Neue"/>
            </a:endParaRPr>
          </a:p>
          <a:p>
            <a:pPr algn="l"/>
            <a:r>
              <a:rPr lang="en-US" i="0" dirty="0">
                <a:solidFill>
                  <a:srgbClr val="000000"/>
                </a:solidFill>
                <a:effectLst/>
                <a:latin typeface="Helvetica Neue"/>
              </a:rPr>
              <a:t>	* Using the same radius space for each neighborhood do not 	add precision to the analysis because each neighborhood 	have 	different distribution of it. With the boundaries of each 	neighborhood the analysis could improve (not available).</a:t>
            </a:r>
          </a:p>
          <a:p>
            <a:pPr marL="742950" lvl="1" indent="-285750">
              <a:buFont typeface="Arial" panose="020B0604020202020204" pitchFamily="34" charset="0"/>
              <a:buChar char="•"/>
            </a:pPr>
            <a:endParaRPr lang="en-US" dirty="0">
              <a:latin typeface="Helvetica Neue"/>
            </a:endParaRPr>
          </a:p>
        </p:txBody>
      </p:sp>
    </p:spTree>
    <p:extLst>
      <p:ext uri="{BB962C8B-B14F-4D97-AF65-F5344CB8AC3E}">
        <p14:creationId xmlns:p14="http://schemas.microsoft.com/office/powerpoint/2010/main" val="1029614392"/>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Web8748</Template>
  <TotalTime>39</TotalTime>
  <Words>445</Words>
  <Application>Microsoft Office PowerPoint</Application>
  <PresentationFormat>Panorámica</PresentationFormat>
  <Paragraphs>80</Paragraphs>
  <Slides>8</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Calibri</vt:lpstr>
      <vt:lpstr>Gill Sans MT</vt:lpstr>
      <vt:lpstr>Helvetica Neue</vt:lpstr>
      <vt:lpstr>Wingdings 2</vt:lpstr>
      <vt:lpstr>Dividendo</vt:lpstr>
      <vt:lpstr>Santiago de Chile</vt:lpstr>
      <vt:lpstr>ContenT</vt:lpstr>
      <vt:lpstr>INTRODUCTION</vt:lpstr>
      <vt:lpstr>Data acquisition and cleaning </vt:lpstr>
      <vt:lpstr>DATA ANALYSIS</vt:lpstr>
      <vt:lpstr>CLUSTERING Results</vt:lpstr>
      <vt:lpstr>CLUSTERING Results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Santiago de Chile</dc:title>
  <dc:creator>IBARRA VERGARA Nelson Boris</dc:creator>
  <cp:lastModifiedBy>IBARRA VERGARA Nelson Boris</cp:lastModifiedBy>
  <cp:revision>8</cp:revision>
  <dcterms:created xsi:type="dcterms:W3CDTF">2020-07-23T20:58:40Z</dcterms:created>
  <dcterms:modified xsi:type="dcterms:W3CDTF">2020-07-23T21:41:10Z</dcterms:modified>
</cp:coreProperties>
</file>