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63" r:id="rId4"/>
    <p:sldId id="276" r:id="rId5"/>
    <p:sldId id="265" r:id="rId6"/>
    <p:sldId id="280" r:id="rId7"/>
    <p:sldId id="262" r:id="rId8"/>
    <p:sldId id="261" r:id="rId9"/>
    <p:sldId id="302" r:id="rId10"/>
    <p:sldId id="278" r:id="rId11"/>
    <p:sldId id="281" r:id="rId12"/>
    <p:sldId id="283" r:id="rId13"/>
    <p:sldId id="284" r:id="rId14"/>
    <p:sldId id="285" r:id="rId15"/>
    <p:sldId id="286" r:id="rId16"/>
    <p:sldId id="289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267" r:id="rId25"/>
    <p:sldId id="301" r:id="rId26"/>
    <p:sldId id="287" r:id="rId27"/>
    <p:sldId id="29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b9076081abf51b6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64" autoAdjust="0"/>
    <p:restoredTop sz="94660"/>
  </p:normalViewPr>
  <p:slideViewPr>
    <p:cSldViewPr snapToGrid="0">
      <p:cViewPr varScale="1">
        <p:scale>
          <a:sx n="67" d="100"/>
          <a:sy n="67" d="100"/>
        </p:scale>
        <p:origin x="3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47CC-BDC4-4F36-8EFF-14BBFE3CA349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AA20A-B1E1-431E-A400-C4D679558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98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47CC-BDC4-4F36-8EFF-14BBFE3CA349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AA20A-B1E1-431E-A400-C4D679558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6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47CC-BDC4-4F36-8EFF-14BBFE3CA349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AA20A-B1E1-431E-A400-C4D679558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76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47CC-BDC4-4F36-8EFF-14BBFE3CA349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AA20A-B1E1-431E-A400-C4D679558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91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47CC-BDC4-4F36-8EFF-14BBFE3CA349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AA20A-B1E1-431E-A400-C4D679558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12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47CC-BDC4-4F36-8EFF-14BBFE3CA349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AA20A-B1E1-431E-A400-C4D679558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07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47CC-BDC4-4F36-8EFF-14BBFE3CA349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AA20A-B1E1-431E-A400-C4D679558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79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47CC-BDC4-4F36-8EFF-14BBFE3CA349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AA20A-B1E1-431E-A400-C4D679558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152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47CC-BDC4-4F36-8EFF-14BBFE3CA349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AA20A-B1E1-431E-A400-C4D679558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0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47CC-BDC4-4F36-8EFF-14BBFE3CA349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AA20A-B1E1-431E-A400-C4D679558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301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F47CC-BDC4-4F36-8EFF-14BBFE3CA349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AA20A-B1E1-431E-A400-C4D679558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913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F47CC-BDC4-4F36-8EFF-14BBFE3CA349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AA20A-B1E1-431E-A400-C4D679558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42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sidereal/cnns-architectures-lenet-alexnet-vgg-googlenet-resnet-and-more-666091488df5" TargetMode="External"/><Relationship Id="rId2" Type="http://schemas.openxmlformats.org/officeDocument/2006/relationships/hyperlink" Target="http://www.ais.uni-bonn.de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121298"/>
            <a:ext cx="9336833" cy="338866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Image </a:t>
            </a:r>
            <a:r>
              <a:rPr lang="en-US" b="1" dirty="0"/>
              <a:t>classification using </a:t>
            </a:r>
            <a:r>
              <a:rPr lang="en-US" b="1" dirty="0" smtClean="0"/>
              <a:t>Convolutional neural network </a:t>
            </a:r>
            <a:r>
              <a:rPr lang="en-US" b="1" dirty="0"/>
              <a:t>(CIFAR 10 dataset)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 My objective </a:t>
            </a:r>
            <a:r>
              <a:rPr lang="en-US" dirty="0"/>
              <a:t>is to design </a:t>
            </a:r>
            <a:r>
              <a:rPr lang="en-US" dirty="0" smtClean="0"/>
              <a:t>a convolutional </a:t>
            </a:r>
            <a:r>
              <a:rPr lang="en-US" dirty="0"/>
              <a:t>neural </a:t>
            </a:r>
            <a:r>
              <a:rPr lang="en-US" dirty="0" smtClean="0"/>
              <a:t>network, train a model and evaluate </a:t>
            </a:r>
            <a:r>
              <a:rPr lang="en-US" dirty="0"/>
              <a:t>the model's  ability to produce </a:t>
            </a:r>
            <a:r>
              <a:rPr lang="en-US" dirty="0" smtClean="0"/>
              <a:t>the </a:t>
            </a:r>
            <a:r>
              <a:rPr lang="en-US" dirty="0"/>
              <a:t>desired or intended </a:t>
            </a:r>
            <a:r>
              <a:rPr lang="en-US" dirty="0" smtClean="0"/>
              <a:t>result.   </a:t>
            </a:r>
          </a:p>
          <a:p>
            <a:endParaRPr lang="en-US" dirty="0"/>
          </a:p>
          <a:p>
            <a:r>
              <a:rPr lang="en-US" dirty="0" smtClean="0"/>
              <a:t>                                                                                                                                  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743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3600" b="1" dirty="0" smtClean="0"/>
              <a:t>Image </a:t>
            </a:r>
            <a:r>
              <a:rPr lang="en-US" sz="3600" b="1" dirty="0"/>
              <a:t>classification </a:t>
            </a:r>
            <a:r>
              <a:rPr lang="en-US" sz="3600" b="1" dirty="0" smtClean="0"/>
              <a:t>with CIFAR </a:t>
            </a:r>
            <a:r>
              <a:rPr lang="en-US" sz="3600" b="1" dirty="0"/>
              <a:t>10 </a:t>
            </a:r>
            <a:r>
              <a:rPr lang="en-US" sz="3600" b="1" dirty="0" smtClean="0"/>
              <a:t>dataset </a:t>
            </a:r>
            <a:r>
              <a:rPr lang="en-US" sz="3600" b="1" dirty="0"/>
              <a:t>using Convolutional neural network architecture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 smtClean="0"/>
          </a:p>
          <a:p>
            <a:pPr lvl="0"/>
            <a:endParaRPr lang="en-US" dirty="0"/>
          </a:p>
          <a:p>
            <a:pPr lvl="0"/>
            <a:r>
              <a:rPr lang="en-US" dirty="0" smtClean="0"/>
              <a:t>The </a:t>
            </a:r>
            <a:r>
              <a:rPr lang="en-US" dirty="0"/>
              <a:t>primary aim of image classification </a:t>
            </a:r>
            <a:r>
              <a:rPr lang="en-US" dirty="0" smtClean="0"/>
              <a:t>with </a:t>
            </a:r>
            <a:r>
              <a:rPr lang="en-US" dirty="0"/>
              <a:t>the CIFAR-10 dataset using CNNs </a:t>
            </a:r>
            <a:r>
              <a:rPr lang="en-US" dirty="0" smtClean="0"/>
              <a:t>is </a:t>
            </a:r>
            <a:r>
              <a:rPr lang="en-US" dirty="0"/>
              <a:t>to arrange (categorize</a:t>
            </a:r>
            <a:r>
              <a:rPr lang="en-US" dirty="0" smtClean="0"/>
              <a:t>) the </a:t>
            </a:r>
            <a:r>
              <a:rPr lang="en-US" dirty="0"/>
              <a:t>images into one of the ten predefined classes accurately (e.g., airplane, automobile, bird, cat, etc</a:t>
            </a:r>
            <a:r>
              <a:rPr lang="en-US" dirty="0" smtClean="0"/>
              <a:t>.).</a:t>
            </a:r>
          </a:p>
          <a:p>
            <a:pPr lvl="0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937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The feature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smtClean="0"/>
              <a:t>Formation of the Features in the feature map.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789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Activation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ReLu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365" y="2109952"/>
            <a:ext cx="3420174" cy="375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592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The Pooling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Max pooling layer</a:t>
            </a:r>
          </a:p>
          <a:p>
            <a:endParaRPr lang="en-US" dirty="0" smtClean="0"/>
          </a:p>
          <a:p>
            <a:r>
              <a:rPr lang="en-US" dirty="0" smtClean="0"/>
              <a:t>2. Average pooling layer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589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Max Pooling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6759" y="1891212"/>
            <a:ext cx="5058481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782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Average Pooling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6759" y="1924554"/>
            <a:ext cx="5058481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647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           Codes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6286" y="2867661"/>
            <a:ext cx="5039428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30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469" y="2019817"/>
            <a:ext cx="6535062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086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049" y="428206"/>
            <a:ext cx="4667901" cy="60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750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339" y="1480865"/>
            <a:ext cx="4277322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784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 area: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FFFFFF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Focus Areas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4C5A7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1. Convolutional </a:t>
            </a:r>
            <a:r>
              <a:rPr lang="en-US" dirty="0">
                <a:solidFill>
                  <a:srgbClr val="4C5A7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Neural </a:t>
            </a:r>
            <a:r>
              <a:rPr lang="en-US" dirty="0" smtClean="0">
                <a:solidFill>
                  <a:srgbClr val="4C5A7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Networks</a:t>
            </a:r>
          </a:p>
          <a:p>
            <a:r>
              <a:rPr lang="en-US" dirty="0" smtClean="0">
                <a:solidFill>
                  <a:srgbClr val="4C5A7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2. Data augmentation</a:t>
            </a:r>
          </a:p>
          <a:p>
            <a:r>
              <a:rPr lang="en-US" dirty="0" smtClean="0">
                <a:solidFill>
                  <a:srgbClr val="4C5A73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3</a:t>
            </a:r>
            <a:r>
              <a:rPr lang="en-US" sz="2400" dirty="0" smtClean="0">
                <a:solidFill>
                  <a:srgbClr val="4C5A73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. Fine-tuning </a:t>
            </a:r>
            <a:r>
              <a:rPr lang="en-US" sz="2400" dirty="0">
                <a:solidFill>
                  <a:srgbClr val="4C5A73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pre-trained </a:t>
            </a:r>
            <a:r>
              <a:rPr lang="en-US" sz="2400" dirty="0" smtClean="0">
                <a:solidFill>
                  <a:srgbClr val="4C5A73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models.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102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546" y="1285576"/>
            <a:ext cx="9192908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613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141" y="80495"/>
            <a:ext cx="12222281" cy="669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586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258" y="2481130"/>
            <a:ext cx="6687483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247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205" y="161469"/>
            <a:ext cx="7811590" cy="653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511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Accuracy without </a:t>
            </a:r>
            <a:r>
              <a:rPr lang="en-US" dirty="0"/>
              <a:t>C</a:t>
            </a:r>
            <a:r>
              <a:rPr lang="en-US" dirty="0" smtClean="0"/>
              <a:t>NN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9853" y="1825625"/>
            <a:ext cx="797229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8826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</a:t>
            </a:r>
            <a:r>
              <a:rPr lang="en-US" dirty="0" smtClean="0"/>
              <a:t>with </a:t>
            </a:r>
            <a:r>
              <a:rPr lang="en-US" dirty="0"/>
              <a:t>CNN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7438" y="1825625"/>
            <a:ext cx="773712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129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/>
              <a:t> </a:t>
            </a:r>
            <a:r>
              <a:rPr lang="en-US" dirty="0" smtClean="0"/>
              <a:t>A </a:t>
            </a:r>
            <a:r>
              <a:rPr lang="en-US" dirty="0"/>
              <a:t>Deep Learning Approach Using CNN and LSTM Network, (</a:t>
            </a:r>
            <a:r>
              <a:rPr lang="en-US" i="1" dirty="0"/>
              <a:t>2023). 3rd International Conference on Pervasive Computing and Social Networking (ICPCSN)</a:t>
            </a:r>
            <a:r>
              <a:rPr lang="en-US" dirty="0"/>
              <a:t>, pp.343-348. (Accessed: 1 September 2025).</a:t>
            </a:r>
          </a:p>
          <a:p>
            <a:r>
              <a:rPr lang="en-US" dirty="0" err="1"/>
              <a:t>Lecun</a:t>
            </a:r>
            <a:r>
              <a:rPr lang="en-US" dirty="0"/>
              <a:t>, </a:t>
            </a:r>
            <a:r>
              <a:rPr lang="en-US" dirty="0" err="1"/>
              <a:t>Bottou</a:t>
            </a:r>
            <a:r>
              <a:rPr lang="en-US" dirty="0"/>
              <a:t>, </a:t>
            </a:r>
            <a:r>
              <a:rPr lang="en-US" dirty="0" err="1"/>
              <a:t>Bengio</a:t>
            </a:r>
            <a:r>
              <a:rPr lang="en-US" dirty="0"/>
              <a:t>, </a:t>
            </a:r>
            <a:r>
              <a:rPr lang="en-US" dirty="0" err="1"/>
              <a:t>Haffner</a:t>
            </a:r>
            <a:r>
              <a:rPr lang="en-US" dirty="0"/>
              <a:t> (1998). Gradient-based learning applied to document recognition. Proceedings of the IEEE, 86(11), 2278-2324. (Accessed: 2 September 2025).</a:t>
            </a:r>
          </a:p>
          <a:p>
            <a:r>
              <a:rPr lang="en-US" dirty="0"/>
              <a:t>Scherer, Muller, </a:t>
            </a:r>
            <a:r>
              <a:rPr lang="en-US" dirty="0" err="1"/>
              <a:t>Behnke</a:t>
            </a:r>
            <a:r>
              <a:rPr lang="en-US" dirty="0"/>
              <a:t>: (2010) </a:t>
            </a:r>
            <a:r>
              <a:rPr lang="en-US" i="1" dirty="0"/>
              <a:t>Evaluation of Pooling Operations in Convolutional Architecture for Object Recognition</a:t>
            </a:r>
            <a:r>
              <a:rPr lang="en-US" dirty="0"/>
              <a:t>. Available at: </a:t>
            </a:r>
            <a:r>
              <a:rPr lang="en-US" u="sng" dirty="0">
                <a:hlinkClick r:id="rId2"/>
              </a:rPr>
              <a:t>http://www.ais.uni-bonn.de</a:t>
            </a:r>
            <a:r>
              <a:rPr lang="en-US" dirty="0"/>
              <a:t>. (Accessed: 14 September 2025).</a:t>
            </a:r>
          </a:p>
          <a:p>
            <a:r>
              <a:rPr lang="en-US" i="1" dirty="0"/>
              <a:t>CNN Architectures: </a:t>
            </a:r>
            <a:r>
              <a:rPr lang="en-US" i="1" dirty="0" err="1"/>
              <a:t>LeNet</a:t>
            </a:r>
            <a:r>
              <a:rPr lang="en-US" i="1" dirty="0"/>
              <a:t>, </a:t>
            </a:r>
            <a:r>
              <a:rPr lang="en-US" i="1" dirty="0" err="1"/>
              <a:t>AlexNet</a:t>
            </a:r>
            <a:r>
              <a:rPr lang="en-US" i="1" dirty="0"/>
              <a:t>, VGG, </a:t>
            </a:r>
            <a:r>
              <a:rPr lang="en-US" i="1" dirty="0" err="1"/>
              <a:t>GoogLeNet</a:t>
            </a:r>
            <a:r>
              <a:rPr lang="en-US" i="1" dirty="0"/>
              <a:t>, </a:t>
            </a:r>
            <a:r>
              <a:rPr lang="en-US" i="1" dirty="0" err="1"/>
              <a:t>ResNet</a:t>
            </a:r>
            <a:r>
              <a:rPr lang="en-US" i="1" dirty="0"/>
              <a:t> and more</a:t>
            </a:r>
            <a:r>
              <a:rPr lang="en-US" dirty="0"/>
              <a:t> - </a:t>
            </a:r>
            <a:r>
              <a:rPr lang="en-US" u="sng" dirty="0">
                <a:hlinkClick r:id="rId3"/>
              </a:rPr>
              <a:t>https://medium.com/@sidereal/cnns-architectures-lenet-alexnet-vgg-googlenet-resnet-and-more-666091488df5</a:t>
            </a:r>
            <a:r>
              <a:rPr lang="en-US" dirty="0"/>
              <a:t> . (Accessed: 17 September 2025).</a:t>
            </a:r>
          </a:p>
          <a:p>
            <a:r>
              <a:rPr lang="en-US" dirty="0"/>
              <a:t> </a:t>
            </a:r>
            <a:r>
              <a:rPr lang="en-US" dirty="0" err="1" smtClean="0"/>
              <a:t>Guo</a:t>
            </a:r>
            <a:r>
              <a:rPr lang="en-US" dirty="0"/>
              <a:t>, Dong, Gao. Simple convolutional neural network on image classification. In Proceedings of the 2017 IEEE 2nd International Conference on Big Data Analysis (ICBDA), Beijing, China, 10–12 March 2017;pp. 721–724. (Accessed: 1 September 2025).</a:t>
            </a:r>
          </a:p>
          <a:p>
            <a:r>
              <a:rPr lang="en-US" dirty="0"/>
              <a:t> </a:t>
            </a:r>
            <a:r>
              <a:rPr lang="en-US" dirty="0" smtClean="0"/>
              <a:t>Sharma</a:t>
            </a:r>
            <a:r>
              <a:rPr lang="en-US" dirty="0"/>
              <a:t>, Jain, Mishra. (2018).An analysis of convolutional neural networks for image classification. </a:t>
            </a:r>
            <a:r>
              <a:rPr lang="en-US" i="1" dirty="0"/>
              <a:t>Procedia </a:t>
            </a:r>
            <a:r>
              <a:rPr lang="en-US" i="1" dirty="0" err="1"/>
              <a:t>Comput</a:t>
            </a:r>
            <a:r>
              <a:rPr lang="en-US" i="1" dirty="0"/>
              <a:t>. Sci.</a:t>
            </a:r>
            <a:r>
              <a:rPr lang="en-US" dirty="0"/>
              <a:t>, </a:t>
            </a:r>
            <a:r>
              <a:rPr lang="en-US" i="1" dirty="0"/>
              <a:t>132</a:t>
            </a:r>
            <a:r>
              <a:rPr lang="en-US" dirty="0"/>
              <a:t>, 377–384. (Accessed: 20 September 2025).</a:t>
            </a:r>
          </a:p>
          <a:p>
            <a:r>
              <a:rPr lang="en-US" dirty="0" err="1"/>
              <a:t>Tu</a:t>
            </a:r>
            <a:r>
              <a:rPr lang="en-US" dirty="0"/>
              <a:t>,  Yin, S.; Ouyang, P.; Tang, S.; Liu, L.; Wei, S. Deep convolutional neural network architecture with reconfigurable computation patterns. </a:t>
            </a:r>
            <a:r>
              <a:rPr lang="en-US" i="1" dirty="0"/>
              <a:t>IEEE Trans. Very Large Scale </a:t>
            </a:r>
            <a:r>
              <a:rPr lang="en-US" i="1" dirty="0" err="1"/>
              <a:t>Integr</a:t>
            </a:r>
            <a:r>
              <a:rPr lang="en-US" i="1" dirty="0"/>
              <a:t>. (</a:t>
            </a:r>
            <a:r>
              <a:rPr lang="en-US" i="1" dirty="0" err="1"/>
              <a:t>Vlsi</a:t>
            </a:r>
            <a:r>
              <a:rPr lang="en-US" i="1" dirty="0"/>
              <a:t>) Syst.</a:t>
            </a:r>
            <a:r>
              <a:rPr lang="en-US" dirty="0"/>
              <a:t> 2017, </a:t>
            </a:r>
            <a:r>
              <a:rPr lang="en-US" i="1" dirty="0"/>
              <a:t>25</a:t>
            </a:r>
            <a:r>
              <a:rPr lang="en-US" dirty="0"/>
              <a:t>, 2220–2233. (Accessed: 21 September 2025).</a:t>
            </a:r>
          </a:p>
          <a:p>
            <a:r>
              <a:rPr lang="en-US" dirty="0"/>
              <a:t> </a:t>
            </a:r>
            <a:r>
              <a:rPr lang="en-US" dirty="0" smtClean="0"/>
              <a:t>Ren</a:t>
            </a:r>
            <a:r>
              <a:rPr lang="en-US" dirty="0"/>
              <a:t>, Y.; Cheng, X. Review of convolutional neural network optimization and training in image processing. In Proceedings of the Tenth International Symposium on Precision Engineering Measurements and Instrumentation, SPIE, Kunming, China, 8–10 August 2018; Volume 11053, pp. 788–797(Accessed: 27 September 2025).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2637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Data Augmentation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can enhance the diversity of your training dataset without collecting new </a:t>
            </a:r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Addresses overfitting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518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Convolutional </a:t>
            </a:r>
            <a:r>
              <a:rPr lang="en-US" dirty="0"/>
              <a:t>neural network (CNN)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What are </a:t>
            </a:r>
            <a:r>
              <a:rPr lang="en-US" dirty="0"/>
              <a:t>Convolutional neural network (CNN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CNN architecture and </a:t>
            </a:r>
            <a:r>
              <a:rPr lang="en-US" dirty="0" smtClean="0"/>
              <a:t>layers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615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Convolutional Neural network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                   (CNN)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Convolutional </a:t>
            </a:r>
            <a:r>
              <a:rPr lang="en-US" dirty="0"/>
              <a:t>Neural </a:t>
            </a:r>
            <a:r>
              <a:rPr lang="en-US" dirty="0" smtClean="0"/>
              <a:t>networks are a type of deep learning algorithm designed to process and analyze visual data.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CNN Consists of 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1.Convolutional layers</a:t>
            </a:r>
          </a:p>
          <a:p>
            <a:pPr marL="0" indent="0">
              <a:buNone/>
            </a:pPr>
            <a:r>
              <a:rPr lang="en-US" dirty="0" smtClean="0"/>
              <a:t>2.Pooling layers</a:t>
            </a:r>
          </a:p>
          <a:p>
            <a:pPr marL="0" indent="0">
              <a:buNone/>
            </a:pPr>
            <a:r>
              <a:rPr lang="en-US" dirty="0" smtClean="0"/>
              <a:t>3.Fully connected  layers</a:t>
            </a:r>
          </a:p>
          <a:p>
            <a:endParaRPr lang="en-US" dirty="0"/>
          </a:p>
          <a:p>
            <a:r>
              <a:rPr lang="en-US" dirty="0" smtClean="0"/>
              <a:t>CNN Recognize patterns in image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896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71718" cy="18275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   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            Convolutional </a:t>
            </a:r>
            <a:r>
              <a:rPr lang="en-US" dirty="0"/>
              <a:t>Neural network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        architectures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92693"/>
            <a:ext cx="10097278" cy="398426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err="1"/>
              <a:t>L</a:t>
            </a:r>
            <a:r>
              <a:rPr lang="en-US" dirty="0" err="1" smtClean="0"/>
              <a:t>eNet</a:t>
            </a:r>
            <a:r>
              <a:rPr lang="en-US" dirty="0" smtClean="0"/>
              <a:t> -5</a:t>
            </a:r>
          </a:p>
          <a:p>
            <a:r>
              <a:rPr lang="en-US" dirty="0" err="1" smtClean="0"/>
              <a:t>ResNet</a:t>
            </a:r>
            <a:endParaRPr lang="en-US" dirty="0" smtClean="0"/>
          </a:p>
          <a:p>
            <a:r>
              <a:rPr lang="en-US" dirty="0" err="1" smtClean="0"/>
              <a:t>AlexNet</a:t>
            </a:r>
            <a:endParaRPr lang="en-US" dirty="0" smtClean="0"/>
          </a:p>
          <a:p>
            <a:r>
              <a:rPr lang="en-US" dirty="0" err="1" smtClean="0"/>
              <a:t>VGGNet</a:t>
            </a:r>
            <a:endParaRPr lang="en-US" dirty="0" smtClean="0"/>
          </a:p>
          <a:p>
            <a:r>
              <a:rPr lang="en-US" dirty="0" err="1" smtClean="0"/>
              <a:t>GoogleNet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963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</a:t>
            </a:r>
            <a:r>
              <a:rPr lang="en-US" sz="4000" dirty="0" err="1" smtClean="0"/>
              <a:t>LeNet</a:t>
            </a:r>
            <a:r>
              <a:rPr lang="en-US" sz="4000" dirty="0" smtClean="0"/>
              <a:t> </a:t>
            </a:r>
            <a:r>
              <a:rPr lang="en-US" sz="4000" dirty="0"/>
              <a:t>-</a:t>
            </a:r>
            <a:r>
              <a:rPr lang="en-US" sz="4000" dirty="0" smtClean="0"/>
              <a:t>5 Architecture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Designed by Yann </a:t>
            </a:r>
            <a:r>
              <a:rPr lang="en-US" dirty="0" err="1" smtClean="0"/>
              <a:t>lecun</a:t>
            </a:r>
            <a:r>
              <a:rPr lang="en-US" dirty="0" smtClean="0"/>
              <a:t> in the 1990s</a:t>
            </a:r>
          </a:p>
          <a:p>
            <a:endParaRPr lang="en-US" dirty="0" smtClean="0"/>
          </a:p>
          <a:p>
            <a:r>
              <a:rPr lang="en-US" dirty="0" smtClean="0"/>
              <a:t>Consists of five layers 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Input layer</a:t>
            </a:r>
          </a:p>
          <a:p>
            <a:r>
              <a:rPr lang="en-US" dirty="0" smtClean="0"/>
              <a:t>Convolutional layers</a:t>
            </a:r>
          </a:p>
          <a:p>
            <a:r>
              <a:rPr lang="en-US" dirty="0" smtClean="0"/>
              <a:t>Pooling layers</a:t>
            </a:r>
          </a:p>
          <a:p>
            <a:r>
              <a:rPr lang="en-US" dirty="0" smtClean="0"/>
              <a:t>Fully connected layers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208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33525"/>
            <a:ext cx="9144000" cy="723900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Mechanism of </a:t>
            </a:r>
            <a:r>
              <a:rPr lang="en-US" sz="2800" b="1" dirty="0" err="1" smtClean="0"/>
              <a:t>LeNet</a:t>
            </a:r>
            <a:r>
              <a:rPr lang="en-US" sz="2800" b="1" dirty="0" smtClean="0"/>
              <a:t> -5 convolutional </a:t>
            </a:r>
            <a:r>
              <a:rPr lang="en-US" sz="2800" b="1" dirty="0"/>
              <a:t>neural network 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62524"/>
            <a:ext cx="9144000" cy="295275"/>
          </a:xfrm>
        </p:spPr>
        <p:txBody>
          <a:bodyPr>
            <a:normAutofit fontScale="77500" lnSpcReduction="20000"/>
          </a:bodyPr>
          <a:lstStyle/>
          <a:p>
            <a:r>
              <a:rPr lang="en-US" sz="1800" dirty="0" smtClean="0"/>
              <a:t>Basic architecture of LeNet-5           </a:t>
            </a:r>
            <a:r>
              <a:rPr lang="en-US" dirty="0" smtClean="0"/>
              <a:t>                                                                                           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724" y="2732216"/>
            <a:ext cx="7396516" cy="281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741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9096375" cy="1047750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/>
              <a:t>                                                  </a:t>
            </a:r>
            <a:br>
              <a:rPr lang="en-US" sz="2400" b="1" dirty="0" smtClean="0"/>
            </a:b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The </a:t>
            </a:r>
            <a:r>
              <a:rPr lang="en-US" sz="2400" b="1" dirty="0"/>
              <a:t>CIFAR-10 </a:t>
            </a:r>
            <a:r>
              <a:rPr lang="en-US" sz="2400" b="1" dirty="0" smtClean="0"/>
              <a:t>dataset</a:t>
            </a:r>
            <a:br>
              <a:rPr lang="en-US" sz="2400" b="1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dirty="0"/>
              <a:t>S</a:t>
            </a:r>
            <a:r>
              <a:rPr lang="en-US" sz="2400" dirty="0" smtClean="0"/>
              <a:t>howing 10 </a:t>
            </a:r>
            <a:r>
              <a:rPr lang="en-US" sz="2400" dirty="0"/>
              <a:t>random images from </a:t>
            </a:r>
            <a:r>
              <a:rPr lang="en-US" sz="2400" dirty="0" smtClean="0"/>
              <a:t>each of the </a:t>
            </a:r>
            <a:r>
              <a:rPr lang="en-US" sz="2400" b="1" dirty="0"/>
              <a:t>10 </a:t>
            </a:r>
            <a:r>
              <a:rPr lang="en-US" sz="2400" dirty="0"/>
              <a:t>classes </a:t>
            </a:r>
          </a:p>
        </p:txBody>
      </p:sp>
      <p:pic>
        <p:nvPicPr>
          <p:cNvPr id="9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2838" y="2425959"/>
            <a:ext cx="5194941" cy="327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727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 of Training, Testing and Validation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Training sets (50000</a:t>
            </a:r>
            <a:r>
              <a:rPr lang="en-US" dirty="0"/>
              <a:t>, 32, 32, 3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Test sets (10000</a:t>
            </a:r>
            <a:r>
              <a:rPr lang="en-US" dirty="0"/>
              <a:t>, 32, 32, 3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Validation sets(10000</a:t>
            </a:r>
            <a:r>
              <a:rPr lang="en-US" dirty="0"/>
              <a:t>, 32, 32, 3)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426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7503</TotalTime>
  <Words>702</Words>
  <Application>Microsoft Office PowerPoint</Application>
  <PresentationFormat>Widescreen</PresentationFormat>
  <Paragraphs>89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Times New Roman</vt:lpstr>
      <vt:lpstr>Office Theme</vt:lpstr>
      <vt:lpstr>  Image classification using Convolutional neural network (CIFAR 10 dataset) </vt:lpstr>
      <vt:lpstr>Focus area:</vt:lpstr>
      <vt:lpstr>       Convolutional neural network (CNN)</vt:lpstr>
      <vt:lpstr>           Convolutional Neural network                            (CNN)</vt:lpstr>
      <vt:lpstr>                                Convolutional Neural network                               architectures </vt:lpstr>
      <vt:lpstr>            LeNet -5 Architecture </vt:lpstr>
      <vt:lpstr>Mechanism of LeNet -5 convolutional neural network architecture</vt:lpstr>
      <vt:lpstr>                                                     The CIFAR-10 dataset    Showing 10 random images from each of the 10 classes </vt:lpstr>
      <vt:lpstr>Dimension of Training, Testing and Validation sets</vt:lpstr>
      <vt:lpstr> Image classification with CIFAR 10 dataset using Convolutional neural network architecture </vt:lpstr>
      <vt:lpstr>              The feature map</vt:lpstr>
      <vt:lpstr>              Activation functions</vt:lpstr>
      <vt:lpstr>              The Pooling Layer</vt:lpstr>
      <vt:lpstr>               Max Pooling</vt:lpstr>
      <vt:lpstr>                     Average Pooling</vt:lpstr>
      <vt:lpstr>                                   Codes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Accuracy without CNN</vt:lpstr>
      <vt:lpstr>Accuracy with CNN</vt:lpstr>
      <vt:lpstr>                 References</vt:lpstr>
      <vt:lpstr>          Data Augmentation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69</cp:revision>
  <dcterms:created xsi:type="dcterms:W3CDTF">2025-10-05T14:34:46Z</dcterms:created>
  <dcterms:modified xsi:type="dcterms:W3CDTF">2025-10-13T21:29:15Z</dcterms:modified>
</cp:coreProperties>
</file>