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4" r:id="rId4"/>
    <p:sldId id="295" r:id="rId5"/>
    <p:sldId id="296" r:id="rId6"/>
    <p:sldId id="297" r:id="rId7"/>
    <p:sldId id="298" r:id="rId8"/>
    <p:sldId id="299" r:id="rId9"/>
    <p:sldId id="300" r:id="rId10"/>
    <p:sldId id="301" r:id="rId11"/>
    <p:sldId id="302" r:id="rId12"/>
    <p:sldId id="303" r:id="rId13"/>
    <p:sldId id="304" r:id="rId14"/>
    <p:sldId id="305"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60"/>
  </p:normalViewPr>
  <p:slideViewPr>
    <p:cSldViewPr snapToGrid="0">
      <p:cViewPr>
        <p:scale>
          <a:sx n="125" d="100"/>
          <a:sy n="125" d="100"/>
        </p:scale>
        <p:origin x="-162"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F7D5737-F21B-45FB-B5CD-199FB62EBD15}" type="datetimeFigureOut">
              <a:rPr lang="es-CL" smtClean="0"/>
              <a:t>29-08-2024</a:t>
            </a:fld>
            <a:endParaRPr lang="es-CL"/>
          </a:p>
        </p:txBody>
      </p:sp>
      <p:sp>
        <p:nvSpPr>
          <p:cNvPr id="5" name="Footer Placeholder 4"/>
          <p:cNvSpPr>
            <a:spLocks noGrp="1"/>
          </p:cNvSpPr>
          <p:nvPr>
            <p:ph type="ftr" sz="quarter" idx="11"/>
          </p:nvPr>
        </p:nvSpPr>
        <p:spPr>
          <a:xfrm>
            <a:off x="2692397" y="5037663"/>
            <a:ext cx="5214635" cy="279400"/>
          </a:xfrm>
        </p:spPr>
        <p:txBody>
          <a:bodyPr/>
          <a:lstStyle/>
          <a:p>
            <a:endParaRPr lang="es-CL"/>
          </a:p>
        </p:txBody>
      </p:sp>
      <p:sp>
        <p:nvSpPr>
          <p:cNvPr id="6" name="Slide Number Placeholder 5"/>
          <p:cNvSpPr>
            <a:spLocks noGrp="1"/>
          </p:cNvSpPr>
          <p:nvPr>
            <p:ph type="sldNum" sz="quarter" idx="12"/>
          </p:nvPr>
        </p:nvSpPr>
        <p:spPr>
          <a:xfrm>
            <a:off x="8956900" y="5037663"/>
            <a:ext cx="551167" cy="279400"/>
          </a:xfrm>
        </p:spPr>
        <p:txBody>
          <a:bodyPr/>
          <a:lstStyle/>
          <a:p>
            <a:fld id="{E5C1480E-AEFF-4285-8317-B9CF6163AC07}" type="slidenum">
              <a:rPr lang="es-CL" smtClean="0"/>
              <a:t>‹Nº›</a:t>
            </a:fld>
            <a:endParaRPr lang="es-C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141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29-08-2024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374079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29-08-2024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854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29-08-2024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27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29-08-2024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71657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29-08-2024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44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29-08-2024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109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29-08-2024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078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29-08-2024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507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29-08-2024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56913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29-08-2024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58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7D5737-F21B-45FB-B5CD-199FB62EBD15}" type="datetimeFigureOut">
              <a:rPr lang="es-CL" smtClean="0"/>
              <a:t>29-08-2024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06242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7D5737-F21B-45FB-B5CD-199FB62EBD15}" type="datetimeFigureOut">
              <a:rPr lang="es-CL" smtClean="0"/>
              <a:t>29-08-2024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5C1480E-AEFF-4285-8317-B9CF6163AC07}" type="slidenum">
              <a:rPr lang="es-CL" smtClean="0"/>
              <a:t>‹Nº›</a:t>
            </a:fld>
            <a:endParaRPr lang="es-C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56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7D5737-F21B-45FB-B5CD-199FB62EBD15}" type="datetimeFigureOut">
              <a:rPr lang="es-CL" smtClean="0"/>
              <a:t>29-08-2024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522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D5737-F21B-45FB-B5CD-199FB62EBD15}" type="datetimeFigureOut">
              <a:rPr lang="es-CL" smtClean="0"/>
              <a:t>29-08-2024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31291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29-08-2024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00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29-08-2024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4488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7D5737-F21B-45FB-B5CD-199FB62EBD15}" type="datetimeFigureOut">
              <a:rPr lang="es-CL" smtClean="0"/>
              <a:t>29-08-2024</a:t>
            </a:fld>
            <a:endParaRPr lang="es-C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C1480E-AEFF-4285-8317-B9CF6163AC07}" type="slidenum">
              <a:rPr lang="es-CL" smtClean="0"/>
              <a:t>‹Nº›</a:t>
            </a:fld>
            <a:endParaRPr lang="es-CL"/>
          </a:p>
        </p:txBody>
      </p:sp>
    </p:spTree>
    <p:extLst>
      <p:ext uri="{BB962C8B-B14F-4D97-AF65-F5344CB8AC3E}">
        <p14:creationId xmlns:p14="http://schemas.microsoft.com/office/powerpoint/2010/main" val="3553404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56FFB-A505-AACA-E1CC-14DB8BDBF82C}"/>
              </a:ext>
            </a:extLst>
          </p:cNvPr>
          <p:cNvSpPr>
            <a:spLocks noGrp="1"/>
          </p:cNvSpPr>
          <p:nvPr>
            <p:ph type="ctrTitle"/>
          </p:nvPr>
        </p:nvSpPr>
        <p:spPr/>
        <p:txBody>
          <a:bodyPr/>
          <a:lstStyle/>
          <a:p>
            <a:r>
              <a:rPr lang="es-ES"/>
              <a:t>M4 – Programación avanza en Python</a:t>
            </a:r>
            <a:endParaRPr lang="es-CL"/>
          </a:p>
        </p:txBody>
      </p:sp>
      <p:sp>
        <p:nvSpPr>
          <p:cNvPr id="3" name="Subtítulo 2">
            <a:extLst>
              <a:ext uri="{FF2B5EF4-FFF2-40B4-BE49-F238E27FC236}">
                <a16:creationId xmlns:a16="http://schemas.microsoft.com/office/drawing/2014/main" id="{A7AD414A-436A-DB60-E3E8-44F17D57053E}"/>
              </a:ext>
            </a:extLst>
          </p:cNvPr>
          <p:cNvSpPr>
            <a:spLocks noGrp="1"/>
          </p:cNvSpPr>
          <p:nvPr>
            <p:ph type="subTitle" idx="1"/>
          </p:nvPr>
        </p:nvSpPr>
        <p:spPr/>
        <p:txBody>
          <a:bodyPr>
            <a:normAutofit/>
          </a:bodyPr>
          <a:lstStyle/>
          <a:p>
            <a:r>
              <a:rPr lang="es-ES"/>
              <a:t>Día 2 – sesión 2</a:t>
            </a:r>
          </a:p>
        </p:txBody>
      </p:sp>
    </p:spTree>
    <p:extLst>
      <p:ext uri="{BB962C8B-B14F-4D97-AF65-F5344CB8AC3E}">
        <p14:creationId xmlns:p14="http://schemas.microsoft.com/office/powerpoint/2010/main" val="401844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0" name="Picture 19">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22" name="Picture 21">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E9F1FBB7-102A-7AC8-FB5D-002722C52E46}"/>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4800">
                <a:solidFill>
                  <a:srgbClr val="262626"/>
                </a:solidFill>
              </a:rPr>
              <a:t>Ejemplo de asociación</a:t>
            </a:r>
          </a:p>
        </p:txBody>
      </p:sp>
      <p:pic>
        <p:nvPicPr>
          <p:cNvPr id="4" name="Imagen 3">
            <a:extLst>
              <a:ext uri="{FF2B5EF4-FFF2-40B4-BE49-F238E27FC236}">
                <a16:creationId xmlns:a16="http://schemas.microsoft.com/office/drawing/2014/main" id="{9F9AF824-809A-4BA1-A6CC-E3CBF4E0D13B}"/>
              </a:ext>
            </a:extLst>
          </p:cNvPr>
          <p:cNvPicPr>
            <a:picLocks noChangeAspect="1"/>
          </p:cNvPicPr>
          <p:nvPr/>
        </p:nvPicPr>
        <p:blipFill>
          <a:blip r:embed="rId7"/>
          <a:stretch>
            <a:fillRect/>
          </a:stretch>
        </p:blipFill>
        <p:spPr>
          <a:xfrm>
            <a:off x="6672133" y="730788"/>
            <a:ext cx="3924599" cy="5394638"/>
          </a:xfrm>
          <a:prstGeom prst="rect">
            <a:avLst/>
          </a:prstGeom>
          <a:ln w="57150" cmpd="thickThin">
            <a:solidFill>
              <a:srgbClr val="7F7F7F"/>
            </a:solidFill>
            <a:miter lim="800000"/>
          </a:ln>
        </p:spPr>
      </p:pic>
    </p:spTree>
    <p:extLst>
      <p:ext uri="{BB962C8B-B14F-4D97-AF65-F5344CB8AC3E}">
        <p14:creationId xmlns:p14="http://schemas.microsoft.com/office/powerpoint/2010/main" val="199489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9BD2B-BD3E-5EA2-42CB-2E7D1A1ABDBC}"/>
              </a:ext>
            </a:extLst>
          </p:cNvPr>
          <p:cNvSpPr>
            <a:spLocks noGrp="1"/>
          </p:cNvSpPr>
          <p:nvPr>
            <p:ph type="title"/>
          </p:nvPr>
        </p:nvSpPr>
        <p:spPr/>
        <p:txBody>
          <a:bodyPr/>
          <a:lstStyle/>
          <a:p>
            <a:r>
              <a:rPr lang="es-ES"/>
              <a:t>Sobrecarga de métodos</a:t>
            </a:r>
            <a:endParaRPr lang="es-CL"/>
          </a:p>
        </p:txBody>
      </p:sp>
      <p:sp>
        <p:nvSpPr>
          <p:cNvPr id="4" name="CuadroTexto 3">
            <a:extLst>
              <a:ext uri="{FF2B5EF4-FFF2-40B4-BE49-F238E27FC236}">
                <a16:creationId xmlns:a16="http://schemas.microsoft.com/office/drawing/2014/main" id="{864A25BD-34D2-5C26-1724-6E518EC087DA}"/>
              </a:ext>
            </a:extLst>
          </p:cNvPr>
          <p:cNvSpPr txBox="1"/>
          <p:nvPr/>
        </p:nvSpPr>
        <p:spPr>
          <a:xfrm>
            <a:off x="1527142" y="2692692"/>
            <a:ext cx="9096866" cy="2031325"/>
          </a:xfrm>
          <a:prstGeom prst="rect">
            <a:avLst/>
          </a:prstGeom>
          <a:noFill/>
        </p:spPr>
        <p:txBody>
          <a:bodyPr wrap="square">
            <a:spAutoFit/>
          </a:bodyPr>
          <a:lstStyle/>
          <a:p>
            <a:r>
              <a:rPr lang="es-CL"/>
              <a:t>Comúnmente llamada Overloading, es una práctica que consiste en tener diferentes métodos con el mismo nombre en una misma clase, y que el intérprete o compilador logre diferenciarlos por los tipos de datos que se envían como argumentos para los parámetros.</a:t>
            </a:r>
          </a:p>
          <a:p>
            <a:endParaRPr lang="es-CL"/>
          </a:p>
          <a:p>
            <a:r>
              <a:rPr lang="es-CL"/>
              <a:t>Python no admite la sobrecarga de métodos de forma predeterminada. El problema con la sobrecarga de métodos en Python es que podemos sobrecargar los métodos, pero solo podemos usar el último método definido. </a:t>
            </a:r>
          </a:p>
        </p:txBody>
      </p:sp>
    </p:spTree>
    <p:extLst>
      <p:ext uri="{BB962C8B-B14F-4D97-AF65-F5344CB8AC3E}">
        <p14:creationId xmlns:p14="http://schemas.microsoft.com/office/powerpoint/2010/main" val="652309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D391F-0743-7DBC-005E-39B34ACC3C6D}"/>
              </a:ext>
            </a:extLst>
          </p:cNvPr>
          <p:cNvSpPr>
            <a:spLocks noGrp="1"/>
          </p:cNvSpPr>
          <p:nvPr>
            <p:ph type="title"/>
          </p:nvPr>
        </p:nvSpPr>
        <p:spPr/>
        <p:txBody>
          <a:bodyPr/>
          <a:lstStyle/>
          <a:p>
            <a:r>
              <a:rPr lang="es-ES"/>
              <a:t>Solución 1 a sobrecarga</a:t>
            </a:r>
            <a:endParaRPr lang="es-CL"/>
          </a:p>
        </p:txBody>
      </p:sp>
      <p:pic>
        <p:nvPicPr>
          <p:cNvPr id="4" name="Imagen 3">
            <a:extLst>
              <a:ext uri="{FF2B5EF4-FFF2-40B4-BE49-F238E27FC236}">
                <a16:creationId xmlns:a16="http://schemas.microsoft.com/office/drawing/2014/main" id="{78A17607-4621-DCA1-474D-01BD7AFC8D9F}"/>
              </a:ext>
            </a:extLst>
          </p:cNvPr>
          <p:cNvPicPr>
            <a:picLocks noChangeAspect="1"/>
          </p:cNvPicPr>
          <p:nvPr/>
        </p:nvPicPr>
        <p:blipFill>
          <a:blip r:embed="rId2"/>
          <a:stretch>
            <a:fillRect/>
          </a:stretch>
        </p:blipFill>
        <p:spPr>
          <a:xfrm>
            <a:off x="4429125" y="2599268"/>
            <a:ext cx="3067050" cy="3276600"/>
          </a:xfrm>
          <a:prstGeom prst="rect">
            <a:avLst/>
          </a:prstGeom>
        </p:spPr>
      </p:pic>
    </p:spTree>
    <p:extLst>
      <p:ext uri="{BB962C8B-B14F-4D97-AF65-F5344CB8AC3E}">
        <p14:creationId xmlns:p14="http://schemas.microsoft.com/office/powerpoint/2010/main" val="4049907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1" name="Picture 20">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23" name="Picture 22">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5F5D391F-0743-7DBC-005E-39B34ACC3C6D}"/>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4800">
                <a:solidFill>
                  <a:srgbClr val="262626"/>
                </a:solidFill>
              </a:rPr>
              <a:t>Solución 2</a:t>
            </a:r>
          </a:p>
        </p:txBody>
      </p:sp>
      <p:pic>
        <p:nvPicPr>
          <p:cNvPr id="5" name="Imagen 4">
            <a:extLst>
              <a:ext uri="{FF2B5EF4-FFF2-40B4-BE49-F238E27FC236}">
                <a16:creationId xmlns:a16="http://schemas.microsoft.com/office/drawing/2014/main" id="{6EA3F7E8-7486-A7F1-C094-858B6447E542}"/>
              </a:ext>
            </a:extLst>
          </p:cNvPr>
          <p:cNvPicPr>
            <a:picLocks noChangeAspect="1"/>
          </p:cNvPicPr>
          <p:nvPr/>
        </p:nvPicPr>
        <p:blipFill>
          <a:blip r:embed="rId7"/>
          <a:stretch>
            <a:fillRect/>
          </a:stretch>
        </p:blipFill>
        <p:spPr>
          <a:xfrm>
            <a:off x="7385913" y="749823"/>
            <a:ext cx="3389157" cy="5358353"/>
          </a:xfrm>
          <a:prstGeom prst="rect">
            <a:avLst/>
          </a:prstGeom>
          <a:ln w="57150" cmpd="thickThin">
            <a:solidFill>
              <a:srgbClr val="7F7F7F"/>
            </a:solidFill>
            <a:miter lim="800000"/>
          </a:ln>
        </p:spPr>
      </p:pic>
    </p:spTree>
    <p:extLst>
      <p:ext uri="{BB962C8B-B14F-4D97-AF65-F5344CB8AC3E}">
        <p14:creationId xmlns:p14="http://schemas.microsoft.com/office/powerpoint/2010/main" val="1716108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0" name="Picture 19">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22" name="Picture 21">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4D0B3A30-00E3-C327-6CC4-E8EF2C7682CB}"/>
              </a:ext>
            </a:extLst>
          </p:cNvPr>
          <p:cNvSpPr>
            <a:spLocks noGrp="1"/>
          </p:cNvSpPr>
          <p:nvPr>
            <p:ph type="title"/>
          </p:nvPr>
        </p:nvSpPr>
        <p:spPr>
          <a:xfrm>
            <a:off x="1547194" y="1010707"/>
            <a:ext cx="4094017" cy="2823880"/>
          </a:xfrm>
        </p:spPr>
        <p:txBody>
          <a:bodyPr vert="horz" lIns="91440" tIns="45720" rIns="91440" bIns="45720" rtlCol="0" anchor="b">
            <a:normAutofit/>
          </a:bodyPr>
          <a:lstStyle/>
          <a:p>
            <a:r>
              <a:rPr lang="en-US" sz="4800">
                <a:solidFill>
                  <a:srgbClr val="262626"/>
                </a:solidFill>
              </a:rPr>
              <a:t>Ejemplo de uso en una clase</a:t>
            </a:r>
          </a:p>
        </p:txBody>
      </p:sp>
      <p:pic>
        <p:nvPicPr>
          <p:cNvPr id="4" name="Imagen 3">
            <a:extLst>
              <a:ext uri="{FF2B5EF4-FFF2-40B4-BE49-F238E27FC236}">
                <a16:creationId xmlns:a16="http://schemas.microsoft.com/office/drawing/2014/main" id="{2CE10B6E-D25E-AD9B-2055-5926A76294C0}"/>
              </a:ext>
            </a:extLst>
          </p:cNvPr>
          <p:cNvPicPr>
            <a:picLocks noChangeAspect="1"/>
          </p:cNvPicPr>
          <p:nvPr/>
        </p:nvPicPr>
        <p:blipFill>
          <a:blip r:embed="rId7"/>
          <a:stretch>
            <a:fillRect/>
          </a:stretch>
        </p:blipFill>
        <p:spPr>
          <a:xfrm>
            <a:off x="7006208" y="724272"/>
            <a:ext cx="3854237" cy="5409455"/>
          </a:xfrm>
          <a:prstGeom prst="rect">
            <a:avLst/>
          </a:prstGeom>
          <a:ln w="57150" cmpd="thickThin">
            <a:solidFill>
              <a:srgbClr val="7F7F7F"/>
            </a:solidFill>
            <a:miter lim="800000"/>
          </a:ln>
        </p:spPr>
      </p:pic>
      <p:sp>
        <p:nvSpPr>
          <p:cNvPr id="3" name="CuadroTexto 2">
            <a:extLst>
              <a:ext uri="{FF2B5EF4-FFF2-40B4-BE49-F238E27FC236}">
                <a16:creationId xmlns:a16="http://schemas.microsoft.com/office/drawing/2014/main" id="{8EA6BB2C-6C89-FE12-5E74-D8EDA0720818}"/>
              </a:ext>
            </a:extLst>
          </p:cNvPr>
          <p:cNvSpPr txBox="1"/>
          <p:nvPr/>
        </p:nvSpPr>
        <p:spPr>
          <a:xfrm>
            <a:off x="1600200" y="4381500"/>
            <a:ext cx="3140603" cy="369332"/>
          </a:xfrm>
          <a:prstGeom prst="rect">
            <a:avLst/>
          </a:prstGeom>
          <a:noFill/>
        </p:spPr>
        <p:txBody>
          <a:bodyPr wrap="none" rtlCol="0">
            <a:spAutoFit/>
          </a:bodyPr>
          <a:lstStyle/>
          <a:p>
            <a:r>
              <a:rPr lang="es-ES"/>
              <a:t>pip install “nombre del modulo” </a:t>
            </a:r>
            <a:endParaRPr lang="es-CL"/>
          </a:p>
        </p:txBody>
      </p:sp>
    </p:spTree>
    <p:extLst>
      <p:ext uri="{BB962C8B-B14F-4D97-AF65-F5344CB8AC3E}">
        <p14:creationId xmlns:p14="http://schemas.microsoft.com/office/powerpoint/2010/main" val="131632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2A5CE-D077-F5AC-66DC-B0F4191BC7C3}"/>
              </a:ext>
            </a:extLst>
          </p:cNvPr>
          <p:cNvSpPr>
            <a:spLocks noGrp="1"/>
          </p:cNvSpPr>
          <p:nvPr>
            <p:ph type="title"/>
          </p:nvPr>
        </p:nvSpPr>
        <p:spPr/>
        <p:txBody>
          <a:bodyPr/>
          <a:lstStyle/>
          <a:p>
            <a:r>
              <a:rPr lang="es-ES"/>
              <a:t>Siguiente sesión…</a:t>
            </a:r>
            <a:endParaRPr lang="es-CL"/>
          </a:p>
        </p:txBody>
      </p:sp>
      <p:sp>
        <p:nvSpPr>
          <p:cNvPr id="4" name="CuadroTexto 3">
            <a:extLst>
              <a:ext uri="{FF2B5EF4-FFF2-40B4-BE49-F238E27FC236}">
                <a16:creationId xmlns:a16="http://schemas.microsoft.com/office/drawing/2014/main" id="{E613BFA4-16C2-2364-F3FF-5378B640859B}"/>
              </a:ext>
            </a:extLst>
          </p:cNvPr>
          <p:cNvSpPr txBox="1"/>
          <p:nvPr/>
        </p:nvSpPr>
        <p:spPr>
          <a:xfrm>
            <a:off x="1418833" y="2694538"/>
            <a:ext cx="6117996" cy="646331"/>
          </a:xfrm>
          <a:prstGeom prst="rect">
            <a:avLst/>
          </a:prstGeom>
          <a:noFill/>
        </p:spPr>
        <p:txBody>
          <a:bodyPr wrap="square">
            <a:spAutoFit/>
          </a:bodyPr>
          <a:lstStyle/>
          <a:p>
            <a:r>
              <a:rPr lang="es-ES" b="1"/>
              <a:t>Diagramas de Clases</a:t>
            </a:r>
          </a:p>
          <a:p>
            <a:r>
              <a:rPr lang="es-ES" b="1"/>
              <a:t>Ejercicios (de un diagrama de clases a código)</a:t>
            </a:r>
            <a:endParaRPr lang="es-CL" b="1"/>
          </a:p>
        </p:txBody>
      </p:sp>
    </p:spTree>
    <p:extLst>
      <p:ext uri="{BB962C8B-B14F-4D97-AF65-F5344CB8AC3E}">
        <p14:creationId xmlns:p14="http://schemas.microsoft.com/office/powerpoint/2010/main" val="391822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grpSp>
        <p:nvGrpSpPr>
          <p:cNvPr id="21" name="Group 2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ítulo 1">
            <a:extLst>
              <a:ext uri="{FF2B5EF4-FFF2-40B4-BE49-F238E27FC236}">
                <a16:creationId xmlns:a16="http://schemas.microsoft.com/office/drawing/2014/main" id="{68EAC3E7-5CF3-66F0-4990-4082B53438E5}"/>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solidFill>
                  <a:schemeClr val="bg1"/>
                </a:solidFill>
              </a:rPr>
              <a:t>Presentación</a:t>
            </a:r>
          </a:p>
        </p:txBody>
      </p:sp>
      <p:cxnSp>
        <p:nvCxnSpPr>
          <p:cNvPr id="27" name="Straight Connector 2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580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A3DE5F-C9FF-A0E1-8409-F50A0EA0522B}"/>
              </a:ext>
            </a:extLst>
          </p:cNvPr>
          <p:cNvSpPr>
            <a:spLocks noGrp="1"/>
          </p:cNvSpPr>
          <p:nvPr>
            <p:ph type="title"/>
          </p:nvPr>
        </p:nvSpPr>
        <p:spPr/>
        <p:txBody>
          <a:bodyPr/>
          <a:lstStyle/>
          <a:p>
            <a:r>
              <a:rPr lang="es-ES"/>
              <a:t>Contenidos</a:t>
            </a:r>
            <a:endParaRPr lang="es-CL"/>
          </a:p>
        </p:txBody>
      </p:sp>
      <p:sp>
        <p:nvSpPr>
          <p:cNvPr id="3" name="CuadroTexto 2">
            <a:extLst>
              <a:ext uri="{FF2B5EF4-FFF2-40B4-BE49-F238E27FC236}">
                <a16:creationId xmlns:a16="http://schemas.microsoft.com/office/drawing/2014/main" id="{53D81E96-58BC-F209-EBAA-13EBBBA8B74B}"/>
              </a:ext>
            </a:extLst>
          </p:cNvPr>
          <p:cNvSpPr txBox="1"/>
          <p:nvPr/>
        </p:nvSpPr>
        <p:spPr>
          <a:xfrm>
            <a:off x="1622981" y="2540677"/>
            <a:ext cx="8946037" cy="2031325"/>
          </a:xfrm>
          <a:prstGeom prst="rect">
            <a:avLst/>
          </a:prstGeom>
          <a:noFill/>
        </p:spPr>
        <p:txBody>
          <a:bodyPr wrap="square" rtlCol="0">
            <a:spAutoFit/>
          </a:bodyPr>
          <a:lstStyle/>
          <a:p>
            <a:r>
              <a:rPr lang="es-ES" b="1"/>
              <a:t>Creación de una Clase en Python</a:t>
            </a:r>
          </a:p>
          <a:p>
            <a:r>
              <a:rPr lang="es-ES" b="1"/>
              <a:t>Definición de Atributos</a:t>
            </a:r>
          </a:p>
          <a:p>
            <a:r>
              <a:rPr lang="es-ES" b="1"/>
              <a:t>Definición de Métodos</a:t>
            </a:r>
          </a:p>
          <a:p>
            <a:r>
              <a:rPr lang="es-ES" b="1"/>
              <a:t>Método Constructor</a:t>
            </a:r>
          </a:p>
          <a:p>
            <a:r>
              <a:rPr lang="es-ES" b="1"/>
              <a:t>Métodos Accesores y Mutadores</a:t>
            </a:r>
          </a:p>
          <a:p>
            <a:r>
              <a:rPr lang="es-ES" b="1"/>
              <a:t>Colaboración y Composición</a:t>
            </a:r>
          </a:p>
          <a:p>
            <a:r>
              <a:rPr lang="es-ES" b="1"/>
              <a:t>Sobrecarga de Métodos</a:t>
            </a:r>
            <a:endParaRPr lang="es-CL" b="1"/>
          </a:p>
        </p:txBody>
      </p:sp>
    </p:spTree>
    <p:extLst>
      <p:ext uri="{BB962C8B-B14F-4D97-AF65-F5344CB8AC3E}">
        <p14:creationId xmlns:p14="http://schemas.microsoft.com/office/powerpoint/2010/main" val="106785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46D39-A339-5BAC-5D6A-C707AC9D3B4C}"/>
              </a:ext>
            </a:extLst>
          </p:cNvPr>
          <p:cNvSpPr>
            <a:spLocks noGrp="1"/>
          </p:cNvSpPr>
          <p:nvPr>
            <p:ph type="title"/>
          </p:nvPr>
        </p:nvSpPr>
        <p:spPr/>
        <p:txBody>
          <a:bodyPr/>
          <a:lstStyle/>
          <a:p>
            <a:r>
              <a:rPr lang="es-ES"/>
              <a:t>Poniendo en práctica los conocimientos…</a:t>
            </a:r>
            <a:endParaRPr lang="es-CL"/>
          </a:p>
        </p:txBody>
      </p:sp>
      <p:pic>
        <p:nvPicPr>
          <p:cNvPr id="4" name="Imagen 3">
            <a:extLst>
              <a:ext uri="{FF2B5EF4-FFF2-40B4-BE49-F238E27FC236}">
                <a16:creationId xmlns:a16="http://schemas.microsoft.com/office/drawing/2014/main" id="{FB67D66F-9163-99B3-59A1-3AE1B3D2C4BF}"/>
              </a:ext>
            </a:extLst>
          </p:cNvPr>
          <p:cNvPicPr>
            <a:picLocks noChangeAspect="1"/>
          </p:cNvPicPr>
          <p:nvPr/>
        </p:nvPicPr>
        <p:blipFill>
          <a:blip r:embed="rId2"/>
          <a:stretch>
            <a:fillRect/>
          </a:stretch>
        </p:blipFill>
        <p:spPr>
          <a:xfrm>
            <a:off x="6483189" y="2529994"/>
            <a:ext cx="4737261" cy="3458126"/>
          </a:xfrm>
          <a:prstGeom prst="rect">
            <a:avLst/>
          </a:prstGeom>
        </p:spPr>
      </p:pic>
      <p:sp>
        <p:nvSpPr>
          <p:cNvPr id="5" name="CuadroTexto 4">
            <a:extLst>
              <a:ext uri="{FF2B5EF4-FFF2-40B4-BE49-F238E27FC236}">
                <a16:creationId xmlns:a16="http://schemas.microsoft.com/office/drawing/2014/main" id="{393FCCD1-E84F-298C-5551-AE37DC266017}"/>
              </a:ext>
            </a:extLst>
          </p:cNvPr>
          <p:cNvSpPr txBox="1"/>
          <p:nvPr/>
        </p:nvSpPr>
        <p:spPr>
          <a:xfrm>
            <a:off x="1600200" y="2828925"/>
            <a:ext cx="4495800" cy="1754326"/>
          </a:xfrm>
          <a:prstGeom prst="rect">
            <a:avLst/>
          </a:prstGeom>
          <a:noFill/>
        </p:spPr>
        <p:txBody>
          <a:bodyPr wrap="square" rtlCol="0">
            <a:spAutoFit/>
          </a:bodyPr>
          <a:lstStyle/>
          <a:p>
            <a:r>
              <a:rPr lang="es-ES"/>
              <a:t>A partir del diagrama de clases proporcionado, construir las respectivas Clases definiendo sus atributos, métodos y herencia, generando un objeto de tipo Aereo, Terrestre y Maritimo.</a:t>
            </a:r>
          </a:p>
          <a:p>
            <a:endParaRPr lang="es-ES"/>
          </a:p>
          <a:p>
            <a:r>
              <a:rPr lang="es-ES"/>
              <a:t>Tiempo de actividad: 15 – 20 Minutos.</a:t>
            </a:r>
            <a:endParaRPr lang="es-CL"/>
          </a:p>
        </p:txBody>
      </p:sp>
    </p:spTree>
    <p:extLst>
      <p:ext uri="{BB962C8B-B14F-4D97-AF65-F5344CB8AC3E}">
        <p14:creationId xmlns:p14="http://schemas.microsoft.com/office/powerpoint/2010/main" val="33570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F46D5-D512-14EA-FDC7-0576AB6671B4}"/>
              </a:ext>
            </a:extLst>
          </p:cNvPr>
          <p:cNvSpPr>
            <a:spLocks noGrp="1"/>
          </p:cNvSpPr>
          <p:nvPr>
            <p:ph type="title"/>
          </p:nvPr>
        </p:nvSpPr>
        <p:spPr/>
        <p:txBody>
          <a:bodyPr/>
          <a:lstStyle/>
          <a:p>
            <a:r>
              <a:rPr lang="es-ES"/>
              <a:t>Métodos Accesores y Mutadores.</a:t>
            </a:r>
            <a:endParaRPr lang="es-CL"/>
          </a:p>
        </p:txBody>
      </p:sp>
      <p:sp>
        <p:nvSpPr>
          <p:cNvPr id="4" name="CuadroTexto 3">
            <a:extLst>
              <a:ext uri="{FF2B5EF4-FFF2-40B4-BE49-F238E27FC236}">
                <a16:creationId xmlns:a16="http://schemas.microsoft.com/office/drawing/2014/main" id="{A7286726-D975-BFBE-C755-F169C21EF91C}"/>
              </a:ext>
            </a:extLst>
          </p:cNvPr>
          <p:cNvSpPr txBox="1"/>
          <p:nvPr/>
        </p:nvSpPr>
        <p:spPr>
          <a:xfrm>
            <a:off x="1366885" y="2679130"/>
            <a:ext cx="9601195" cy="2585323"/>
          </a:xfrm>
          <a:prstGeom prst="rect">
            <a:avLst/>
          </a:prstGeom>
          <a:noFill/>
        </p:spPr>
        <p:txBody>
          <a:bodyPr wrap="square">
            <a:spAutoFit/>
          </a:bodyPr>
          <a:lstStyle/>
          <a:p>
            <a:r>
              <a:rPr lang="es-CL"/>
              <a:t>Métodos Accesadores (Getters): Métodos Accesadores: se utilizan para acceder al estado del objeto, es decir, se puede acceder a los datos ocultos en el objeto desde el método. Sin embargo, éste no puede cambiar el estado del objeto, solo puede acceder a los datos ocultos. Podemos nombrar estos métodos con la palabra get.</a:t>
            </a:r>
          </a:p>
          <a:p>
            <a:endParaRPr lang="es-CL"/>
          </a:p>
          <a:p>
            <a:r>
              <a:rPr lang="es-CL"/>
              <a:t>Métodos Mutadores (Setters): Se utilizan para mutar o modificar el estado de un objeto, es decir, alterar el valor oculto de la variable de datos. Puede establecer el valor de una variable instantáneamente en un nuevo valor. Este método también se denomina método de actualización. Además, podemos nombrar estos métodos con la palabra set.</a:t>
            </a:r>
          </a:p>
        </p:txBody>
      </p:sp>
    </p:spTree>
    <p:extLst>
      <p:ext uri="{BB962C8B-B14F-4D97-AF65-F5344CB8AC3E}">
        <p14:creationId xmlns:p14="http://schemas.microsoft.com/office/powerpoint/2010/main" val="294109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55611-F8D4-EFAF-9076-12CEF6B841F9}"/>
              </a:ext>
            </a:extLst>
          </p:cNvPr>
          <p:cNvSpPr>
            <a:spLocks noGrp="1"/>
          </p:cNvSpPr>
          <p:nvPr>
            <p:ph type="title"/>
          </p:nvPr>
        </p:nvSpPr>
        <p:spPr/>
        <p:txBody>
          <a:bodyPr/>
          <a:lstStyle/>
          <a:p>
            <a:r>
              <a:rPr lang="es-ES"/>
              <a:t>Ejemplo de uso.</a:t>
            </a:r>
            <a:endParaRPr lang="es-CL"/>
          </a:p>
        </p:txBody>
      </p:sp>
      <p:pic>
        <p:nvPicPr>
          <p:cNvPr id="4" name="Imagen 3">
            <a:extLst>
              <a:ext uri="{FF2B5EF4-FFF2-40B4-BE49-F238E27FC236}">
                <a16:creationId xmlns:a16="http://schemas.microsoft.com/office/drawing/2014/main" id="{8E61216C-4FC5-4A8D-8391-F39C7C588E7A}"/>
              </a:ext>
            </a:extLst>
          </p:cNvPr>
          <p:cNvPicPr>
            <a:picLocks noChangeAspect="1"/>
          </p:cNvPicPr>
          <p:nvPr/>
        </p:nvPicPr>
        <p:blipFill>
          <a:blip r:embed="rId2"/>
          <a:stretch>
            <a:fillRect/>
          </a:stretch>
        </p:blipFill>
        <p:spPr>
          <a:xfrm>
            <a:off x="5986462" y="2480967"/>
            <a:ext cx="4738688" cy="3533336"/>
          </a:xfrm>
          <a:prstGeom prst="rect">
            <a:avLst/>
          </a:prstGeom>
        </p:spPr>
      </p:pic>
      <p:sp>
        <p:nvSpPr>
          <p:cNvPr id="5" name="Flecha: a la derecha 4">
            <a:extLst>
              <a:ext uri="{FF2B5EF4-FFF2-40B4-BE49-F238E27FC236}">
                <a16:creationId xmlns:a16="http://schemas.microsoft.com/office/drawing/2014/main" id="{C8D93F1F-6DFE-14E8-784C-0A0D5CB22C8F}"/>
              </a:ext>
            </a:extLst>
          </p:cNvPr>
          <p:cNvSpPr/>
          <p:nvPr/>
        </p:nvSpPr>
        <p:spPr>
          <a:xfrm>
            <a:off x="4402318" y="3743128"/>
            <a:ext cx="1964310" cy="4000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Flecha: a la derecha 5">
            <a:extLst>
              <a:ext uri="{FF2B5EF4-FFF2-40B4-BE49-F238E27FC236}">
                <a16:creationId xmlns:a16="http://schemas.microsoft.com/office/drawing/2014/main" id="{D70249EE-D132-6CF0-7617-59902549BFD2}"/>
              </a:ext>
            </a:extLst>
          </p:cNvPr>
          <p:cNvSpPr/>
          <p:nvPr/>
        </p:nvSpPr>
        <p:spPr>
          <a:xfrm>
            <a:off x="4402318" y="4399518"/>
            <a:ext cx="1964310" cy="40005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7" name="Rectángulo 6">
            <a:extLst>
              <a:ext uri="{FF2B5EF4-FFF2-40B4-BE49-F238E27FC236}">
                <a16:creationId xmlns:a16="http://schemas.microsoft.com/office/drawing/2014/main" id="{A4B70C92-A42F-88FC-E906-59B3967ACBE6}"/>
              </a:ext>
            </a:extLst>
          </p:cNvPr>
          <p:cNvSpPr/>
          <p:nvPr/>
        </p:nvSpPr>
        <p:spPr>
          <a:xfrm>
            <a:off x="1875933" y="4428573"/>
            <a:ext cx="2526385" cy="10548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Permiten controlar la forma de acceder a los datos</a:t>
            </a:r>
            <a:endParaRPr lang="es-CL"/>
          </a:p>
        </p:txBody>
      </p:sp>
      <p:sp>
        <p:nvSpPr>
          <p:cNvPr id="8" name="Rectángulo 7">
            <a:extLst>
              <a:ext uri="{FF2B5EF4-FFF2-40B4-BE49-F238E27FC236}">
                <a16:creationId xmlns:a16="http://schemas.microsoft.com/office/drawing/2014/main" id="{C5BAA17C-EC8D-E129-09C9-D7568656A8BB}"/>
              </a:ext>
            </a:extLst>
          </p:cNvPr>
          <p:cNvSpPr/>
          <p:nvPr/>
        </p:nvSpPr>
        <p:spPr>
          <a:xfrm>
            <a:off x="2012624" y="2829354"/>
            <a:ext cx="2526384" cy="1199291"/>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solidFill>
                  <a:schemeClr val="tx1"/>
                </a:solidFill>
              </a:rPr>
              <a:t>Permiten controlar la forma en como modificamos los datos</a:t>
            </a:r>
            <a:endParaRPr lang="es-CL">
              <a:solidFill>
                <a:schemeClr val="tx1"/>
              </a:solidFill>
            </a:endParaRPr>
          </a:p>
        </p:txBody>
      </p:sp>
      <p:sp>
        <p:nvSpPr>
          <p:cNvPr id="9" name="Flecha: hacia abajo 8">
            <a:extLst>
              <a:ext uri="{FF2B5EF4-FFF2-40B4-BE49-F238E27FC236}">
                <a16:creationId xmlns:a16="http://schemas.microsoft.com/office/drawing/2014/main" id="{C6F0C979-A1C0-079A-B10C-EABAE8478017}"/>
              </a:ext>
            </a:extLst>
          </p:cNvPr>
          <p:cNvSpPr/>
          <p:nvPr/>
        </p:nvSpPr>
        <p:spPr>
          <a:xfrm rot="2219521">
            <a:off x="8773311" y="1851702"/>
            <a:ext cx="563745" cy="86859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esquinas redondeadas 9">
            <a:extLst>
              <a:ext uri="{FF2B5EF4-FFF2-40B4-BE49-F238E27FC236}">
                <a16:creationId xmlns:a16="http://schemas.microsoft.com/office/drawing/2014/main" id="{9363BD3E-2150-5C0A-9C17-88C0F39FF7A1}"/>
              </a:ext>
            </a:extLst>
          </p:cNvPr>
          <p:cNvSpPr/>
          <p:nvPr/>
        </p:nvSpPr>
        <p:spPr>
          <a:xfrm>
            <a:off x="9437197" y="787164"/>
            <a:ext cx="2060950" cy="13038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a:t>Asegurarse de proteger los datos</a:t>
            </a:r>
            <a:endParaRPr lang="es-CL"/>
          </a:p>
        </p:txBody>
      </p:sp>
    </p:spTree>
    <p:extLst>
      <p:ext uri="{BB962C8B-B14F-4D97-AF65-F5344CB8AC3E}">
        <p14:creationId xmlns:p14="http://schemas.microsoft.com/office/powerpoint/2010/main" val="22775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5B8288-AB91-7CC0-6674-5AC578B79D87}"/>
              </a:ext>
            </a:extLst>
          </p:cNvPr>
          <p:cNvSpPr>
            <a:spLocks noGrp="1"/>
          </p:cNvSpPr>
          <p:nvPr>
            <p:ph type="title"/>
          </p:nvPr>
        </p:nvSpPr>
        <p:spPr/>
        <p:txBody>
          <a:bodyPr>
            <a:normAutofit/>
          </a:bodyPr>
          <a:lstStyle/>
          <a:p>
            <a:r>
              <a:rPr lang="es-ES"/>
              <a:t>Ejercicio.</a:t>
            </a:r>
            <a:endParaRPr lang="es-CL"/>
          </a:p>
        </p:txBody>
      </p:sp>
      <p:sp>
        <p:nvSpPr>
          <p:cNvPr id="3" name="CuadroTexto 2">
            <a:extLst>
              <a:ext uri="{FF2B5EF4-FFF2-40B4-BE49-F238E27FC236}">
                <a16:creationId xmlns:a16="http://schemas.microsoft.com/office/drawing/2014/main" id="{C2F8AE57-E53A-A685-D1DE-F5D8DCD63BA2}"/>
              </a:ext>
            </a:extLst>
          </p:cNvPr>
          <p:cNvSpPr txBox="1"/>
          <p:nvPr/>
        </p:nvSpPr>
        <p:spPr>
          <a:xfrm>
            <a:off x="1687398" y="2894029"/>
            <a:ext cx="8663233" cy="2246769"/>
          </a:xfrm>
          <a:prstGeom prst="rect">
            <a:avLst/>
          </a:prstGeom>
          <a:noFill/>
        </p:spPr>
        <p:txBody>
          <a:bodyPr wrap="square" rtlCol="0">
            <a:spAutoFit/>
          </a:bodyPr>
          <a:lstStyle/>
          <a:p>
            <a:r>
              <a:rPr lang="es-ES" sz="2800"/>
              <a:t>Aplicar las correcciones necesarias al ejercicio anterior.</a:t>
            </a:r>
          </a:p>
          <a:p>
            <a:endParaRPr lang="es-ES" sz="2800"/>
          </a:p>
          <a:p>
            <a:r>
              <a:rPr lang="es-ES" sz="2800"/>
              <a:t>Tiempo de actividad: 15 minutos.</a:t>
            </a:r>
          </a:p>
          <a:p>
            <a:endParaRPr lang="es-ES" sz="2800"/>
          </a:p>
          <a:p>
            <a:r>
              <a:rPr lang="es-ES" sz="2800"/>
              <a:t>Horario: 20:10 – 20:25 hrs.</a:t>
            </a:r>
            <a:endParaRPr lang="es-CL" sz="2800"/>
          </a:p>
        </p:txBody>
      </p:sp>
    </p:spTree>
    <p:extLst>
      <p:ext uri="{BB962C8B-B14F-4D97-AF65-F5344CB8AC3E}">
        <p14:creationId xmlns:p14="http://schemas.microsoft.com/office/powerpoint/2010/main" val="272114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CA5DCB-B8D1-797B-1220-0E1E80FD83C8}"/>
              </a:ext>
            </a:extLst>
          </p:cNvPr>
          <p:cNvSpPr>
            <a:spLocks noGrp="1"/>
          </p:cNvSpPr>
          <p:nvPr>
            <p:ph type="title"/>
          </p:nvPr>
        </p:nvSpPr>
        <p:spPr/>
        <p:txBody>
          <a:bodyPr/>
          <a:lstStyle/>
          <a:p>
            <a:r>
              <a:rPr lang="es-ES"/>
              <a:t>Colaboración entre objetos.</a:t>
            </a:r>
            <a:endParaRPr lang="es-CL"/>
          </a:p>
        </p:txBody>
      </p:sp>
      <p:pic>
        <p:nvPicPr>
          <p:cNvPr id="4" name="Imagen 3">
            <a:extLst>
              <a:ext uri="{FF2B5EF4-FFF2-40B4-BE49-F238E27FC236}">
                <a16:creationId xmlns:a16="http://schemas.microsoft.com/office/drawing/2014/main" id="{60122B48-651C-FF24-6820-80BDC9035504}"/>
              </a:ext>
            </a:extLst>
          </p:cNvPr>
          <p:cNvPicPr>
            <a:picLocks noChangeAspect="1"/>
          </p:cNvPicPr>
          <p:nvPr/>
        </p:nvPicPr>
        <p:blipFill>
          <a:blip r:embed="rId2"/>
          <a:stretch>
            <a:fillRect/>
          </a:stretch>
        </p:blipFill>
        <p:spPr>
          <a:xfrm>
            <a:off x="3586865" y="2648710"/>
            <a:ext cx="5018270" cy="3227158"/>
          </a:xfrm>
          <a:prstGeom prst="rect">
            <a:avLst/>
          </a:prstGeom>
        </p:spPr>
      </p:pic>
    </p:spTree>
    <p:extLst>
      <p:ext uri="{BB962C8B-B14F-4D97-AF65-F5344CB8AC3E}">
        <p14:creationId xmlns:p14="http://schemas.microsoft.com/office/powerpoint/2010/main" val="3376022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294B81-271E-AD5E-FAD8-48EBF03B642E}"/>
              </a:ext>
            </a:extLst>
          </p:cNvPr>
          <p:cNvSpPr>
            <a:spLocks noGrp="1"/>
          </p:cNvSpPr>
          <p:nvPr>
            <p:ph type="title"/>
          </p:nvPr>
        </p:nvSpPr>
        <p:spPr/>
        <p:txBody>
          <a:bodyPr/>
          <a:lstStyle/>
          <a:p>
            <a:r>
              <a:rPr lang="es-ES"/>
              <a:t>Composición</a:t>
            </a:r>
            <a:endParaRPr lang="es-CL"/>
          </a:p>
        </p:txBody>
      </p:sp>
      <p:pic>
        <p:nvPicPr>
          <p:cNvPr id="4" name="Imagen 3">
            <a:extLst>
              <a:ext uri="{FF2B5EF4-FFF2-40B4-BE49-F238E27FC236}">
                <a16:creationId xmlns:a16="http://schemas.microsoft.com/office/drawing/2014/main" id="{42B3670D-4585-43CC-36F0-5F00F2B1388A}"/>
              </a:ext>
            </a:extLst>
          </p:cNvPr>
          <p:cNvPicPr>
            <a:picLocks noChangeAspect="1"/>
          </p:cNvPicPr>
          <p:nvPr/>
        </p:nvPicPr>
        <p:blipFill>
          <a:blip r:embed="rId2"/>
          <a:stretch>
            <a:fillRect/>
          </a:stretch>
        </p:blipFill>
        <p:spPr>
          <a:xfrm>
            <a:off x="3033860" y="2524543"/>
            <a:ext cx="5707831" cy="3020858"/>
          </a:xfrm>
          <a:prstGeom prst="rect">
            <a:avLst/>
          </a:prstGeom>
        </p:spPr>
      </p:pic>
      <p:sp>
        <p:nvSpPr>
          <p:cNvPr id="6" name="CuadroTexto 5">
            <a:extLst>
              <a:ext uri="{FF2B5EF4-FFF2-40B4-BE49-F238E27FC236}">
                <a16:creationId xmlns:a16="http://schemas.microsoft.com/office/drawing/2014/main" id="{916FFD87-2212-C8F6-1E18-2AEE47B6BCA2}"/>
              </a:ext>
            </a:extLst>
          </p:cNvPr>
          <p:cNvSpPr txBox="1"/>
          <p:nvPr/>
        </p:nvSpPr>
        <p:spPr>
          <a:xfrm>
            <a:off x="815419" y="5599279"/>
            <a:ext cx="10298784" cy="369332"/>
          </a:xfrm>
          <a:prstGeom prst="rect">
            <a:avLst/>
          </a:prstGeom>
          <a:noFill/>
        </p:spPr>
        <p:txBody>
          <a:bodyPr wrap="square">
            <a:spAutoFit/>
          </a:bodyPr>
          <a:lstStyle/>
          <a:p>
            <a:r>
              <a:rPr lang="es-CL"/>
              <a:t>https://fundamentospoorrr.blogspot.com/2019/03/composicion-agregacion-y-asociacion.html</a:t>
            </a:r>
          </a:p>
        </p:txBody>
      </p:sp>
    </p:spTree>
    <p:extLst>
      <p:ext uri="{BB962C8B-B14F-4D97-AF65-F5344CB8AC3E}">
        <p14:creationId xmlns:p14="http://schemas.microsoft.com/office/powerpoint/2010/main" val="37214097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3206</TotalTime>
  <Words>404</Words>
  <Application>Microsoft Office PowerPoint</Application>
  <PresentationFormat>Panorámica</PresentationFormat>
  <Paragraphs>44</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Garamond</vt:lpstr>
      <vt:lpstr>Orgánico</vt:lpstr>
      <vt:lpstr>M4 – Programación avanza en Python</vt:lpstr>
      <vt:lpstr>Presentación</vt:lpstr>
      <vt:lpstr>Contenidos</vt:lpstr>
      <vt:lpstr>Poniendo en práctica los conocimientos…</vt:lpstr>
      <vt:lpstr>Métodos Accesores y Mutadores.</vt:lpstr>
      <vt:lpstr>Ejemplo de uso.</vt:lpstr>
      <vt:lpstr>Ejercicio.</vt:lpstr>
      <vt:lpstr>Colaboración entre objetos.</vt:lpstr>
      <vt:lpstr>Composición</vt:lpstr>
      <vt:lpstr>Ejemplo de asociación</vt:lpstr>
      <vt:lpstr>Sobrecarga de métodos</vt:lpstr>
      <vt:lpstr>Solución 1 a sobrecarga</vt:lpstr>
      <vt:lpstr>Solución 2</vt:lpstr>
      <vt:lpstr>Ejemplo de uso en una clase</vt:lpstr>
      <vt:lpstr>Siguiente sesión…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Nelson Ramírez</dc:creator>
  <cp:lastModifiedBy>Nelson Ramírez</cp:lastModifiedBy>
  <cp:revision>78</cp:revision>
  <dcterms:created xsi:type="dcterms:W3CDTF">2024-08-20T20:09:50Z</dcterms:created>
  <dcterms:modified xsi:type="dcterms:W3CDTF">2024-08-30T02:11:33Z</dcterms:modified>
</cp:coreProperties>
</file>