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311" r:id="rId4"/>
    <p:sldId id="312" r:id="rId5"/>
    <p:sldId id="310" r:id="rId6"/>
    <p:sldId id="314" r:id="rId7"/>
    <p:sldId id="315" r:id="rId8"/>
    <p:sldId id="316" r:id="rId9"/>
    <p:sldId id="313" r:id="rId10"/>
    <p:sldId id="309" r:id="rId11"/>
    <p:sldId id="317" r:id="rId12"/>
    <p:sldId id="320" r:id="rId13"/>
    <p:sldId id="318" r:id="rId14"/>
    <p:sldId id="321" r:id="rId15"/>
    <p:sldId id="319" r:id="rId16"/>
    <p:sldId id="30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p:scale>
          <a:sx n="75" d="100"/>
          <a:sy n="75"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01-10-2024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01-10-2024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01-10-2024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01-10-2024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01-10-2024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01-10-2024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01-10-2024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01-10-2024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01-10-2024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dirty="0"/>
              <a:t>M5 – Fundamentos de bases de datos relacionales</a:t>
            </a:r>
            <a:endParaRPr lang="es-CL" sz="4800" dirty="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8 – sesión 5</a:t>
            </a:r>
            <a:endParaRPr lang="es-ES" dirty="0"/>
          </a:p>
        </p:txBody>
      </p:sp>
    </p:spTree>
    <p:extLst>
      <p:ext uri="{BB962C8B-B14F-4D97-AF65-F5344CB8AC3E}">
        <p14:creationId xmlns:p14="http://schemas.microsoft.com/office/powerpoint/2010/main" val="401844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101BF-7801-FF3F-30A4-30F16C694AB8}"/>
              </a:ext>
            </a:extLst>
          </p:cNvPr>
          <p:cNvSpPr>
            <a:spLocks noGrp="1"/>
          </p:cNvSpPr>
          <p:nvPr>
            <p:ph type="title"/>
          </p:nvPr>
        </p:nvSpPr>
        <p:spPr/>
        <p:txBody>
          <a:bodyPr/>
          <a:lstStyle/>
          <a:p>
            <a:r>
              <a:rPr lang="es-ES"/>
              <a:t>Privilegios y usuarios</a:t>
            </a:r>
            <a:endParaRPr lang="es-CL"/>
          </a:p>
        </p:txBody>
      </p:sp>
      <p:sp>
        <p:nvSpPr>
          <p:cNvPr id="3" name="Marcador de contenido 2">
            <a:extLst>
              <a:ext uri="{FF2B5EF4-FFF2-40B4-BE49-F238E27FC236}">
                <a16:creationId xmlns:a16="http://schemas.microsoft.com/office/drawing/2014/main" id="{EDC13EFB-36AE-AA34-3EDA-C5E598ECF824}"/>
              </a:ext>
            </a:extLst>
          </p:cNvPr>
          <p:cNvSpPr>
            <a:spLocks noGrp="1"/>
          </p:cNvSpPr>
          <p:nvPr>
            <p:ph idx="1"/>
          </p:nvPr>
        </p:nvSpPr>
        <p:spPr/>
        <p:txBody>
          <a:bodyPr/>
          <a:lstStyle/>
          <a:p>
            <a:pPr marL="0" indent="0">
              <a:buNone/>
            </a:pPr>
            <a:r>
              <a:rPr lang="es-ES"/>
              <a:t>Crear un grupo de usuarios:</a:t>
            </a:r>
          </a:p>
          <a:p>
            <a:pPr marL="0" indent="0">
              <a:buNone/>
            </a:pPr>
            <a:r>
              <a:rPr lang="es-ES"/>
              <a:t>CREATE GROUP nombre_grupo;</a:t>
            </a:r>
          </a:p>
          <a:p>
            <a:pPr marL="0" indent="0">
              <a:buNone/>
            </a:pPr>
            <a:endParaRPr lang="es-CL"/>
          </a:p>
          <a:p>
            <a:pPr marL="0" indent="0">
              <a:buNone/>
            </a:pPr>
            <a:r>
              <a:rPr lang="es-CL"/>
              <a:t>Crear un usuario y agregarlo a un grupo:</a:t>
            </a:r>
          </a:p>
          <a:p>
            <a:pPr marL="0" indent="0">
              <a:buNone/>
            </a:pPr>
            <a:r>
              <a:rPr lang="es-CL"/>
              <a:t>CREATE USER [nombreusuario] WITH PASSWORD ‘password’ IN GROUP [nombregrupo] </a:t>
            </a:r>
            <a:endParaRPr lang="es-ES"/>
          </a:p>
        </p:txBody>
      </p:sp>
    </p:spTree>
    <p:extLst>
      <p:ext uri="{BB962C8B-B14F-4D97-AF65-F5344CB8AC3E}">
        <p14:creationId xmlns:p14="http://schemas.microsoft.com/office/powerpoint/2010/main" val="383945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8C3E2-96AB-B804-C4C9-A4EEDB6CC4E6}"/>
              </a:ext>
            </a:extLst>
          </p:cNvPr>
          <p:cNvSpPr>
            <a:spLocks noGrp="1"/>
          </p:cNvSpPr>
          <p:nvPr>
            <p:ph type="title"/>
          </p:nvPr>
        </p:nvSpPr>
        <p:spPr/>
        <p:txBody>
          <a:bodyPr/>
          <a:lstStyle/>
          <a:p>
            <a:r>
              <a:rPr lang="es-ES"/>
              <a:t>Privilegios</a:t>
            </a:r>
            <a:endParaRPr lang="es-CL"/>
          </a:p>
        </p:txBody>
      </p:sp>
      <p:sp>
        <p:nvSpPr>
          <p:cNvPr id="3" name="Marcador de contenido 2">
            <a:extLst>
              <a:ext uri="{FF2B5EF4-FFF2-40B4-BE49-F238E27FC236}">
                <a16:creationId xmlns:a16="http://schemas.microsoft.com/office/drawing/2014/main" id="{DDF4ABC0-11B1-76BE-1BB8-37C5C3B3EBC0}"/>
              </a:ext>
            </a:extLst>
          </p:cNvPr>
          <p:cNvSpPr>
            <a:spLocks noGrp="1"/>
          </p:cNvSpPr>
          <p:nvPr>
            <p:ph idx="1"/>
          </p:nvPr>
        </p:nvSpPr>
        <p:spPr>
          <a:xfrm>
            <a:off x="1027522" y="2556932"/>
            <a:ext cx="10096107" cy="3318936"/>
          </a:xfrm>
        </p:spPr>
        <p:txBody>
          <a:bodyPr/>
          <a:lstStyle/>
          <a:p>
            <a:pPr marL="0" indent="0">
              <a:buNone/>
            </a:pPr>
            <a:r>
              <a:rPr lang="es-ES"/>
              <a:t>Sintaxis para otorgar privilegios:</a:t>
            </a:r>
          </a:p>
          <a:p>
            <a:pPr marL="0" indent="0">
              <a:buNone/>
            </a:pPr>
            <a:r>
              <a:rPr lang="es-CL"/>
              <a:t>GRANT [SELECT, INSERT, UPDATE, DELETE, ALL] ON [nombretabla] TO [nombreusuario o nombreGrupo];</a:t>
            </a:r>
          </a:p>
          <a:p>
            <a:pPr marL="0" indent="0">
              <a:buNone/>
            </a:pPr>
            <a:endParaRPr lang="es-CL"/>
          </a:p>
          <a:p>
            <a:pPr marL="0" indent="0">
              <a:buNone/>
            </a:pPr>
            <a:r>
              <a:rPr lang="es-CL"/>
              <a:t>Dar privilegios a un usuario en una base de datos a un usuario:</a:t>
            </a:r>
          </a:p>
          <a:p>
            <a:pPr marL="0" indent="0">
              <a:buNone/>
            </a:pPr>
            <a:r>
              <a:rPr lang="en-US"/>
              <a:t>GRANT ALL PRIVILEGES ON DATABASE base_datos TO nombre_usuario;</a:t>
            </a:r>
            <a:endParaRPr lang="es-CL"/>
          </a:p>
        </p:txBody>
      </p:sp>
    </p:spTree>
    <p:extLst>
      <p:ext uri="{BB962C8B-B14F-4D97-AF65-F5344CB8AC3E}">
        <p14:creationId xmlns:p14="http://schemas.microsoft.com/office/powerpoint/2010/main" val="253219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BA74-0C62-DBD7-FFA2-7306C498A3DA}"/>
              </a:ext>
            </a:extLst>
          </p:cNvPr>
          <p:cNvSpPr>
            <a:spLocks noGrp="1"/>
          </p:cNvSpPr>
          <p:nvPr>
            <p:ph type="title"/>
          </p:nvPr>
        </p:nvSpPr>
        <p:spPr/>
        <p:txBody>
          <a:bodyPr/>
          <a:lstStyle/>
          <a:p>
            <a:r>
              <a:rPr lang="es-ES"/>
              <a:t>Privilegios</a:t>
            </a:r>
            <a:endParaRPr lang="es-CL"/>
          </a:p>
        </p:txBody>
      </p:sp>
      <p:sp>
        <p:nvSpPr>
          <p:cNvPr id="3" name="Marcador de contenido 2">
            <a:extLst>
              <a:ext uri="{FF2B5EF4-FFF2-40B4-BE49-F238E27FC236}">
                <a16:creationId xmlns:a16="http://schemas.microsoft.com/office/drawing/2014/main" id="{5A7D69DB-89DE-05BE-687F-CCC39997B47A}"/>
              </a:ext>
            </a:extLst>
          </p:cNvPr>
          <p:cNvSpPr>
            <a:spLocks noGrp="1"/>
          </p:cNvSpPr>
          <p:nvPr>
            <p:ph idx="1"/>
          </p:nvPr>
        </p:nvSpPr>
        <p:spPr/>
        <p:txBody>
          <a:bodyPr>
            <a:normAutofit/>
          </a:bodyPr>
          <a:lstStyle/>
          <a:p>
            <a:pPr marL="0" indent="0">
              <a:buNone/>
            </a:pPr>
            <a:r>
              <a:rPr lang="es-ES" sz="1600"/>
              <a:t>Dar privilegios a tablas de nuestra base de datos:</a:t>
            </a:r>
          </a:p>
          <a:p>
            <a:pPr marL="0" indent="0">
              <a:buNone/>
            </a:pPr>
            <a:r>
              <a:rPr lang="en-US" sz="1600"/>
              <a:t>GRANT SELECT ON TABLE tabla1, tabla2 TO mi_usuario;</a:t>
            </a:r>
            <a:endParaRPr lang="es-ES" sz="1600"/>
          </a:p>
          <a:p>
            <a:pPr marL="0" indent="0">
              <a:buNone/>
            </a:pPr>
            <a:endParaRPr lang="es-ES" sz="1600"/>
          </a:p>
          <a:p>
            <a:pPr marL="0" indent="0">
              <a:buNone/>
            </a:pPr>
            <a:r>
              <a:rPr lang="es-ES" sz="1600"/>
              <a:t>Revocar todos los privilegios a las tablas de un esquema:</a:t>
            </a:r>
          </a:p>
          <a:p>
            <a:pPr marL="0" indent="0">
              <a:buNone/>
            </a:pPr>
            <a:r>
              <a:rPr lang="en-US" sz="1600"/>
              <a:t>REVOKE INSERT, UPDATE, DELETE ON ALL TABLES IN SCHEMA public FROM mi_usuario;</a:t>
            </a:r>
            <a:endParaRPr lang="es-ES" sz="1600"/>
          </a:p>
        </p:txBody>
      </p:sp>
    </p:spTree>
    <p:extLst>
      <p:ext uri="{BB962C8B-B14F-4D97-AF65-F5344CB8AC3E}">
        <p14:creationId xmlns:p14="http://schemas.microsoft.com/office/powerpoint/2010/main" val="376884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CC0E3B4C-4A27-49A9-46DF-E3CBC8834E2F}"/>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Ejemplo de tabla de permisos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8FC4660A-8B14-CE1D-41C0-84D628318E66}"/>
              </a:ext>
            </a:extLst>
          </p:cNvPr>
          <p:cNvPicPr>
            <a:picLocks noChangeAspect="1"/>
          </p:cNvPicPr>
          <p:nvPr/>
        </p:nvPicPr>
        <p:blipFill>
          <a:blip r:embed="rId5"/>
          <a:stretch>
            <a:fillRect/>
          </a:stretch>
        </p:blipFill>
        <p:spPr>
          <a:xfrm>
            <a:off x="5242978" y="1059526"/>
            <a:ext cx="6707387" cy="4426874"/>
          </a:xfrm>
          <a:prstGeom prst="rect">
            <a:avLst/>
          </a:prstGeom>
        </p:spPr>
      </p:pic>
    </p:spTree>
    <p:extLst>
      <p:ext uri="{BB962C8B-B14F-4D97-AF65-F5344CB8AC3E}">
        <p14:creationId xmlns:p14="http://schemas.microsoft.com/office/powerpoint/2010/main" val="216270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761C785D-CFF6-C3EC-48EC-EA96D852C641}"/>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Ejemplo de asignación de privilegios.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Descripción generada automáticamente">
            <a:extLst>
              <a:ext uri="{FF2B5EF4-FFF2-40B4-BE49-F238E27FC236}">
                <a16:creationId xmlns:a16="http://schemas.microsoft.com/office/drawing/2014/main" id="{A5DE6F0B-E3F5-A794-3BD5-DDEF6BC1E717}"/>
              </a:ext>
            </a:extLst>
          </p:cNvPr>
          <p:cNvPicPr>
            <a:picLocks noChangeAspect="1"/>
          </p:cNvPicPr>
          <p:nvPr/>
        </p:nvPicPr>
        <p:blipFill>
          <a:blip r:embed="rId5"/>
          <a:stretch>
            <a:fillRect/>
          </a:stretch>
        </p:blipFill>
        <p:spPr>
          <a:xfrm>
            <a:off x="5435910" y="1261539"/>
            <a:ext cx="6098041" cy="4283874"/>
          </a:xfrm>
          <a:prstGeom prst="rect">
            <a:avLst/>
          </a:prstGeom>
        </p:spPr>
      </p:pic>
    </p:spTree>
    <p:extLst>
      <p:ext uri="{BB962C8B-B14F-4D97-AF65-F5344CB8AC3E}">
        <p14:creationId xmlns:p14="http://schemas.microsoft.com/office/powerpoint/2010/main" val="184233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14DD0-9088-9A10-A637-466ABF403485}"/>
              </a:ext>
            </a:extLst>
          </p:cNvPr>
          <p:cNvSpPr>
            <a:spLocks noGrp="1"/>
          </p:cNvSpPr>
          <p:nvPr>
            <p:ph type="title"/>
          </p:nvPr>
        </p:nvSpPr>
        <p:spPr/>
        <p:txBody>
          <a:bodyPr/>
          <a:lstStyle/>
          <a:p>
            <a:r>
              <a:rPr lang="es-ES"/>
              <a:t>Revocar privilegios</a:t>
            </a:r>
            <a:endParaRPr lang="es-CL"/>
          </a:p>
        </p:txBody>
      </p:sp>
      <p:sp>
        <p:nvSpPr>
          <p:cNvPr id="3" name="Marcador de contenido 2">
            <a:extLst>
              <a:ext uri="{FF2B5EF4-FFF2-40B4-BE49-F238E27FC236}">
                <a16:creationId xmlns:a16="http://schemas.microsoft.com/office/drawing/2014/main" id="{19E7FCDB-6585-3E2B-77F4-818125AA1CDD}"/>
              </a:ext>
            </a:extLst>
          </p:cNvPr>
          <p:cNvSpPr>
            <a:spLocks noGrp="1"/>
          </p:cNvSpPr>
          <p:nvPr>
            <p:ph idx="1"/>
          </p:nvPr>
        </p:nvSpPr>
        <p:spPr>
          <a:xfrm>
            <a:off x="952108" y="2556932"/>
            <a:ext cx="10180948" cy="3318936"/>
          </a:xfrm>
        </p:spPr>
        <p:txBody>
          <a:bodyPr>
            <a:normAutofit/>
          </a:bodyPr>
          <a:lstStyle/>
          <a:p>
            <a:pPr marL="0" indent="0">
              <a:buNone/>
            </a:pPr>
            <a:r>
              <a:rPr lang="es-ES" sz="1600" b="1"/>
              <a:t>Revocar privilegios a un grupo / usuario:</a:t>
            </a:r>
          </a:p>
          <a:p>
            <a:pPr marL="0" indent="0">
              <a:buNone/>
            </a:pPr>
            <a:r>
              <a:rPr lang="es-CL" sz="1600"/>
              <a:t>REVOKE SELECT, INSERT, UPDATE, DELETE ON mi_tabla FROM </a:t>
            </a:r>
            <a:r>
              <a:rPr lang="es-CL" sz="1600" b="1"/>
              <a:t>mi_grupo / usuario</a:t>
            </a:r>
            <a:r>
              <a:rPr lang="es-CL" sz="1600"/>
              <a:t>;</a:t>
            </a:r>
          </a:p>
          <a:p>
            <a:pPr marL="0" indent="0">
              <a:buNone/>
            </a:pPr>
            <a:r>
              <a:rPr lang="es-CL" sz="1600" b="1"/>
              <a:t>Revocar todos los privilegios a un grupo o usuario:</a:t>
            </a:r>
          </a:p>
          <a:p>
            <a:pPr marL="0" indent="0">
              <a:buNone/>
            </a:pPr>
            <a:r>
              <a:rPr lang="en-US" sz="1600"/>
              <a:t>REVOKE ALL PRIVILEGES ON mi_tabla FROM mi_usuario;</a:t>
            </a:r>
            <a:endParaRPr lang="es-CL" sz="1600"/>
          </a:p>
          <a:p>
            <a:pPr marL="0" indent="0">
              <a:buNone/>
            </a:pPr>
            <a:r>
              <a:rPr lang="es-CL" sz="1600" b="1"/>
              <a:t>Revocar privilegios de una base de datos:</a:t>
            </a:r>
          </a:p>
          <a:p>
            <a:pPr marL="0" indent="0">
              <a:buNone/>
            </a:pPr>
            <a:r>
              <a:rPr lang="es-CL" sz="1600"/>
              <a:t>REVOKE CONNECT ON DATABASE mi_base_datos FROM mi_grupo;</a:t>
            </a:r>
          </a:p>
          <a:p>
            <a:pPr marL="0" indent="0">
              <a:buNone/>
            </a:pPr>
            <a:r>
              <a:rPr lang="es-CL" sz="1600" b="1"/>
              <a:t>Revocar privilegios sobre un esquema:</a:t>
            </a:r>
          </a:p>
          <a:p>
            <a:pPr marL="0" indent="0">
              <a:buNone/>
            </a:pPr>
            <a:r>
              <a:rPr lang="en-US" sz="1600"/>
              <a:t>REVOKE ALL PRIVILEGES ON ALL TABLES IN SCHEMA public FROM mi_usuario;</a:t>
            </a:r>
            <a:endParaRPr lang="es-CL" sz="1600"/>
          </a:p>
        </p:txBody>
      </p:sp>
    </p:spTree>
    <p:extLst>
      <p:ext uri="{BB962C8B-B14F-4D97-AF65-F5344CB8AC3E}">
        <p14:creationId xmlns:p14="http://schemas.microsoft.com/office/powerpoint/2010/main" val="128004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91590-64CB-2830-8C0B-19AFF8BB9F39}"/>
              </a:ext>
            </a:extLst>
          </p:cNvPr>
          <p:cNvSpPr>
            <a:spLocks noGrp="1"/>
          </p:cNvSpPr>
          <p:nvPr>
            <p:ph type="title"/>
          </p:nvPr>
        </p:nvSpPr>
        <p:spPr/>
        <p:txBody>
          <a:bodyPr/>
          <a:lstStyle/>
          <a:p>
            <a:r>
              <a:rPr lang="es-ES"/>
              <a:t>Próxima sesión</a:t>
            </a:r>
            <a:endParaRPr lang="es-CL"/>
          </a:p>
        </p:txBody>
      </p:sp>
      <p:sp>
        <p:nvSpPr>
          <p:cNvPr id="3" name="Marcador de contenido 2">
            <a:extLst>
              <a:ext uri="{FF2B5EF4-FFF2-40B4-BE49-F238E27FC236}">
                <a16:creationId xmlns:a16="http://schemas.microsoft.com/office/drawing/2014/main" id="{2F3063EB-AFB4-252C-4A82-C7A59CD9134C}"/>
              </a:ext>
            </a:extLst>
          </p:cNvPr>
          <p:cNvSpPr>
            <a:spLocks noGrp="1"/>
          </p:cNvSpPr>
          <p:nvPr>
            <p:ph idx="1"/>
          </p:nvPr>
        </p:nvSpPr>
        <p:spPr>
          <a:xfrm>
            <a:off x="1295401" y="2556932"/>
            <a:ext cx="9601196" cy="2618383"/>
          </a:xfrm>
        </p:spPr>
        <p:txBody>
          <a:bodyPr/>
          <a:lstStyle/>
          <a:p>
            <a:pPr marL="0" indent="0">
              <a:buNone/>
            </a:pPr>
            <a:r>
              <a:rPr lang="es-CL"/>
              <a:t>Relaciones de Tablas.</a:t>
            </a:r>
          </a:p>
          <a:p>
            <a:pPr marL="0" indent="0">
              <a:buNone/>
            </a:pPr>
            <a:r>
              <a:rPr lang="es-CL"/>
              <a:t>Unión.</a:t>
            </a:r>
          </a:p>
          <a:p>
            <a:pPr marL="0" indent="0">
              <a:buNone/>
            </a:pPr>
            <a:r>
              <a:rPr lang="es-CL"/>
              <a:t>Intersección.</a:t>
            </a:r>
          </a:p>
          <a:p>
            <a:pPr marL="0" indent="0">
              <a:buNone/>
            </a:pPr>
            <a:r>
              <a:rPr lang="es-CL"/>
              <a:t>Diferencia.</a:t>
            </a:r>
          </a:p>
          <a:p>
            <a:pPr marL="0" indent="0">
              <a:buNone/>
            </a:pPr>
            <a:r>
              <a:rPr lang="es-CL"/>
              <a:t>Producto Cartesiano.</a:t>
            </a:r>
          </a:p>
        </p:txBody>
      </p:sp>
    </p:spTree>
    <p:extLst>
      <p:ext uri="{BB962C8B-B14F-4D97-AF65-F5344CB8AC3E}">
        <p14:creationId xmlns:p14="http://schemas.microsoft.com/office/powerpoint/2010/main" val="29524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a:xfrm>
            <a:off x="1295402" y="982132"/>
            <a:ext cx="9601196" cy="1303867"/>
          </a:xfrm>
        </p:spPr>
        <p:txBody>
          <a:bodyPr/>
          <a:lstStyle/>
          <a:p>
            <a:r>
              <a:rPr lang="es-ES" dirty="0"/>
              <a:t>Contenidos sesión </a:t>
            </a:r>
            <a:r>
              <a:rPr lang="es-ES" dirty="0" err="1"/>
              <a:t>N</a:t>
            </a:r>
            <a:r>
              <a:rPr lang="es-ES" err="1"/>
              <a:t>°</a:t>
            </a:r>
            <a:r>
              <a:rPr lang="es-ES"/>
              <a:t> 4</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74016" y="2667336"/>
            <a:ext cx="8946037" cy="1477328"/>
          </a:xfrm>
          <a:prstGeom prst="rect">
            <a:avLst/>
          </a:prstGeom>
          <a:noFill/>
        </p:spPr>
        <p:txBody>
          <a:bodyPr wrap="square" rtlCol="0">
            <a:spAutoFit/>
          </a:bodyPr>
          <a:lstStyle/>
          <a:p>
            <a:pPr rtl="0"/>
            <a:r>
              <a:rPr lang="es-CL"/>
              <a:t>Entendiendo Transacciones con PostgreSQL.</a:t>
            </a:r>
          </a:p>
          <a:p>
            <a:pPr rtl="0"/>
            <a:r>
              <a:rPr lang="es-CL"/>
              <a:t>Propiedades ACID.</a:t>
            </a:r>
          </a:p>
          <a:p>
            <a:pPr rtl="0"/>
            <a:r>
              <a:rPr lang="es-CL"/>
              <a:t>Palabras reservadas para transacciones.</a:t>
            </a:r>
          </a:p>
          <a:p>
            <a:r>
              <a:rPr lang="es-CL"/>
              <a:t>TCL.</a:t>
            </a:r>
          </a:p>
          <a:p>
            <a:pPr rtl="0"/>
            <a:r>
              <a:rPr lang="es-CL"/>
              <a:t>DCL. -&gt; GRANT / REVOKE</a:t>
            </a:r>
          </a:p>
        </p:txBody>
      </p:sp>
    </p:spTree>
    <p:extLst>
      <p:ext uri="{BB962C8B-B14F-4D97-AF65-F5344CB8AC3E}">
        <p14:creationId xmlns:p14="http://schemas.microsoft.com/office/powerpoint/2010/main" val="106785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9AD4B-4F2E-3DC3-DBF7-A4BAA53786B6}"/>
              </a:ext>
            </a:extLst>
          </p:cNvPr>
          <p:cNvSpPr>
            <a:spLocks noGrp="1"/>
          </p:cNvSpPr>
          <p:nvPr>
            <p:ph type="title"/>
          </p:nvPr>
        </p:nvSpPr>
        <p:spPr/>
        <p:txBody>
          <a:bodyPr/>
          <a:lstStyle/>
          <a:p>
            <a:r>
              <a:rPr lang="es-ES"/>
              <a:t>Transacciones</a:t>
            </a:r>
            <a:endParaRPr lang="es-CL"/>
          </a:p>
        </p:txBody>
      </p:sp>
      <p:sp>
        <p:nvSpPr>
          <p:cNvPr id="3" name="Marcador de contenido 2">
            <a:extLst>
              <a:ext uri="{FF2B5EF4-FFF2-40B4-BE49-F238E27FC236}">
                <a16:creationId xmlns:a16="http://schemas.microsoft.com/office/drawing/2014/main" id="{68FF8B2A-B23B-047C-06A4-54CAFAEC1664}"/>
              </a:ext>
            </a:extLst>
          </p:cNvPr>
          <p:cNvSpPr>
            <a:spLocks noGrp="1"/>
          </p:cNvSpPr>
          <p:nvPr>
            <p:ph idx="1"/>
          </p:nvPr>
        </p:nvSpPr>
        <p:spPr/>
        <p:txBody>
          <a:bodyPr/>
          <a:lstStyle/>
          <a:p>
            <a:pPr marL="0" indent="0">
              <a:buNone/>
            </a:pPr>
            <a:r>
              <a:rPr lang="es-CL"/>
              <a:t>Una </a:t>
            </a:r>
            <a:r>
              <a:rPr lang="es-CL" b="1"/>
              <a:t>transacción</a:t>
            </a:r>
            <a:r>
              <a:rPr lang="es-CL"/>
              <a:t> es una unidad de trabajo que consiste en una o más consultas SQL que se ejecutan de manera conjunta. La transacción garantiza que todas las operaciones dentro de ella se completen correctamente o que, en caso de error, todas las modificaciones se deshagan, manteniendo la base de datos en un estado consistente. Las transacciones permiten agrupar operaciones para asegurar que los cambios se apliquen de forma completa y correcta.</a:t>
            </a:r>
          </a:p>
        </p:txBody>
      </p:sp>
    </p:spTree>
    <p:extLst>
      <p:ext uri="{BB962C8B-B14F-4D97-AF65-F5344CB8AC3E}">
        <p14:creationId xmlns:p14="http://schemas.microsoft.com/office/powerpoint/2010/main" val="227891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9AAAEEF6-0AB7-0E12-9177-97166E2A3381}"/>
              </a:ext>
            </a:extLst>
          </p:cNvPr>
          <p:cNvSpPr>
            <a:spLocks noGrp="1"/>
          </p:cNvSpPr>
          <p:nvPr>
            <p:ph type="title"/>
          </p:nvPr>
        </p:nvSpPr>
        <p:spPr>
          <a:xfrm>
            <a:off x="952108" y="954756"/>
            <a:ext cx="2730414" cy="4946003"/>
          </a:xfrm>
        </p:spPr>
        <p:txBody>
          <a:bodyPr>
            <a:normAutofit/>
          </a:bodyPr>
          <a:lstStyle/>
          <a:p>
            <a:r>
              <a:rPr lang="es-ES">
                <a:solidFill>
                  <a:srgbClr val="FFFFFF"/>
                </a:solidFill>
              </a:rPr>
              <a:t>ACID</a:t>
            </a:r>
            <a:endParaRPr lang="es-CL">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E60D48D-B021-62D9-4D97-22F1206A8B62}"/>
              </a:ext>
            </a:extLst>
          </p:cNvPr>
          <p:cNvSpPr>
            <a:spLocks noGrp="1"/>
          </p:cNvSpPr>
          <p:nvPr>
            <p:ph idx="1"/>
          </p:nvPr>
        </p:nvSpPr>
        <p:spPr>
          <a:xfrm>
            <a:off x="5140933" y="469900"/>
            <a:ext cx="6831991" cy="5405968"/>
          </a:xfrm>
        </p:spPr>
        <p:txBody>
          <a:bodyPr anchor="ctr">
            <a:normAutofit fontScale="92500" lnSpcReduction="10000"/>
          </a:bodyPr>
          <a:lstStyle/>
          <a:p>
            <a:pPr marL="0" indent="0">
              <a:lnSpc>
                <a:spcPct val="90000"/>
              </a:lnSpc>
              <a:buNone/>
            </a:pPr>
            <a:r>
              <a:rPr lang="es-CL" sz="1900"/>
              <a:t>Las transacciones en PostgreSQL siguen las propiedades ACID, que garantizan la confiabilidad de las operaciones. ACID es un acrónimo que se refiere a las siguientes propiedades:</a:t>
            </a:r>
          </a:p>
          <a:p>
            <a:pPr marL="0" indent="0">
              <a:lnSpc>
                <a:spcPct val="90000"/>
              </a:lnSpc>
              <a:buNone/>
            </a:pPr>
            <a:endParaRPr lang="es-CL" sz="1900"/>
          </a:p>
          <a:p>
            <a:pPr marL="0" indent="0">
              <a:lnSpc>
                <a:spcPct val="90000"/>
              </a:lnSpc>
              <a:buNone/>
            </a:pPr>
            <a:r>
              <a:rPr lang="es-CL" sz="1900" b="1"/>
              <a:t>Atomicidad (Atomicity): </a:t>
            </a:r>
            <a:r>
              <a:rPr lang="es-CL" sz="1900"/>
              <a:t>Una transacción debe ser "todo o nada". Si alguna parte de la transacción falla, todos los cambios realizados hasta ese momento se deshacen, garantizando que no se apliquen modificaciones parciales.</a:t>
            </a:r>
          </a:p>
          <a:p>
            <a:pPr marL="0" indent="0">
              <a:lnSpc>
                <a:spcPct val="90000"/>
              </a:lnSpc>
              <a:buNone/>
            </a:pPr>
            <a:r>
              <a:rPr lang="es-CL" sz="1900" b="1"/>
              <a:t>Consistencia (Consistency): </a:t>
            </a:r>
            <a:r>
              <a:rPr lang="es-CL" sz="1900"/>
              <a:t>Las transacciones deben llevar la base de datos de un estado válido a otro. Después de una transacción, la base de datos debe cumplir todas las reglas de integridad establecidas.</a:t>
            </a:r>
          </a:p>
          <a:p>
            <a:pPr marL="0" indent="0">
              <a:lnSpc>
                <a:spcPct val="90000"/>
              </a:lnSpc>
              <a:buNone/>
            </a:pPr>
            <a:r>
              <a:rPr lang="es-CL" sz="1900" b="1"/>
              <a:t>Aislamiento (Isolation): </a:t>
            </a:r>
            <a:r>
              <a:rPr lang="es-CL" sz="1900"/>
              <a:t>Las transacciones deben ejecutarse de forma independiente entre sí, es decir, los cambios realizados en una transacción no deben ser visibles para otras hasta que se confirmen con un COMMIT.</a:t>
            </a:r>
          </a:p>
          <a:p>
            <a:pPr marL="0" indent="0">
              <a:lnSpc>
                <a:spcPct val="90000"/>
              </a:lnSpc>
              <a:buNone/>
            </a:pPr>
            <a:r>
              <a:rPr lang="es-CL" sz="1900" b="1"/>
              <a:t>Durabilidad (Durability): </a:t>
            </a:r>
            <a:r>
              <a:rPr lang="es-CL" sz="1900"/>
              <a:t>Una vez que una transacción ha sido confirmada, sus cambios son permanentes y se garantizan, incluso si hay fallos de sistema o apagones. Estas propiedades aseguran que las transacciones se gestionen de manera confiable y que la integridad de la base de datos se mantenga en todo momento.</a:t>
            </a:r>
          </a:p>
        </p:txBody>
      </p:sp>
    </p:spTree>
    <p:extLst>
      <p:ext uri="{BB962C8B-B14F-4D97-AF65-F5344CB8AC3E}">
        <p14:creationId xmlns:p14="http://schemas.microsoft.com/office/powerpoint/2010/main" val="24250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DBC5C-51E9-9132-05C4-557247EE1C7B}"/>
              </a:ext>
            </a:extLst>
          </p:cNvPr>
          <p:cNvSpPr>
            <a:spLocks noGrp="1"/>
          </p:cNvSpPr>
          <p:nvPr>
            <p:ph type="title"/>
          </p:nvPr>
        </p:nvSpPr>
        <p:spPr/>
        <p:txBody>
          <a:bodyPr/>
          <a:lstStyle/>
          <a:p>
            <a:r>
              <a:rPr lang="es-ES"/>
              <a:t>BEGIN, COMMIT Y ROLLBACK</a:t>
            </a:r>
            <a:endParaRPr lang="es-CL"/>
          </a:p>
        </p:txBody>
      </p:sp>
      <p:pic>
        <p:nvPicPr>
          <p:cNvPr id="5" name="Marcador de contenido 4">
            <a:extLst>
              <a:ext uri="{FF2B5EF4-FFF2-40B4-BE49-F238E27FC236}">
                <a16:creationId xmlns:a16="http://schemas.microsoft.com/office/drawing/2014/main" id="{50072885-62FA-445D-A90C-A00140CDA4E7}"/>
              </a:ext>
            </a:extLst>
          </p:cNvPr>
          <p:cNvPicPr>
            <a:picLocks noGrp="1" noChangeAspect="1"/>
          </p:cNvPicPr>
          <p:nvPr>
            <p:ph idx="1"/>
          </p:nvPr>
        </p:nvPicPr>
        <p:blipFill>
          <a:blip r:embed="rId2"/>
          <a:stretch>
            <a:fillRect/>
          </a:stretch>
        </p:blipFill>
        <p:spPr>
          <a:xfrm>
            <a:off x="1295400" y="3098029"/>
            <a:ext cx="9601200" cy="2236743"/>
          </a:xfrm>
        </p:spPr>
      </p:pic>
    </p:spTree>
    <p:extLst>
      <p:ext uri="{BB962C8B-B14F-4D97-AF65-F5344CB8AC3E}">
        <p14:creationId xmlns:p14="http://schemas.microsoft.com/office/powerpoint/2010/main" val="78549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557D7-A0DC-DEA0-8F48-457319EE68BB}"/>
              </a:ext>
            </a:extLst>
          </p:cNvPr>
          <p:cNvSpPr>
            <a:spLocks noGrp="1"/>
          </p:cNvSpPr>
          <p:nvPr>
            <p:ph type="title"/>
          </p:nvPr>
        </p:nvSpPr>
        <p:spPr/>
        <p:txBody>
          <a:bodyPr/>
          <a:lstStyle/>
          <a:p>
            <a:r>
              <a:rPr lang="es-ES"/>
              <a:t>Partes de una transacción</a:t>
            </a:r>
            <a:endParaRPr lang="es-CL"/>
          </a:p>
        </p:txBody>
      </p:sp>
      <p:pic>
        <p:nvPicPr>
          <p:cNvPr id="5" name="Marcador de contenido 4">
            <a:extLst>
              <a:ext uri="{FF2B5EF4-FFF2-40B4-BE49-F238E27FC236}">
                <a16:creationId xmlns:a16="http://schemas.microsoft.com/office/drawing/2014/main" id="{B5EC56AE-A483-15F0-61D1-C7A785AC8131}"/>
              </a:ext>
            </a:extLst>
          </p:cNvPr>
          <p:cNvPicPr>
            <a:picLocks noGrp="1" noChangeAspect="1"/>
          </p:cNvPicPr>
          <p:nvPr>
            <p:ph idx="1"/>
          </p:nvPr>
        </p:nvPicPr>
        <p:blipFill>
          <a:blip r:embed="rId2"/>
          <a:stretch>
            <a:fillRect/>
          </a:stretch>
        </p:blipFill>
        <p:spPr>
          <a:xfrm>
            <a:off x="3324225" y="2944813"/>
            <a:ext cx="5543550" cy="2543175"/>
          </a:xfrm>
        </p:spPr>
      </p:pic>
    </p:spTree>
    <p:extLst>
      <p:ext uri="{BB962C8B-B14F-4D97-AF65-F5344CB8AC3E}">
        <p14:creationId xmlns:p14="http://schemas.microsoft.com/office/powerpoint/2010/main" val="364510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1E7BC-54BF-EA38-EFC7-D69044D4D0EA}"/>
              </a:ext>
            </a:extLst>
          </p:cNvPr>
          <p:cNvSpPr>
            <a:spLocks noGrp="1"/>
          </p:cNvSpPr>
          <p:nvPr>
            <p:ph type="title"/>
          </p:nvPr>
        </p:nvSpPr>
        <p:spPr/>
        <p:txBody>
          <a:bodyPr/>
          <a:lstStyle/>
          <a:p>
            <a:r>
              <a:rPr lang="es-ES"/>
              <a:t>Creación de SAVEPOINS</a:t>
            </a:r>
            <a:endParaRPr lang="es-CL"/>
          </a:p>
        </p:txBody>
      </p:sp>
      <p:pic>
        <p:nvPicPr>
          <p:cNvPr id="5" name="Marcador de contenido 4">
            <a:extLst>
              <a:ext uri="{FF2B5EF4-FFF2-40B4-BE49-F238E27FC236}">
                <a16:creationId xmlns:a16="http://schemas.microsoft.com/office/drawing/2014/main" id="{4B9A173F-7AD6-156B-784F-347ABAC2296F}"/>
              </a:ext>
            </a:extLst>
          </p:cNvPr>
          <p:cNvPicPr>
            <a:picLocks noGrp="1" noChangeAspect="1"/>
          </p:cNvPicPr>
          <p:nvPr>
            <p:ph idx="1"/>
          </p:nvPr>
        </p:nvPicPr>
        <p:blipFill>
          <a:blip r:embed="rId2"/>
          <a:stretch>
            <a:fillRect/>
          </a:stretch>
        </p:blipFill>
        <p:spPr>
          <a:xfrm>
            <a:off x="3386137" y="2557724"/>
            <a:ext cx="5419725" cy="2657475"/>
          </a:xfrm>
        </p:spPr>
      </p:pic>
      <p:sp>
        <p:nvSpPr>
          <p:cNvPr id="8" name="CuadroTexto 7">
            <a:extLst>
              <a:ext uri="{FF2B5EF4-FFF2-40B4-BE49-F238E27FC236}">
                <a16:creationId xmlns:a16="http://schemas.microsoft.com/office/drawing/2014/main" id="{4BED77B9-7BF5-0139-86B1-E3956EDDD486}"/>
              </a:ext>
            </a:extLst>
          </p:cNvPr>
          <p:cNvSpPr txBox="1"/>
          <p:nvPr/>
        </p:nvSpPr>
        <p:spPr>
          <a:xfrm>
            <a:off x="3758151" y="5506536"/>
            <a:ext cx="4675695" cy="369332"/>
          </a:xfrm>
          <a:prstGeom prst="rect">
            <a:avLst/>
          </a:prstGeom>
          <a:noFill/>
        </p:spPr>
        <p:txBody>
          <a:bodyPr wrap="square" rtlCol="0">
            <a:spAutoFit/>
          </a:bodyPr>
          <a:lstStyle/>
          <a:p>
            <a:r>
              <a:rPr lang="es-ES"/>
              <a:t>ROLLBACK TO actualizar;</a:t>
            </a:r>
            <a:endParaRPr lang="es-CL"/>
          </a:p>
        </p:txBody>
      </p:sp>
    </p:spTree>
    <p:extLst>
      <p:ext uri="{BB962C8B-B14F-4D97-AF65-F5344CB8AC3E}">
        <p14:creationId xmlns:p14="http://schemas.microsoft.com/office/powerpoint/2010/main" val="288407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AB79D876-BCFB-48E8-A406-A9DDB58B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7" name="Picture 16">
            <a:extLst>
              <a:ext uri="{FF2B5EF4-FFF2-40B4-BE49-F238E27FC236}">
                <a16:creationId xmlns:a16="http://schemas.microsoft.com/office/drawing/2014/main" id="{BE33C98B-90F1-4F12-9D4E-46E1A234D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9E85F23D-3CCE-B509-2B44-6BBA89F88450}"/>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5000"/>
              <a:t>Ejercicios en transacciones.</a:t>
            </a:r>
          </a:p>
        </p:txBody>
      </p:sp>
      <p:cxnSp>
        <p:nvCxnSpPr>
          <p:cNvPr id="19" name="Straight Connector 18">
            <a:extLst>
              <a:ext uri="{FF2B5EF4-FFF2-40B4-BE49-F238E27FC236}">
                <a16:creationId xmlns:a16="http://schemas.microsoft.com/office/drawing/2014/main" id="{4256FEDC-746C-45BC-9AF9-4F33D21653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21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51484-8376-71BE-24C7-DF8731E02CF4}"/>
              </a:ext>
            </a:extLst>
          </p:cNvPr>
          <p:cNvSpPr>
            <a:spLocks noGrp="1"/>
          </p:cNvSpPr>
          <p:nvPr>
            <p:ph type="title"/>
          </p:nvPr>
        </p:nvSpPr>
        <p:spPr/>
        <p:txBody>
          <a:bodyPr/>
          <a:lstStyle/>
          <a:p>
            <a:r>
              <a:rPr lang="es-ES"/>
              <a:t>Desactivar / Activar auto commit.</a:t>
            </a:r>
            <a:endParaRPr lang="es-CL"/>
          </a:p>
        </p:txBody>
      </p:sp>
      <p:sp>
        <p:nvSpPr>
          <p:cNvPr id="3" name="Marcador de contenido 2">
            <a:extLst>
              <a:ext uri="{FF2B5EF4-FFF2-40B4-BE49-F238E27FC236}">
                <a16:creationId xmlns:a16="http://schemas.microsoft.com/office/drawing/2014/main" id="{1D79C6E0-BD2C-16DA-C365-B99CF49A4B90}"/>
              </a:ext>
            </a:extLst>
          </p:cNvPr>
          <p:cNvSpPr>
            <a:spLocks noGrp="1"/>
          </p:cNvSpPr>
          <p:nvPr>
            <p:ph idx="1"/>
          </p:nvPr>
        </p:nvSpPr>
        <p:spPr/>
        <p:txBody>
          <a:bodyPr/>
          <a:lstStyle/>
          <a:p>
            <a:pPr marL="0" indent="0">
              <a:buNone/>
            </a:pPr>
            <a:r>
              <a:rPr lang="es-ES"/>
              <a:t>En PSQL:</a:t>
            </a:r>
          </a:p>
          <a:p>
            <a:pPr marL="0" indent="0">
              <a:buNone/>
            </a:pPr>
            <a:r>
              <a:rPr lang="es-ES"/>
              <a:t>\set AUTOCOMMIT off / on</a:t>
            </a:r>
          </a:p>
          <a:p>
            <a:pPr marL="0" indent="0">
              <a:buNone/>
            </a:pPr>
            <a:endParaRPr lang="es-ES"/>
          </a:p>
          <a:p>
            <a:pPr marL="0" indent="0">
              <a:buNone/>
            </a:pPr>
            <a:r>
              <a:rPr lang="es-ES"/>
              <a:t>Verificar estado AUTOCOMMIT:</a:t>
            </a:r>
          </a:p>
          <a:p>
            <a:pPr marL="0" indent="0">
              <a:buNone/>
            </a:pPr>
            <a:r>
              <a:rPr lang="es-CL"/>
              <a:t>\echo :AUTOCOMMIT</a:t>
            </a:r>
          </a:p>
        </p:txBody>
      </p:sp>
    </p:spTree>
    <p:extLst>
      <p:ext uri="{BB962C8B-B14F-4D97-AF65-F5344CB8AC3E}">
        <p14:creationId xmlns:p14="http://schemas.microsoft.com/office/powerpoint/2010/main" val="142285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4184</TotalTime>
  <Words>623</Words>
  <Application>Microsoft Office PowerPoint</Application>
  <PresentationFormat>Panorámica</PresentationFormat>
  <Paragraphs>63</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Garamond</vt:lpstr>
      <vt:lpstr>Orgánico</vt:lpstr>
      <vt:lpstr>M5 – Fundamentos de bases de datos relacionales</vt:lpstr>
      <vt:lpstr>Contenidos sesión N° 4</vt:lpstr>
      <vt:lpstr>Transacciones</vt:lpstr>
      <vt:lpstr>ACID</vt:lpstr>
      <vt:lpstr>BEGIN, COMMIT Y ROLLBACK</vt:lpstr>
      <vt:lpstr>Partes de una transacción</vt:lpstr>
      <vt:lpstr>Creación de SAVEPOINS</vt:lpstr>
      <vt:lpstr>Ejercicios en transacciones.</vt:lpstr>
      <vt:lpstr>Desactivar / Activar auto commit.</vt:lpstr>
      <vt:lpstr>Privilegios y usuarios</vt:lpstr>
      <vt:lpstr>Privilegios</vt:lpstr>
      <vt:lpstr>Privilegios</vt:lpstr>
      <vt:lpstr>Ejemplo de tabla de permisos</vt:lpstr>
      <vt:lpstr>Ejemplo de asignación de privilegios.</vt:lpstr>
      <vt:lpstr>Revocar privilegios</vt:lpstr>
      <vt:lpstr>Próxima sesión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103</cp:revision>
  <dcterms:created xsi:type="dcterms:W3CDTF">2024-08-20T20:09:50Z</dcterms:created>
  <dcterms:modified xsi:type="dcterms:W3CDTF">2024-10-02T01:27:31Z</dcterms:modified>
</cp:coreProperties>
</file>