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309" r:id="rId4"/>
    <p:sldId id="310" r:id="rId5"/>
    <p:sldId id="312" r:id="rId6"/>
    <p:sldId id="314" r:id="rId7"/>
    <p:sldId id="30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102" d="100"/>
          <a:sy n="102"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03-10-2024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03-10-2024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03-10-2024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03-10-2024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dirty="0"/>
              <a:t>M5 – Fundamentos de bases de datos relacionales</a:t>
            </a:r>
            <a:endParaRPr lang="es-CL" sz="4800" dirty="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10 – sesión 6</a:t>
            </a:r>
            <a:endParaRPr lang="es-ES" dirty="0"/>
          </a:p>
        </p:txBody>
      </p:sp>
    </p:spTree>
    <p:extLst>
      <p:ext uri="{BB962C8B-B14F-4D97-AF65-F5344CB8AC3E}">
        <p14:creationId xmlns:p14="http://schemas.microsoft.com/office/powerpoint/2010/main" val="401844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a:xfrm>
            <a:off x="1295402" y="982132"/>
            <a:ext cx="9601196" cy="1303867"/>
          </a:xfrm>
        </p:spPr>
        <p:txBody>
          <a:bodyPr/>
          <a:lstStyle/>
          <a:p>
            <a:r>
              <a:rPr lang="es-ES" dirty="0"/>
              <a:t>Contenidos sesión </a:t>
            </a:r>
            <a:r>
              <a:rPr lang="es-ES" dirty="0" err="1"/>
              <a:t>N</a:t>
            </a:r>
            <a:r>
              <a:rPr lang="es-ES" err="1"/>
              <a:t>°</a:t>
            </a:r>
            <a:r>
              <a:rPr lang="es-ES"/>
              <a:t> 4</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74016" y="2667336"/>
            <a:ext cx="8946037" cy="646331"/>
          </a:xfrm>
          <a:prstGeom prst="rect">
            <a:avLst/>
          </a:prstGeom>
          <a:noFill/>
        </p:spPr>
        <p:txBody>
          <a:bodyPr wrap="square" rtlCol="0">
            <a:spAutoFit/>
          </a:bodyPr>
          <a:lstStyle/>
          <a:p>
            <a:pPr rtl="0"/>
            <a:r>
              <a:rPr lang="es-CL"/>
              <a:t>Relaciones entre tablas.</a:t>
            </a:r>
          </a:p>
          <a:p>
            <a:pPr rtl="0"/>
            <a:r>
              <a:rPr lang="es-CL"/>
              <a:t>Consultas multitablas.</a:t>
            </a:r>
          </a:p>
        </p:txBody>
      </p:sp>
    </p:spTree>
    <p:extLst>
      <p:ext uri="{BB962C8B-B14F-4D97-AF65-F5344CB8AC3E}">
        <p14:creationId xmlns:p14="http://schemas.microsoft.com/office/powerpoint/2010/main" val="106785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38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1032">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1026" name="Picture 2" descr="Todos los tipos de JOIN en SQL - Guía de referencia rápida">
            <a:extLst>
              <a:ext uri="{FF2B5EF4-FFF2-40B4-BE49-F238E27FC236}">
                <a16:creationId xmlns:a16="http://schemas.microsoft.com/office/drawing/2014/main" id="{F187D1BD-BA91-F4E4-EF38-B5244CCF8B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17096" y="566266"/>
            <a:ext cx="7270434" cy="5725467"/>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036"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7" name="Picture 1036">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038"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9" name="Picture 1038">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21099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66283" y="2669590"/>
            <a:ext cx="2835464" cy="1254868"/>
          </a:xfrm>
        </p:spPr>
        <p:txBody>
          <a:bodyPr vert="horz" lIns="91440" tIns="45720" rIns="91440" bIns="45720" rtlCol="0" anchor="b">
            <a:normAutofit/>
          </a:bodyPr>
          <a:lstStyle/>
          <a:p>
            <a:r>
              <a:rPr lang="en-US" sz="2800">
                <a:solidFill>
                  <a:srgbClr val="262626"/>
                </a:solidFill>
              </a:rPr>
              <a:t>Unión</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 Diagrama de Venn&#10;&#10;Descripción generada automáticamente">
            <a:extLst>
              <a:ext uri="{FF2B5EF4-FFF2-40B4-BE49-F238E27FC236}">
                <a16:creationId xmlns:a16="http://schemas.microsoft.com/office/drawing/2014/main" id="{A5F684A2-946C-2FB7-8E48-DDE6B7C2367E}"/>
              </a:ext>
            </a:extLst>
          </p:cNvPr>
          <p:cNvPicPr>
            <a:picLocks noGrp="1" noChangeAspect="1"/>
          </p:cNvPicPr>
          <p:nvPr>
            <p:ph idx="1"/>
          </p:nvPr>
        </p:nvPicPr>
        <p:blipFill>
          <a:blip r:embed="rId3"/>
          <a:stretch>
            <a:fillRect/>
          </a:stretch>
        </p:blipFill>
        <p:spPr>
          <a:xfrm>
            <a:off x="6389120" y="2766272"/>
            <a:ext cx="4028601" cy="1987006"/>
          </a:xfrm>
          <a:prstGeom prst="rect">
            <a:avLst/>
          </a:prstGeom>
        </p:spPr>
      </p:pic>
      <p:sp>
        <p:nvSpPr>
          <p:cNvPr id="9" name="CuadroTexto 8">
            <a:extLst>
              <a:ext uri="{FF2B5EF4-FFF2-40B4-BE49-F238E27FC236}">
                <a16:creationId xmlns:a16="http://schemas.microsoft.com/office/drawing/2014/main" id="{C7F53495-15CF-CE83-7BE8-40A1B1A12A9A}"/>
              </a:ext>
            </a:extLst>
          </p:cNvPr>
          <p:cNvSpPr txBox="1"/>
          <p:nvPr/>
        </p:nvSpPr>
        <p:spPr>
          <a:xfrm>
            <a:off x="5272628" y="4902057"/>
            <a:ext cx="6115050" cy="1477328"/>
          </a:xfrm>
          <a:prstGeom prst="rect">
            <a:avLst/>
          </a:prstGeom>
          <a:noFill/>
        </p:spPr>
        <p:txBody>
          <a:bodyPr wrap="square">
            <a:spAutoFit/>
          </a:bodyPr>
          <a:lstStyle/>
          <a:p>
            <a:r>
              <a:rPr lang="es-CL"/>
              <a:t>El resultado serán los nombres de los clientes y proveedores que no se encuentren duplicados. La UNION retorna el resultado de las filas de ambas consultas que no se encuentren duplicados. Para el caso de UNION ALL, el funcionamiento es idéntico, pero éste no elimina los datos repetidos. </a:t>
            </a:r>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987595"/>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n-US" sz="1800">
                <a:solidFill>
                  <a:srgbClr val="262626"/>
                </a:solidFill>
              </a:rPr>
              <a:t>La palabra UNION permite añadir el resultado de un SELECT, a otro SELECT. Para ello, ambas instrucciones tienen que utilizar el mismo número y tipo de columnas.</a:t>
            </a:r>
          </a:p>
          <a:p>
            <a:pPr>
              <a:lnSpc>
                <a:spcPct val="90000"/>
              </a:lnSpc>
              <a:spcBef>
                <a:spcPct val="20000"/>
              </a:spcBef>
              <a:spcAft>
                <a:spcPts val="600"/>
              </a:spcAft>
              <a:buClr>
                <a:schemeClr val="accent1"/>
              </a:buClr>
              <a:buSzPct val="115000"/>
            </a:pPr>
            <a:r>
              <a:rPr lang="en-US" sz="1800">
                <a:solidFill>
                  <a:srgbClr val="262626"/>
                </a:solidFill>
              </a:rPr>
              <a:t>SELECT nombre FROM clients</a:t>
            </a:r>
          </a:p>
          <a:p>
            <a:pPr>
              <a:lnSpc>
                <a:spcPct val="90000"/>
              </a:lnSpc>
              <a:spcBef>
                <a:spcPct val="20000"/>
              </a:spcBef>
              <a:spcAft>
                <a:spcPts val="600"/>
              </a:spcAft>
              <a:buClr>
                <a:schemeClr val="accent1"/>
              </a:buClr>
              <a:buSzPct val="115000"/>
            </a:pPr>
            <a:r>
              <a:rPr lang="en-US" sz="1800">
                <a:solidFill>
                  <a:srgbClr val="262626"/>
                </a:solidFill>
              </a:rPr>
              <a:t>UNION </a:t>
            </a:r>
          </a:p>
          <a:p>
            <a:pPr>
              <a:lnSpc>
                <a:spcPct val="90000"/>
              </a:lnSpc>
              <a:spcBef>
                <a:spcPct val="20000"/>
              </a:spcBef>
              <a:spcAft>
                <a:spcPts val="600"/>
              </a:spcAft>
              <a:buClr>
                <a:schemeClr val="accent1"/>
              </a:buClr>
              <a:buSzPct val="115000"/>
            </a:pPr>
            <a:r>
              <a:rPr lang="en-US" sz="1800">
                <a:solidFill>
                  <a:srgbClr val="262626"/>
                </a:solidFill>
              </a:rPr>
              <a:t>SELECT nombre FROM proveedores</a:t>
            </a:r>
          </a:p>
        </p:txBody>
      </p:sp>
    </p:spTree>
    <p:extLst>
      <p:ext uri="{BB962C8B-B14F-4D97-AF65-F5344CB8AC3E}">
        <p14:creationId xmlns:p14="http://schemas.microsoft.com/office/powerpoint/2010/main" val="242574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29141" y="2631884"/>
            <a:ext cx="2835464" cy="1254868"/>
          </a:xfrm>
        </p:spPr>
        <p:txBody>
          <a:bodyPr vert="horz" lIns="91440" tIns="45720" rIns="91440" bIns="45720" rtlCol="0" anchor="b">
            <a:normAutofit/>
          </a:bodyPr>
          <a:lstStyle/>
          <a:p>
            <a:r>
              <a:rPr lang="en-US" sz="2800">
                <a:solidFill>
                  <a:srgbClr val="262626"/>
                </a:solidFill>
              </a:rPr>
              <a:t>Intersección</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605952"/>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s-CL"/>
              <a:t>La sentencia INTERSECT permite unir dos consultas SELECT, de modo que el resultado serán las filas que estén presentes en ambas consultas, es decir, la intercepción de ambas.</a:t>
            </a:r>
          </a:p>
          <a:p>
            <a:pPr>
              <a:lnSpc>
                <a:spcPct val="90000"/>
              </a:lnSpc>
              <a:spcBef>
                <a:spcPct val="20000"/>
              </a:spcBef>
              <a:spcAft>
                <a:spcPts val="600"/>
              </a:spcAft>
              <a:buClr>
                <a:schemeClr val="accent1"/>
              </a:buClr>
              <a:buSzPct val="115000"/>
            </a:pPr>
            <a:endParaRPr lang="es-CL" sz="1800">
              <a:solidFill>
                <a:srgbClr val="262626"/>
              </a:solidFill>
            </a:endParaRPr>
          </a:p>
          <a:p>
            <a:pPr>
              <a:lnSpc>
                <a:spcPct val="90000"/>
              </a:lnSpc>
              <a:spcBef>
                <a:spcPct val="20000"/>
              </a:spcBef>
              <a:spcAft>
                <a:spcPts val="600"/>
              </a:spcAft>
              <a:buClr>
                <a:schemeClr val="accent1"/>
              </a:buClr>
              <a:buSzPct val="115000"/>
            </a:pPr>
            <a:endParaRPr lang="en-US" sz="1800">
              <a:solidFill>
                <a:srgbClr val="262626"/>
              </a:solidFill>
            </a:endParaRPr>
          </a:p>
        </p:txBody>
      </p:sp>
      <p:pic>
        <p:nvPicPr>
          <p:cNvPr id="8" name="Marcador de contenido 7">
            <a:extLst>
              <a:ext uri="{FF2B5EF4-FFF2-40B4-BE49-F238E27FC236}">
                <a16:creationId xmlns:a16="http://schemas.microsoft.com/office/drawing/2014/main" id="{4EE426E7-93D1-64A1-8582-5628EEE1D445}"/>
              </a:ext>
            </a:extLst>
          </p:cNvPr>
          <p:cNvPicPr>
            <a:picLocks noGrp="1" noChangeAspect="1"/>
          </p:cNvPicPr>
          <p:nvPr>
            <p:ph idx="1"/>
          </p:nvPr>
        </p:nvPicPr>
        <p:blipFill>
          <a:blip r:embed="rId3"/>
          <a:stretch>
            <a:fillRect/>
          </a:stretch>
        </p:blipFill>
        <p:spPr>
          <a:xfrm>
            <a:off x="6264062" y="2484103"/>
            <a:ext cx="3982875" cy="2022457"/>
          </a:xfrm>
        </p:spPr>
      </p:pic>
      <p:sp>
        <p:nvSpPr>
          <p:cNvPr id="13" name="CuadroTexto 12">
            <a:extLst>
              <a:ext uri="{FF2B5EF4-FFF2-40B4-BE49-F238E27FC236}">
                <a16:creationId xmlns:a16="http://schemas.microsoft.com/office/drawing/2014/main" id="{5D54ABD2-05D6-3A24-1C24-E12815A5EA2D}"/>
              </a:ext>
            </a:extLst>
          </p:cNvPr>
          <p:cNvSpPr txBox="1"/>
          <p:nvPr/>
        </p:nvSpPr>
        <p:spPr>
          <a:xfrm>
            <a:off x="5434747" y="1359155"/>
            <a:ext cx="6117996" cy="923330"/>
          </a:xfrm>
          <a:prstGeom prst="rect">
            <a:avLst/>
          </a:prstGeom>
          <a:noFill/>
        </p:spPr>
        <p:txBody>
          <a:bodyPr wrap="square">
            <a:spAutoFit/>
          </a:bodyPr>
          <a:lstStyle/>
          <a:p>
            <a:r>
              <a:rPr lang="es-CL"/>
              <a:t>SELECT nombre FROM clientes </a:t>
            </a:r>
          </a:p>
          <a:p>
            <a:r>
              <a:rPr lang="es-CL"/>
              <a:t>INTERSECT </a:t>
            </a:r>
          </a:p>
          <a:p>
            <a:r>
              <a:rPr lang="es-CL"/>
              <a:t>SELECT nombre FROM proveedores</a:t>
            </a:r>
          </a:p>
        </p:txBody>
      </p:sp>
    </p:spTree>
    <p:extLst>
      <p:ext uri="{BB962C8B-B14F-4D97-AF65-F5344CB8AC3E}">
        <p14:creationId xmlns:p14="http://schemas.microsoft.com/office/powerpoint/2010/main" val="396616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29141" y="2631884"/>
            <a:ext cx="2835464" cy="629790"/>
          </a:xfrm>
        </p:spPr>
        <p:txBody>
          <a:bodyPr vert="horz" lIns="91440" tIns="45720" rIns="91440" bIns="45720" rtlCol="0" anchor="b">
            <a:normAutofit/>
          </a:bodyPr>
          <a:lstStyle/>
          <a:p>
            <a:r>
              <a:rPr lang="en-US" sz="2800">
                <a:solidFill>
                  <a:srgbClr val="262626"/>
                </a:solidFill>
              </a:rPr>
              <a:t>Diferencia</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224310"/>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s-CL"/>
              <a:t>Con EXCEPT también se combinan dos consultas SELECT, de forma que aparecerán los registros del primer SELECT que no estén presentes en el segundo. </a:t>
            </a:r>
            <a:endParaRPr lang="es-CL" sz="1800">
              <a:solidFill>
                <a:srgbClr val="262626"/>
              </a:solidFill>
            </a:endParaRPr>
          </a:p>
          <a:p>
            <a:pPr>
              <a:lnSpc>
                <a:spcPct val="90000"/>
              </a:lnSpc>
              <a:spcBef>
                <a:spcPct val="20000"/>
              </a:spcBef>
              <a:spcAft>
                <a:spcPts val="600"/>
              </a:spcAft>
              <a:buClr>
                <a:schemeClr val="accent1"/>
              </a:buClr>
              <a:buSzPct val="115000"/>
            </a:pPr>
            <a:endParaRPr lang="en-US" sz="1800">
              <a:solidFill>
                <a:srgbClr val="262626"/>
              </a:solidFill>
            </a:endParaRPr>
          </a:p>
        </p:txBody>
      </p:sp>
      <p:sp>
        <p:nvSpPr>
          <p:cNvPr id="13" name="CuadroTexto 12">
            <a:extLst>
              <a:ext uri="{FF2B5EF4-FFF2-40B4-BE49-F238E27FC236}">
                <a16:creationId xmlns:a16="http://schemas.microsoft.com/office/drawing/2014/main" id="{5D54ABD2-05D6-3A24-1C24-E12815A5EA2D}"/>
              </a:ext>
            </a:extLst>
          </p:cNvPr>
          <p:cNvSpPr txBox="1"/>
          <p:nvPr/>
        </p:nvSpPr>
        <p:spPr>
          <a:xfrm>
            <a:off x="5434747" y="1359155"/>
            <a:ext cx="6117996" cy="923330"/>
          </a:xfrm>
          <a:prstGeom prst="rect">
            <a:avLst/>
          </a:prstGeom>
          <a:noFill/>
        </p:spPr>
        <p:txBody>
          <a:bodyPr wrap="square">
            <a:spAutoFit/>
          </a:bodyPr>
          <a:lstStyle/>
          <a:p>
            <a:r>
              <a:rPr lang="es-CL"/>
              <a:t>SELECT nombre, marca FROM productos WHERE tipo=1 </a:t>
            </a:r>
          </a:p>
          <a:p>
            <a:r>
              <a:rPr lang="es-CL"/>
              <a:t>EXCEPT</a:t>
            </a:r>
          </a:p>
          <a:p>
            <a:r>
              <a:rPr lang="es-CL"/>
              <a:t>SELECT nombre, marca FROM productos WHERE tipo=2 </a:t>
            </a:r>
          </a:p>
        </p:txBody>
      </p:sp>
      <p:pic>
        <p:nvPicPr>
          <p:cNvPr id="15" name="Imagen 14">
            <a:extLst>
              <a:ext uri="{FF2B5EF4-FFF2-40B4-BE49-F238E27FC236}">
                <a16:creationId xmlns:a16="http://schemas.microsoft.com/office/drawing/2014/main" id="{FE0B6559-9266-00C5-AA63-37AEA324DFAD}"/>
              </a:ext>
            </a:extLst>
          </p:cNvPr>
          <p:cNvPicPr>
            <a:picLocks noChangeAspect="1"/>
          </p:cNvPicPr>
          <p:nvPr/>
        </p:nvPicPr>
        <p:blipFill>
          <a:blip r:embed="rId3"/>
          <a:stretch>
            <a:fillRect/>
          </a:stretch>
        </p:blipFill>
        <p:spPr>
          <a:xfrm>
            <a:off x="6094476" y="2604826"/>
            <a:ext cx="4606516" cy="2165456"/>
          </a:xfrm>
          <a:prstGeom prst="rect">
            <a:avLst/>
          </a:prstGeom>
        </p:spPr>
      </p:pic>
    </p:spTree>
    <p:extLst>
      <p:ext uri="{BB962C8B-B14F-4D97-AF65-F5344CB8AC3E}">
        <p14:creationId xmlns:p14="http://schemas.microsoft.com/office/powerpoint/2010/main" val="254747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91590-64CB-2830-8C0B-19AFF8BB9F39}"/>
              </a:ext>
            </a:extLst>
          </p:cNvPr>
          <p:cNvSpPr>
            <a:spLocks noGrp="1"/>
          </p:cNvSpPr>
          <p:nvPr>
            <p:ph type="title"/>
          </p:nvPr>
        </p:nvSpPr>
        <p:spPr/>
        <p:txBody>
          <a:bodyPr/>
          <a:lstStyle/>
          <a:p>
            <a:r>
              <a:rPr lang="es-ES"/>
              <a:t>Próxima sesión</a:t>
            </a:r>
            <a:endParaRPr lang="es-CL"/>
          </a:p>
        </p:txBody>
      </p:sp>
      <p:sp>
        <p:nvSpPr>
          <p:cNvPr id="3" name="Marcador de contenido 2">
            <a:extLst>
              <a:ext uri="{FF2B5EF4-FFF2-40B4-BE49-F238E27FC236}">
                <a16:creationId xmlns:a16="http://schemas.microsoft.com/office/drawing/2014/main" id="{2F3063EB-AFB4-252C-4A82-C7A59CD9134C}"/>
              </a:ext>
            </a:extLst>
          </p:cNvPr>
          <p:cNvSpPr>
            <a:spLocks noGrp="1"/>
          </p:cNvSpPr>
          <p:nvPr>
            <p:ph idx="1"/>
          </p:nvPr>
        </p:nvSpPr>
        <p:spPr>
          <a:xfrm>
            <a:off x="1295401" y="2556932"/>
            <a:ext cx="9601196" cy="2618383"/>
          </a:xfrm>
        </p:spPr>
        <p:txBody>
          <a:bodyPr/>
          <a:lstStyle/>
          <a:p>
            <a:pPr marL="0" indent="0">
              <a:buNone/>
            </a:pPr>
            <a:r>
              <a:rPr lang="es-CL"/>
              <a:t>Subconsultas.</a:t>
            </a:r>
          </a:p>
          <a:p>
            <a:pPr marL="0" indent="0">
              <a:buNone/>
            </a:pPr>
            <a:r>
              <a:rPr lang="es-CL"/>
              <a:t>Consultas complejas. </a:t>
            </a:r>
          </a:p>
        </p:txBody>
      </p:sp>
    </p:spTree>
    <p:extLst>
      <p:ext uri="{BB962C8B-B14F-4D97-AF65-F5344CB8AC3E}">
        <p14:creationId xmlns:p14="http://schemas.microsoft.com/office/powerpoint/2010/main" val="2952478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4199</TotalTime>
  <Words>216</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M5 – Fundamentos de bases de datos relacionales</vt:lpstr>
      <vt:lpstr>Contenidos sesión N° 4</vt:lpstr>
      <vt:lpstr>Presentación de PowerPoint</vt:lpstr>
      <vt:lpstr>Unión</vt:lpstr>
      <vt:lpstr>Intersección</vt:lpstr>
      <vt:lpstr>Diferencia</vt:lpstr>
      <vt:lpstr>Próxima sesión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106</cp:revision>
  <dcterms:created xsi:type="dcterms:W3CDTF">2024-08-20T20:09:50Z</dcterms:created>
  <dcterms:modified xsi:type="dcterms:W3CDTF">2024-10-03T21:26:46Z</dcterms:modified>
</cp:coreProperties>
</file>