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7" r:id="rId4"/>
    <p:sldId id="294" r:id="rId5"/>
    <p:sldId id="298" r:id="rId6"/>
    <p:sldId id="299" r:id="rId7"/>
    <p:sldId id="306" r:id="rId8"/>
    <p:sldId id="307" r:id="rId9"/>
    <p:sldId id="308" r:id="rId10"/>
    <p:sldId id="300" r:id="rId11"/>
    <p:sldId id="301" r:id="rId12"/>
    <p:sldId id="302" r:id="rId13"/>
    <p:sldId id="303" r:id="rId14"/>
    <p:sldId id="304" r:id="rId15"/>
    <p:sldId id="305" r:id="rId16"/>
    <p:sldId id="309" r:id="rId17"/>
    <p:sldId id="310" r:id="rId18"/>
    <p:sldId id="311" r:id="rId19"/>
    <p:sldId id="312" r:id="rId20"/>
    <p:sldId id="28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94660"/>
  </p:normalViewPr>
  <p:slideViewPr>
    <p:cSldViewPr snapToGrid="0">
      <p:cViewPr varScale="1">
        <p:scale>
          <a:sx n="102" d="100"/>
          <a:sy n="102" d="100"/>
        </p:scale>
        <p:origin x="7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F7D5737-F21B-45FB-B5CD-199FB62EBD15}" type="datetimeFigureOut">
              <a:rPr lang="es-CL" smtClean="0"/>
              <a:t>23-09-2024</a:t>
            </a:fld>
            <a:endParaRPr lang="es-CL"/>
          </a:p>
        </p:txBody>
      </p:sp>
      <p:sp>
        <p:nvSpPr>
          <p:cNvPr id="5" name="Footer Placeholder 4"/>
          <p:cNvSpPr>
            <a:spLocks noGrp="1"/>
          </p:cNvSpPr>
          <p:nvPr>
            <p:ph type="ftr" sz="quarter" idx="11"/>
          </p:nvPr>
        </p:nvSpPr>
        <p:spPr>
          <a:xfrm>
            <a:off x="2692397" y="5037663"/>
            <a:ext cx="5214635" cy="279400"/>
          </a:xfrm>
        </p:spPr>
        <p:txBody>
          <a:bodyPr/>
          <a:lstStyle/>
          <a:p>
            <a:endParaRPr lang="es-CL"/>
          </a:p>
        </p:txBody>
      </p:sp>
      <p:sp>
        <p:nvSpPr>
          <p:cNvPr id="6" name="Slide Number Placeholder 5"/>
          <p:cNvSpPr>
            <a:spLocks noGrp="1"/>
          </p:cNvSpPr>
          <p:nvPr>
            <p:ph type="sldNum" sz="quarter" idx="12"/>
          </p:nvPr>
        </p:nvSpPr>
        <p:spPr>
          <a:xfrm>
            <a:off x="8956900" y="5037663"/>
            <a:ext cx="551167" cy="279400"/>
          </a:xfrm>
        </p:spPr>
        <p:txBody>
          <a:bodyPr/>
          <a:lstStyle/>
          <a:p>
            <a:fld id="{E5C1480E-AEFF-4285-8317-B9CF6163AC07}" type="slidenum">
              <a:rPr lang="es-CL" smtClean="0"/>
              <a:t>‹Nº›</a:t>
            </a:fld>
            <a:endParaRPr lang="es-CL"/>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1417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F7D5737-F21B-45FB-B5CD-199FB62EBD15}" type="datetimeFigureOut">
              <a:rPr lang="es-CL" smtClean="0"/>
              <a:t>23-09-2024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5C1480E-AEFF-4285-8317-B9CF6163AC07}" type="slidenum">
              <a:rPr lang="es-CL" smtClean="0"/>
              <a:t>‹Nº›</a:t>
            </a:fld>
            <a:endParaRPr lang="es-CL"/>
          </a:p>
        </p:txBody>
      </p:sp>
    </p:spTree>
    <p:extLst>
      <p:ext uri="{BB962C8B-B14F-4D97-AF65-F5344CB8AC3E}">
        <p14:creationId xmlns:p14="http://schemas.microsoft.com/office/powerpoint/2010/main" val="3740791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7D5737-F21B-45FB-B5CD-199FB62EBD15}" type="datetimeFigureOut">
              <a:rPr lang="es-CL" smtClean="0"/>
              <a:t>23-09-2024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3854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7D5737-F21B-45FB-B5CD-199FB62EBD15}" type="datetimeFigureOut">
              <a:rPr lang="es-CL" smtClean="0"/>
              <a:t>23-09-2024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6278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7D5737-F21B-45FB-B5CD-199FB62EBD15}" type="datetimeFigureOut">
              <a:rPr lang="es-CL" smtClean="0"/>
              <a:t>23-09-2024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spTree>
    <p:extLst>
      <p:ext uri="{BB962C8B-B14F-4D97-AF65-F5344CB8AC3E}">
        <p14:creationId xmlns:p14="http://schemas.microsoft.com/office/powerpoint/2010/main" val="1716570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7D5737-F21B-45FB-B5CD-199FB62EBD15}" type="datetimeFigureOut">
              <a:rPr lang="es-CL" smtClean="0"/>
              <a:t>23-09-2024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440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7D5737-F21B-45FB-B5CD-199FB62EBD15}" type="datetimeFigureOut">
              <a:rPr lang="es-CL" smtClean="0"/>
              <a:t>23-09-2024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01091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7D5737-F21B-45FB-B5CD-199FB62EBD15}" type="datetimeFigureOut">
              <a:rPr lang="es-CL" smtClean="0"/>
              <a:t>23-09-2024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8078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7D5737-F21B-45FB-B5CD-199FB62EBD15}" type="datetimeFigureOut">
              <a:rPr lang="es-CL" smtClean="0"/>
              <a:t>23-09-2024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5076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7D5737-F21B-45FB-B5CD-199FB62EBD15}" type="datetimeFigureOut">
              <a:rPr lang="es-CL" smtClean="0"/>
              <a:t>23-09-2024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spTree>
    <p:extLst>
      <p:ext uri="{BB962C8B-B14F-4D97-AF65-F5344CB8AC3E}">
        <p14:creationId xmlns:p14="http://schemas.microsoft.com/office/powerpoint/2010/main" val="1569132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7D5737-F21B-45FB-B5CD-199FB62EBD15}" type="datetimeFigureOut">
              <a:rPr lang="es-CL" smtClean="0"/>
              <a:t>23-09-2024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5583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F7D5737-F21B-45FB-B5CD-199FB62EBD15}" type="datetimeFigureOut">
              <a:rPr lang="es-CL" smtClean="0"/>
              <a:t>23-09-2024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5C1480E-AEFF-4285-8317-B9CF6163AC07}" type="slidenum">
              <a:rPr lang="es-CL" smtClean="0"/>
              <a:t>‹Nº›</a:t>
            </a:fld>
            <a:endParaRPr lang="es-CL"/>
          </a:p>
        </p:txBody>
      </p:sp>
    </p:spTree>
    <p:extLst>
      <p:ext uri="{BB962C8B-B14F-4D97-AF65-F5344CB8AC3E}">
        <p14:creationId xmlns:p14="http://schemas.microsoft.com/office/powerpoint/2010/main" val="4062420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F7D5737-F21B-45FB-B5CD-199FB62EBD15}" type="datetimeFigureOut">
              <a:rPr lang="es-CL" smtClean="0"/>
              <a:t>23-09-2024</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E5C1480E-AEFF-4285-8317-B9CF6163AC07}" type="slidenum">
              <a:rPr lang="es-CL" smtClean="0"/>
              <a:t>‹Nº›</a:t>
            </a:fld>
            <a:endParaRPr lang="es-CL"/>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7561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F7D5737-F21B-45FB-B5CD-199FB62EBD15}" type="datetimeFigureOut">
              <a:rPr lang="es-CL" smtClean="0"/>
              <a:t>23-09-2024</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E5C1480E-AEFF-4285-8317-B9CF6163AC07}" type="slidenum">
              <a:rPr lang="es-CL" smtClean="0"/>
              <a:t>‹Nº›</a:t>
            </a:fld>
            <a:endParaRPr lang="es-CL"/>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5228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7D5737-F21B-45FB-B5CD-199FB62EBD15}" type="datetimeFigureOut">
              <a:rPr lang="es-CL" smtClean="0"/>
              <a:t>23-09-2024</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E5C1480E-AEFF-4285-8317-B9CF6163AC07}" type="slidenum">
              <a:rPr lang="es-CL" smtClean="0"/>
              <a:t>‹Nº›</a:t>
            </a:fld>
            <a:endParaRPr lang="es-CL"/>
          </a:p>
        </p:txBody>
      </p:sp>
    </p:spTree>
    <p:extLst>
      <p:ext uri="{BB962C8B-B14F-4D97-AF65-F5344CB8AC3E}">
        <p14:creationId xmlns:p14="http://schemas.microsoft.com/office/powerpoint/2010/main" val="1312914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F7D5737-F21B-45FB-B5CD-199FB62EBD15}" type="datetimeFigureOut">
              <a:rPr lang="es-CL" smtClean="0"/>
              <a:t>23-09-2024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5C1480E-AEFF-4285-8317-B9CF6163AC07}" type="slidenum">
              <a:rPr lang="es-CL" smtClean="0"/>
              <a:t>‹Nº›</a:t>
            </a:fld>
            <a:endParaRPr lang="es-CL"/>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9000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F7D5737-F21B-45FB-B5CD-199FB62EBD15}" type="datetimeFigureOut">
              <a:rPr lang="es-CL" smtClean="0"/>
              <a:t>23-09-2024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5C1480E-AEFF-4285-8317-B9CF6163AC07}" type="slidenum">
              <a:rPr lang="es-CL" smtClean="0"/>
              <a:t>‹Nº›</a:t>
            </a:fld>
            <a:endParaRPr lang="es-CL"/>
          </a:p>
        </p:txBody>
      </p:sp>
    </p:spTree>
    <p:extLst>
      <p:ext uri="{BB962C8B-B14F-4D97-AF65-F5344CB8AC3E}">
        <p14:creationId xmlns:p14="http://schemas.microsoft.com/office/powerpoint/2010/main" val="444887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F7D5737-F21B-45FB-B5CD-199FB62EBD15}" type="datetimeFigureOut">
              <a:rPr lang="es-CL" smtClean="0"/>
              <a:t>23-09-2024</a:t>
            </a:fld>
            <a:endParaRPr lang="es-CL"/>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CL"/>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5C1480E-AEFF-4285-8317-B9CF6163AC07}" type="slidenum">
              <a:rPr lang="es-CL" smtClean="0"/>
              <a:t>‹Nº›</a:t>
            </a:fld>
            <a:endParaRPr lang="es-CL"/>
          </a:p>
        </p:txBody>
      </p:sp>
    </p:spTree>
    <p:extLst>
      <p:ext uri="{BB962C8B-B14F-4D97-AF65-F5344CB8AC3E}">
        <p14:creationId xmlns:p14="http://schemas.microsoft.com/office/powerpoint/2010/main" val="35534041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yudaleyprotecciondatos.es/bases-de-datos/jerarquicas/" TargetMode="External"/><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13.jpe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10.gif"/><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F56FFB-A505-AACA-E1CC-14DB8BDBF82C}"/>
              </a:ext>
            </a:extLst>
          </p:cNvPr>
          <p:cNvSpPr>
            <a:spLocks noGrp="1"/>
          </p:cNvSpPr>
          <p:nvPr>
            <p:ph type="ctrTitle"/>
          </p:nvPr>
        </p:nvSpPr>
        <p:spPr/>
        <p:txBody>
          <a:bodyPr/>
          <a:lstStyle/>
          <a:p>
            <a:r>
              <a:rPr lang="es-ES" sz="4800"/>
              <a:t>M5 – Fundamentos de bases de datos relacionales</a:t>
            </a:r>
            <a:endParaRPr lang="es-CL" sz="4800"/>
          </a:p>
        </p:txBody>
      </p:sp>
      <p:sp>
        <p:nvSpPr>
          <p:cNvPr id="3" name="Subtítulo 2">
            <a:extLst>
              <a:ext uri="{FF2B5EF4-FFF2-40B4-BE49-F238E27FC236}">
                <a16:creationId xmlns:a16="http://schemas.microsoft.com/office/drawing/2014/main" id="{A7AD414A-436A-DB60-E3E8-44F17D57053E}"/>
              </a:ext>
            </a:extLst>
          </p:cNvPr>
          <p:cNvSpPr>
            <a:spLocks noGrp="1"/>
          </p:cNvSpPr>
          <p:nvPr>
            <p:ph type="subTitle" idx="1"/>
          </p:nvPr>
        </p:nvSpPr>
        <p:spPr/>
        <p:txBody>
          <a:bodyPr>
            <a:normAutofit/>
          </a:bodyPr>
          <a:lstStyle/>
          <a:p>
            <a:r>
              <a:rPr lang="es-ES"/>
              <a:t>Día 2 – sesión 1</a:t>
            </a:r>
          </a:p>
        </p:txBody>
      </p:sp>
    </p:spTree>
    <p:extLst>
      <p:ext uri="{BB962C8B-B14F-4D97-AF65-F5344CB8AC3E}">
        <p14:creationId xmlns:p14="http://schemas.microsoft.com/office/powerpoint/2010/main" val="4018448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0FC861-09B9-D96A-F0B3-CC08A75BA2BE}"/>
              </a:ext>
            </a:extLst>
          </p:cNvPr>
          <p:cNvSpPr>
            <a:spLocks noGrp="1"/>
          </p:cNvSpPr>
          <p:nvPr>
            <p:ph type="title"/>
          </p:nvPr>
        </p:nvSpPr>
        <p:spPr/>
        <p:txBody>
          <a:bodyPr/>
          <a:lstStyle/>
          <a:p>
            <a:r>
              <a:rPr lang="es-ES"/>
              <a:t>Modelos de bases de datos.</a:t>
            </a:r>
            <a:endParaRPr lang="es-CL"/>
          </a:p>
        </p:txBody>
      </p:sp>
      <p:pic>
        <p:nvPicPr>
          <p:cNvPr id="1026" name="Picture 2" descr="Tipos de Bases de Datos NoSQL | Bases de datos | DbaExperts %">
            <a:extLst>
              <a:ext uri="{FF2B5EF4-FFF2-40B4-BE49-F238E27FC236}">
                <a16:creationId xmlns:a16="http://schemas.microsoft.com/office/drawing/2014/main" id="{47F6E306-DE7C-622D-10B3-4ED059E1E6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75" y="2631469"/>
            <a:ext cx="5105400" cy="3244399"/>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203D944B-86D3-277A-112E-CAC8D7D18799}"/>
              </a:ext>
            </a:extLst>
          </p:cNvPr>
          <p:cNvSpPr txBox="1"/>
          <p:nvPr/>
        </p:nvSpPr>
        <p:spPr>
          <a:xfrm>
            <a:off x="7010400" y="2724150"/>
            <a:ext cx="4305300" cy="1477328"/>
          </a:xfrm>
          <a:prstGeom prst="rect">
            <a:avLst/>
          </a:prstGeom>
          <a:noFill/>
        </p:spPr>
        <p:txBody>
          <a:bodyPr wrap="square" rtlCol="0">
            <a:spAutoFit/>
          </a:bodyPr>
          <a:lstStyle/>
          <a:p>
            <a:r>
              <a:rPr lang="es-ES"/>
              <a:t>Bases de datos Jerarquicas:</a:t>
            </a:r>
          </a:p>
          <a:p>
            <a:endParaRPr lang="es-CL"/>
          </a:p>
          <a:p>
            <a:r>
              <a:rPr lang="es-CL">
                <a:hlinkClick r:id="rId3"/>
              </a:rPr>
              <a:t>https://ayudaleyprotecciondatos.es/bases-de-datos/jerarquicas/</a:t>
            </a:r>
            <a:endParaRPr lang="es-CL"/>
          </a:p>
          <a:p>
            <a:endParaRPr lang="es-CL"/>
          </a:p>
        </p:txBody>
      </p:sp>
    </p:spTree>
    <p:extLst>
      <p:ext uri="{BB962C8B-B14F-4D97-AF65-F5344CB8AC3E}">
        <p14:creationId xmlns:p14="http://schemas.microsoft.com/office/powerpoint/2010/main" val="463777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5" name="Group 2054">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056" name="Picture 2055">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057" name="Rectangle 2056">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pic>
          <p:nvPicPr>
            <p:cNvPr id="2058" name="Picture 2057">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059" name="Picture 2058">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2061" name="Straight Connector 2060">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063" name="Rectangle 2062">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065" name="Rectangle 2064">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7" name="Rectangle 2066">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2" name="Título 1">
            <a:extLst>
              <a:ext uri="{FF2B5EF4-FFF2-40B4-BE49-F238E27FC236}">
                <a16:creationId xmlns:a16="http://schemas.microsoft.com/office/drawing/2014/main" id="{49CD8149-6CC4-96DC-261A-B0C8238A7B05}"/>
              </a:ext>
            </a:extLst>
          </p:cNvPr>
          <p:cNvSpPr>
            <a:spLocks noGrp="1"/>
          </p:cNvSpPr>
          <p:nvPr>
            <p:ph type="title"/>
          </p:nvPr>
        </p:nvSpPr>
        <p:spPr>
          <a:xfrm>
            <a:off x="929141" y="2434224"/>
            <a:ext cx="2835464" cy="1254868"/>
          </a:xfrm>
        </p:spPr>
        <p:txBody>
          <a:bodyPr vert="horz" lIns="91440" tIns="45720" rIns="91440" bIns="45720" rtlCol="0" anchor="b">
            <a:normAutofit/>
          </a:bodyPr>
          <a:lstStyle/>
          <a:p>
            <a:r>
              <a:rPr lang="en-US" sz="2800">
                <a:solidFill>
                  <a:srgbClr val="262626"/>
                </a:solidFill>
              </a:rPr>
              <a:t>Bases de datos relacionales.</a:t>
            </a:r>
          </a:p>
        </p:txBody>
      </p:sp>
      <p:sp>
        <p:nvSpPr>
          <p:cNvPr id="4" name="CuadroTexto 3">
            <a:extLst>
              <a:ext uri="{FF2B5EF4-FFF2-40B4-BE49-F238E27FC236}">
                <a16:creationId xmlns:a16="http://schemas.microsoft.com/office/drawing/2014/main" id="{A528741E-1D8D-8D26-B023-451B6D5792B8}"/>
              </a:ext>
            </a:extLst>
          </p:cNvPr>
          <p:cNvSpPr txBox="1"/>
          <p:nvPr/>
        </p:nvSpPr>
        <p:spPr>
          <a:xfrm>
            <a:off x="929141" y="2430471"/>
            <a:ext cx="2835464" cy="3552039"/>
          </a:xfrm>
          <a:prstGeom prst="rect">
            <a:avLst/>
          </a:prstGeom>
        </p:spPr>
        <p:txBody>
          <a:bodyPr vert="horz" lIns="91440" tIns="45720" rIns="91440" bIns="45720" rtlCol="0" anchor="t">
            <a:normAutofit/>
          </a:bodyPr>
          <a:lstStyle/>
          <a:p>
            <a:pPr>
              <a:lnSpc>
                <a:spcPct val="90000"/>
              </a:lnSpc>
              <a:spcBef>
                <a:spcPct val="20000"/>
              </a:spcBef>
              <a:spcAft>
                <a:spcPts val="600"/>
              </a:spcAft>
              <a:buClr>
                <a:schemeClr val="accent1"/>
              </a:buClr>
              <a:buSzPct val="115000"/>
            </a:pPr>
            <a:endParaRPr lang="en-US" sz="1500">
              <a:solidFill>
                <a:srgbClr val="262626"/>
              </a:solidFill>
            </a:endParaRPr>
          </a:p>
        </p:txBody>
      </p:sp>
      <p:sp useBgFill="1">
        <p:nvSpPr>
          <p:cNvPr id="2069" name="Rectangle 2068">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A25314A6-7A84-EC01-4A50-AF980A0B13CE}"/>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375451" y="2419678"/>
            <a:ext cx="6068003" cy="3792501"/>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A0A8A158-976B-D400-3398-2449AA2D6DFB}"/>
              </a:ext>
            </a:extLst>
          </p:cNvPr>
          <p:cNvSpPr txBox="1"/>
          <p:nvPr/>
        </p:nvSpPr>
        <p:spPr>
          <a:xfrm>
            <a:off x="5397677" y="374036"/>
            <a:ext cx="6115050" cy="2089162"/>
          </a:xfrm>
          <a:prstGeom prst="rect">
            <a:avLst/>
          </a:prstGeom>
          <a:noFill/>
        </p:spPr>
        <p:txBody>
          <a:bodyPr wrap="square">
            <a:spAutoFit/>
          </a:bodyPr>
          <a:lstStyle/>
          <a:p>
            <a:pPr>
              <a:lnSpc>
                <a:spcPct val="90000"/>
              </a:lnSpc>
              <a:spcBef>
                <a:spcPct val="20000"/>
              </a:spcBef>
              <a:spcAft>
                <a:spcPts val="600"/>
              </a:spcAft>
              <a:buClr>
                <a:schemeClr val="accent1"/>
              </a:buClr>
              <a:buSzPct val="115000"/>
            </a:pPr>
            <a:r>
              <a:rPr lang="en-US" sz="1800">
                <a:solidFill>
                  <a:srgbClr val="262626"/>
                </a:solidFill>
              </a:rPr>
              <a:t>Son una colección de elementos de datos, organizados en un conjunto de tablas formalmente descritas, desde donde se puede acceder a los datos o volver a montarlos de muchas maneras diferentes, sin tener que reorganizar las tablas de la base. La interfaz estándar de programa de usuario, y aplicación a una base de datos relacional, es el Lenguaje de Consultas Estructuradas (SQL). Algunos ejemplos, son: PostgreSQL, MySQL, Oracle y SQL Server. </a:t>
            </a:r>
          </a:p>
        </p:txBody>
      </p:sp>
    </p:spTree>
    <p:extLst>
      <p:ext uri="{BB962C8B-B14F-4D97-AF65-F5344CB8AC3E}">
        <p14:creationId xmlns:p14="http://schemas.microsoft.com/office/powerpoint/2010/main" val="1318929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46020A-B32E-E252-61B3-C43520994302}"/>
              </a:ext>
            </a:extLst>
          </p:cNvPr>
          <p:cNvSpPr>
            <a:spLocks noGrp="1"/>
          </p:cNvSpPr>
          <p:nvPr>
            <p:ph type="title"/>
          </p:nvPr>
        </p:nvSpPr>
        <p:spPr/>
        <p:txBody>
          <a:bodyPr/>
          <a:lstStyle/>
          <a:p>
            <a:r>
              <a:rPr lang="es-ES"/>
              <a:t>Bases de datos NoSQL </a:t>
            </a:r>
            <a:endParaRPr lang="es-CL"/>
          </a:p>
        </p:txBody>
      </p:sp>
      <p:sp>
        <p:nvSpPr>
          <p:cNvPr id="4" name="CuadroTexto 3">
            <a:extLst>
              <a:ext uri="{FF2B5EF4-FFF2-40B4-BE49-F238E27FC236}">
                <a16:creationId xmlns:a16="http://schemas.microsoft.com/office/drawing/2014/main" id="{1812EE76-36C7-E688-1F9E-E3EC5635CB59}"/>
              </a:ext>
            </a:extLst>
          </p:cNvPr>
          <p:cNvSpPr txBox="1"/>
          <p:nvPr/>
        </p:nvSpPr>
        <p:spPr>
          <a:xfrm>
            <a:off x="1480008" y="2692692"/>
            <a:ext cx="9275976" cy="923330"/>
          </a:xfrm>
          <a:prstGeom prst="rect">
            <a:avLst/>
          </a:prstGeom>
          <a:noFill/>
        </p:spPr>
        <p:txBody>
          <a:bodyPr wrap="square">
            <a:spAutoFit/>
          </a:bodyPr>
          <a:lstStyle/>
          <a:p>
            <a:r>
              <a:rPr lang="es-CL"/>
              <a:t>Pensadas para modelos de datos específicos, con esquemas flexibles, y ampliamente reconocidas porque son fáciles de desarrollar, por su funcionalidad y el rendimiento a escala. Algunos ejemplos, son: Cassandra, Redis, MongoDB y CouchDB</a:t>
            </a:r>
          </a:p>
        </p:txBody>
      </p:sp>
      <p:pic>
        <p:nvPicPr>
          <p:cNvPr id="3074" name="Picture 2" descr="Instalación y utilización de MongoDB - Formadores IT">
            <a:extLst>
              <a:ext uri="{FF2B5EF4-FFF2-40B4-BE49-F238E27FC236}">
                <a16:creationId xmlns:a16="http://schemas.microsoft.com/office/drawing/2014/main" id="{F8473EF9-7707-EC25-1CAC-CDB694C93A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9609" y="3616022"/>
            <a:ext cx="2952750" cy="24574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Usando MongoDB con Python: Integración de bases de datos NoSQL en tus  aplicaciones. - CodigosPython">
            <a:extLst>
              <a:ext uri="{FF2B5EF4-FFF2-40B4-BE49-F238E27FC236}">
                <a16:creationId xmlns:a16="http://schemas.microsoft.com/office/drawing/2014/main" id="{C183EDDA-72BC-9F60-0F37-25CE47445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1767" y="3704734"/>
            <a:ext cx="3573066" cy="2171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284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C4E9A9-89E2-2F2C-B296-EB1E3AB3EFF4}"/>
              </a:ext>
            </a:extLst>
          </p:cNvPr>
          <p:cNvSpPr>
            <a:spLocks noGrp="1"/>
          </p:cNvSpPr>
          <p:nvPr>
            <p:ph type="title"/>
          </p:nvPr>
        </p:nvSpPr>
        <p:spPr/>
        <p:txBody>
          <a:bodyPr>
            <a:normAutofit fontScale="90000"/>
          </a:bodyPr>
          <a:lstStyle/>
          <a:p>
            <a:r>
              <a:rPr lang="es-ES"/>
              <a:t>Componentes principales de una Base de Datos Relacional</a:t>
            </a:r>
            <a:endParaRPr lang="es-CL"/>
          </a:p>
        </p:txBody>
      </p:sp>
      <p:sp>
        <p:nvSpPr>
          <p:cNvPr id="3" name="CuadroTexto 2">
            <a:extLst>
              <a:ext uri="{FF2B5EF4-FFF2-40B4-BE49-F238E27FC236}">
                <a16:creationId xmlns:a16="http://schemas.microsoft.com/office/drawing/2014/main" id="{008E2FF8-CBDB-65FF-1EFF-9789152CE895}"/>
              </a:ext>
            </a:extLst>
          </p:cNvPr>
          <p:cNvSpPr txBox="1"/>
          <p:nvPr/>
        </p:nvSpPr>
        <p:spPr>
          <a:xfrm>
            <a:off x="1420303" y="2692568"/>
            <a:ext cx="6667895" cy="3170099"/>
          </a:xfrm>
          <a:prstGeom prst="rect">
            <a:avLst/>
          </a:prstGeom>
          <a:noFill/>
        </p:spPr>
        <p:txBody>
          <a:bodyPr wrap="square" rtlCol="0">
            <a:spAutoFit/>
          </a:bodyPr>
          <a:lstStyle/>
          <a:p>
            <a:r>
              <a:rPr lang="es-CL" sz="2000" b="1"/>
              <a:t>Entidad</a:t>
            </a:r>
            <a:r>
              <a:rPr lang="es-CL" sz="2000"/>
              <a:t>: es cualquier cosa del mundo real que pueda ser representada en una base de datos. Cada entidad representa un objeto que tiene propiedades (atributos) y sobre el que queremos almacenar información.</a:t>
            </a:r>
          </a:p>
          <a:p>
            <a:endParaRPr lang="es-CL" sz="2000"/>
          </a:p>
          <a:p>
            <a:r>
              <a:rPr lang="es-CL" sz="2000"/>
              <a:t>Las entidades suelen corresponderse con tablas en una base de datos relacional.</a:t>
            </a:r>
          </a:p>
          <a:p>
            <a:endParaRPr lang="es-CL" sz="2000"/>
          </a:p>
          <a:p>
            <a:r>
              <a:rPr lang="es-CL" sz="2000"/>
              <a:t>Cada fila de una tabla es una instancia de esa entidad, y cada columna es un atributo de la entidad.</a:t>
            </a:r>
          </a:p>
        </p:txBody>
      </p:sp>
      <p:pic>
        <p:nvPicPr>
          <p:cNvPr id="8" name="Imagen 7">
            <a:extLst>
              <a:ext uri="{FF2B5EF4-FFF2-40B4-BE49-F238E27FC236}">
                <a16:creationId xmlns:a16="http://schemas.microsoft.com/office/drawing/2014/main" id="{7BD0BC01-4035-A41F-7199-A30FD5C650E9}"/>
              </a:ext>
            </a:extLst>
          </p:cNvPr>
          <p:cNvPicPr>
            <a:picLocks noChangeAspect="1"/>
          </p:cNvPicPr>
          <p:nvPr/>
        </p:nvPicPr>
        <p:blipFill>
          <a:blip r:embed="rId2"/>
          <a:stretch>
            <a:fillRect/>
          </a:stretch>
        </p:blipFill>
        <p:spPr>
          <a:xfrm>
            <a:off x="8088198" y="3317212"/>
            <a:ext cx="3089494" cy="1920809"/>
          </a:xfrm>
          <a:prstGeom prst="rect">
            <a:avLst/>
          </a:prstGeom>
        </p:spPr>
      </p:pic>
    </p:spTree>
    <p:extLst>
      <p:ext uri="{BB962C8B-B14F-4D97-AF65-F5344CB8AC3E}">
        <p14:creationId xmlns:p14="http://schemas.microsoft.com/office/powerpoint/2010/main" val="2558112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9EAC-A806-4598-50FD-F62121F8E1CF}"/>
              </a:ext>
            </a:extLst>
          </p:cNvPr>
          <p:cNvSpPr>
            <a:spLocks noGrp="1"/>
          </p:cNvSpPr>
          <p:nvPr>
            <p:ph type="title"/>
          </p:nvPr>
        </p:nvSpPr>
        <p:spPr/>
        <p:txBody>
          <a:bodyPr>
            <a:normAutofit fontScale="90000"/>
          </a:bodyPr>
          <a:lstStyle/>
          <a:p>
            <a:r>
              <a:rPr lang="es-ES"/>
              <a:t>Convenciones de nombres para las entidades</a:t>
            </a:r>
            <a:endParaRPr lang="es-CL"/>
          </a:p>
        </p:txBody>
      </p:sp>
      <p:sp>
        <p:nvSpPr>
          <p:cNvPr id="5" name="CuadroTexto 4">
            <a:extLst>
              <a:ext uri="{FF2B5EF4-FFF2-40B4-BE49-F238E27FC236}">
                <a16:creationId xmlns:a16="http://schemas.microsoft.com/office/drawing/2014/main" id="{7DD34D0D-6511-1567-6389-C640C0B5E9CB}"/>
              </a:ext>
            </a:extLst>
          </p:cNvPr>
          <p:cNvSpPr txBox="1"/>
          <p:nvPr/>
        </p:nvSpPr>
        <p:spPr>
          <a:xfrm>
            <a:off x="1508289" y="2809188"/>
            <a:ext cx="9059157" cy="2308324"/>
          </a:xfrm>
          <a:prstGeom prst="rect">
            <a:avLst/>
          </a:prstGeom>
          <a:noFill/>
        </p:spPr>
        <p:txBody>
          <a:bodyPr wrap="square" rtlCol="0">
            <a:spAutoFit/>
          </a:bodyPr>
          <a:lstStyle/>
          <a:p>
            <a:pPr marL="285750" indent="-285750">
              <a:buFont typeface="Arial" panose="020B0604020202020204" pitchFamily="34" charset="0"/>
              <a:buChar char="•"/>
            </a:pPr>
            <a:r>
              <a:rPr lang="es-CL"/>
              <a:t>Es recomendable el uso de sustantivos en idioma inglés.</a:t>
            </a:r>
          </a:p>
          <a:p>
            <a:pPr marL="285750" indent="-285750">
              <a:buFont typeface="Arial" panose="020B0604020202020204" pitchFamily="34" charset="0"/>
              <a:buChar char="•"/>
            </a:pPr>
            <a:r>
              <a:rPr lang="es-CL"/>
              <a:t>Es una preferencia opcional escribir comandos/cláusulas en mayúsculas, los DBMS como MySQL/MariaDB reconocen órdenes sin distinguir entre minúsculas/mayúsculas.</a:t>
            </a:r>
          </a:p>
          <a:p>
            <a:pPr marL="285750" indent="-285750">
              <a:buFont typeface="Arial" panose="020B0604020202020204" pitchFamily="34" charset="0"/>
              <a:buChar char="•"/>
            </a:pPr>
            <a:r>
              <a:rPr lang="es-CL"/>
              <a:t>Nombres de tablas:</a:t>
            </a:r>
          </a:p>
          <a:p>
            <a:pPr marL="742950" lvl="1" indent="-285750">
              <a:buFont typeface="Courier New" panose="02070309020205020404" pitchFamily="49" charset="0"/>
              <a:buChar char="o"/>
            </a:pPr>
            <a:r>
              <a:rPr lang="es-CL"/>
              <a:t>Usa sustantivos en minúsculas y en plural. Por ejemplo, algunos nombres de tablas pueden ser: employees, notes, students.</a:t>
            </a:r>
          </a:p>
          <a:p>
            <a:pPr marL="742950" lvl="1" indent="-285750">
              <a:buFont typeface="Courier New" panose="02070309020205020404" pitchFamily="49" charset="0"/>
              <a:buChar char="o"/>
            </a:pPr>
            <a:r>
              <a:rPr lang="es-CL"/>
              <a:t>En los casos donde necesites más de un sustantivo, sepáralos con un «guion bajo». Por ejemplo: product_types, art_books, physic_books.</a:t>
            </a:r>
          </a:p>
        </p:txBody>
      </p:sp>
    </p:spTree>
    <p:extLst>
      <p:ext uri="{BB962C8B-B14F-4D97-AF65-F5344CB8AC3E}">
        <p14:creationId xmlns:p14="http://schemas.microsoft.com/office/powerpoint/2010/main" val="1880165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25B14-F66D-82DB-05AC-BD1A0D34E307}"/>
              </a:ext>
            </a:extLst>
          </p:cNvPr>
          <p:cNvSpPr>
            <a:spLocks noGrp="1"/>
          </p:cNvSpPr>
          <p:nvPr>
            <p:ph type="title"/>
          </p:nvPr>
        </p:nvSpPr>
        <p:spPr/>
        <p:txBody>
          <a:bodyPr>
            <a:normAutofit fontScale="90000"/>
          </a:bodyPr>
          <a:lstStyle/>
          <a:p>
            <a:r>
              <a:rPr lang="es-ES"/>
              <a:t>Componentes principales de una Base de Datos Relacional</a:t>
            </a:r>
            <a:endParaRPr lang="es-CL"/>
          </a:p>
        </p:txBody>
      </p:sp>
      <p:sp>
        <p:nvSpPr>
          <p:cNvPr id="3" name="CuadroTexto 2">
            <a:extLst>
              <a:ext uri="{FF2B5EF4-FFF2-40B4-BE49-F238E27FC236}">
                <a16:creationId xmlns:a16="http://schemas.microsoft.com/office/drawing/2014/main" id="{4FF098F7-42DB-4066-F5F4-937A8FC5F707}"/>
              </a:ext>
            </a:extLst>
          </p:cNvPr>
          <p:cNvSpPr txBox="1"/>
          <p:nvPr/>
        </p:nvSpPr>
        <p:spPr>
          <a:xfrm>
            <a:off x="1461155" y="2705493"/>
            <a:ext cx="5453995" cy="1200329"/>
          </a:xfrm>
          <a:prstGeom prst="rect">
            <a:avLst/>
          </a:prstGeom>
          <a:noFill/>
        </p:spPr>
        <p:txBody>
          <a:bodyPr wrap="square" rtlCol="0">
            <a:spAutoFit/>
          </a:bodyPr>
          <a:lstStyle/>
          <a:p>
            <a:r>
              <a:rPr lang="es-ES" b="1"/>
              <a:t>Relación</a:t>
            </a:r>
            <a:r>
              <a:rPr lang="es-ES"/>
              <a:t>: </a:t>
            </a:r>
            <a:r>
              <a:rPr lang="es-CL"/>
              <a:t>Une lógicamente dos o más tablas, para indicar qué dependencias pueden existir entre</a:t>
            </a:r>
          </a:p>
          <a:p>
            <a:r>
              <a:rPr lang="es-CL"/>
              <a:t>ellas, es decir, indica la forma en que se relacionan las tablas</a:t>
            </a:r>
            <a:r>
              <a:rPr lang="es-ES"/>
              <a:t> </a:t>
            </a:r>
            <a:endParaRPr lang="es-CL"/>
          </a:p>
        </p:txBody>
      </p:sp>
      <p:pic>
        <p:nvPicPr>
          <p:cNvPr id="5" name="Imagen 4">
            <a:extLst>
              <a:ext uri="{FF2B5EF4-FFF2-40B4-BE49-F238E27FC236}">
                <a16:creationId xmlns:a16="http://schemas.microsoft.com/office/drawing/2014/main" id="{AD04305C-C8FD-4AB8-E9E3-06A8672A3DF7}"/>
              </a:ext>
            </a:extLst>
          </p:cNvPr>
          <p:cNvPicPr>
            <a:picLocks noChangeAspect="1"/>
          </p:cNvPicPr>
          <p:nvPr/>
        </p:nvPicPr>
        <p:blipFill>
          <a:blip r:embed="rId2"/>
          <a:stretch>
            <a:fillRect/>
          </a:stretch>
        </p:blipFill>
        <p:spPr>
          <a:xfrm>
            <a:off x="3104855" y="3670608"/>
            <a:ext cx="2302155" cy="2546092"/>
          </a:xfrm>
          <a:prstGeom prst="rect">
            <a:avLst/>
          </a:prstGeom>
        </p:spPr>
      </p:pic>
      <p:pic>
        <p:nvPicPr>
          <p:cNvPr id="6146" name="Picture 2" descr="Tipos de relaciones en bases de datos">
            <a:extLst>
              <a:ext uri="{FF2B5EF4-FFF2-40B4-BE49-F238E27FC236}">
                <a16:creationId xmlns:a16="http://schemas.microsoft.com/office/drawing/2014/main" id="{D97A14DD-F5A6-5062-0196-5512A54082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4992" y="3186114"/>
            <a:ext cx="4584598" cy="2689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059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0" name="Picture 9">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pic>
          <p:nvPicPr>
            <p:cNvPr id="12" name="Picture 11">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3" name="Picture 12">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5" name="Straight Connector 14">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2" name="Título 1">
            <a:extLst>
              <a:ext uri="{FF2B5EF4-FFF2-40B4-BE49-F238E27FC236}">
                <a16:creationId xmlns:a16="http://schemas.microsoft.com/office/drawing/2014/main" id="{42E393D0-816B-C1AF-DA9B-17C3CA3F9C11}"/>
              </a:ext>
            </a:extLst>
          </p:cNvPr>
          <p:cNvSpPr>
            <a:spLocks noGrp="1"/>
          </p:cNvSpPr>
          <p:nvPr>
            <p:ph type="title"/>
          </p:nvPr>
        </p:nvSpPr>
        <p:spPr>
          <a:xfrm>
            <a:off x="826852" y="872061"/>
            <a:ext cx="3073940" cy="3436688"/>
          </a:xfrm>
        </p:spPr>
        <p:txBody>
          <a:bodyPr vert="horz" lIns="91440" tIns="45720" rIns="91440" bIns="45720" rtlCol="0" anchor="b">
            <a:normAutofit/>
          </a:bodyPr>
          <a:lstStyle/>
          <a:p>
            <a:r>
              <a:rPr lang="en-US">
                <a:solidFill>
                  <a:srgbClr val="262626"/>
                </a:solidFill>
              </a:rPr>
              <a:t>¿CUÁNDO UTILIZAR SQL O NOSQL?</a:t>
            </a:r>
          </a:p>
        </p:txBody>
      </p:sp>
      <p:sp useBgFill="1">
        <p:nvSpPr>
          <p:cNvPr id="23" name="Rectangle 22">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Escala de tiempo&#10;&#10;Descripción generada automáticamente con confianza media">
            <a:extLst>
              <a:ext uri="{FF2B5EF4-FFF2-40B4-BE49-F238E27FC236}">
                <a16:creationId xmlns:a16="http://schemas.microsoft.com/office/drawing/2014/main" id="{00114354-84AE-8970-27AF-D4411CD3791F}"/>
              </a:ext>
            </a:extLst>
          </p:cNvPr>
          <p:cNvPicPr>
            <a:picLocks noChangeAspect="1"/>
          </p:cNvPicPr>
          <p:nvPr/>
        </p:nvPicPr>
        <p:blipFill>
          <a:blip r:embed="rId5"/>
          <a:stretch>
            <a:fillRect/>
          </a:stretch>
        </p:blipFill>
        <p:spPr>
          <a:xfrm>
            <a:off x="6533488" y="319640"/>
            <a:ext cx="4105795" cy="3705479"/>
          </a:xfrm>
          <a:prstGeom prst="rect">
            <a:avLst/>
          </a:prstGeom>
        </p:spPr>
      </p:pic>
      <p:sp>
        <p:nvSpPr>
          <p:cNvPr id="6" name="CuadroTexto 5">
            <a:extLst>
              <a:ext uri="{FF2B5EF4-FFF2-40B4-BE49-F238E27FC236}">
                <a16:creationId xmlns:a16="http://schemas.microsoft.com/office/drawing/2014/main" id="{5261C729-950A-954D-471E-5D86AB4E4027}"/>
              </a:ext>
            </a:extLst>
          </p:cNvPr>
          <p:cNvSpPr txBox="1"/>
          <p:nvPr/>
        </p:nvSpPr>
        <p:spPr>
          <a:xfrm>
            <a:off x="5009257" y="4338823"/>
            <a:ext cx="6968976" cy="1754326"/>
          </a:xfrm>
          <a:prstGeom prst="rect">
            <a:avLst/>
          </a:prstGeom>
          <a:noFill/>
        </p:spPr>
        <p:txBody>
          <a:bodyPr wrap="square">
            <a:spAutoFit/>
          </a:bodyPr>
          <a:lstStyle/>
          <a:p>
            <a:r>
              <a:rPr lang="es-CL"/>
              <a:t>Por ejemplo, los sistemas contables, o de inventario, requieren transacciones de varias filas, y para este tipo de trabajos la mejor opción son las bases de datos SQL (PostgreSQL). Mientras que, si los sistemas son de gestión de contenido, aplicaciones móviles, de análisis en tiempo real, bases de datos con un crecimiento rápido, con un esquema descentralizado, son preferibles las bases de datos NOSQL (MongoDB).</a:t>
            </a:r>
          </a:p>
        </p:txBody>
      </p:sp>
    </p:spTree>
    <p:extLst>
      <p:ext uri="{BB962C8B-B14F-4D97-AF65-F5344CB8AC3E}">
        <p14:creationId xmlns:p14="http://schemas.microsoft.com/office/powerpoint/2010/main" val="2356265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02EB75-31E1-6065-2341-1B34A5626F07}"/>
              </a:ext>
            </a:extLst>
          </p:cNvPr>
          <p:cNvSpPr>
            <a:spLocks noGrp="1"/>
          </p:cNvSpPr>
          <p:nvPr>
            <p:ph type="title"/>
          </p:nvPr>
        </p:nvSpPr>
        <p:spPr/>
        <p:txBody>
          <a:bodyPr vert="horz" lIns="91440" tIns="45720" rIns="91440" bIns="45720" rtlCol="0" anchor="b">
            <a:normAutofit fontScale="90000"/>
          </a:bodyPr>
          <a:lstStyle/>
          <a:p>
            <a:pPr>
              <a:lnSpc>
                <a:spcPct val="90000"/>
              </a:lnSpc>
            </a:pPr>
            <a:r>
              <a:rPr lang="en-US" sz="5000">
                <a:solidFill>
                  <a:schemeClr val="tx1"/>
                </a:solidFill>
              </a:rPr>
              <a:t>Ejercicio: Creación de una base de datos.</a:t>
            </a:r>
          </a:p>
        </p:txBody>
      </p:sp>
      <p:sp>
        <p:nvSpPr>
          <p:cNvPr id="5" name="CuadroTexto 4">
            <a:extLst>
              <a:ext uri="{FF2B5EF4-FFF2-40B4-BE49-F238E27FC236}">
                <a16:creationId xmlns:a16="http://schemas.microsoft.com/office/drawing/2014/main" id="{7E1EB838-CEF7-43D0-1194-55145BDA913E}"/>
              </a:ext>
            </a:extLst>
          </p:cNvPr>
          <p:cNvSpPr txBox="1"/>
          <p:nvPr/>
        </p:nvSpPr>
        <p:spPr>
          <a:xfrm>
            <a:off x="1611984" y="2856322"/>
            <a:ext cx="9115719" cy="369332"/>
          </a:xfrm>
          <a:prstGeom prst="rect">
            <a:avLst/>
          </a:prstGeom>
          <a:noFill/>
        </p:spPr>
        <p:txBody>
          <a:bodyPr wrap="square" rtlCol="0">
            <a:spAutoFit/>
          </a:bodyPr>
          <a:lstStyle/>
          <a:p>
            <a:r>
              <a:rPr lang="es-ES"/>
              <a:t>Desde la Shell (psql) y desde PgAdmin / DBeaver</a:t>
            </a:r>
            <a:endParaRPr lang="es-CL"/>
          </a:p>
        </p:txBody>
      </p:sp>
    </p:spTree>
    <p:extLst>
      <p:ext uri="{BB962C8B-B14F-4D97-AF65-F5344CB8AC3E}">
        <p14:creationId xmlns:p14="http://schemas.microsoft.com/office/powerpoint/2010/main" val="26784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0" name="Picture 9">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pic>
          <p:nvPicPr>
            <p:cNvPr id="12" name="Picture 11">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3" name="Picture 12">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5" name="Straight Connector 14">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2" name="Título 1">
            <a:extLst>
              <a:ext uri="{FF2B5EF4-FFF2-40B4-BE49-F238E27FC236}">
                <a16:creationId xmlns:a16="http://schemas.microsoft.com/office/drawing/2014/main" id="{9AA22A21-1C3A-F158-6D43-1272BA4BE584}"/>
              </a:ext>
            </a:extLst>
          </p:cNvPr>
          <p:cNvSpPr>
            <a:spLocks noGrp="1"/>
          </p:cNvSpPr>
          <p:nvPr>
            <p:ph type="title"/>
          </p:nvPr>
        </p:nvSpPr>
        <p:spPr>
          <a:xfrm>
            <a:off x="826852" y="872061"/>
            <a:ext cx="3073940" cy="3436688"/>
          </a:xfrm>
        </p:spPr>
        <p:txBody>
          <a:bodyPr vert="horz" lIns="91440" tIns="45720" rIns="91440" bIns="45720" rtlCol="0" anchor="b">
            <a:normAutofit/>
          </a:bodyPr>
          <a:lstStyle/>
          <a:p>
            <a:r>
              <a:rPr lang="en-US" sz="4100">
                <a:solidFill>
                  <a:srgbClr val="262626"/>
                </a:solidFill>
              </a:rPr>
              <a:t>Instrucciones básicas SQL</a:t>
            </a:r>
          </a:p>
        </p:txBody>
      </p:sp>
      <p:sp useBgFill="1">
        <p:nvSpPr>
          <p:cNvPr id="23" name="Rectangle 22">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a 3">
            <a:extLst>
              <a:ext uri="{FF2B5EF4-FFF2-40B4-BE49-F238E27FC236}">
                <a16:creationId xmlns:a16="http://schemas.microsoft.com/office/drawing/2014/main" id="{6CEFF504-8A03-6AC6-AC1F-88B28E4A3976}"/>
              </a:ext>
            </a:extLst>
          </p:cNvPr>
          <p:cNvGraphicFramePr>
            <a:graphicFrameLocks noGrp="1"/>
          </p:cNvGraphicFramePr>
          <p:nvPr>
            <p:extLst>
              <p:ext uri="{D42A27DB-BD31-4B8C-83A1-F6EECF244321}">
                <p14:modId xmlns:p14="http://schemas.microsoft.com/office/powerpoint/2010/main" val="3738895559"/>
              </p:ext>
            </p:extLst>
          </p:nvPr>
        </p:nvGraphicFramePr>
        <p:xfrm>
          <a:off x="4962526" y="750879"/>
          <a:ext cx="7058024" cy="5682618"/>
        </p:xfrm>
        <a:graphic>
          <a:graphicData uri="http://schemas.openxmlformats.org/drawingml/2006/table">
            <a:tbl>
              <a:tblPr firstRow="1" bandRow="1">
                <a:tableStyleId>{5C22544A-7EE6-4342-B048-85BDC9FD1C3A}</a:tableStyleId>
              </a:tblPr>
              <a:tblGrid>
                <a:gridCol w="2710893">
                  <a:extLst>
                    <a:ext uri="{9D8B030D-6E8A-4147-A177-3AD203B41FA5}">
                      <a16:colId xmlns:a16="http://schemas.microsoft.com/office/drawing/2014/main" val="209859581"/>
                    </a:ext>
                  </a:extLst>
                </a:gridCol>
                <a:gridCol w="4347131">
                  <a:extLst>
                    <a:ext uri="{9D8B030D-6E8A-4147-A177-3AD203B41FA5}">
                      <a16:colId xmlns:a16="http://schemas.microsoft.com/office/drawing/2014/main" val="1789922551"/>
                    </a:ext>
                  </a:extLst>
                </a:gridCol>
              </a:tblGrid>
              <a:tr h="376743">
                <a:tc>
                  <a:txBody>
                    <a:bodyPr/>
                    <a:lstStyle/>
                    <a:p>
                      <a:pPr algn="ctr"/>
                      <a:r>
                        <a:rPr lang="es-ES" sz="1700"/>
                        <a:t>Operación</a:t>
                      </a:r>
                      <a:endParaRPr lang="es-CL" sz="1700"/>
                    </a:p>
                  </a:txBody>
                  <a:tcPr marL="84263" marR="84263" marT="42132" marB="42132"/>
                </a:tc>
                <a:tc>
                  <a:txBody>
                    <a:bodyPr/>
                    <a:lstStyle/>
                    <a:p>
                      <a:pPr algn="ctr"/>
                      <a:r>
                        <a:rPr lang="es-ES" sz="1700"/>
                        <a:t>Comando / instrución</a:t>
                      </a:r>
                      <a:endParaRPr lang="es-CL" sz="1700"/>
                    </a:p>
                  </a:txBody>
                  <a:tcPr marL="84263" marR="84263" marT="42132" marB="42132"/>
                </a:tc>
                <a:extLst>
                  <a:ext uri="{0D108BD9-81ED-4DB2-BD59-A6C34878D82A}">
                    <a16:rowId xmlns:a16="http://schemas.microsoft.com/office/drawing/2014/main" val="721939729"/>
                  </a:ext>
                </a:extLst>
              </a:tr>
              <a:tr h="415428">
                <a:tc>
                  <a:txBody>
                    <a:bodyPr/>
                    <a:lstStyle/>
                    <a:p>
                      <a:r>
                        <a:rPr lang="es-ES" sz="1700"/>
                        <a:t>Crear una base de datos</a:t>
                      </a:r>
                      <a:endParaRPr lang="es-CL" sz="1700"/>
                    </a:p>
                  </a:txBody>
                  <a:tcPr marL="84263" marR="84263" marT="42132" marB="42132"/>
                </a:tc>
                <a:tc>
                  <a:txBody>
                    <a:bodyPr/>
                    <a:lstStyle/>
                    <a:p>
                      <a:r>
                        <a:rPr lang="es-ES" sz="1700"/>
                        <a:t>CREATE DATABASE &lt;nombre_bd&gt;;</a:t>
                      </a:r>
                      <a:endParaRPr lang="es-CL" sz="1700"/>
                    </a:p>
                  </a:txBody>
                  <a:tcPr marL="84263" marR="84263" marT="42132" marB="42132"/>
                </a:tc>
                <a:extLst>
                  <a:ext uri="{0D108BD9-81ED-4DB2-BD59-A6C34878D82A}">
                    <a16:rowId xmlns:a16="http://schemas.microsoft.com/office/drawing/2014/main" val="3905009023"/>
                  </a:ext>
                </a:extLst>
              </a:tr>
              <a:tr h="153775">
                <a:tc>
                  <a:txBody>
                    <a:bodyPr/>
                    <a:lstStyle/>
                    <a:p>
                      <a:r>
                        <a:rPr lang="es-ES" sz="1700"/>
                        <a:t>Crear usuarios</a:t>
                      </a:r>
                      <a:endParaRPr lang="es-CL" sz="1700"/>
                    </a:p>
                  </a:txBody>
                  <a:tcPr marL="84263" marR="84263" marT="42132" marB="42132"/>
                </a:tc>
                <a:tc>
                  <a:txBody>
                    <a:bodyPr/>
                    <a:lstStyle/>
                    <a:p>
                      <a:r>
                        <a:rPr lang="es-ES" sz="1700"/>
                        <a:t>CREATE USER &lt;nombre&gt; WITH PASSWORD ‘123456’;</a:t>
                      </a:r>
                      <a:endParaRPr lang="es-CL" sz="1700"/>
                    </a:p>
                  </a:txBody>
                  <a:tcPr marL="84263" marR="84263" marT="42132" marB="42132"/>
                </a:tc>
                <a:extLst>
                  <a:ext uri="{0D108BD9-81ED-4DB2-BD59-A6C34878D82A}">
                    <a16:rowId xmlns:a16="http://schemas.microsoft.com/office/drawing/2014/main" val="2201295664"/>
                  </a:ext>
                </a:extLst>
              </a:tr>
              <a:tr h="0">
                <a:tc>
                  <a:txBody>
                    <a:bodyPr/>
                    <a:lstStyle/>
                    <a:p>
                      <a:r>
                        <a:rPr lang="es-ES" sz="1700"/>
                        <a:t>Crear usuarios con permisos</a:t>
                      </a:r>
                      <a:endParaRPr lang="es-CL" sz="1700"/>
                    </a:p>
                  </a:txBody>
                  <a:tcPr marL="84263" marR="84263" marT="42132" marB="42132"/>
                </a:tc>
                <a:tc>
                  <a:txBody>
                    <a:bodyPr/>
                    <a:lstStyle/>
                    <a:p>
                      <a:r>
                        <a:rPr lang="en-US" sz="1700"/>
                        <a:t>CREATE USER </a:t>
                      </a:r>
                      <a:r>
                        <a:rPr lang="es-CL" sz="1800"/>
                        <a:t>nombre_usuario </a:t>
                      </a:r>
                      <a:r>
                        <a:rPr lang="en-US" sz="1700"/>
                        <a:t>WITH SUPERUSER;</a:t>
                      </a:r>
                      <a:endParaRPr lang="es-CL" sz="1700"/>
                    </a:p>
                  </a:txBody>
                  <a:tcPr marL="84263" marR="84263" marT="42132" marB="42132"/>
                </a:tc>
                <a:extLst>
                  <a:ext uri="{0D108BD9-81ED-4DB2-BD59-A6C34878D82A}">
                    <a16:rowId xmlns:a16="http://schemas.microsoft.com/office/drawing/2014/main" val="566005525"/>
                  </a:ext>
                </a:extLst>
              </a:tr>
              <a:tr h="0">
                <a:tc>
                  <a:txBody>
                    <a:bodyPr/>
                    <a:lstStyle/>
                    <a:p>
                      <a:r>
                        <a:rPr lang="es-ES" sz="1700"/>
                        <a:t>Dar permisos / quitar a usuarios ya creados</a:t>
                      </a:r>
                      <a:endParaRPr lang="es-CL" sz="1700"/>
                    </a:p>
                  </a:txBody>
                  <a:tcPr marL="84263" marR="84263" marT="42132" marB="42132"/>
                </a:tc>
                <a:tc>
                  <a:txBody>
                    <a:bodyPr/>
                    <a:lstStyle/>
                    <a:p>
                      <a:r>
                        <a:rPr lang="es-CL" sz="1600"/>
                        <a:t>ALTER USER nombre_usuario WITH SUPERUSER;</a:t>
                      </a:r>
                      <a:endParaRPr lang="es-CL" sz="1700"/>
                    </a:p>
                  </a:txBody>
                  <a:tcPr marL="84263" marR="84263" marT="42132" marB="42132"/>
                </a:tc>
                <a:extLst>
                  <a:ext uri="{0D108BD9-81ED-4DB2-BD59-A6C34878D82A}">
                    <a16:rowId xmlns:a16="http://schemas.microsoft.com/office/drawing/2014/main" val="3648035067"/>
                  </a:ext>
                </a:extLst>
              </a:tr>
              <a:tr h="376743">
                <a:tc>
                  <a:txBody>
                    <a:bodyPr/>
                    <a:lstStyle/>
                    <a:p>
                      <a:r>
                        <a:rPr lang="es-ES" sz="1700"/>
                        <a:t>Eliminar un usuario</a:t>
                      </a:r>
                      <a:endParaRPr lang="es-CL" sz="1700"/>
                    </a:p>
                  </a:txBody>
                  <a:tcPr marL="84263" marR="84263" marT="42132" marB="42132"/>
                </a:tc>
                <a:tc>
                  <a:txBody>
                    <a:bodyPr/>
                    <a:lstStyle/>
                    <a:p>
                      <a:r>
                        <a:rPr lang="es-CL" sz="1600"/>
                        <a:t>DROP USER nombre_usuario;</a:t>
                      </a:r>
                    </a:p>
                  </a:txBody>
                  <a:tcPr marL="84263" marR="84263" marT="42132" marB="42132"/>
                </a:tc>
                <a:extLst>
                  <a:ext uri="{0D108BD9-81ED-4DB2-BD59-A6C34878D82A}">
                    <a16:rowId xmlns:a16="http://schemas.microsoft.com/office/drawing/2014/main" val="2334207189"/>
                  </a:ext>
                </a:extLst>
              </a:tr>
              <a:tr h="376743">
                <a:tc>
                  <a:txBody>
                    <a:bodyPr/>
                    <a:lstStyle/>
                    <a:p>
                      <a:r>
                        <a:rPr lang="es-ES" sz="1700"/>
                        <a:t>Crear una tabla</a:t>
                      </a:r>
                      <a:endParaRPr lang="es-CL" sz="1700"/>
                    </a:p>
                  </a:txBody>
                  <a:tcPr marL="84263" marR="84263" marT="42132" marB="42132"/>
                </a:tc>
                <a:tc>
                  <a:txBody>
                    <a:bodyPr/>
                    <a:lstStyle/>
                    <a:p>
                      <a:r>
                        <a:rPr lang="es-CL" sz="1600"/>
                        <a:t>CREATE TABLE clientes (</a:t>
                      </a:r>
                    </a:p>
                    <a:p>
                      <a:r>
                        <a:rPr lang="es-CL" sz="1600"/>
                        <a:t>    id SERIAL PRIMARY KEY, </a:t>
                      </a:r>
                    </a:p>
                    <a:p>
                      <a:r>
                        <a:rPr lang="es-CL" sz="1600"/>
                        <a:t>    nombre VARCHAR(50) NOT NULL,</a:t>
                      </a:r>
                    </a:p>
                    <a:p>
                      <a:r>
                        <a:rPr lang="es-CL" sz="1600"/>
                        <a:t>    apellido VARCHAR(50) NOT NULL,</a:t>
                      </a:r>
                    </a:p>
                    <a:p>
                      <a:r>
                        <a:rPr lang="es-CL" sz="1600"/>
                        <a:t>    telefono VARCHAR(15)</a:t>
                      </a:r>
                    </a:p>
                    <a:p>
                      <a:r>
                        <a:rPr lang="es-CL" sz="1600"/>
                        <a:t>);</a:t>
                      </a:r>
                      <a:endParaRPr lang="es-CL" sz="1700"/>
                    </a:p>
                  </a:txBody>
                  <a:tcPr marL="84263" marR="84263" marT="42132" marB="42132"/>
                </a:tc>
                <a:extLst>
                  <a:ext uri="{0D108BD9-81ED-4DB2-BD59-A6C34878D82A}">
                    <a16:rowId xmlns:a16="http://schemas.microsoft.com/office/drawing/2014/main" val="3062789035"/>
                  </a:ext>
                </a:extLst>
              </a:tr>
              <a:tr h="0">
                <a:tc>
                  <a:txBody>
                    <a:bodyPr/>
                    <a:lstStyle/>
                    <a:p>
                      <a:r>
                        <a:rPr lang="es-ES" sz="1700"/>
                        <a:t>Consultar registros de una tabla</a:t>
                      </a:r>
                      <a:endParaRPr lang="es-CL" sz="1700"/>
                    </a:p>
                  </a:txBody>
                  <a:tcPr marL="84263" marR="84263" marT="42132" marB="42132"/>
                </a:tc>
                <a:tc>
                  <a:txBody>
                    <a:bodyPr/>
                    <a:lstStyle/>
                    <a:p>
                      <a:r>
                        <a:rPr lang="es-ES" sz="1500"/>
                        <a:t>SELECT * FROM clientes;</a:t>
                      </a:r>
                      <a:endParaRPr lang="es-CL" sz="1500"/>
                    </a:p>
                  </a:txBody>
                  <a:tcPr marL="84263" marR="84263" marT="42132" marB="42132"/>
                </a:tc>
                <a:extLst>
                  <a:ext uri="{0D108BD9-81ED-4DB2-BD59-A6C34878D82A}">
                    <a16:rowId xmlns:a16="http://schemas.microsoft.com/office/drawing/2014/main" val="2779263408"/>
                  </a:ext>
                </a:extLst>
              </a:tr>
              <a:tr h="0">
                <a:tc>
                  <a:txBody>
                    <a:bodyPr/>
                    <a:lstStyle/>
                    <a:p>
                      <a:r>
                        <a:rPr lang="es-ES" sz="1700"/>
                        <a:t>Agregar registros a una tabla</a:t>
                      </a:r>
                      <a:endParaRPr lang="es-CL" sz="1700"/>
                    </a:p>
                  </a:txBody>
                  <a:tcPr marL="84263" marR="84263" marT="42132" marB="42132"/>
                </a:tc>
                <a:tc>
                  <a:txBody>
                    <a:bodyPr/>
                    <a:lstStyle/>
                    <a:p>
                      <a:r>
                        <a:rPr lang="es-ES" sz="1500"/>
                        <a:t>INSERT INTO clientes(nombre, apellido, teléfono) VALUES (‘Pedro’, ‘Osorio’, ‘+56912345678’);</a:t>
                      </a:r>
                      <a:endParaRPr lang="es-CL" sz="1500"/>
                    </a:p>
                  </a:txBody>
                  <a:tcPr marL="84263" marR="84263" marT="42132" marB="42132"/>
                </a:tc>
                <a:extLst>
                  <a:ext uri="{0D108BD9-81ED-4DB2-BD59-A6C34878D82A}">
                    <a16:rowId xmlns:a16="http://schemas.microsoft.com/office/drawing/2014/main" val="345367860"/>
                  </a:ext>
                </a:extLst>
              </a:tr>
            </a:tbl>
          </a:graphicData>
        </a:graphic>
      </p:graphicFrame>
    </p:spTree>
    <p:extLst>
      <p:ext uri="{BB962C8B-B14F-4D97-AF65-F5344CB8AC3E}">
        <p14:creationId xmlns:p14="http://schemas.microsoft.com/office/powerpoint/2010/main" val="3071911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0" name="Picture 9">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pic>
          <p:nvPicPr>
            <p:cNvPr id="12" name="Picture 11">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3" name="Picture 12">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5" name="Straight Connector 14">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2" name="Título 1">
            <a:extLst>
              <a:ext uri="{FF2B5EF4-FFF2-40B4-BE49-F238E27FC236}">
                <a16:creationId xmlns:a16="http://schemas.microsoft.com/office/drawing/2014/main" id="{B89B754A-9B60-7C6F-BC8C-027BC59450C0}"/>
              </a:ext>
            </a:extLst>
          </p:cNvPr>
          <p:cNvSpPr>
            <a:spLocks noGrp="1"/>
          </p:cNvSpPr>
          <p:nvPr>
            <p:ph type="title"/>
          </p:nvPr>
        </p:nvSpPr>
        <p:spPr>
          <a:xfrm>
            <a:off x="826852" y="872061"/>
            <a:ext cx="3073940" cy="3436688"/>
          </a:xfrm>
        </p:spPr>
        <p:txBody>
          <a:bodyPr vert="horz" lIns="91440" tIns="45720" rIns="91440" bIns="45720" rtlCol="0" anchor="b">
            <a:normAutofit/>
          </a:bodyPr>
          <a:lstStyle/>
          <a:p>
            <a:r>
              <a:rPr lang="en-US">
                <a:solidFill>
                  <a:srgbClr val="262626"/>
                </a:solidFill>
              </a:rPr>
              <a:t>Comandos PSQL</a:t>
            </a:r>
          </a:p>
        </p:txBody>
      </p:sp>
      <p:sp useBgFill="1">
        <p:nvSpPr>
          <p:cNvPr id="23" name="Rectangle 22">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a 3">
            <a:extLst>
              <a:ext uri="{FF2B5EF4-FFF2-40B4-BE49-F238E27FC236}">
                <a16:creationId xmlns:a16="http://schemas.microsoft.com/office/drawing/2014/main" id="{30D635C3-55CC-4738-16B4-30F823531309}"/>
              </a:ext>
            </a:extLst>
          </p:cNvPr>
          <p:cNvGraphicFramePr>
            <a:graphicFrameLocks noGrp="1"/>
          </p:cNvGraphicFramePr>
          <p:nvPr>
            <p:extLst>
              <p:ext uri="{D42A27DB-BD31-4B8C-83A1-F6EECF244321}">
                <p14:modId xmlns:p14="http://schemas.microsoft.com/office/powerpoint/2010/main" val="668201322"/>
              </p:ext>
            </p:extLst>
          </p:nvPr>
        </p:nvGraphicFramePr>
        <p:xfrm>
          <a:off x="5010150" y="1107491"/>
          <a:ext cx="6991350" cy="4310631"/>
        </p:xfrm>
        <a:graphic>
          <a:graphicData uri="http://schemas.openxmlformats.org/drawingml/2006/table">
            <a:tbl>
              <a:tblPr firstRow="1" bandRow="1">
                <a:tableStyleId>{5C22544A-7EE6-4342-B048-85BDC9FD1C3A}</a:tableStyleId>
              </a:tblPr>
              <a:tblGrid>
                <a:gridCol w="3267075">
                  <a:extLst>
                    <a:ext uri="{9D8B030D-6E8A-4147-A177-3AD203B41FA5}">
                      <a16:colId xmlns:a16="http://schemas.microsoft.com/office/drawing/2014/main" val="209859581"/>
                    </a:ext>
                  </a:extLst>
                </a:gridCol>
                <a:gridCol w="3724275">
                  <a:extLst>
                    <a:ext uri="{9D8B030D-6E8A-4147-A177-3AD203B41FA5}">
                      <a16:colId xmlns:a16="http://schemas.microsoft.com/office/drawing/2014/main" val="1789922551"/>
                    </a:ext>
                  </a:extLst>
                </a:gridCol>
              </a:tblGrid>
              <a:tr h="0">
                <a:tc>
                  <a:txBody>
                    <a:bodyPr/>
                    <a:lstStyle/>
                    <a:p>
                      <a:pPr algn="ctr"/>
                      <a:r>
                        <a:rPr lang="es-ES" sz="1700"/>
                        <a:t>Operación</a:t>
                      </a:r>
                      <a:endParaRPr lang="es-CL" sz="1700"/>
                    </a:p>
                  </a:txBody>
                  <a:tcPr marL="85179" marR="85179" marT="42590" marB="42590"/>
                </a:tc>
                <a:tc>
                  <a:txBody>
                    <a:bodyPr/>
                    <a:lstStyle/>
                    <a:p>
                      <a:pPr algn="ctr"/>
                      <a:r>
                        <a:rPr lang="es-ES" sz="1700"/>
                        <a:t>Comando / instrución</a:t>
                      </a:r>
                      <a:endParaRPr lang="es-CL" sz="1700"/>
                    </a:p>
                  </a:txBody>
                  <a:tcPr marL="85179" marR="85179" marT="42590" marB="42590"/>
                </a:tc>
                <a:extLst>
                  <a:ext uri="{0D108BD9-81ED-4DB2-BD59-A6C34878D82A}">
                    <a16:rowId xmlns:a16="http://schemas.microsoft.com/office/drawing/2014/main" val="721939729"/>
                  </a:ext>
                </a:extLst>
              </a:tr>
              <a:tr h="630326">
                <a:tc>
                  <a:txBody>
                    <a:bodyPr/>
                    <a:lstStyle/>
                    <a:p>
                      <a:r>
                        <a:rPr lang="es-ES" sz="1700"/>
                        <a:t>Conectarse a una base de datos</a:t>
                      </a:r>
                      <a:endParaRPr lang="es-CL" sz="1700"/>
                    </a:p>
                  </a:txBody>
                  <a:tcPr marL="85179" marR="85179" marT="42590" marB="42590"/>
                </a:tc>
                <a:tc>
                  <a:txBody>
                    <a:bodyPr/>
                    <a:lstStyle/>
                    <a:p>
                      <a:r>
                        <a:rPr lang="es-CL" sz="1700"/>
                        <a:t>psql -h &lt;host&gt; -U &lt;usuario&gt; -d &lt;nombre_base_datos&gt;</a:t>
                      </a:r>
                    </a:p>
                  </a:txBody>
                  <a:tcPr marL="85179" marR="85179" marT="42590" marB="42590"/>
                </a:tc>
                <a:extLst>
                  <a:ext uri="{0D108BD9-81ED-4DB2-BD59-A6C34878D82A}">
                    <a16:rowId xmlns:a16="http://schemas.microsoft.com/office/drawing/2014/main" val="3905009023"/>
                  </a:ext>
                </a:extLst>
              </a:tr>
              <a:tr h="393192">
                <a:tc>
                  <a:txBody>
                    <a:bodyPr/>
                    <a:lstStyle/>
                    <a:p>
                      <a:r>
                        <a:rPr lang="es-ES" sz="1700"/>
                        <a:t>Listas bases de datos disponibles</a:t>
                      </a:r>
                      <a:endParaRPr lang="es-CL" sz="1700"/>
                    </a:p>
                  </a:txBody>
                  <a:tcPr marL="85179" marR="85179" marT="42590" marB="42590"/>
                </a:tc>
                <a:tc>
                  <a:txBody>
                    <a:bodyPr/>
                    <a:lstStyle/>
                    <a:p>
                      <a:r>
                        <a:rPr lang="es-ES" sz="1700"/>
                        <a:t>\l (letra L minúscula)</a:t>
                      </a:r>
                      <a:endParaRPr lang="es-CL" sz="1700"/>
                    </a:p>
                  </a:txBody>
                  <a:tcPr marL="85179" marR="85179" marT="42590" marB="42590"/>
                </a:tc>
                <a:extLst>
                  <a:ext uri="{0D108BD9-81ED-4DB2-BD59-A6C34878D82A}">
                    <a16:rowId xmlns:a16="http://schemas.microsoft.com/office/drawing/2014/main" val="2201295664"/>
                  </a:ext>
                </a:extLst>
              </a:tr>
              <a:tr h="386499">
                <a:tc>
                  <a:txBody>
                    <a:bodyPr/>
                    <a:lstStyle/>
                    <a:p>
                      <a:r>
                        <a:rPr lang="es-ES" sz="1700"/>
                        <a:t>Cambiarse de base de datos</a:t>
                      </a:r>
                      <a:endParaRPr lang="es-CL" sz="1700"/>
                    </a:p>
                  </a:txBody>
                  <a:tcPr marL="85179" marR="85179" marT="42590" marB="42590"/>
                </a:tc>
                <a:tc>
                  <a:txBody>
                    <a:bodyPr/>
                    <a:lstStyle/>
                    <a:p>
                      <a:r>
                        <a:rPr lang="es-CL" sz="1700"/>
                        <a:t>\c &lt;nombre_base_datos&gt;</a:t>
                      </a:r>
                    </a:p>
                  </a:txBody>
                  <a:tcPr marL="85179" marR="85179" marT="42590" marB="42590"/>
                </a:tc>
                <a:extLst>
                  <a:ext uri="{0D108BD9-81ED-4DB2-BD59-A6C34878D82A}">
                    <a16:rowId xmlns:a16="http://schemas.microsoft.com/office/drawing/2014/main" val="566005525"/>
                  </a:ext>
                </a:extLst>
              </a:tr>
              <a:tr h="630326">
                <a:tc>
                  <a:txBody>
                    <a:bodyPr/>
                    <a:lstStyle/>
                    <a:p>
                      <a:r>
                        <a:rPr lang="es-ES" sz="1700"/>
                        <a:t>Listas tablas dentro de una base de datos</a:t>
                      </a:r>
                      <a:endParaRPr lang="es-CL" sz="1700"/>
                    </a:p>
                  </a:txBody>
                  <a:tcPr marL="85179" marR="85179" marT="42590" marB="42590"/>
                </a:tc>
                <a:tc>
                  <a:txBody>
                    <a:bodyPr/>
                    <a:lstStyle/>
                    <a:p>
                      <a:r>
                        <a:rPr lang="es-ES" sz="1700"/>
                        <a:t>\dt</a:t>
                      </a:r>
                      <a:endParaRPr lang="es-CL" sz="1700"/>
                    </a:p>
                  </a:txBody>
                  <a:tcPr marL="85179" marR="85179" marT="42590" marB="42590"/>
                </a:tc>
                <a:extLst>
                  <a:ext uri="{0D108BD9-81ED-4DB2-BD59-A6C34878D82A}">
                    <a16:rowId xmlns:a16="http://schemas.microsoft.com/office/drawing/2014/main" val="3648035067"/>
                  </a:ext>
                </a:extLst>
              </a:tr>
              <a:tr h="331208">
                <a:tc>
                  <a:txBody>
                    <a:bodyPr/>
                    <a:lstStyle/>
                    <a:p>
                      <a:r>
                        <a:rPr lang="es-ES" sz="1700"/>
                        <a:t>Ver estructura de una tabla</a:t>
                      </a:r>
                      <a:endParaRPr lang="es-CL" sz="1700"/>
                    </a:p>
                  </a:txBody>
                  <a:tcPr marL="85179" marR="85179" marT="42590" marB="42590"/>
                </a:tc>
                <a:tc>
                  <a:txBody>
                    <a:bodyPr/>
                    <a:lstStyle/>
                    <a:p>
                      <a:r>
                        <a:rPr lang="es-CL" sz="1700"/>
                        <a:t>\d &lt;nombre_tabla&gt;</a:t>
                      </a:r>
                    </a:p>
                  </a:txBody>
                  <a:tcPr marL="85179" marR="85179" marT="42590" marB="42590"/>
                </a:tc>
                <a:extLst>
                  <a:ext uri="{0D108BD9-81ED-4DB2-BD59-A6C34878D82A}">
                    <a16:rowId xmlns:a16="http://schemas.microsoft.com/office/drawing/2014/main" val="2334207189"/>
                  </a:ext>
                </a:extLst>
              </a:tr>
              <a:tr h="374789">
                <a:tc>
                  <a:txBody>
                    <a:bodyPr/>
                    <a:lstStyle/>
                    <a:p>
                      <a:r>
                        <a:rPr lang="es-ES" sz="1700"/>
                        <a:t>Salir de psql</a:t>
                      </a:r>
                      <a:endParaRPr lang="es-CL" sz="1700"/>
                    </a:p>
                  </a:txBody>
                  <a:tcPr marL="85179" marR="85179" marT="42590" marB="42590"/>
                </a:tc>
                <a:tc>
                  <a:txBody>
                    <a:bodyPr/>
                    <a:lstStyle/>
                    <a:p>
                      <a:r>
                        <a:rPr lang="es-ES" sz="1700"/>
                        <a:t>\q</a:t>
                      </a:r>
                      <a:endParaRPr lang="es-CL" sz="1700"/>
                    </a:p>
                  </a:txBody>
                  <a:tcPr marL="85179" marR="85179" marT="42590" marB="42590"/>
                </a:tc>
                <a:extLst>
                  <a:ext uri="{0D108BD9-81ED-4DB2-BD59-A6C34878D82A}">
                    <a16:rowId xmlns:a16="http://schemas.microsoft.com/office/drawing/2014/main" val="3062789035"/>
                  </a:ext>
                </a:extLst>
              </a:tr>
              <a:tr h="432291">
                <a:tc>
                  <a:txBody>
                    <a:bodyPr/>
                    <a:lstStyle/>
                    <a:p>
                      <a:r>
                        <a:rPr lang="es-ES" sz="1700"/>
                        <a:t>Listas bases de datos existentes</a:t>
                      </a:r>
                      <a:endParaRPr lang="es-CL" sz="1700"/>
                    </a:p>
                  </a:txBody>
                  <a:tcPr marL="85179" marR="85179" marT="42590" marB="42590"/>
                </a:tc>
                <a:tc>
                  <a:txBody>
                    <a:bodyPr/>
                    <a:lstStyle/>
                    <a:p>
                      <a:r>
                        <a:rPr lang="es-ES" sz="1500"/>
                        <a:t>\l</a:t>
                      </a:r>
                      <a:endParaRPr lang="es-CL" sz="1500"/>
                    </a:p>
                  </a:txBody>
                  <a:tcPr marL="85179" marR="85179" marT="42590" marB="42590"/>
                </a:tc>
                <a:extLst>
                  <a:ext uri="{0D108BD9-81ED-4DB2-BD59-A6C34878D82A}">
                    <a16:rowId xmlns:a16="http://schemas.microsoft.com/office/drawing/2014/main" val="2779263408"/>
                  </a:ext>
                </a:extLst>
              </a:tr>
              <a:tr h="348792">
                <a:tc>
                  <a:txBody>
                    <a:bodyPr/>
                    <a:lstStyle/>
                    <a:p>
                      <a:r>
                        <a:rPr lang="es-ES" sz="1700"/>
                        <a:t>Listar todos los usuarios en el motor</a:t>
                      </a:r>
                      <a:endParaRPr lang="es-CL" sz="1700"/>
                    </a:p>
                  </a:txBody>
                  <a:tcPr marL="85179" marR="85179" marT="42590" marB="42590"/>
                </a:tc>
                <a:tc>
                  <a:txBody>
                    <a:bodyPr/>
                    <a:lstStyle/>
                    <a:p>
                      <a:r>
                        <a:rPr lang="es-ES" sz="1500"/>
                        <a:t>\du</a:t>
                      </a:r>
                      <a:endParaRPr lang="es-CL" sz="1500"/>
                    </a:p>
                  </a:txBody>
                  <a:tcPr marL="85179" marR="85179" marT="42590" marB="42590"/>
                </a:tc>
                <a:extLst>
                  <a:ext uri="{0D108BD9-81ED-4DB2-BD59-A6C34878D82A}">
                    <a16:rowId xmlns:a16="http://schemas.microsoft.com/office/drawing/2014/main" val="345367860"/>
                  </a:ext>
                </a:extLst>
              </a:tr>
              <a:tr h="425896">
                <a:tc>
                  <a:txBody>
                    <a:bodyPr/>
                    <a:lstStyle/>
                    <a:p>
                      <a:r>
                        <a:rPr lang="es-ES" sz="1700"/>
                        <a:t>Mostrar lista de comandos</a:t>
                      </a:r>
                      <a:endParaRPr lang="es-CL" sz="1700"/>
                    </a:p>
                  </a:txBody>
                  <a:tcPr marL="85179" marR="85179" marT="42590" marB="42590"/>
                </a:tc>
                <a:tc>
                  <a:txBody>
                    <a:bodyPr/>
                    <a:lstStyle/>
                    <a:p>
                      <a:r>
                        <a:rPr lang="es-ES" sz="1500"/>
                        <a:t>\h</a:t>
                      </a:r>
                      <a:endParaRPr lang="es-CL" sz="1500"/>
                    </a:p>
                  </a:txBody>
                  <a:tcPr marL="85179" marR="85179" marT="42590" marB="42590"/>
                </a:tc>
                <a:extLst>
                  <a:ext uri="{0D108BD9-81ED-4DB2-BD59-A6C34878D82A}">
                    <a16:rowId xmlns:a16="http://schemas.microsoft.com/office/drawing/2014/main" val="893831418"/>
                  </a:ext>
                </a:extLst>
              </a:tr>
            </a:tbl>
          </a:graphicData>
        </a:graphic>
      </p:graphicFrame>
    </p:spTree>
    <p:extLst>
      <p:ext uri="{BB962C8B-B14F-4D97-AF65-F5344CB8AC3E}">
        <p14:creationId xmlns:p14="http://schemas.microsoft.com/office/powerpoint/2010/main" val="1972326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575D7A7-3C36-4508-9BC6-70A93BD3C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8" name="Picture 7">
              <a:extLst>
                <a:ext uri="{FF2B5EF4-FFF2-40B4-BE49-F238E27FC236}">
                  <a16:creationId xmlns:a16="http://schemas.microsoft.com/office/drawing/2014/main" id="{BC964A0D-06B7-4C16-AC9F-20ADDA8059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a:extLst>
                <a:ext uri="{FF2B5EF4-FFF2-40B4-BE49-F238E27FC236}">
                  <a16:creationId xmlns:a16="http://schemas.microsoft.com/office/drawing/2014/main" id="{F5703F5C-55DF-45CD-BC3F-3BE8F1033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pic>
          <p:nvPicPr>
            <p:cNvPr id="10" name="Picture 9">
              <a:extLst>
                <a:ext uri="{FF2B5EF4-FFF2-40B4-BE49-F238E27FC236}">
                  <a16:creationId xmlns:a16="http://schemas.microsoft.com/office/drawing/2014/main" id="{A8C7134F-70F9-4826-A97E-9B39AEA08F5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1" name="Picture 10">
              <a:extLst>
                <a:ext uri="{FF2B5EF4-FFF2-40B4-BE49-F238E27FC236}">
                  <a16:creationId xmlns:a16="http://schemas.microsoft.com/office/drawing/2014/main" id="{39351E73-B6DD-4B56-8EE9-C16B5711C46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3" name="Straight Connector 12">
            <a:extLst>
              <a:ext uri="{FF2B5EF4-FFF2-40B4-BE49-F238E27FC236}">
                <a16:creationId xmlns:a16="http://schemas.microsoft.com/office/drawing/2014/main" id="{AE446D0E-6531-40B7-A182-FB860243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15" name="Rectangle 14">
            <a:extLst>
              <a:ext uri="{FF2B5EF4-FFF2-40B4-BE49-F238E27FC236}">
                <a16:creationId xmlns:a16="http://schemas.microsoft.com/office/drawing/2014/main" id="{D59C2C63-D709-4949-9465-29A52CBED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EFD2038-15D6-4003-8350-AFEC394E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CF519C2-F6BE-41BE-A50E-54B98359C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grpSp>
        <p:nvGrpSpPr>
          <p:cNvPr id="21" name="Group 20">
            <a:extLst>
              <a:ext uri="{FF2B5EF4-FFF2-40B4-BE49-F238E27FC236}">
                <a16:creationId xmlns:a16="http://schemas.microsoft.com/office/drawing/2014/main" id="{7767AD93-AD3E-4C62-97D5-E54E14B2EA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22" name="Rounded Rectangle 17">
              <a:extLst>
                <a:ext uri="{FF2B5EF4-FFF2-40B4-BE49-F238E27FC236}">
                  <a16:creationId xmlns:a16="http://schemas.microsoft.com/office/drawing/2014/main" id="{AA443E8D-EC07-4B8F-B370-2A1153F35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841F0AA1-D12D-4FDB-BF66-D9398ED9303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24" name="Rounded Rectangle 20">
              <a:extLst>
                <a:ext uri="{FF2B5EF4-FFF2-40B4-BE49-F238E27FC236}">
                  <a16:creationId xmlns:a16="http://schemas.microsoft.com/office/drawing/2014/main" id="{E2B949DE-0178-4942-80DE-811C1AA4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284AA86D-EAE1-4E3F-A54C-7F1E390B6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ítulo 1">
            <a:extLst>
              <a:ext uri="{FF2B5EF4-FFF2-40B4-BE49-F238E27FC236}">
                <a16:creationId xmlns:a16="http://schemas.microsoft.com/office/drawing/2014/main" id="{68EAC3E7-5CF3-66F0-4990-4082B53438E5}"/>
              </a:ext>
            </a:extLst>
          </p:cNvPr>
          <p:cNvSpPr>
            <a:spLocks noGrp="1"/>
          </p:cNvSpPr>
          <p:nvPr>
            <p:ph type="title"/>
          </p:nvPr>
        </p:nvSpPr>
        <p:spPr>
          <a:xfrm>
            <a:off x="2692398" y="1871131"/>
            <a:ext cx="6815669" cy="1515533"/>
          </a:xfrm>
        </p:spPr>
        <p:txBody>
          <a:bodyPr vert="horz" lIns="91440" tIns="45720" rIns="91440" bIns="45720" rtlCol="0" anchor="b">
            <a:normAutofit/>
          </a:bodyPr>
          <a:lstStyle/>
          <a:p>
            <a:r>
              <a:rPr lang="en-US" sz="5400">
                <a:solidFill>
                  <a:schemeClr val="bg1"/>
                </a:solidFill>
              </a:rPr>
              <a:t>Presentación</a:t>
            </a:r>
          </a:p>
        </p:txBody>
      </p:sp>
      <p:cxnSp>
        <p:nvCxnSpPr>
          <p:cNvPr id="27" name="Straight Connector 26">
            <a:extLst>
              <a:ext uri="{FF2B5EF4-FFF2-40B4-BE49-F238E27FC236}">
                <a16:creationId xmlns:a16="http://schemas.microsoft.com/office/drawing/2014/main" id="{0772CE55-4C36-44F1-A9BD-379BEB8431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5800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C2A5CE-D077-F5AC-66DC-B0F4191BC7C3}"/>
              </a:ext>
            </a:extLst>
          </p:cNvPr>
          <p:cNvSpPr>
            <a:spLocks noGrp="1"/>
          </p:cNvSpPr>
          <p:nvPr>
            <p:ph type="title"/>
          </p:nvPr>
        </p:nvSpPr>
        <p:spPr/>
        <p:txBody>
          <a:bodyPr/>
          <a:lstStyle/>
          <a:p>
            <a:r>
              <a:rPr lang="es-ES"/>
              <a:t>Contenidos de la siguiente sesión (N° 2)</a:t>
            </a:r>
            <a:endParaRPr lang="es-CL"/>
          </a:p>
        </p:txBody>
      </p:sp>
      <p:sp>
        <p:nvSpPr>
          <p:cNvPr id="4" name="CuadroTexto 3">
            <a:extLst>
              <a:ext uri="{FF2B5EF4-FFF2-40B4-BE49-F238E27FC236}">
                <a16:creationId xmlns:a16="http://schemas.microsoft.com/office/drawing/2014/main" id="{E613BFA4-16C2-2364-F3FF-5378B640859B}"/>
              </a:ext>
            </a:extLst>
          </p:cNvPr>
          <p:cNvSpPr txBox="1"/>
          <p:nvPr/>
        </p:nvSpPr>
        <p:spPr>
          <a:xfrm>
            <a:off x="1418833" y="2694538"/>
            <a:ext cx="6117996" cy="1477328"/>
          </a:xfrm>
          <a:prstGeom prst="rect">
            <a:avLst/>
          </a:prstGeom>
          <a:noFill/>
        </p:spPr>
        <p:txBody>
          <a:bodyPr wrap="square">
            <a:spAutoFit/>
          </a:bodyPr>
          <a:lstStyle/>
          <a:p>
            <a:r>
              <a:rPr lang="es-CL" b="1"/>
              <a:t>Modelo Entidad - Relación (ER).</a:t>
            </a:r>
          </a:p>
          <a:p>
            <a:r>
              <a:rPr lang="es-CL" b="1"/>
              <a:t>Diseño del modelo Entidad - Relación (ER).</a:t>
            </a:r>
          </a:p>
          <a:p>
            <a:r>
              <a:rPr lang="es-CL" b="1"/>
              <a:t>Normalización.</a:t>
            </a:r>
          </a:p>
          <a:p>
            <a:r>
              <a:rPr lang="es-CL" b="1"/>
              <a:t>Formas Normales.</a:t>
            </a:r>
          </a:p>
          <a:p>
            <a:r>
              <a:rPr lang="es-CL" b="1"/>
              <a:t>Optimización del Modelo.</a:t>
            </a:r>
          </a:p>
        </p:txBody>
      </p:sp>
    </p:spTree>
    <p:extLst>
      <p:ext uri="{BB962C8B-B14F-4D97-AF65-F5344CB8AC3E}">
        <p14:creationId xmlns:p14="http://schemas.microsoft.com/office/powerpoint/2010/main" val="3918226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886A5-269E-DCD5-F57D-21EF8D10D389}"/>
              </a:ext>
            </a:extLst>
          </p:cNvPr>
          <p:cNvSpPr>
            <a:spLocks noGrp="1"/>
          </p:cNvSpPr>
          <p:nvPr>
            <p:ph type="title"/>
          </p:nvPr>
        </p:nvSpPr>
        <p:spPr/>
        <p:txBody>
          <a:bodyPr/>
          <a:lstStyle/>
          <a:p>
            <a:r>
              <a:rPr lang="es-ES"/>
              <a:t>Contenidos del Módulo N° 5</a:t>
            </a:r>
            <a:endParaRPr lang="es-CL"/>
          </a:p>
        </p:txBody>
      </p:sp>
      <p:pic>
        <p:nvPicPr>
          <p:cNvPr id="5" name="Imagen 4">
            <a:extLst>
              <a:ext uri="{FF2B5EF4-FFF2-40B4-BE49-F238E27FC236}">
                <a16:creationId xmlns:a16="http://schemas.microsoft.com/office/drawing/2014/main" id="{E752FB9C-8E5F-69EE-C8A7-E9EA43C695C2}"/>
              </a:ext>
            </a:extLst>
          </p:cNvPr>
          <p:cNvPicPr>
            <a:picLocks noChangeAspect="1"/>
          </p:cNvPicPr>
          <p:nvPr/>
        </p:nvPicPr>
        <p:blipFill>
          <a:blip r:embed="rId2"/>
          <a:stretch>
            <a:fillRect/>
          </a:stretch>
        </p:blipFill>
        <p:spPr>
          <a:xfrm>
            <a:off x="1906541" y="3210545"/>
            <a:ext cx="8692386" cy="2390775"/>
          </a:xfrm>
          <a:prstGeom prst="rect">
            <a:avLst/>
          </a:prstGeom>
        </p:spPr>
      </p:pic>
    </p:spTree>
    <p:extLst>
      <p:ext uri="{BB962C8B-B14F-4D97-AF65-F5344CB8AC3E}">
        <p14:creationId xmlns:p14="http://schemas.microsoft.com/office/powerpoint/2010/main" val="1396283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A3DE5F-C9FF-A0E1-8409-F50A0EA0522B}"/>
              </a:ext>
            </a:extLst>
          </p:cNvPr>
          <p:cNvSpPr>
            <a:spLocks noGrp="1"/>
          </p:cNvSpPr>
          <p:nvPr>
            <p:ph type="title"/>
          </p:nvPr>
        </p:nvSpPr>
        <p:spPr/>
        <p:txBody>
          <a:bodyPr/>
          <a:lstStyle/>
          <a:p>
            <a:r>
              <a:rPr lang="es-ES"/>
              <a:t>Contenidos sesión N° 1</a:t>
            </a:r>
            <a:endParaRPr lang="es-CL"/>
          </a:p>
        </p:txBody>
      </p:sp>
      <p:sp>
        <p:nvSpPr>
          <p:cNvPr id="3" name="CuadroTexto 2">
            <a:extLst>
              <a:ext uri="{FF2B5EF4-FFF2-40B4-BE49-F238E27FC236}">
                <a16:creationId xmlns:a16="http://schemas.microsoft.com/office/drawing/2014/main" id="{53D81E96-58BC-F209-EBAA-13EBBBA8B74B}"/>
              </a:ext>
            </a:extLst>
          </p:cNvPr>
          <p:cNvSpPr txBox="1"/>
          <p:nvPr/>
        </p:nvSpPr>
        <p:spPr>
          <a:xfrm>
            <a:off x="1443871" y="2687433"/>
            <a:ext cx="8946037" cy="1754326"/>
          </a:xfrm>
          <a:prstGeom prst="rect">
            <a:avLst/>
          </a:prstGeom>
          <a:noFill/>
        </p:spPr>
        <p:txBody>
          <a:bodyPr wrap="square" rtlCol="0">
            <a:spAutoFit/>
          </a:bodyPr>
          <a:lstStyle/>
          <a:p>
            <a:r>
              <a:rPr lang="es-CL" b="1"/>
              <a:t>Definición de base de datos.</a:t>
            </a:r>
          </a:p>
          <a:p>
            <a:r>
              <a:rPr lang="es-CL" b="1"/>
              <a:t>Modelos de bases de datos.</a:t>
            </a:r>
          </a:p>
          <a:p>
            <a:r>
              <a:rPr lang="es-CL" b="1"/>
              <a:t>RDBMS (Relational Database Management System) </a:t>
            </a:r>
          </a:p>
          <a:p>
            <a:r>
              <a:rPr lang="es-CL" b="1"/>
              <a:t>SQL (Structured Query Language).</a:t>
            </a:r>
          </a:p>
          <a:p>
            <a:r>
              <a:rPr lang="es-CL" b="1"/>
              <a:t>Bases de Datos Relacionales.</a:t>
            </a:r>
          </a:p>
          <a:p>
            <a:r>
              <a:rPr lang="es-CL" b="1"/>
              <a:t>Componentes de una base de datos relacional.</a:t>
            </a:r>
          </a:p>
        </p:txBody>
      </p:sp>
    </p:spTree>
    <p:extLst>
      <p:ext uri="{BB962C8B-B14F-4D97-AF65-F5344CB8AC3E}">
        <p14:creationId xmlns:p14="http://schemas.microsoft.com/office/powerpoint/2010/main" val="1067855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1FA15-7AA3-87B5-0D11-EAB45FFB9B82}"/>
              </a:ext>
            </a:extLst>
          </p:cNvPr>
          <p:cNvSpPr>
            <a:spLocks noGrp="1"/>
          </p:cNvSpPr>
          <p:nvPr>
            <p:ph type="title"/>
          </p:nvPr>
        </p:nvSpPr>
        <p:spPr/>
        <p:txBody>
          <a:bodyPr>
            <a:normAutofit/>
          </a:bodyPr>
          <a:lstStyle/>
          <a:p>
            <a:r>
              <a:rPr lang="es-CL" b="1"/>
              <a:t>Definición de base de datos.</a:t>
            </a:r>
            <a:endParaRPr lang="es-CL"/>
          </a:p>
        </p:txBody>
      </p:sp>
      <p:pic>
        <p:nvPicPr>
          <p:cNvPr id="4" name="Imagen 3">
            <a:extLst>
              <a:ext uri="{FF2B5EF4-FFF2-40B4-BE49-F238E27FC236}">
                <a16:creationId xmlns:a16="http://schemas.microsoft.com/office/drawing/2014/main" id="{6C396435-6381-A1B4-207D-BD403C62AC46}"/>
              </a:ext>
            </a:extLst>
          </p:cNvPr>
          <p:cNvPicPr>
            <a:picLocks noChangeAspect="1"/>
          </p:cNvPicPr>
          <p:nvPr/>
        </p:nvPicPr>
        <p:blipFill>
          <a:blip r:embed="rId2"/>
          <a:stretch>
            <a:fillRect/>
          </a:stretch>
        </p:blipFill>
        <p:spPr>
          <a:xfrm>
            <a:off x="3795710" y="4276149"/>
            <a:ext cx="4600575" cy="1304925"/>
          </a:xfrm>
          <a:prstGeom prst="rect">
            <a:avLst/>
          </a:prstGeom>
        </p:spPr>
      </p:pic>
      <p:sp>
        <p:nvSpPr>
          <p:cNvPr id="8" name="CuadroTexto 7">
            <a:extLst>
              <a:ext uri="{FF2B5EF4-FFF2-40B4-BE49-F238E27FC236}">
                <a16:creationId xmlns:a16="http://schemas.microsoft.com/office/drawing/2014/main" id="{70CC096B-76F1-B484-7D53-C4659BBD6AA2}"/>
              </a:ext>
            </a:extLst>
          </p:cNvPr>
          <p:cNvSpPr txBox="1"/>
          <p:nvPr/>
        </p:nvSpPr>
        <p:spPr>
          <a:xfrm>
            <a:off x="1295401" y="2542410"/>
            <a:ext cx="9601195" cy="1477328"/>
          </a:xfrm>
          <a:prstGeom prst="rect">
            <a:avLst/>
          </a:prstGeom>
          <a:noFill/>
        </p:spPr>
        <p:txBody>
          <a:bodyPr wrap="square">
            <a:spAutoFit/>
          </a:bodyPr>
          <a:lstStyle/>
          <a:p>
            <a:r>
              <a:rPr lang="es-CL"/>
              <a:t>Desde un punto de vista general, una base de datos es todo aquel repositorio o almacén de datos que pertenecen a un mismo contexto, y desde donde se puede extraer información. </a:t>
            </a:r>
          </a:p>
          <a:p>
            <a:endParaRPr lang="es-CL"/>
          </a:p>
          <a:p>
            <a:r>
              <a:rPr lang="es-CL"/>
              <a:t>Desde el punto de vista informático, una base de datos se define como un sistema capaz de administrar y procesar datos, y que cuenta con una arquitectura de cliente - servidor.</a:t>
            </a:r>
          </a:p>
        </p:txBody>
      </p:sp>
    </p:spTree>
    <p:extLst>
      <p:ext uri="{BB962C8B-B14F-4D97-AF65-F5344CB8AC3E}">
        <p14:creationId xmlns:p14="http://schemas.microsoft.com/office/powerpoint/2010/main" val="3916097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0" name="Picture 9">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pic>
          <p:nvPicPr>
            <p:cNvPr id="12" name="Picture 11">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3" name="Picture 12">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5" name="Straight Connector 14">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7" name="Rectangle 16">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2" name="Título 1">
            <a:extLst>
              <a:ext uri="{FF2B5EF4-FFF2-40B4-BE49-F238E27FC236}">
                <a16:creationId xmlns:a16="http://schemas.microsoft.com/office/drawing/2014/main" id="{4F2B28D5-5A2D-31C5-EB3F-324CB21F3688}"/>
              </a:ext>
            </a:extLst>
          </p:cNvPr>
          <p:cNvSpPr>
            <a:spLocks noGrp="1"/>
          </p:cNvSpPr>
          <p:nvPr>
            <p:ph type="title"/>
          </p:nvPr>
        </p:nvSpPr>
        <p:spPr>
          <a:xfrm>
            <a:off x="952108" y="954756"/>
            <a:ext cx="2730414" cy="4946003"/>
          </a:xfrm>
        </p:spPr>
        <p:txBody>
          <a:bodyPr vert="horz" lIns="91440" tIns="45720" rIns="91440" bIns="45720" rtlCol="0" anchor="ctr">
            <a:normAutofit/>
          </a:bodyPr>
          <a:lstStyle/>
          <a:p>
            <a:r>
              <a:rPr lang="en-US">
                <a:solidFill>
                  <a:srgbClr val="FFFFFF"/>
                </a:solidFill>
              </a:rPr>
              <a:t>Glosario</a:t>
            </a:r>
          </a:p>
        </p:txBody>
      </p:sp>
      <p:sp>
        <p:nvSpPr>
          <p:cNvPr id="23" name="Rectangle 22">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B8975096-66BF-07EA-EB3D-0851EAB1662C}"/>
              </a:ext>
            </a:extLst>
          </p:cNvPr>
          <p:cNvSpPr txBox="1"/>
          <p:nvPr/>
        </p:nvSpPr>
        <p:spPr>
          <a:xfrm>
            <a:off x="4983186" y="231775"/>
            <a:ext cx="6910066" cy="6292850"/>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accent1"/>
              </a:buClr>
              <a:buSzPct val="115000"/>
              <a:buFont typeface="Arial"/>
              <a:buChar char="•"/>
            </a:pPr>
            <a:r>
              <a:rPr lang="en-US">
                <a:solidFill>
                  <a:schemeClr val="tx1">
                    <a:lumMod val="85000"/>
                    <a:lumOff val="15000"/>
                  </a:schemeClr>
                </a:solidFill>
              </a:rPr>
              <a:t> Cliente: todo aquel componente externo al SGBD (Sistema Gestor de Base de Datos) que realiza cualquier acción sobre los datos.</a:t>
            </a:r>
          </a:p>
          <a:p>
            <a:pPr>
              <a:lnSpc>
                <a:spcPct val="90000"/>
              </a:lnSpc>
              <a:spcBef>
                <a:spcPct val="20000"/>
              </a:spcBef>
              <a:spcAft>
                <a:spcPts val="600"/>
              </a:spcAft>
              <a:buClr>
                <a:schemeClr val="accent1"/>
              </a:buClr>
              <a:buSzPct val="115000"/>
            </a:pPr>
            <a:endParaRPr lang="en-US">
              <a:solidFill>
                <a:schemeClr val="tx1">
                  <a:lumMod val="85000"/>
                  <a:lumOff val="15000"/>
                </a:schemeClr>
              </a:solidFill>
            </a:endParaRPr>
          </a:p>
          <a:p>
            <a:pPr>
              <a:lnSpc>
                <a:spcPct val="90000"/>
              </a:lnSpc>
              <a:spcBef>
                <a:spcPct val="20000"/>
              </a:spcBef>
              <a:spcAft>
                <a:spcPts val="600"/>
              </a:spcAft>
              <a:buClr>
                <a:schemeClr val="accent1"/>
              </a:buClr>
              <a:buSzPct val="115000"/>
              <a:buFont typeface="Arial"/>
              <a:buChar char="•"/>
            </a:pPr>
            <a:r>
              <a:rPr lang="en-US">
                <a:solidFill>
                  <a:schemeClr val="tx1">
                    <a:lumMod val="85000"/>
                    <a:lumOff val="15000"/>
                  </a:schemeClr>
                </a:solidFill>
              </a:rPr>
              <a:t> SGBD: componentes de software que permite realizar cualquier acción sobre los datos, pero no de forma directa, sino a través de una capa de acceso.</a:t>
            </a:r>
          </a:p>
          <a:p>
            <a:pPr>
              <a:lnSpc>
                <a:spcPct val="90000"/>
              </a:lnSpc>
              <a:spcBef>
                <a:spcPct val="20000"/>
              </a:spcBef>
              <a:spcAft>
                <a:spcPts val="600"/>
              </a:spcAft>
              <a:buClr>
                <a:schemeClr val="accent1"/>
              </a:buClr>
              <a:buSzPct val="115000"/>
              <a:buFont typeface="Arial"/>
              <a:buChar char="•"/>
            </a:pPr>
            <a:endParaRPr lang="en-US">
              <a:solidFill>
                <a:schemeClr val="tx1">
                  <a:lumMod val="85000"/>
                  <a:lumOff val="15000"/>
                </a:schemeClr>
              </a:solidFill>
            </a:endParaRPr>
          </a:p>
          <a:p>
            <a:pPr>
              <a:lnSpc>
                <a:spcPct val="90000"/>
              </a:lnSpc>
              <a:spcBef>
                <a:spcPct val="20000"/>
              </a:spcBef>
              <a:spcAft>
                <a:spcPts val="600"/>
              </a:spcAft>
              <a:buClr>
                <a:schemeClr val="accent1"/>
              </a:buClr>
              <a:buSzPct val="115000"/>
              <a:buFont typeface="Arial"/>
              <a:buChar char="•"/>
            </a:pPr>
            <a:r>
              <a:rPr lang="en-US">
                <a:solidFill>
                  <a:schemeClr val="tx1">
                    <a:lumMod val="85000"/>
                    <a:lumOff val="15000"/>
                  </a:schemeClr>
                </a:solidFill>
              </a:rPr>
              <a:t> Datos: datos físicos almacenados en la BD.</a:t>
            </a:r>
          </a:p>
          <a:p>
            <a:pPr>
              <a:lnSpc>
                <a:spcPct val="90000"/>
              </a:lnSpc>
              <a:spcBef>
                <a:spcPct val="20000"/>
              </a:spcBef>
              <a:spcAft>
                <a:spcPts val="600"/>
              </a:spcAft>
              <a:buClr>
                <a:schemeClr val="accent1"/>
              </a:buClr>
              <a:buSzPct val="115000"/>
            </a:pPr>
            <a:endParaRPr lang="en-US">
              <a:solidFill>
                <a:schemeClr val="tx1">
                  <a:lumMod val="85000"/>
                  <a:lumOff val="15000"/>
                </a:schemeClr>
              </a:solidFill>
            </a:endParaRPr>
          </a:p>
          <a:p>
            <a:pPr>
              <a:lnSpc>
                <a:spcPct val="90000"/>
              </a:lnSpc>
              <a:spcBef>
                <a:spcPct val="20000"/>
              </a:spcBef>
              <a:spcAft>
                <a:spcPts val="600"/>
              </a:spcAft>
              <a:buClr>
                <a:schemeClr val="accent1"/>
              </a:buClr>
              <a:buSzPct val="115000"/>
              <a:buFont typeface="Arial"/>
              <a:buChar char="•"/>
            </a:pPr>
            <a:r>
              <a:rPr lang="en-US">
                <a:solidFill>
                  <a:schemeClr val="tx1">
                    <a:lumMod val="85000"/>
                    <a:lumOff val="15000"/>
                  </a:schemeClr>
                </a:solidFill>
              </a:rPr>
              <a:t> Esquema: Es una estructura que define la organización, la lógica y las reglas de cómo se almacena y organiza la información. Es, básicamente, el plano o diseño de la base de datos, que incluye: </a:t>
            </a:r>
          </a:p>
          <a:p>
            <a:pPr>
              <a:lnSpc>
                <a:spcPct val="90000"/>
              </a:lnSpc>
              <a:spcBef>
                <a:spcPct val="20000"/>
              </a:spcBef>
              <a:spcAft>
                <a:spcPts val="600"/>
              </a:spcAft>
              <a:buClr>
                <a:schemeClr val="accent1"/>
              </a:buClr>
              <a:buSzPct val="115000"/>
            </a:pPr>
            <a:r>
              <a:rPr lang="en-US">
                <a:solidFill>
                  <a:schemeClr val="tx1">
                    <a:lumMod val="85000"/>
                    <a:lumOff val="15000"/>
                  </a:schemeClr>
                </a:solidFill>
              </a:rPr>
              <a:t>Tablas, Relaciones, Índices, Vistas, Procedimientos almacenados y funciones, restricciones, etc.</a:t>
            </a:r>
          </a:p>
          <a:p>
            <a:pPr>
              <a:lnSpc>
                <a:spcPct val="90000"/>
              </a:lnSpc>
              <a:spcBef>
                <a:spcPct val="20000"/>
              </a:spcBef>
              <a:spcAft>
                <a:spcPts val="600"/>
              </a:spcAft>
              <a:buClr>
                <a:schemeClr val="accent1"/>
              </a:buClr>
              <a:buSzPct val="115000"/>
            </a:pPr>
            <a:r>
              <a:rPr lang="en-US">
                <a:solidFill>
                  <a:schemeClr val="tx1">
                    <a:lumMod val="85000"/>
                    <a:lumOff val="15000"/>
                  </a:schemeClr>
                </a:solidFill>
              </a:rPr>
              <a:t>El esquema asegura que la información esté bien estructurada y permita una recuperación eficiente y precisa.</a:t>
            </a:r>
          </a:p>
        </p:txBody>
      </p:sp>
    </p:spTree>
    <p:extLst>
      <p:ext uri="{BB962C8B-B14F-4D97-AF65-F5344CB8AC3E}">
        <p14:creationId xmlns:p14="http://schemas.microsoft.com/office/powerpoint/2010/main" val="3522929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0" name="Picture 9">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pic>
          <p:nvPicPr>
            <p:cNvPr id="12" name="Picture 11">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3" name="Picture 12">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5" name="Straight Connector 14">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7" name="Rectangle 16">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2" name="Título 1">
            <a:extLst>
              <a:ext uri="{FF2B5EF4-FFF2-40B4-BE49-F238E27FC236}">
                <a16:creationId xmlns:a16="http://schemas.microsoft.com/office/drawing/2014/main" id="{0AB9CC99-DD37-7C5A-7CB9-2B614314DEB8}"/>
              </a:ext>
            </a:extLst>
          </p:cNvPr>
          <p:cNvSpPr>
            <a:spLocks noGrp="1"/>
          </p:cNvSpPr>
          <p:nvPr>
            <p:ph type="title"/>
          </p:nvPr>
        </p:nvSpPr>
        <p:spPr>
          <a:xfrm>
            <a:off x="952108" y="954756"/>
            <a:ext cx="2730414" cy="4946003"/>
          </a:xfrm>
        </p:spPr>
        <p:txBody>
          <a:bodyPr vert="horz" lIns="91440" tIns="45720" rIns="91440" bIns="45720" rtlCol="0" anchor="ctr">
            <a:normAutofit/>
          </a:bodyPr>
          <a:lstStyle/>
          <a:p>
            <a:pPr>
              <a:lnSpc>
                <a:spcPct val="90000"/>
              </a:lnSpc>
            </a:pPr>
            <a:r>
              <a:rPr lang="en-US" sz="2400">
                <a:solidFill>
                  <a:srgbClr val="FFFFFF"/>
                </a:solidFill>
              </a:rPr>
              <a:t>Glosario: DBMS (RELATIONAL DATABASE MANAGEMENT SYSTEM)</a:t>
            </a:r>
          </a:p>
        </p:txBody>
      </p:sp>
      <p:sp>
        <p:nvSpPr>
          <p:cNvPr id="23" name="Rectangle 22">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8B89E2F2-EE02-1A54-0832-041048205C9B}"/>
              </a:ext>
            </a:extLst>
          </p:cNvPr>
          <p:cNvSpPr txBox="1"/>
          <p:nvPr/>
        </p:nvSpPr>
        <p:spPr>
          <a:xfrm>
            <a:off x="4848226" y="136525"/>
            <a:ext cx="7217217" cy="6537652"/>
          </a:xfrm>
          <a:prstGeom prst="rect">
            <a:avLst/>
          </a:prstGeom>
        </p:spPr>
        <p:txBody>
          <a:bodyPr vert="horz" lIns="91440" tIns="45720" rIns="91440" bIns="45720" rtlCol="0" anchor="ctr">
            <a:noAutofit/>
          </a:bodyPr>
          <a:lstStyle/>
          <a:p>
            <a:pPr>
              <a:spcBef>
                <a:spcPct val="20000"/>
              </a:spcBef>
              <a:spcAft>
                <a:spcPts val="600"/>
              </a:spcAft>
              <a:buClr>
                <a:schemeClr val="accent1"/>
              </a:buClr>
              <a:buSzPct val="115000"/>
            </a:pPr>
            <a:r>
              <a:rPr lang="en-US" sz="1600">
                <a:solidFill>
                  <a:schemeClr val="tx1">
                    <a:lumMod val="85000"/>
                    <a:lumOff val="15000"/>
                  </a:schemeClr>
                </a:solidFill>
              </a:rPr>
              <a:t>Es un programa que nos permite gestionar bases de datos relacionales. Para entenderlo mejor, previo a los RDBMS estaban los DBMS (Relational Database Management System) para gestionar base de datos. Se compone principalmente de:</a:t>
            </a:r>
          </a:p>
          <a:p>
            <a:pPr marL="285750" indent="-285750">
              <a:spcBef>
                <a:spcPct val="20000"/>
              </a:spcBef>
              <a:spcAft>
                <a:spcPts val="600"/>
              </a:spcAft>
              <a:buClr>
                <a:schemeClr val="accent1"/>
              </a:buClr>
              <a:buSzPct val="115000"/>
              <a:buFont typeface="Arial"/>
              <a:buChar char="•"/>
            </a:pPr>
            <a:r>
              <a:rPr lang="en-US" sz="1600">
                <a:solidFill>
                  <a:schemeClr val="tx1">
                    <a:lumMod val="85000"/>
                    <a:lumOff val="15000"/>
                  </a:schemeClr>
                </a:solidFill>
              </a:rPr>
              <a:t>Interfaz: permite al usuario comunicarse con los DBMS. </a:t>
            </a:r>
          </a:p>
          <a:p>
            <a:pPr marL="285750" indent="-285750">
              <a:spcBef>
                <a:spcPct val="20000"/>
              </a:spcBef>
              <a:spcAft>
                <a:spcPts val="600"/>
              </a:spcAft>
              <a:buClr>
                <a:schemeClr val="accent1"/>
              </a:buClr>
              <a:buSzPct val="115000"/>
              <a:buFont typeface="Arial"/>
              <a:buChar char="•"/>
            </a:pPr>
            <a:r>
              <a:rPr lang="en-US" sz="1600">
                <a:solidFill>
                  <a:schemeClr val="tx1">
                    <a:lumMod val="85000"/>
                    <a:lumOff val="15000"/>
                  </a:schemeClr>
                </a:solidFill>
              </a:rPr>
              <a:t>Database language engine: motor de base de datos para interpretar las consultas, y realizar las acciones necesarias usando su lenguaje.</a:t>
            </a:r>
          </a:p>
          <a:p>
            <a:pPr marL="285750" indent="-285750">
              <a:spcBef>
                <a:spcPct val="20000"/>
              </a:spcBef>
              <a:spcAft>
                <a:spcPts val="600"/>
              </a:spcAft>
              <a:buClr>
                <a:schemeClr val="accent1"/>
              </a:buClr>
              <a:buSzPct val="115000"/>
              <a:buFont typeface="Arial"/>
              <a:buChar char="•"/>
            </a:pPr>
            <a:r>
              <a:rPr lang="en-US" sz="1600">
                <a:solidFill>
                  <a:schemeClr val="tx1">
                    <a:lumMod val="85000"/>
                    <a:lumOff val="15000"/>
                  </a:schemeClr>
                </a:solidFill>
              </a:rPr>
              <a:t>Query optimizer: para optimizar el lenguaje de consulta, con el objetivo de poder ejecutar las consultas lo más rápido posible.</a:t>
            </a:r>
          </a:p>
          <a:p>
            <a:pPr marL="285750" indent="-285750">
              <a:spcBef>
                <a:spcPct val="20000"/>
              </a:spcBef>
              <a:spcAft>
                <a:spcPts val="600"/>
              </a:spcAft>
              <a:buClr>
                <a:schemeClr val="accent1"/>
              </a:buClr>
              <a:buSzPct val="115000"/>
              <a:buFont typeface="Arial"/>
              <a:buChar char="•"/>
            </a:pPr>
            <a:r>
              <a:rPr lang="en-US" sz="1600">
                <a:solidFill>
                  <a:schemeClr val="tx1">
                    <a:lumMod val="85000"/>
                    <a:lumOff val="15000"/>
                  </a:schemeClr>
                </a:solidFill>
              </a:rPr>
              <a:t>Database engine: para gestionar objetos de la base de datos, como lo son las tablas o vistas DBMS Management Component. Son componentes de gestión encargados de realizar copias de seguridad, monitorización de rendimiento, seguridad, entre otros.</a:t>
            </a:r>
          </a:p>
          <a:p>
            <a:pPr marL="285750" indent="-285750">
              <a:spcBef>
                <a:spcPct val="20000"/>
              </a:spcBef>
              <a:spcAft>
                <a:spcPts val="600"/>
              </a:spcAft>
              <a:buClr>
                <a:schemeClr val="accent1"/>
              </a:buClr>
              <a:buSzPct val="115000"/>
              <a:buFont typeface="Arial"/>
              <a:buChar char="•"/>
            </a:pPr>
            <a:endParaRPr lang="en-US" sz="1600">
              <a:solidFill>
                <a:schemeClr val="tx1">
                  <a:lumMod val="85000"/>
                  <a:lumOff val="15000"/>
                </a:schemeClr>
              </a:solidFill>
            </a:endParaRPr>
          </a:p>
          <a:p>
            <a:pPr>
              <a:spcBef>
                <a:spcPct val="20000"/>
              </a:spcBef>
              <a:spcAft>
                <a:spcPts val="600"/>
              </a:spcAft>
              <a:buClr>
                <a:schemeClr val="accent1"/>
              </a:buClr>
              <a:buSzPct val="115000"/>
            </a:pPr>
            <a:r>
              <a:rPr lang="es-CL" sz="1600"/>
              <a:t>Los RDBMS son una mejora de los DBMS al introducir el modelo relacional, permitiendo la relación entre tablas, y usando claves primarias, claves foráneas e índices.</a:t>
            </a:r>
          </a:p>
          <a:p>
            <a:pPr>
              <a:spcBef>
                <a:spcPct val="20000"/>
              </a:spcBef>
              <a:spcAft>
                <a:spcPts val="600"/>
              </a:spcAft>
              <a:buClr>
                <a:schemeClr val="accent1"/>
              </a:buClr>
              <a:buSzPct val="115000"/>
            </a:pPr>
            <a:r>
              <a:rPr lang="es-CL" sz="1600"/>
              <a:t>Como principales diferencias entre DBMS y RDBMS, se pueden destacar: Los DBMS están orientados para aplicaciones que gestionen pocos datos, pues puede aumentar la complejidad y lentitud a mayor volumen de éstos, debido a que es muy común la presencia de datos redundantes. Entre estos sistemas se encuentran: LibreOffice Base y FoxPro.</a:t>
            </a:r>
          </a:p>
          <a:p>
            <a:pPr>
              <a:spcBef>
                <a:spcPct val="20000"/>
              </a:spcBef>
              <a:spcAft>
                <a:spcPts val="600"/>
              </a:spcAft>
              <a:buClr>
                <a:schemeClr val="accent1"/>
              </a:buClr>
              <a:buSzPct val="115000"/>
            </a:pPr>
            <a:r>
              <a:rPr lang="es-CL" sz="1600"/>
              <a:t>Mientras que los RDBMS, están orientados a gestionar un mayor volumen de datos gracias al modelo relacional, permitiendo realizar consultas más rápidas, y también evitar los datos redundantes mediante el uso de claves de índices. Entre estos: PostgreSQL, SQL Server, Oracle, MySQL, MariaDB, entre otros.</a:t>
            </a:r>
            <a:endParaRPr lang="en-US" sz="1600">
              <a:solidFill>
                <a:schemeClr val="tx1">
                  <a:lumMod val="85000"/>
                  <a:lumOff val="15000"/>
                </a:schemeClr>
              </a:solidFill>
            </a:endParaRPr>
          </a:p>
        </p:txBody>
      </p:sp>
    </p:spTree>
    <p:extLst>
      <p:ext uri="{BB962C8B-B14F-4D97-AF65-F5344CB8AC3E}">
        <p14:creationId xmlns:p14="http://schemas.microsoft.com/office/powerpoint/2010/main" val="3224340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75" name="Group 7174">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7176" name="Picture 7175">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177" name="Rectangle 7176">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pic>
          <p:nvPicPr>
            <p:cNvPr id="7178" name="Picture 7177">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7179" name="Picture 7178">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7181" name="Straight Connector 7180">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7183" name="Rectangle 7182">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7185" name="Rectangle 7184">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7" name="Rectangle 7186">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2" name="Título 1">
            <a:extLst>
              <a:ext uri="{FF2B5EF4-FFF2-40B4-BE49-F238E27FC236}">
                <a16:creationId xmlns:a16="http://schemas.microsoft.com/office/drawing/2014/main" id="{CA4289D6-D694-19CB-EA9F-A26CCB07A780}"/>
              </a:ext>
            </a:extLst>
          </p:cNvPr>
          <p:cNvSpPr>
            <a:spLocks noGrp="1"/>
          </p:cNvSpPr>
          <p:nvPr>
            <p:ph type="title"/>
          </p:nvPr>
        </p:nvSpPr>
        <p:spPr>
          <a:xfrm>
            <a:off x="929140" y="972766"/>
            <a:ext cx="2835464" cy="1254868"/>
          </a:xfrm>
        </p:spPr>
        <p:txBody>
          <a:bodyPr vert="horz" lIns="91440" tIns="45720" rIns="91440" bIns="45720" rtlCol="0" anchor="b">
            <a:normAutofit/>
          </a:bodyPr>
          <a:lstStyle/>
          <a:p>
            <a:r>
              <a:rPr lang="en-US" sz="2800">
                <a:solidFill>
                  <a:srgbClr val="262626"/>
                </a:solidFill>
              </a:rPr>
              <a:t>Glosario: SQL</a:t>
            </a:r>
          </a:p>
        </p:txBody>
      </p:sp>
      <p:sp>
        <p:nvSpPr>
          <p:cNvPr id="4" name="CuadroTexto 3">
            <a:extLst>
              <a:ext uri="{FF2B5EF4-FFF2-40B4-BE49-F238E27FC236}">
                <a16:creationId xmlns:a16="http://schemas.microsoft.com/office/drawing/2014/main" id="{D423BD21-4389-280D-F174-3A54D8E3BF89}"/>
              </a:ext>
            </a:extLst>
          </p:cNvPr>
          <p:cNvSpPr txBox="1"/>
          <p:nvPr/>
        </p:nvSpPr>
        <p:spPr>
          <a:xfrm>
            <a:off x="929141" y="2430471"/>
            <a:ext cx="2835464" cy="3552039"/>
          </a:xfrm>
          <a:prstGeom prst="rect">
            <a:avLst/>
          </a:prstGeom>
        </p:spPr>
        <p:txBody>
          <a:bodyPr vert="horz" lIns="91440" tIns="45720" rIns="91440" bIns="45720" rtlCol="0" anchor="t">
            <a:normAutofit/>
          </a:bodyPr>
          <a:lstStyle/>
          <a:p>
            <a:pPr>
              <a:spcBef>
                <a:spcPct val="20000"/>
              </a:spcBef>
              <a:spcAft>
                <a:spcPts val="600"/>
              </a:spcAft>
              <a:buClr>
                <a:schemeClr val="accent1"/>
              </a:buClr>
              <a:buSzPct val="115000"/>
            </a:pPr>
            <a:r>
              <a:rPr lang="en-US">
                <a:solidFill>
                  <a:srgbClr val="262626"/>
                </a:solidFill>
              </a:rPr>
              <a:t>Structured Query Language (Lenguaje estructurado de consultas), es un lenguaje creado para la definición y manipulación de bases de datos relacionales. Su beneficio es que facilita la administración de datos almacenados.</a:t>
            </a:r>
          </a:p>
        </p:txBody>
      </p:sp>
      <p:sp useBgFill="1">
        <p:nvSpPr>
          <p:cNvPr id="7189" name="Rectangle 7188">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Lenguaje de consultas estructuradas (SQL) - DBA dixit">
            <a:extLst>
              <a:ext uri="{FF2B5EF4-FFF2-40B4-BE49-F238E27FC236}">
                <a16:creationId xmlns:a16="http://schemas.microsoft.com/office/drawing/2014/main" id="{128CAF0D-5DC6-F5B5-D364-9306FB6AA385}"/>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435910" y="1116711"/>
            <a:ext cx="6098041" cy="457353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5FDB24BE-CDBF-8835-A78B-1325C4EC7ABB}"/>
              </a:ext>
            </a:extLst>
          </p:cNvPr>
          <p:cNvSpPr txBox="1"/>
          <p:nvPr/>
        </p:nvSpPr>
        <p:spPr>
          <a:xfrm>
            <a:off x="5435910" y="6248400"/>
            <a:ext cx="6645858" cy="369332"/>
          </a:xfrm>
          <a:prstGeom prst="rect">
            <a:avLst/>
          </a:prstGeom>
          <a:noFill/>
        </p:spPr>
        <p:txBody>
          <a:bodyPr wrap="none" rtlCol="0">
            <a:spAutoFit/>
          </a:bodyPr>
          <a:lstStyle/>
          <a:p>
            <a:r>
              <a:rPr lang="es-ES"/>
              <a:t>También nos podemos encontrar con otro subconjunto llamado DQL.</a:t>
            </a:r>
            <a:endParaRPr lang="es-CL"/>
          </a:p>
        </p:txBody>
      </p:sp>
    </p:spTree>
    <p:extLst>
      <p:ext uri="{BB962C8B-B14F-4D97-AF65-F5344CB8AC3E}">
        <p14:creationId xmlns:p14="http://schemas.microsoft.com/office/powerpoint/2010/main" val="2936888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2AA739-E8D6-4F71-F755-FA5261704BF0}"/>
              </a:ext>
            </a:extLst>
          </p:cNvPr>
          <p:cNvSpPr>
            <a:spLocks noGrp="1"/>
          </p:cNvSpPr>
          <p:nvPr>
            <p:ph type="title"/>
          </p:nvPr>
        </p:nvSpPr>
        <p:spPr/>
        <p:txBody>
          <a:bodyPr/>
          <a:lstStyle/>
          <a:p>
            <a:r>
              <a:rPr lang="es-ES"/>
              <a:t>SQL</a:t>
            </a:r>
            <a:endParaRPr lang="es-CL"/>
          </a:p>
        </p:txBody>
      </p:sp>
      <p:pic>
        <p:nvPicPr>
          <p:cNvPr id="4" name="Imagen 3">
            <a:extLst>
              <a:ext uri="{FF2B5EF4-FFF2-40B4-BE49-F238E27FC236}">
                <a16:creationId xmlns:a16="http://schemas.microsoft.com/office/drawing/2014/main" id="{B97FFE51-89EC-EEC6-E354-63F51ACA9B2D}"/>
              </a:ext>
            </a:extLst>
          </p:cNvPr>
          <p:cNvPicPr>
            <a:picLocks noChangeAspect="1"/>
          </p:cNvPicPr>
          <p:nvPr/>
        </p:nvPicPr>
        <p:blipFill>
          <a:blip r:embed="rId2"/>
          <a:stretch>
            <a:fillRect/>
          </a:stretch>
        </p:blipFill>
        <p:spPr>
          <a:xfrm>
            <a:off x="2085975" y="2814637"/>
            <a:ext cx="7677150" cy="2733675"/>
          </a:xfrm>
          <a:prstGeom prst="rect">
            <a:avLst/>
          </a:prstGeom>
        </p:spPr>
      </p:pic>
    </p:spTree>
    <p:extLst>
      <p:ext uri="{BB962C8B-B14F-4D97-AF65-F5344CB8AC3E}">
        <p14:creationId xmlns:p14="http://schemas.microsoft.com/office/powerpoint/2010/main" val="141567369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2986</TotalTime>
  <Words>1385</Words>
  <Application>Microsoft Office PowerPoint</Application>
  <PresentationFormat>Panorámica</PresentationFormat>
  <Paragraphs>117</Paragraphs>
  <Slides>20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Courier New</vt:lpstr>
      <vt:lpstr>Garamond</vt:lpstr>
      <vt:lpstr>Orgánico</vt:lpstr>
      <vt:lpstr>M5 – Fundamentos de bases de datos relacionales</vt:lpstr>
      <vt:lpstr>Presentación</vt:lpstr>
      <vt:lpstr>Contenidos del Módulo N° 5</vt:lpstr>
      <vt:lpstr>Contenidos sesión N° 1</vt:lpstr>
      <vt:lpstr>Definición de base de datos.</vt:lpstr>
      <vt:lpstr>Glosario</vt:lpstr>
      <vt:lpstr>Glosario: DBMS (RELATIONAL DATABASE MANAGEMENT SYSTEM)</vt:lpstr>
      <vt:lpstr>Glosario: SQL</vt:lpstr>
      <vt:lpstr>SQL</vt:lpstr>
      <vt:lpstr>Modelos de bases de datos.</vt:lpstr>
      <vt:lpstr>Bases de datos relacionales.</vt:lpstr>
      <vt:lpstr>Bases de datos NoSQL </vt:lpstr>
      <vt:lpstr>Componentes principales de una Base de Datos Relacional</vt:lpstr>
      <vt:lpstr>Convenciones de nombres para las entidades</vt:lpstr>
      <vt:lpstr>Componentes principales de una Base de Datos Relacional</vt:lpstr>
      <vt:lpstr>¿CUÁNDO UTILIZAR SQL O NOSQL?</vt:lpstr>
      <vt:lpstr>Ejercicio: Creación de una base de datos.</vt:lpstr>
      <vt:lpstr>Instrucciones básicas SQL</vt:lpstr>
      <vt:lpstr>Comandos PSQL</vt:lpstr>
      <vt:lpstr>Contenidos de la siguiente sesión (N°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Nelson Ramírez</dc:creator>
  <cp:lastModifiedBy>Nelson Ramírez</cp:lastModifiedBy>
  <cp:revision>81</cp:revision>
  <dcterms:created xsi:type="dcterms:W3CDTF">2024-08-20T20:09:50Z</dcterms:created>
  <dcterms:modified xsi:type="dcterms:W3CDTF">2024-09-23T23:38:21Z</dcterms:modified>
</cp:coreProperties>
</file>