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311" r:id="rId4"/>
    <p:sldId id="312" r:id="rId5"/>
    <p:sldId id="313" r:id="rId6"/>
    <p:sldId id="314" r:id="rId7"/>
    <p:sldId id="315" r:id="rId8"/>
    <p:sldId id="316" r:id="rId9"/>
    <p:sldId id="320" r:id="rId10"/>
    <p:sldId id="321" r:id="rId11"/>
    <p:sldId id="322" r:id="rId12"/>
    <p:sldId id="317" r:id="rId13"/>
    <p:sldId id="318" r:id="rId14"/>
    <p:sldId id="323" r:id="rId15"/>
    <p:sldId id="327" r:id="rId16"/>
    <p:sldId id="331" r:id="rId17"/>
    <p:sldId id="324" r:id="rId18"/>
    <p:sldId id="332" r:id="rId19"/>
    <p:sldId id="504" r:id="rId20"/>
    <p:sldId id="505" r:id="rId21"/>
    <p:sldId id="325" r:id="rId22"/>
    <p:sldId id="326" r:id="rId23"/>
    <p:sldId id="328" r:id="rId24"/>
    <p:sldId id="329" r:id="rId25"/>
    <p:sldId id="511" r:id="rId26"/>
    <p:sldId id="330" r:id="rId27"/>
    <p:sldId id="319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>
        <p:scale>
          <a:sx n="100" d="100"/>
          <a:sy n="100" d="100"/>
        </p:scale>
        <p:origin x="-134" y="-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16:39:1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24575,'4'0'0,"1"4"0,-1 4 0,4 1 0,-1 3 0,-1-1-8191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16:39:1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0T16:39:2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1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79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5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7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657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0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7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7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91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24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2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291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488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7D5737-F21B-45FB-B5CD-199FB62EBD15}" type="datetimeFigureOut">
              <a:rPr lang="es-CL" smtClean="0"/>
              <a:t>25-09-2024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C1480E-AEFF-4285-8317-B9CF6163AC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340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10" Type="http://schemas.openxmlformats.org/officeDocument/2006/relationships/customXml" Target="../ink/ink3.xml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datatype.html" TargetMode="External"/><Relationship Id="rId2" Type="http://schemas.openxmlformats.org/officeDocument/2006/relationships/hyperlink" Target="https://dataplatform.cloud.ibm.com/docs/content/wsj/manage-data/rep-data-postgres-data.html?locale=es&amp;context=cpdaa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56FFB-A505-AACA-E1CC-14DB8BDB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M5 – Fundamentos de bases de datos relacionales</a:t>
            </a:r>
            <a:endParaRPr lang="es-CL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D414A-436A-DB60-E3E8-44F17D570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Día 3 – sesión 1 y 2</a:t>
            </a:r>
          </a:p>
        </p:txBody>
      </p:sp>
    </p:spTree>
    <p:extLst>
      <p:ext uri="{BB962C8B-B14F-4D97-AF65-F5344CB8AC3E}">
        <p14:creationId xmlns:p14="http://schemas.microsoft.com/office/powerpoint/2010/main" val="401844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5B35A20-D16D-B873-D918-6A9EE5F4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Diseño Lógico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FF31A194-F4E9-CA69-E5C0-22C1B2D7D4DB}"/>
              </a:ext>
            </a:extLst>
          </p:cNvPr>
          <p:cNvSpPr txBox="1"/>
          <p:nvPr/>
        </p:nvSpPr>
        <p:spPr>
          <a:xfrm>
            <a:off x="857839" y="2493774"/>
            <a:ext cx="4097619" cy="3382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600">
                <a:solidFill>
                  <a:srgbClr val="262626"/>
                </a:solidFill>
              </a:rPr>
              <a:t>Al modelo lógico se le llama Modelo Relacional, y es la traducción del modelo E-R.: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Las entidades son implementadas como tablas.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Se definen las características de cada atributo (tipo dato, permite nulo, …).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Se crean las llaves foráneas para representar las relaciones.</a:t>
            </a:r>
          </a:p>
        </p:txBody>
      </p:sp>
      <p:pic>
        <p:nvPicPr>
          <p:cNvPr id="6" name="Imagen 5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6D5083F1-CB9C-F85B-498D-4C4D7DDD3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848" y="1834599"/>
            <a:ext cx="6263138" cy="338209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4407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2CE5A-D7DB-F96D-14CD-A3286843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Implementación física del modelo.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BDF8F0-3D88-0958-6D50-6CD6E6EE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4" y="3275838"/>
            <a:ext cx="5153025" cy="1847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72807C-D67D-2FA1-47FE-91341541C203}"/>
              </a:ext>
            </a:extLst>
          </p:cNvPr>
          <p:cNvSpPr txBox="1"/>
          <p:nvPr/>
        </p:nvSpPr>
        <p:spPr>
          <a:xfrm>
            <a:off x="1454770" y="2540227"/>
            <a:ext cx="9441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A partir del Modelo Relacional, se generan los scripts para crear la base de datos en algún sistema gestor 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61963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5BE4D-3D9E-7AF5-EF26-FD26C142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Normalización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EE3BB1-3019-5F88-24D1-12DD1BDF87B7}"/>
              </a:ext>
            </a:extLst>
          </p:cNvPr>
          <p:cNvSpPr txBox="1"/>
          <p:nvPr/>
        </p:nvSpPr>
        <p:spPr>
          <a:xfrm>
            <a:off x="1395168" y="2505670"/>
            <a:ext cx="93231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Es una técnica de modelado, la cual consiste en designar y aplicar una serie de reglas a las relaciones obtenidas tras el paso del modelo Entidad - Relación, al modelo relacional. </a:t>
            </a:r>
          </a:p>
          <a:p>
            <a:endParaRPr lang="es-CL"/>
          </a:p>
          <a:p>
            <a:r>
              <a:rPr lang="es-CL"/>
              <a:t>Sus objetivos son: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Evitar redundancia.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Simplificar la actualización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Garantizar la integridad referencial.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/>
          </a:p>
          <a:p>
            <a:r>
              <a:rPr lang="es-CL"/>
              <a:t>Para que una tabla sea considerada una relación, tiene que cumplirse lo siguiente: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Cada tabla debe tener un nombre único.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No puede haber dos filas iguales, es decir que no se permiten duplicados.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Todos los datos en una columna deben ser del mismo tipo. </a:t>
            </a:r>
          </a:p>
        </p:txBody>
      </p:sp>
    </p:spTree>
    <p:extLst>
      <p:ext uri="{BB962C8B-B14F-4D97-AF65-F5344CB8AC3E}">
        <p14:creationId xmlns:p14="http://schemas.microsoft.com/office/powerpoint/2010/main" val="170558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9D711-07C4-F0FE-E8C1-A55F1D78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Formas Normales.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66F7D2-A6AB-ACDE-A49E-6F76C24AD5A6}"/>
              </a:ext>
            </a:extLst>
          </p:cNvPr>
          <p:cNvSpPr txBox="1"/>
          <p:nvPr/>
        </p:nvSpPr>
        <p:spPr>
          <a:xfrm>
            <a:off x="1362173" y="2558533"/>
            <a:ext cx="61179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Existen tres, las cuales serán definidas como:</a:t>
            </a:r>
          </a:p>
          <a:p>
            <a:endParaRPr lang="es-CL"/>
          </a:p>
          <a:p>
            <a:r>
              <a:rPr lang="es-CL"/>
              <a:t>Primera forma normal: 1FN</a:t>
            </a:r>
          </a:p>
          <a:p>
            <a:r>
              <a:rPr lang="es-CL"/>
              <a:t>Segunda forma normal: 2FN</a:t>
            </a:r>
          </a:p>
          <a:p>
            <a:r>
              <a:rPr lang="es-CL"/>
              <a:t>Tercera forma normal: 3FN</a:t>
            </a:r>
          </a:p>
        </p:txBody>
      </p:sp>
    </p:spTree>
    <p:extLst>
      <p:ext uri="{BB962C8B-B14F-4D97-AF65-F5344CB8AC3E}">
        <p14:creationId xmlns:p14="http://schemas.microsoft.com/office/powerpoint/2010/main" val="88235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3D86BC-DE4E-9EAA-AFF1-6930FFFC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262626"/>
                </a:solidFill>
              </a:rPr>
              <a:t>PRIMERA FORMA NORMAL (1FN)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55A968-F279-4CC9-A89F-3854E02872C1}"/>
              </a:ext>
            </a:extLst>
          </p:cNvPr>
          <p:cNvSpPr txBox="1"/>
          <p:nvPr/>
        </p:nvSpPr>
        <p:spPr>
          <a:xfrm>
            <a:off x="811772" y="2689382"/>
            <a:ext cx="3247201" cy="1747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>
                <a:solidFill>
                  <a:srgbClr val="262626"/>
                </a:solidFill>
              </a:rPr>
              <a:t>Una tabla está en primera forma normal si sus atributos contienen valores atómicos, esto quiere decir que tienen que ser indivisibles.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F34FE4-5311-FC74-8211-BAC451F9A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066" y="82169"/>
            <a:ext cx="5863074" cy="27940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832FE29-F287-000F-BEB3-FAABD0FF321F}"/>
              </a:ext>
            </a:extLst>
          </p:cNvPr>
          <p:cNvSpPr txBox="1"/>
          <p:nvPr/>
        </p:nvSpPr>
        <p:spPr>
          <a:xfrm>
            <a:off x="5078867" y="2876204"/>
            <a:ext cx="69880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Para solucionarlo, existen 2 opciones:</a:t>
            </a:r>
          </a:p>
          <a:p>
            <a:pPr marL="342900" indent="-342900">
              <a:buAutoNum type="arabicPeriod"/>
            </a:pPr>
            <a:r>
              <a:rPr lang="es-CL"/>
              <a:t>Duplicar registros con valores repetidos: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Se elimina el atributo “Email” que incumplía la condición.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Se incluye un nuevo atributo “Email” que sí sea indivisible. Por lo que se crea una nueva clave primaria con éste.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La nueva clave primaria será “ID, Email”.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/>
          </a:p>
          <a:p>
            <a:r>
              <a:rPr lang="es-CL"/>
              <a:t>2. Separar atributo “Email” en otra tabla: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Se crea una nueva tabla Empleados (b) que no contenga el atributo “Email”.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Se crea una nueva tabla EMAILS con clave primaria ID-Email. Las tablas Emails y Empleados se relacionan por el campo ID.</a:t>
            </a:r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655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DCD0F0-D081-B7D7-88A4-27F5B5A9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PRIMERA FORMA NORMAL (1FN)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C48F45-0CAF-07D4-2F4B-53F56AB8E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478" y="175151"/>
            <a:ext cx="4409544" cy="17527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126F73-42BE-C55F-1411-00E069EAC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026" y="3731351"/>
            <a:ext cx="3819525" cy="1247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38BA730-0F84-31A8-46E5-F889982DA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689" y="3458631"/>
            <a:ext cx="2390775" cy="1819275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EA9C5AA5-2105-891A-1DC4-839CF660DC9A}"/>
              </a:ext>
            </a:extLst>
          </p:cNvPr>
          <p:cNvSpPr/>
          <p:nvPr/>
        </p:nvSpPr>
        <p:spPr>
          <a:xfrm>
            <a:off x="7816150" y="2050112"/>
            <a:ext cx="1655826" cy="13397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673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3DD50-FB18-3AE9-9903-3146A6BF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Forma Normal (1FN)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4EB461-660C-CF47-92E3-252F903DC54C}"/>
              </a:ext>
            </a:extLst>
          </p:cNvPr>
          <p:cNvSpPr txBox="1"/>
          <p:nvPr/>
        </p:nvSpPr>
        <p:spPr>
          <a:xfrm>
            <a:off x="1436804" y="2536086"/>
            <a:ext cx="96011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No hay grupos repetidos en la tabla. Cada fila/columna contiene un solo valor, no un conjunto de ellos, los valores deben ser </a:t>
            </a:r>
            <a:r>
              <a:rPr lang="es-CL" sz="1800" dirty="0"/>
              <a:t>atómicos (indivisibles) por columna.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1800" dirty="0"/>
              <a:t>No se deben almacenar campos calculados (como el promedio).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1800" dirty="0"/>
              <a:t>La tabla contiene una clave primaria única.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1800" dirty="0"/>
              <a:t>La clave primaria no contiene atributos nulos.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1800" dirty="0"/>
              <a:t>No debe existir variación en el número de columnas.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1800" dirty="0"/>
              <a:t>Los Campos no clave deben identificarse con la clave (Dependencia Funcional).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1800" dirty="0"/>
              <a:t>En caso de existir grupos repetitivos tenemos que generar nuevas tablas.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1800" dirty="0"/>
          </a:p>
          <a:p>
            <a:r>
              <a:rPr lang="es-CL" sz="1800" dirty="0"/>
              <a:t>Recomendación: dividir todos los datos </a:t>
            </a:r>
            <a:r>
              <a:rPr lang="es-CL" sz="1800" dirty="0" err="1"/>
              <a:t>multi-valor</a:t>
            </a:r>
            <a:r>
              <a:rPr lang="es-CL" sz="1800"/>
              <a:t> en columnas separadas (datos atómicos) y</a:t>
            </a:r>
          </a:p>
          <a:p>
            <a:r>
              <a:rPr lang="es-CL" sz="1800"/>
              <a:t>comprobar que los valores en cada columna sean del mismo tipo.</a:t>
            </a:r>
          </a:p>
        </p:txBody>
      </p:sp>
    </p:spTree>
    <p:extLst>
      <p:ext uri="{BB962C8B-B14F-4D97-AF65-F5344CB8AC3E}">
        <p14:creationId xmlns:p14="http://schemas.microsoft.com/office/powerpoint/2010/main" val="40874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04BD-AE2E-C9CB-B04D-55437D00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Segunda Forma Normal (2FN)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EA182F-59FA-DC5D-F66B-61C6E0539622}"/>
              </a:ext>
            </a:extLst>
          </p:cNvPr>
          <p:cNvSpPr txBox="1"/>
          <p:nvPr/>
        </p:nvSpPr>
        <p:spPr>
          <a:xfrm>
            <a:off x="1036948" y="2692692"/>
            <a:ext cx="101620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Una tabla está en 2FN si: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Está en 1FN.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Todos los atributos que no son clave primaria tienen dependencia funcional completa, con respecto a todas las claves existentes en el esquema.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Para recuperar un atributo no clave, se necesita acceder por la clave completa, no por una subclave.</a:t>
            </a:r>
          </a:p>
        </p:txBody>
      </p:sp>
    </p:spTree>
    <p:extLst>
      <p:ext uri="{BB962C8B-B14F-4D97-AF65-F5344CB8AC3E}">
        <p14:creationId xmlns:p14="http://schemas.microsoft.com/office/powerpoint/2010/main" val="46288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5CB15-4406-7DEF-F7AA-03E769C1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Segunda Forma Normal (2FN).</a:t>
            </a:r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41E147-3BBB-0136-DE56-AB84BA358FA2}"/>
              </a:ext>
            </a:extLst>
          </p:cNvPr>
          <p:cNvSpPr txBox="1"/>
          <p:nvPr/>
        </p:nvSpPr>
        <p:spPr>
          <a:xfrm>
            <a:off x="1257301" y="2807793"/>
            <a:ext cx="9677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/>
              <a:t>Se encuentra en Primera Forma Normal (1FN).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0">
                <a:solidFill>
                  <a:srgbClr val="FF0000"/>
                </a:solidFill>
                <a:effectLst/>
              </a:rPr>
              <a:t>Cada registro debe depender de la clave primaria de la tabla a la que pertenece de forma completa y no parcial.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0">
                <a:effectLst/>
              </a:rPr>
              <a:t>Cada clave primaria debe determinar una solo ocurrencia para cada registro. Normalmente un entero autoincremental hace el trabajo aquí.</a:t>
            </a:r>
            <a:endParaRPr lang="es-CL" sz="2400"/>
          </a:p>
        </p:txBody>
      </p:sp>
    </p:spTree>
    <p:extLst>
      <p:ext uri="{BB962C8B-B14F-4D97-AF65-F5344CB8AC3E}">
        <p14:creationId xmlns:p14="http://schemas.microsoft.com/office/powerpoint/2010/main" val="243161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C1B8E6-1766-CD81-9B4B-ADC00AD1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2FN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21D290A9-F590-002A-DCA8-AF0497D81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863721"/>
            <a:ext cx="6098041" cy="30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3DE5F-C9FF-A0E1-8409-F50A0EA0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 sesión </a:t>
            </a:r>
            <a:r>
              <a:rPr lang="es-ES" dirty="0" err="1"/>
              <a:t>N°</a:t>
            </a:r>
            <a:r>
              <a:rPr lang="es-ES"/>
              <a:t> 1</a:t>
            </a:r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D81E96-58BC-F209-EBAA-13EBBBA8B74B}"/>
              </a:ext>
            </a:extLst>
          </p:cNvPr>
          <p:cNvSpPr txBox="1"/>
          <p:nvPr/>
        </p:nvSpPr>
        <p:spPr>
          <a:xfrm>
            <a:off x="1443871" y="2687433"/>
            <a:ext cx="8946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/>
              <a:t>Modelo Entidad - Relación (ER).</a:t>
            </a:r>
          </a:p>
          <a:p>
            <a:r>
              <a:rPr lang="es-CL" b="1"/>
              <a:t>Diseño del modelo Entidad - Relación (ER).</a:t>
            </a:r>
          </a:p>
          <a:p>
            <a:r>
              <a:rPr lang="es-CL" b="1"/>
              <a:t>Normalización.</a:t>
            </a:r>
          </a:p>
          <a:p>
            <a:r>
              <a:rPr lang="es-CL" b="1"/>
              <a:t>Formas Normales.</a:t>
            </a:r>
          </a:p>
          <a:p>
            <a:r>
              <a:rPr lang="es-CL" b="1"/>
              <a:t>Optimización del Modelo.</a:t>
            </a:r>
          </a:p>
        </p:txBody>
      </p:sp>
    </p:spTree>
    <p:extLst>
      <p:ext uri="{BB962C8B-B14F-4D97-AF65-F5344CB8AC3E}">
        <p14:creationId xmlns:p14="http://schemas.microsoft.com/office/powerpoint/2010/main" val="106785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742C3A-1FD0-B35C-73D5-077A54B2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2FN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AC8D36-1618-9EA4-5B10-AEA53E115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779873"/>
            <a:ext cx="6098041" cy="32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BC999-4926-F738-9F18-D8F9A861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Segunda Forma Normal (2FN)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2CF5A8-A721-DBB5-D861-0673A2EAD59B}"/>
              </a:ext>
            </a:extLst>
          </p:cNvPr>
          <p:cNvSpPr txBox="1"/>
          <p:nvPr/>
        </p:nvSpPr>
        <p:spPr>
          <a:xfrm>
            <a:off x="1451728" y="2683985"/>
            <a:ext cx="936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La 2FN aplica a las relaciones con claves primarias, compuestas por dos o más atributos.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539492-95B3-3C83-376B-3E8C5339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70" y="3822479"/>
            <a:ext cx="5339998" cy="217356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ABB0C1-3A1A-BB08-3E8D-10DDCC276CF0}"/>
              </a:ext>
            </a:extLst>
          </p:cNvPr>
          <p:cNvSpPr txBox="1"/>
          <p:nvPr/>
        </p:nvSpPr>
        <p:spPr>
          <a:xfrm>
            <a:off x="867129" y="3133724"/>
            <a:ext cx="53399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En la tabla de Empleados (a), se pueden ver las dependencias de los atributos: </a:t>
            </a:r>
          </a:p>
          <a:p>
            <a:r>
              <a:rPr lang="es-CL"/>
              <a:t>• ID → Nombre, puesto, salario. </a:t>
            </a:r>
          </a:p>
          <a:p>
            <a:r>
              <a:rPr lang="es-CL"/>
              <a:t>• Puesto → Salario. Observamos que los atributos, nombre, puesto y salario dependen únicamente del campo ID, por lo que no cumple la 2FN. Para solucionarlo, se debe: </a:t>
            </a:r>
          </a:p>
          <a:p>
            <a:r>
              <a:rPr lang="es-CL"/>
              <a:t>• Actuar sobre los atributos con dependencias incompletas.</a:t>
            </a:r>
          </a:p>
          <a:p>
            <a:r>
              <a:rPr lang="es-CL"/>
              <a:t> • Eliminar los atributos con dependencias incompletas.</a:t>
            </a:r>
          </a:p>
        </p:txBody>
      </p:sp>
    </p:spTree>
    <p:extLst>
      <p:ext uri="{BB962C8B-B14F-4D97-AF65-F5344CB8AC3E}">
        <p14:creationId xmlns:p14="http://schemas.microsoft.com/office/powerpoint/2010/main" val="186586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FA3D2-26FC-367C-D791-DB62B728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Segunda Forma Normal (2FN)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252A84-CD4C-C8DC-6668-ECD2E253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3252788"/>
            <a:ext cx="4685623" cy="1700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03BD41-E533-9D76-9922-827559E92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78" y="2596844"/>
            <a:ext cx="4333875" cy="27341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32F9D6-F4EF-8F48-96AA-648162EE726A}"/>
              </a:ext>
            </a:extLst>
          </p:cNvPr>
          <p:cNvSpPr txBox="1"/>
          <p:nvPr/>
        </p:nvSpPr>
        <p:spPr>
          <a:xfrm>
            <a:off x="3935690" y="5560424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Se llega a la mi</a:t>
            </a:r>
            <a:r>
              <a:rPr lang="es-CL" b="1"/>
              <a:t>s</a:t>
            </a:r>
            <a:r>
              <a:rPr lang="es-CL"/>
              <a:t>ma solución que con la 1FN. </a:t>
            </a:r>
          </a:p>
        </p:txBody>
      </p:sp>
    </p:spTree>
    <p:extLst>
      <p:ext uri="{BB962C8B-B14F-4D97-AF65-F5344CB8AC3E}">
        <p14:creationId xmlns:p14="http://schemas.microsoft.com/office/powerpoint/2010/main" val="87759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117B4-0CFD-9CF0-8ABE-A65A563F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Tercera Forma Normal (3FN)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45D92B-D94F-2F6C-63E5-85BF9F774E3F}"/>
              </a:ext>
            </a:extLst>
          </p:cNvPr>
          <p:cNvSpPr txBox="1"/>
          <p:nvPr/>
        </p:nvSpPr>
        <p:spPr>
          <a:xfrm>
            <a:off x="1295402" y="2559874"/>
            <a:ext cx="9507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Una tabla está en 3FN si: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Está en 2FN.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Todos los atributos que no son clave primaria no dependen transitivamente de 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/>
          </a:p>
          <a:p>
            <a:r>
              <a:rPr lang="es-CL"/>
              <a:t>Por lo tanto, hay que buscar dependencias funcionales entre atributos que no estén en la clave.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03285F-D7A4-1D7D-42F5-67C9283E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67" y="4190048"/>
            <a:ext cx="7237784" cy="18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117B4-0CFD-9CF0-8ABE-A65A563F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Tercera Forma Normal (3FN)</a:t>
            </a:r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4B4C2B-B179-A8B3-854F-E8A0D022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260" y="2978943"/>
            <a:ext cx="5337529" cy="20240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68B09CC-D0A3-2F1F-DACF-2BCC2CDB04B7}"/>
              </a:ext>
            </a:extLst>
          </p:cNvPr>
          <p:cNvSpPr txBox="1"/>
          <p:nvPr/>
        </p:nvSpPr>
        <p:spPr>
          <a:xfrm>
            <a:off x="1295402" y="2693957"/>
            <a:ext cx="4709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Las dependencias son: </a:t>
            </a:r>
          </a:p>
          <a:p>
            <a:r>
              <a:rPr lang="es-CL"/>
              <a:t>ID → Nombre, Puesto.</a:t>
            </a:r>
          </a:p>
          <a:p>
            <a:r>
              <a:rPr lang="es-CL"/>
              <a:t>Puesto → Salario.</a:t>
            </a:r>
          </a:p>
          <a:p>
            <a:endParaRPr lang="es-CL"/>
          </a:p>
          <a:p>
            <a:r>
              <a:rPr lang="es-CL"/>
              <a:t> Observamos como la dependencia Puesto → Salario tiene dependencia transitiva con la clave primaria ID. </a:t>
            </a:r>
          </a:p>
        </p:txBody>
      </p:sp>
    </p:spTree>
    <p:extLst>
      <p:ext uri="{BB962C8B-B14F-4D97-AF65-F5344CB8AC3E}">
        <p14:creationId xmlns:p14="http://schemas.microsoft.com/office/powerpoint/2010/main" val="110574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FD469-2037-0A56-D7F2-08B52B97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02" y="1228583"/>
            <a:ext cx="9492324" cy="8952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3FN – Dependencia Transitiva.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BCB769D-7C81-1C6B-ACED-22A959A3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97" y="2731090"/>
            <a:ext cx="8004645" cy="2881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5DF264C-556E-DA01-34EA-CD19C9DA3ED7}"/>
                  </a:ext>
                </a:extLst>
              </p14:cNvPr>
              <p14:cNvContentPartPr/>
              <p14:nvPr/>
            </p14:nvContentPartPr>
            <p14:xfrm>
              <a:off x="9364680" y="4967640"/>
              <a:ext cx="12600" cy="165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5DF264C-556E-DA01-34EA-CD19C9DA3E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55680" y="4959000"/>
                <a:ext cx="302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29F3FF3-A518-AFAF-5245-D9F206628EFC}"/>
                  </a:ext>
                </a:extLst>
              </p14:cNvPr>
              <p14:cNvContentPartPr/>
              <p14:nvPr/>
            </p14:nvContentPartPr>
            <p14:xfrm>
              <a:off x="8366400" y="2757960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29F3FF3-A518-AFAF-5245-D9F206628E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7400" y="2749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7A4B530-83EC-520D-0B16-C4A9F94C32C5}"/>
                  </a:ext>
                </a:extLst>
              </p14:cNvPr>
              <p14:cNvContentPartPr/>
              <p14:nvPr/>
            </p14:nvContentPartPr>
            <p14:xfrm>
              <a:off x="6537600" y="2849400"/>
              <a:ext cx="36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7A4B530-83EC-520D-0B16-C4A9F94C32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8600" y="28407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2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76EAD-7F92-F523-4B38-C890DC98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Tercera Forma Normal (3FN)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8734D8-2620-584A-DEB1-4D2E525AEDA3}"/>
              </a:ext>
            </a:extLst>
          </p:cNvPr>
          <p:cNvSpPr txBox="1"/>
          <p:nvPr/>
        </p:nvSpPr>
        <p:spPr>
          <a:xfrm>
            <a:off x="1359425" y="2505670"/>
            <a:ext cx="60319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Para solucionarlo, se debe: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Actuar sobre los atributos con dependencias transitivas.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Separar en una tabla adicional los atributos que tienen dependencia transitiva con la clave (Salario), y establecer como PK el campo que define la transitividad (Puesto).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/>
          </a:p>
          <a:p>
            <a:r>
              <a:rPr lang="es-CL"/>
              <a:t>Se añade el campo “Puesto” como Foreign Key, y ahora se encuentra en 3FN.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499372-BCE1-E7FB-AABC-D7C3052E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41" y="2654283"/>
            <a:ext cx="36385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C9A6E-30B9-92AC-AE4B-313E90B5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Optimización del modelo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AFCBFB-EAC3-9870-13A1-E1E7298FF464}"/>
              </a:ext>
            </a:extLst>
          </p:cNvPr>
          <p:cNvSpPr txBox="1"/>
          <p:nvPr/>
        </p:nvSpPr>
        <p:spPr>
          <a:xfrm>
            <a:off x="1462725" y="2547669"/>
            <a:ext cx="94338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Cuando se obtiene un modelo normalizado, esto significa, desde el punto de vista de la teoría, que se cuenta con un modelo optimizado en la redundancia de los datos, y en su integridad. En la práctica, hay ocasiones en que se debe desnormalizar el modelo para darle solución a la velocidad de respuesta en determinadas consultas, mantener datos de forma histórica, o impedir que se modifiquen transacciones realizadas de forma indirecta.</a:t>
            </a:r>
          </a:p>
        </p:txBody>
      </p:sp>
    </p:spTree>
    <p:extLst>
      <p:ext uri="{BB962C8B-B14F-4D97-AF65-F5344CB8AC3E}">
        <p14:creationId xmlns:p14="http://schemas.microsoft.com/office/powerpoint/2010/main" val="314923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2A5CE-D077-F5AC-66DC-B0F4191B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Contenidos de la siguiente sesión (N° 2)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13BFA4-16C2-2364-F3FF-5378B640859B}"/>
              </a:ext>
            </a:extLst>
          </p:cNvPr>
          <p:cNvSpPr txBox="1"/>
          <p:nvPr/>
        </p:nvSpPr>
        <p:spPr>
          <a:xfrm>
            <a:off x="1418833" y="2694538"/>
            <a:ext cx="6117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/>
              <a:t>Lenguaje SQL (Structured Query Language).</a:t>
            </a:r>
          </a:p>
          <a:p>
            <a:r>
              <a:rPr lang="es-CL" b="1"/>
              <a:t>Tipos de sentencias SQL. </a:t>
            </a:r>
          </a:p>
          <a:p>
            <a:r>
              <a:rPr lang="es-CL" b="1"/>
              <a:t>Tipo de dato. </a:t>
            </a:r>
          </a:p>
          <a:p>
            <a:r>
              <a:rPr lang="es-CL" b="1"/>
              <a:t>Claves Primarias y Foráneas.</a:t>
            </a:r>
          </a:p>
        </p:txBody>
      </p:sp>
    </p:spTree>
    <p:extLst>
      <p:ext uri="{BB962C8B-B14F-4D97-AF65-F5344CB8AC3E}">
        <p14:creationId xmlns:p14="http://schemas.microsoft.com/office/powerpoint/2010/main" val="391822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A22A21-1C3A-F158-6D43-1272BA4B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Instrucciones básicas SQL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CEFF504-8A03-6AC6-AC1F-88B28E4A3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95559"/>
              </p:ext>
            </p:extLst>
          </p:nvPr>
        </p:nvGraphicFramePr>
        <p:xfrm>
          <a:off x="4962526" y="750879"/>
          <a:ext cx="7058024" cy="568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93">
                  <a:extLst>
                    <a:ext uri="{9D8B030D-6E8A-4147-A177-3AD203B41FA5}">
                      <a16:colId xmlns:a16="http://schemas.microsoft.com/office/drawing/2014/main" val="209859581"/>
                    </a:ext>
                  </a:extLst>
                </a:gridCol>
                <a:gridCol w="4347131">
                  <a:extLst>
                    <a:ext uri="{9D8B030D-6E8A-4147-A177-3AD203B41FA5}">
                      <a16:colId xmlns:a16="http://schemas.microsoft.com/office/drawing/2014/main" val="1789922551"/>
                    </a:ext>
                  </a:extLst>
                </a:gridCol>
              </a:tblGrid>
              <a:tr h="376743">
                <a:tc>
                  <a:txBody>
                    <a:bodyPr/>
                    <a:lstStyle/>
                    <a:p>
                      <a:pPr algn="ctr"/>
                      <a:r>
                        <a:rPr lang="es-ES" sz="1700"/>
                        <a:t>Operación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/>
                        <a:t>Comando / instrución</a:t>
                      </a:r>
                      <a:endParaRPr lang="es-CL" sz="1700"/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721939729"/>
                  </a:ext>
                </a:extLst>
              </a:tr>
              <a:tr h="415428">
                <a:tc>
                  <a:txBody>
                    <a:bodyPr/>
                    <a:lstStyle/>
                    <a:p>
                      <a:r>
                        <a:rPr lang="es-ES" sz="1700"/>
                        <a:t>Crear una base de datos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CREATE DATABASE &lt;nombre_bd&gt;;</a:t>
                      </a:r>
                      <a:endParaRPr lang="es-CL" sz="1700"/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3905009023"/>
                  </a:ext>
                </a:extLst>
              </a:tr>
              <a:tr h="153775">
                <a:tc>
                  <a:txBody>
                    <a:bodyPr/>
                    <a:lstStyle/>
                    <a:p>
                      <a:r>
                        <a:rPr lang="es-ES" sz="1700"/>
                        <a:t>Crear usuarios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CREATE USER &lt;nombre&gt; WITH PASSWORD ‘123456’;</a:t>
                      </a:r>
                      <a:endParaRPr lang="es-CL" sz="1700"/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220129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700"/>
                        <a:t>Crear usuarios con permisos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CREATE USER </a:t>
                      </a:r>
                      <a:r>
                        <a:rPr lang="es-CL" sz="1800"/>
                        <a:t>nombre_usuario </a:t>
                      </a:r>
                      <a:r>
                        <a:rPr lang="en-US" sz="1700"/>
                        <a:t>WITH SUPERUSER;</a:t>
                      </a:r>
                      <a:endParaRPr lang="es-CL" sz="1700"/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566005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700"/>
                        <a:t>Dar permisos / quitar a usuarios ya creados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r>
                        <a:rPr lang="es-CL" sz="1600"/>
                        <a:t>ALTER USER nombre_usuario WITH SUPERUSER;</a:t>
                      </a:r>
                      <a:endParaRPr lang="es-CL" sz="1700"/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3648035067"/>
                  </a:ext>
                </a:extLst>
              </a:tr>
              <a:tr h="376743">
                <a:tc>
                  <a:txBody>
                    <a:bodyPr/>
                    <a:lstStyle/>
                    <a:p>
                      <a:r>
                        <a:rPr lang="es-ES" sz="1700"/>
                        <a:t>Eliminar un usuario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r>
                        <a:rPr lang="es-CL" sz="1600"/>
                        <a:t>DROP USER nombre_usuario;</a:t>
                      </a:r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2334207189"/>
                  </a:ext>
                </a:extLst>
              </a:tr>
              <a:tr h="376743">
                <a:tc>
                  <a:txBody>
                    <a:bodyPr/>
                    <a:lstStyle/>
                    <a:p>
                      <a:r>
                        <a:rPr lang="es-ES" sz="1700"/>
                        <a:t>Crear una tabla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r>
                        <a:rPr lang="es-CL" sz="1600"/>
                        <a:t>CREATE TABLE clientes (</a:t>
                      </a:r>
                    </a:p>
                    <a:p>
                      <a:r>
                        <a:rPr lang="es-CL" sz="1600"/>
                        <a:t>    id SERIAL PRIMARY KEY, </a:t>
                      </a:r>
                    </a:p>
                    <a:p>
                      <a:r>
                        <a:rPr lang="es-CL" sz="1600"/>
                        <a:t>    nombre VARCHAR(50) NOT NULL,</a:t>
                      </a:r>
                    </a:p>
                    <a:p>
                      <a:r>
                        <a:rPr lang="es-CL" sz="1600"/>
                        <a:t>    apellido VARCHAR(50) NOT NULL,</a:t>
                      </a:r>
                    </a:p>
                    <a:p>
                      <a:r>
                        <a:rPr lang="es-CL" sz="1600"/>
                        <a:t>    telefono VARCHAR(15)</a:t>
                      </a:r>
                    </a:p>
                    <a:p>
                      <a:r>
                        <a:rPr lang="es-CL" sz="1600"/>
                        <a:t>);</a:t>
                      </a:r>
                      <a:endParaRPr lang="es-CL" sz="1700"/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3062789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700"/>
                        <a:t>Consultar registros de una tabla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SELECT * FROM clientes;</a:t>
                      </a:r>
                      <a:endParaRPr lang="es-CL" sz="1500"/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2779263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700"/>
                        <a:t>Agregar registros a una tabla</a:t>
                      </a:r>
                      <a:endParaRPr lang="es-CL" sz="1700"/>
                    </a:p>
                  </a:txBody>
                  <a:tcPr marL="84263" marR="84263" marT="42132" marB="42132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INSERT INTO clientes(nombre, apellido, teléfono) VALUES (‘Pedro’, ‘Osorio’, ‘+56912345678’);</a:t>
                      </a:r>
                      <a:endParaRPr lang="es-CL" sz="1500"/>
                    </a:p>
                  </a:txBody>
                  <a:tcPr marL="84263" marR="84263" marT="42132" marB="42132"/>
                </a:tc>
                <a:extLst>
                  <a:ext uri="{0D108BD9-81ED-4DB2-BD59-A6C34878D82A}">
                    <a16:rowId xmlns:a16="http://schemas.microsoft.com/office/drawing/2014/main" val="34536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1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9B754A-9B60-7C6F-BC8C-027BC594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Comandos PSQL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0D635C3-55CC-4738-16B4-30F82353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01322"/>
              </p:ext>
            </p:extLst>
          </p:nvPr>
        </p:nvGraphicFramePr>
        <p:xfrm>
          <a:off x="5010150" y="1107491"/>
          <a:ext cx="6991350" cy="4310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075">
                  <a:extLst>
                    <a:ext uri="{9D8B030D-6E8A-4147-A177-3AD203B41FA5}">
                      <a16:colId xmlns:a16="http://schemas.microsoft.com/office/drawing/2014/main" val="209859581"/>
                    </a:ext>
                  </a:extLst>
                </a:gridCol>
                <a:gridCol w="3724275">
                  <a:extLst>
                    <a:ext uri="{9D8B030D-6E8A-4147-A177-3AD203B41FA5}">
                      <a16:colId xmlns:a16="http://schemas.microsoft.com/office/drawing/2014/main" val="1789922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700"/>
                        <a:t>Operación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/>
                        <a:t>Comando / instrución</a:t>
                      </a:r>
                      <a:endParaRPr lang="es-CL" sz="1700"/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721939729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r>
                        <a:rPr lang="es-ES" sz="1700"/>
                        <a:t>Conectarse a una base de datos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CL" sz="1700"/>
                        <a:t>psql -h &lt;host&gt; -U &lt;usuario&gt; -d &lt;nombre_base_datos&gt;</a:t>
                      </a:r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3905009023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r>
                        <a:rPr lang="es-ES" sz="1700"/>
                        <a:t>Listas bases de datos disponibles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\l (letra L minúscula)</a:t>
                      </a:r>
                      <a:endParaRPr lang="es-CL" sz="1700"/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2201295664"/>
                  </a:ext>
                </a:extLst>
              </a:tr>
              <a:tr h="386499">
                <a:tc>
                  <a:txBody>
                    <a:bodyPr/>
                    <a:lstStyle/>
                    <a:p>
                      <a:r>
                        <a:rPr lang="es-ES" sz="1700"/>
                        <a:t>Cambiarse de base de datos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CL" sz="1700"/>
                        <a:t>\c &lt;nombre_base_datos&gt;</a:t>
                      </a:r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566005525"/>
                  </a:ext>
                </a:extLst>
              </a:tr>
              <a:tr h="630326">
                <a:tc>
                  <a:txBody>
                    <a:bodyPr/>
                    <a:lstStyle/>
                    <a:p>
                      <a:r>
                        <a:rPr lang="es-ES" sz="1700"/>
                        <a:t>Listas tablas dentro de una base de datos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\dt</a:t>
                      </a:r>
                      <a:endParaRPr lang="es-CL" sz="1700"/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3648035067"/>
                  </a:ext>
                </a:extLst>
              </a:tr>
              <a:tr h="331208">
                <a:tc>
                  <a:txBody>
                    <a:bodyPr/>
                    <a:lstStyle/>
                    <a:p>
                      <a:r>
                        <a:rPr lang="es-ES" sz="1700"/>
                        <a:t>Ver estructura de una tabla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CL" sz="1700"/>
                        <a:t>\d &lt;nombre_tabla&gt;</a:t>
                      </a:r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2334207189"/>
                  </a:ext>
                </a:extLst>
              </a:tr>
              <a:tr h="374789">
                <a:tc>
                  <a:txBody>
                    <a:bodyPr/>
                    <a:lstStyle/>
                    <a:p>
                      <a:r>
                        <a:rPr lang="es-ES" sz="1700"/>
                        <a:t>Salir de psql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\q</a:t>
                      </a:r>
                      <a:endParaRPr lang="es-CL" sz="1700"/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3062789035"/>
                  </a:ext>
                </a:extLst>
              </a:tr>
              <a:tr h="432291">
                <a:tc>
                  <a:txBody>
                    <a:bodyPr/>
                    <a:lstStyle/>
                    <a:p>
                      <a:r>
                        <a:rPr lang="es-ES" sz="1700"/>
                        <a:t>Listas bases de datos existentes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\l</a:t>
                      </a:r>
                      <a:endParaRPr lang="es-CL" sz="1500"/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2779263408"/>
                  </a:ext>
                </a:extLst>
              </a:tr>
              <a:tr h="348792">
                <a:tc>
                  <a:txBody>
                    <a:bodyPr/>
                    <a:lstStyle/>
                    <a:p>
                      <a:r>
                        <a:rPr lang="es-ES" sz="1700"/>
                        <a:t>Listar todos los usuarios en el motor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\du</a:t>
                      </a:r>
                      <a:endParaRPr lang="es-CL" sz="1500"/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345367860"/>
                  </a:ext>
                </a:extLst>
              </a:tr>
              <a:tr h="425896">
                <a:tc>
                  <a:txBody>
                    <a:bodyPr/>
                    <a:lstStyle/>
                    <a:p>
                      <a:r>
                        <a:rPr lang="es-ES" sz="1700"/>
                        <a:t>Mostrar lista de comandos</a:t>
                      </a:r>
                      <a:endParaRPr lang="es-CL" sz="1700"/>
                    </a:p>
                  </a:txBody>
                  <a:tcPr marL="85179" marR="85179" marT="42590" marB="42590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\h</a:t>
                      </a:r>
                      <a:endParaRPr lang="es-CL" sz="1500"/>
                    </a:p>
                  </a:txBody>
                  <a:tcPr marL="85179" marR="85179" marT="42590" marB="42590"/>
                </a:tc>
                <a:extLst>
                  <a:ext uri="{0D108BD9-81ED-4DB2-BD59-A6C34878D82A}">
                    <a16:rowId xmlns:a16="http://schemas.microsoft.com/office/drawing/2014/main" val="893831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32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D5EE968-902E-E1DC-FDFA-1D247A49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Entidad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7041860-4FE2-943A-794D-511B05A541E5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1600">
                <a:solidFill>
                  <a:srgbClr val="262626"/>
                </a:solidFill>
              </a:rPr>
              <a:t>Representa un objeto, cosa o concepto del mundo real. Ejemplo: Persona, Animal, Contrato, País, Tipo de Clientes, Estado de Venta, u otros. Éstas pueden representar un objeto con físico (casa), o conceptual (tipo de contrato de trabajo). Y se representan mediante sus características o atributos. En el caso de la entidad Alumno, se caracteriza por: Nº Matrícula, Nombres, Edad, Estatura, Peso, Fecha de ingreso, entre otros. Abajo se muestra la entidad “Pedido”, y sus atributos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C6D9D037-6DC9-B524-561A-87097488A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305216"/>
            <a:ext cx="5469466" cy="424756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3380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0C207-EC8A-2756-E4DC-89851F70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Atributos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9DFB46-02A1-8741-4890-B623E758C979}"/>
              </a:ext>
            </a:extLst>
          </p:cNvPr>
          <p:cNvSpPr txBox="1"/>
          <p:nvPr/>
        </p:nvSpPr>
        <p:spPr>
          <a:xfrm>
            <a:off x="867266" y="2512864"/>
            <a:ext cx="1055802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Para cada atributo existe un dominio, y este hace referencia a:</a:t>
            </a:r>
          </a:p>
          <a:p>
            <a:endParaRPr lang="es-CL"/>
          </a:p>
          <a:p>
            <a:r>
              <a:rPr lang="es-CL"/>
              <a:t>1. Tipo de dato almacenado (alfanumérico, numérico, lógico...).</a:t>
            </a:r>
          </a:p>
          <a:p>
            <a:r>
              <a:rPr lang="es-CL"/>
              <a:t>2. Restricciones en los valores que el atributo puede tomar (solo dos letras, solo números mayores que cero, solo números enteros...).</a:t>
            </a:r>
          </a:p>
          <a:p>
            <a:endParaRPr lang="es-CL"/>
          </a:p>
          <a:p>
            <a:r>
              <a:rPr lang="es-CL"/>
              <a:t>Valores Nulos: se le da a los atributos que no tienen un valor determinado, ya sea porque no se conoce, no existe o no se sabe nada al respecto sobre él.</a:t>
            </a:r>
          </a:p>
          <a:p>
            <a:endParaRPr lang="es-CL"/>
          </a:p>
          <a:p>
            <a:r>
              <a:rPr lang="es-CL"/>
              <a:t>Tipos de datos soportados por PostgreSQL:</a:t>
            </a:r>
          </a:p>
          <a:p>
            <a:r>
              <a:rPr lang="es-CL" sz="1600">
                <a:hlinkClick r:id="rId2"/>
              </a:rPr>
              <a:t>https://dataplatform.cloud.ibm.com/docs/content/wsj/manage-data/rep-data-postgres-data.html?locale=es&amp;context=cpdaas</a:t>
            </a:r>
            <a:endParaRPr lang="es-CL" sz="1600"/>
          </a:p>
          <a:p>
            <a:endParaRPr lang="es-CL" sz="1600"/>
          </a:p>
          <a:p>
            <a:r>
              <a:rPr lang="es-CL" sz="1600">
                <a:hlinkClick r:id="rId3"/>
              </a:rPr>
              <a:t>https://www.postgresql.org/docs/current/datatype.html</a:t>
            </a:r>
            <a:endParaRPr lang="es-CL" sz="1600"/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806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EC06D-4F6A-EB3C-10FB-113D7A6D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Relaciones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171EE8-BF82-76E1-0602-F827EB5FABEA}"/>
              </a:ext>
            </a:extLst>
          </p:cNvPr>
          <p:cNvSpPr txBox="1"/>
          <p:nvPr/>
        </p:nvSpPr>
        <p:spPr>
          <a:xfrm>
            <a:off x="4991101" y="469900"/>
            <a:ext cx="7074342" cy="315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 dependencia o asociación entre los conjuntos de entidades es llamada participación.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Supongamos una entidad Cliente y sus Compras.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Los conjuntos de entidades "Cliente" y "Compras" participan en el conjunto de relaciones clientecompra, y éstas dos están relacionadas o hay dependencias participativas, ya que un cliente puede realizar compras. Al definir una o un conjunto de relaciones entre estas dos entidades, podemos obtener información de participación, por ejemplo: las compras realizadas por un cliente, sus compras mensuales, los clientes con mayor cantidad de compras, entre otras.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8C7D43-9726-BACE-939C-C5810BF49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04" y="3796231"/>
            <a:ext cx="6873535" cy="25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845B0-2029-6796-F94F-9D508CB6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Ejemplo de un Modelo Conceptual</a:t>
            </a:r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146D83-3653-C3DE-033A-E1843C90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08" y="2546880"/>
            <a:ext cx="7334384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6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2C558-33FE-075B-092E-5F32E416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conceptual</a:t>
            </a:r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9AAB49-39FB-7571-D169-16E4DD17CD53}"/>
              </a:ext>
            </a:extLst>
          </p:cNvPr>
          <p:cNvSpPr txBox="1"/>
          <p:nvPr/>
        </p:nvSpPr>
        <p:spPr>
          <a:xfrm>
            <a:off x="1366886" y="2592619"/>
            <a:ext cx="927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/>
              <a:t>Al diseño conceptual se le llama Modelo Entidad – Relación. Lo que busca es aclarar, de forma gráfica, las entidades involucradas y sus relaciones.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864581-9024-DA77-2F14-BE9FF9DA0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57" y="3353171"/>
            <a:ext cx="6059632" cy="2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6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3435</TotalTime>
  <Words>1671</Words>
  <Application>Microsoft Office PowerPoint</Application>
  <PresentationFormat>Panorámica</PresentationFormat>
  <Paragraphs>169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Garamond</vt:lpstr>
      <vt:lpstr>Orgánico</vt:lpstr>
      <vt:lpstr>M5 – Fundamentos de bases de datos relacionales</vt:lpstr>
      <vt:lpstr>Contenidos sesión N° 1</vt:lpstr>
      <vt:lpstr>Instrucciones básicas SQL</vt:lpstr>
      <vt:lpstr>Comandos PSQL</vt:lpstr>
      <vt:lpstr>Entidad</vt:lpstr>
      <vt:lpstr>Atributos</vt:lpstr>
      <vt:lpstr>Relaciones</vt:lpstr>
      <vt:lpstr>Ejemplo de un Modelo Conceptual</vt:lpstr>
      <vt:lpstr>Diseño conceptual</vt:lpstr>
      <vt:lpstr>Diseño Lógico</vt:lpstr>
      <vt:lpstr>Implementación física del modelo.</vt:lpstr>
      <vt:lpstr>Normalización</vt:lpstr>
      <vt:lpstr>Formas Normales.</vt:lpstr>
      <vt:lpstr>PRIMERA FORMA NORMAL (1FN)</vt:lpstr>
      <vt:lpstr>PRIMERA FORMA NORMAL (1FN)</vt:lpstr>
      <vt:lpstr>Primera Forma Normal (1FN)</vt:lpstr>
      <vt:lpstr>Segunda Forma Normal (2FN)</vt:lpstr>
      <vt:lpstr>Segunda Forma Normal (2FN).</vt:lpstr>
      <vt:lpstr>2FN</vt:lpstr>
      <vt:lpstr>2FN</vt:lpstr>
      <vt:lpstr>Segunda Forma Normal (2FN)</vt:lpstr>
      <vt:lpstr>Segunda Forma Normal (2FN)</vt:lpstr>
      <vt:lpstr>Tercera Forma Normal (3FN)</vt:lpstr>
      <vt:lpstr>Tercera Forma Normal (3FN)</vt:lpstr>
      <vt:lpstr>3FN – Dependencia Transitiva.</vt:lpstr>
      <vt:lpstr>Tercera Forma Normal (3FN)</vt:lpstr>
      <vt:lpstr>Optimización del modelo</vt:lpstr>
      <vt:lpstr>Contenidos de la siguiente sesión (N°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Ramírez</dc:creator>
  <cp:lastModifiedBy>Nelson Ramírez</cp:lastModifiedBy>
  <cp:revision>89</cp:revision>
  <dcterms:created xsi:type="dcterms:W3CDTF">2024-08-20T20:09:50Z</dcterms:created>
  <dcterms:modified xsi:type="dcterms:W3CDTF">2024-09-26T01:48:57Z</dcterms:modified>
</cp:coreProperties>
</file>