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p:scale>
          <a:sx n="75" d="100"/>
          <a:sy n="75"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E5C1480E-AEFF-4285-8317-B9CF6163AC07}"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141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26-09-2024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374079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54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27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7165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4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1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078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507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56913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7D5737-F21B-45FB-B5CD-199FB62EBD15}" type="datetimeFigureOut">
              <a:rPr lang="es-CL" smtClean="0"/>
              <a:t>26-09-2024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7D5737-F21B-45FB-B5CD-199FB62EBD15}" type="datetimeFigureOut">
              <a:rPr lang="es-CL" smtClean="0"/>
              <a:t>26-09-2024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06242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7D5737-F21B-45FB-B5CD-199FB62EBD15}" type="datetimeFigureOut">
              <a:rPr lang="es-CL" smtClean="0"/>
              <a:t>26-09-2024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5C1480E-AEFF-4285-8317-B9CF6163AC07}"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7D5737-F21B-45FB-B5CD-199FB62EBD15}" type="datetimeFigureOut">
              <a:rPr lang="es-CL" smtClean="0"/>
              <a:t>26-09-2024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5C1480E-AEFF-4285-8317-B9CF6163AC07}"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22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7D5737-F21B-45FB-B5CD-199FB62EBD15}" type="datetimeFigureOut">
              <a:rPr lang="es-CL" smtClean="0"/>
              <a:t>26-09-2024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131291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26-09-2024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0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7D5737-F21B-45FB-B5CD-199FB62EBD15}" type="datetimeFigureOut">
              <a:rPr lang="es-CL" smtClean="0"/>
              <a:t>26-09-2024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5C1480E-AEFF-4285-8317-B9CF6163AC07}" type="slidenum">
              <a:rPr lang="es-CL" smtClean="0"/>
              <a:t>‹Nº›</a:t>
            </a:fld>
            <a:endParaRPr lang="es-CL"/>
          </a:p>
        </p:txBody>
      </p:sp>
    </p:spTree>
    <p:extLst>
      <p:ext uri="{BB962C8B-B14F-4D97-AF65-F5344CB8AC3E}">
        <p14:creationId xmlns:p14="http://schemas.microsoft.com/office/powerpoint/2010/main" val="44488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D5737-F21B-45FB-B5CD-199FB62EBD15}" type="datetimeFigureOut">
              <a:rPr lang="es-CL" smtClean="0"/>
              <a:t>26-09-2024</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C1480E-AEFF-4285-8317-B9CF6163AC07}" type="slidenum">
              <a:rPr lang="es-CL" smtClean="0"/>
              <a:t>‹Nº›</a:t>
            </a:fld>
            <a:endParaRPr lang="es-CL"/>
          </a:p>
        </p:txBody>
      </p:sp>
    </p:spTree>
    <p:extLst>
      <p:ext uri="{BB962C8B-B14F-4D97-AF65-F5344CB8AC3E}">
        <p14:creationId xmlns:p14="http://schemas.microsoft.com/office/powerpoint/2010/main" val="3553404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6FFB-A505-AACA-E1CC-14DB8BDBF82C}"/>
              </a:ext>
            </a:extLst>
          </p:cNvPr>
          <p:cNvSpPr>
            <a:spLocks noGrp="1"/>
          </p:cNvSpPr>
          <p:nvPr>
            <p:ph type="ctrTitle"/>
          </p:nvPr>
        </p:nvSpPr>
        <p:spPr/>
        <p:txBody>
          <a:bodyPr/>
          <a:lstStyle/>
          <a:p>
            <a:r>
              <a:rPr lang="es-ES" sz="4800" dirty="0"/>
              <a:t>M5 – Fundamentos de bases de datos relacionales</a:t>
            </a:r>
            <a:endParaRPr lang="es-CL" sz="4800" dirty="0"/>
          </a:p>
        </p:txBody>
      </p:sp>
      <p:sp>
        <p:nvSpPr>
          <p:cNvPr id="3" name="Subtítulo 2">
            <a:extLst>
              <a:ext uri="{FF2B5EF4-FFF2-40B4-BE49-F238E27FC236}">
                <a16:creationId xmlns:a16="http://schemas.microsoft.com/office/drawing/2014/main" id="{A7AD414A-436A-DB60-E3E8-44F17D57053E}"/>
              </a:ext>
            </a:extLst>
          </p:cNvPr>
          <p:cNvSpPr>
            <a:spLocks noGrp="1"/>
          </p:cNvSpPr>
          <p:nvPr>
            <p:ph type="subTitle" idx="1"/>
          </p:nvPr>
        </p:nvSpPr>
        <p:spPr/>
        <p:txBody>
          <a:bodyPr>
            <a:normAutofit/>
          </a:bodyPr>
          <a:lstStyle/>
          <a:p>
            <a:r>
              <a:rPr lang="es-ES"/>
              <a:t>Día 5 – sesión 3</a:t>
            </a:r>
            <a:endParaRPr lang="es-ES" dirty="0"/>
          </a:p>
        </p:txBody>
      </p:sp>
    </p:spTree>
    <p:extLst>
      <p:ext uri="{BB962C8B-B14F-4D97-AF65-F5344CB8AC3E}">
        <p14:creationId xmlns:p14="http://schemas.microsoft.com/office/powerpoint/2010/main" val="401844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2F139437-3CBF-86A4-3B73-E34D642DBB90}"/>
              </a:ext>
            </a:extLst>
          </p:cNvPr>
          <p:cNvSpPr>
            <a:spLocks noGrp="1"/>
          </p:cNvSpPr>
          <p:nvPr>
            <p:ph type="title"/>
          </p:nvPr>
        </p:nvSpPr>
        <p:spPr>
          <a:xfrm>
            <a:off x="929140" y="972766"/>
            <a:ext cx="2835464" cy="1254868"/>
          </a:xfrm>
        </p:spPr>
        <p:txBody>
          <a:bodyPr anchor="b">
            <a:normAutofit/>
          </a:bodyPr>
          <a:lstStyle/>
          <a:p>
            <a:r>
              <a:rPr lang="es-ES" sz="2800">
                <a:solidFill>
                  <a:srgbClr val="262626"/>
                </a:solidFill>
              </a:rPr>
              <a:t>Estableciendo restricciones</a:t>
            </a:r>
            <a:endParaRPr lang="es-CL" sz="2800">
              <a:solidFill>
                <a:srgbClr val="262626"/>
              </a:solidFill>
            </a:endParaRPr>
          </a:p>
        </p:txBody>
      </p:sp>
      <p:sp>
        <p:nvSpPr>
          <p:cNvPr id="3" name="Marcador de contenido 2">
            <a:extLst>
              <a:ext uri="{FF2B5EF4-FFF2-40B4-BE49-F238E27FC236}">
                <a16:creationId xmlns:a16="http://schemas.microsoft.com/office/drawing/2014/main" id="{4D2801B9-80FD-A6DC-1EFF-B1A29E8B52D7}"/>
              </a:ext>
            </a:extLst>
          </p:cNvPr>
          <p:cNvSpPr>
            <a:spLocks noGrp="1"/>
          </p:cNvSpPr>
          <p:nvPr>
            <p:ph idx="1"/>
          </p:nvPr>
        </p:nvSpPr>
        <p:spPr>
          <a:xfrm>
            <a:off x="929141" y="2430471"/>
            <a:ext cx="2835464" cy="3552039"/>
          </a:xfrm>
        </p:spPr>
        <p:txBody>
          <a:bodyPr>
            <a:normAutofit/>
          </a:bodyPr>
          <a:lstStyle/>
          <a:p>
            <a:pPr marL="0" indent="0">
              <a:buNone/>
            </a:pPr>
            <a:r>
              <a:rPr lang="es-CL" sz="1800">
                <a:solidFill>
                  <a:srgbClr val="262626"/>
                </a:solidFill>
              </a:rPr>
              <a:t>Éstas se pueden realizar cuando estamos creando (CREATE), o modificando (ALTER) una tabla.</a:t>
            </a:r>
          </a:p>
          <a:p>
            <a:pPr marL="0" indent="0">
              <a:buNone/>
            </a:pPr>
            <a:endParaRPr lang="es-CL" sz="1800">
              <a:solidFill>
                <a:srgbClr val="262626"/>
              </a:solidFill>
            </a:endParaRPr>
          </a:p>
          <a:p>
            <a:pPr marL="0" indent="0">
              <a:buNone/>
            </a:pPr>
            <a:endParaRPr lang="es-CL" sz="1800">
              <a:solidFill>
                <a:srgbClr val="262626"/>
              </a:solidFill>
            </a:endParaRP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F8A3A71-15AC-DDED-F8C5-5CADAA705C04}"/>
              </a:ext>
            </a:extLst>
          </p:cNvPr>
          <p:cNvPicPr>
            <a:picLocks noChangeAspect="1"/>
          </p:cNvPicPr>
          <p:nvPr/>
        </p:nvPicPr>
        <p:blipFill>
          <a:blip r:embed="rId3"/>
          <a:stretch>
            <a:fillRect/>
          </a:stretch>
        </p:blipFill>
        <p:spPr>
          <a:xfrm>
            <a:off x="5607821" y="972766"/>
            <a:ext cx="6098041" cy="1951372"/>
          </a:xfrm>
          <a:prstGeom prst="rect">
            <a:avLst/>
          </a:prstGeom>
        </p:spPr>
      </p:pic>
      <p:pic>
        <p:nvPicPr>
          <p:cNvPr id="7" name="Imagen 6">
            <a:extLst>
              <a:ext uri="{FF2B5EF4-FFF2-40B4-BE49-F238E27FC236}">
                <a16:creationId xmlns:a16="http://schemas.microsoft.com/office/drawing/2014/main" id="{079CD15D-40AD-5397-F663-7BB342286296}"/>
              </a:ext>
            </a:extLst>
          </p:cNvPr>
          <p:cNvPicPr>
            <a:picLocks noChangeAspect="1"/>
          </p:cNvPicPr>
          <p:nvPr/>
        </p:nvPicPr>
        <p:blipFill>
          <a:blip r:embed="rId4"/>
          <a:stretch>
            <a:fillRect/>
          </a:stretch>
        </p:blipFill>
        <p:spPr>
          <a:xfrm>
            <a:off x="5440234" y="3291965"/>
            <a:ext cx="6433213" cy="914525"/>
          </a:xfrm>
          <a:prstGeom prst="rect">
            <a:avLst/>
          </a:prstGeom>
        </p:spPr>
      </p:pic>
      <p:pic>
        <p:nvPicPr>
          <p:cNvPr id="9" name="Imagen 8">
            <a:extLst>
              <a:ext uri="{FF2B5EF4-FFF2-40B4-BE49-F238E27FC236}">
                <a16:creationId xmlns:a16="http://schemas.microsoft.com/office/drawing/2014/main" id="{EB06A8C4-540E-2F8F-0FB0-47B115094A9C}"/>
              </a:ext>
            </a:extLst>
          </p:cNvPr>
          <p:cNvPicPr>
            <a:picLocks noChangeAspect="1"/>
          </p:cNvPicPr>
          <p:nvPr/>
        </p:nvPicPr>
        <p:blipFill>
          <a:blip r:embed="rId5"/>
          <a:stretch>
            <a:fillRect/>
          </a:stretch>
        </p:blipFill>
        <p:spPr>
          <a:xfrm>
            <a:off x="5334081" y="4872814"/>
            <a:ext cx="6539366" cy="1318864"/>
          </a:xfrm>
          <a:prstGeom prst="rect">
            <a:avLst/>
          </a:prstGeom>
        </p:spPr>
      </p:pic>
    </p:spTree>
    <p:extLst>
      <p:ext uri="{BB962C8B-B14F-4D97-AF65-F5344CB8AC3E}">
        <p14:creationId xmlns:p14="http://schemas.microsoft.com/office/powerpoint/2010/main" val="393584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548A2-8976-BE6C-F304-CDF3B523DD59}"/>
              </a:ext>
            </a:extLst>
          </p:cNvPr>
          <p:cNvSpPr>
            <a:spLocks noGrp="1"/>
          </p:cNvSpPr>
          <p:nvPr>
            <p:ph type="title"/>
          </p:nvPr>
        </p:nvSpPr>
        <p:spPr/>
        <p:txBody>
          <a:bodyPr/>
          <a:lstStyle/>
          <a:p>
            <a:r>
              <a:rPr lang="es-ES"/>
              <a:t>Clave Primaria</a:t>
            </a:r>
            <a:endParaRPr lang="es-CL"/>
          </a:p>
        </p:txBody>
      </p:sp>
      <p:pic>
        <p:nvPicPr>
          <p:cNvPr id="5" name="Marcador de contenido 4">
            <a:extLst>
              <a:ext uri="{FF2B5EF4-FFF2-40B4-BE49-F238E27FC236}">
                <a16:creationId xmlns:a16="http://schemas.microsoft.com/office/drawing/2014/main" id="{4E9AB06C-B582-14B2-6CC1-48808E6C3AB0}"/>
              </a:ext>
            </a:extLst>
          </p:cNvPr>
          <p:cNvPicPr>
            <a:picLocks noGrp="1" noChangeAspect="1"/>
          </p:cNvPicPr>
          <p:nvPr>
            <p:ph idx="1"/>
          </p:nvPr>
        </p:nvPicPr>
        <p:blipFill>
          <a:blip r:embed="rId2"/>
          <a:stretch>
            <a:fillRect/>
          </a:stretch>
        </p:blipFill>
        <p:spPr>
          <a:xfrm>
            <a:off x="2024062" y="2725738"/>
            <a:ext cx="8143875" cy="2981325"/>
          </a:xfrm>
        </p:spPr>
      </p:pic>
    </p:spTree>
    <p:extLst>
      <p:ext uri="{BB962C8B-B14F-4D97-AF65-F5344CB8AC3E}">
        <p14:creationId xmlns:p14="http://schemas.microsoft.com/office/powerpoint/2010/main" val="45564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6" name="Picture 25">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8" name="Picture 27">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9" name="Picture 28">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1" name="Straight Connector 30">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014C5D08-1E64-3C45-13AE-E79A1ED750C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Clave secundaria o foránea</a:t>
            </a:r>
          </a:p>
        </p:txBody>
      </p:sp>
      <p:sp useBgFill="1">
        <p:nvSpPr>
          <p:cNvPr id="39" name="Rectangle 38">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C17927BB-71AC-A33F-8429-6B393F108AC0}"/>
              </a:ext>
            </a:extLst>
          </p:cNvPr>
          <p:cNvPicPr>
            <a:picLocks noChangeAspect="1"/>
          </p:cNvPicPr>
          <p:nvPr/>
        </p:nvPicPr>
        <p:blipFill>
          <a:blip r:embed="rId5"/>
          <a:stretch>
            <a:fillRect/>
          </a:stretch>
        </p:blipFill>
        <p:spPr>
          <a:xfrm>
            <a:off x="4906700" y="436801"/>
            <a:ext cx="7174090" cy="2116356"/>
          </a:xfrm>
          <a:prstGeom prst="rect">
            <a:avLst/>
          </a:prstGeom>
        </p:spPr>
      </p:pic>
      <p:pic>
        <p:nvPicPr>
          <p:cNvPr id="11" name="Imagen 10">
            <a:extLst>
              <a:ext uri="{FF2B5EF4-FFF2-40B4-BE49-F238E27FC236}">
                <a16:creationId xmlns:a16="http://schemas.microsoft.com/office/drawing/2014/main" id="{A9222584-8465-EDEB-4333-CAB167829C3E}"/>
              </a:ext>
            </a:extLst>
          </p:cNvPr>
          <p:cNvPicPr>
            <a:picLocks noChangeAspect="1"/>
          </p:cNvPicPr>
          <p:nvPr/>
        </p:nvPicPr>
        <p:blipFill>
          <a:blip r:embed="rId6"/>
          <a:stretch>
            <a:fillRect/>
          </a:stretch>
        </p:blipFill>
        <p:spPr>
          <a:xfrm>
            <a:off x="5114864" y="3453933"/>
            <a:ext cx="6590998" cy="1664517"/>
          </a:xfrm>
          <a:prstGeom prst="rect">
            <a:avLst/>
          </a:prstGeom>
        </p:spPr>
      </p:pic>
    </p:spTree>
    <p:extLst>
      <p:ext uri="{BB962C8B-B14F-4D97-AF65-F5344CB8AC3E}">
        <p14:creationId xmlns:p14="http://schemas.microsoft.com/office/powerpoint/2010/main" val="131870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587F1-37DC-8C6B-3638-E9ED9483A27C}"/>
              </a:ext>
            </a:extLst>
          </p:cNvPr>
          <p:cNvSpPr>
            <a:spLocks noGrp="1"/>
          </p:cNvSpPr>
          <p:nvPr>
            <p:ph type="title"/>
          </p:nvPr>
        </p:nvSpPr>
        <p:spPr/>
        <p:txBody>
          <a:bodyPr/>
          <a:lstStyle/>
          <a:p>
            <a:r>
              <a:rPr lang="es-ES"/>
              <a:t>Acciones ante la eliminación de registros.</a:t>
            </a:r>
            <a:endParaRPr lang="es-CL"/>
          </a:p>
        </p:txBody>
      </p:sp>
      <p:sp>
        <p:nvSpPr>
          <p:cNvPr id="3" name="Marcador de contenido 2">
            <a:extLst>
              <a:ext uri="{FF2B5EF4-FFF2-40B4-BE49-F238E27FC236}">
                <a16:creationId xmlns:a16="http://schemas.microsoft.com/office/drawing/2014/main" id="{7B4D8451-460B-1483-214A-D4B260B35F73}"/>
              </a:ext>
            </a:extLst>
          </p:cNvPr>
          <p:cNvSpPr>
            <a:spLocks noGrp="1"/>
          </p:cNvSpPr>
          <p:nvPr>
            <p:ph idx="1"/>
          </p:nvPr>
        </p:nvSpPr>
        <p:spPr/>
        <p:txBody>
          <a:bodyPr>
            <a:normAutofit/>
          </a:bodyPr>
          <a:lstStyle/>
          <a:p>
            <a:pPr marL="0" indent="0">
              <a:buNone/>
            </a:pPr>
            <a:r>
              <a:rPr lang="es-CL" sz="1600" b="1"/>
              <a:t>ON DELETE SET NULL: coloca nulos en todas las claves secundarias relacionadas.</a:t>
            </a:r>
          </a:p>
          <a:p>
            <a:pPr marL="0" indent="0">
              <a:buNone/>
            </a:pPr>
            <a:r>
              <a:rPr lang="es-CL" sz="1600" b="1"/>
              <a:t>ON DELETE CASCADE: borra todas las filas relacionadas con aquella que hemos eliminado.</a:t>
            </a:r>
          </a:p>
          <a:p>
            <a:pPr marL="0" indent="0">
              <a:buNone/>
            </a:pPr>
            <a:r>
              <a:rPr lang="es-CL" sz="1600"/>
              <a:t>ON DELETE SET DEFAULT: coloca en las filas relacionadas el valor por defecto de esa columna en la columna relacionada.</a:t>
            </a:r>
          </a:p>
          <a:p>
            <a:pPr marL="0" indent="0">
              <a:buNone/>
            </a:pPr>
            <a:r>
              <a:rPr lang="es-CL" sz="1600" b="1"/>
              <a:t>ON DELETE NOTHING: no hace nada</a:t>
            </a:r>
          </a:p>
          <a:p>
            <a:pPr marL="0" indent="0">
              <a:buNone/>
            </a:pPr>
            <a:endParaRPr lang="es-CL" sz="1600" b="1"/>
          </a:p>
          <a:p>
            <a:pPr marL="0" indent="0">
              <a:buNone/>
            </a:pPr>
            <a:r>
              <a:rPr lang="es-CL" sz="1600" b="1"/>
              <a:t>.</a:t>
            </a:r>
          </a:p>
        </p:txBody>
      </p:sp>
      <p:pic>
        <p:nvPicPr>
          <p:cNvPr id="5" name="Imagen 4">
            <a:extLst>
              <a:ext uri="{FF2B5EF4-FFF2-40B4-BE49-F238E27FC236}">
                <a16:creationId xmlns:a16="http://schemas.microsoft.com/office/drawing/2014/main" id="{D23178F7-8AFA-159F-4DB9-B3C3D53CEE31}"/>
              </a:ext>
            </a:extLst>
          </p:cNvPr>
          <p:cNvPicPr>
            <a:picLocks noChangeAspect="1"/>
          </p:cNvPicPr>
          <p:nvPr/>
        </p:nvPicPr>
        <p:blipFill>
          <a:blip r:embed="rId2"/>
          <a:stretch>
            <a:fillRect/>
          </a:stretch>
        </p:blipFill>
        <p:spPr>
          <a:xfrm>
            <a:off x="2452687" y="4524375"/>
            <a:ext cx="7043648" cy="1466850"/>
          </a:xfrm>
          <a:prstGeom prst="rect">
            <a:avLst/>
          </a:prstGeom>
        </p:spPr>
      </p:pic>
    </p:spTree>
    <p:extLst>
      <p:ext uri="{BB962C8B-B14F-4D97-AF65-F5344CB8AC3E}">
        <p14:creationId xmlns:p14="http://schemas.microsoft.com/office/powerpoint/2010/main" val="345086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D29B2-2261-4FB8-A797-9695E09A174D}"/>
              </a:ext>
            </a:extLst>
          </p:cNvPr>
          <p:cNvSpPr>
            <a:spLocks noGrp="1"/>
          </p:cNvSpPr>
          <p:nvPr>
            <p:ph type="title"/>
          </p:nvPr>
        </p:nvSpPr>
        <p:spPr/>
        <p:txBody>
          <a:bodyPr/>
          <a:lstStyle/>
          <a:p>
            <a:r>
              <a:rPr lang="es-ES"/>
              <a:t>Acciones ante la eliminación de registros</a:t>
            </a:r>
            <a:endParaRPr lang="es-CL"/>
          </a:p>
        </p:txBody>
      </p:sp>
      <p:pic>
        <p:nvPicPr>
          <p:cNvPr id="7" name="Marcador de contenido 6">
            <a:extLst>
              <a:ext uri="{FF2B5EF4-FFF2-40B4-BE49-F238E27FC236}">
                <a16:creationId xmlns:a16="http://schemas.microsoft.com/office/drawing/2014/main" id="{56982F3F-F3F4-4970-B3C7-5F890E8853A1}"/>
              </a:ext>
            </a:extLst>
          </p:cNvPr>
          <p:cNvPicPr>
            <a:picLocks noGrp="1" noChangeAspect="1"/>
          </p:cNvPicPr>
          <p:nvPr>
            <p:ph idx="1"/>
          </p:nvPr>
        </p:nvPicPr>
        <p:blipFill>
          <a:blip r:embed="rId2"/>
          <a:stretch>
            <a:fillRect/>
          </a:stretch>
        </p:blipFill>
        <p:spPr>
          <a:xfrm>
            <a:off x="1295400" y="2943703"/>
            <a:ext cx="9601200" cy="2545395"/>
          </a:xfrm>
        </p:spPr>
      </p:pic>
    </p:spTree>
    <p:extLst>
      <p:ext uri="{BB962C8B-B14F-4D97-AF65-F5344CB8AC3E}">
        <p14:creationId xmlns:p14="http://schemas.microsoft.com/office/powerpoint/2010/main" val="247670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6C5B359B-4DDF-67B8-509D-F9C76ECA2A75}"/>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Operadores básicos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109DE279-9D3F-26DF-02E5-2196964336EF}"/>
              </a:ext>
            </a:extLst>
          </p:cNvPr>
          <p:cNvPicPr>
            <a:picLocks noChangeAspect="1"/>
          </p:cNvPicPr>
          <p:nvPr/>
        </p:nvPicPr>
        <p:blipFill>
          <a:blip r:embed="rId5"/>
          <a:stretch>
            <a:fillRect/>
          </a:stretch>
        </p:blipFill>
        <p:spPr>
          <a:xfrm>
            <a:off x="5020666" y="1038545"/>
            <a:ext cx="6685196" cy="4278524"/>
          </a:xfrm>
          <a:prstGeom prst="rect">
            <a:avLst/>
          </a:prstGeom>
        </p:spPr>
      </p:pic>
    </p:spTree>
    <p:extLst>
      <p:ext uri="{BB962C8B-B14F-4D97-AF65-F5344CB8AC3E}">
        <p14:creationId xmlns:p14="http://schemas.microsoft.com/office/powerpoint/2010/main" val="198661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054B4-FD1E-D7D6-2C54-603F80640865}"/>
              </a:ext>
            </a:extLst>
          </p:cNvPr>
          <p:cNvSpPr>
            <a:spLocks noGrp="1"/>
          </p:cNvSpPr>
          <p:nvPr>
            <p:ph type="title"/>
          </p:nvPr>
        </p:nvSpPr>
        <p:spPr/>
        <p:txBody>
          <a:bodyPr/>
          <a:lstStyle/>
          <a:p>
            <a:r>
              <a:rPr lang="es-ES"/>
              <a:t>Sentencia SELECT</a:t>
            </a:r>
            <a:endParaRPr lang="es-CL"/>
          </a:p>
        </p:txBody>
      </p:sp>
      <p:pic>
        <p:nvPicPr>
          <p:cNvPr id="7" name="Imagen 6">
            <a:extLst>
              <a:ext uri="{FF2B5EF4-FFF2-40B4-BE49-F238E27FC236}">
                <a16:creationId xmlns:a16="http://schemas.microsoft.com/office/drawing/2014/main" id="{A6FC2AF6-98B4-F1C2-8170-CCDB0AFFC854}"/>
              </a:ext>
            </a:extLst>
          </p:cNvPr>
          <p:cNvPicPr>
            <a:picLocks noChangeAspect="1"/>
          </p:cNvPicPr>
          <p:nvPr/>
        </p:nvPicPr>
        <p:blipFill>
          <a:blip r:embed="rId2"/>
          <a:stretch>
            <a:fillRect/>
          </a:stretch>
        </p:blipFill>
        <p:spPr>
          <a:xfrm>
            <a:off x="1796606" y="2671762"/>
            <a:ext cx="8598788" cy="1833565"/>
          </a:xfrm>
          <a:prstGeom prst="rect">
            <a:avLst/>
          </a:prstGeom>
        </p:spPr>
      </p:pic>
    </p:spTree>
    <p:extLst>
      <p:ext uri="{BB962C8B-B14F-4D97-AF65-F5344CB8AC3E}">
        <p14:creationId xmlns:p14="http://schemas.microsoft.com/office/powerpoint/2010/main" val="1997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170681AF-D90E-20E9-0BDC-71F081D735CD}"/>
              </a:ext>
            </a:extLst>
          </p:cNvPr>
          <p:cNvSpPr>
            <a:spLocks noGrp="1"/>
          </p:cNvSpPr>
          <p:nvPr>
            <p:ph type="title"/>
          </p:nvPr>
        </p:nvSpPr>
        <p:spPr>
          <a:xfrm>
            <a:off x="826852" y="2846895"/>
            <a:ext cx="3073940" cy="1461854"/>
          </a:xfrm>
        </p:spPr>
        <p:txBody>
          <a:bodyPr vert="horz" lIns="91440" tIns="45720" rIns="91440" bIns="45720" rtlCol="0" anchor="b">
            <a:normAutofit/>
          </a:bodyPr>
          <a:lstStyle/>
          <a:p>
            <a:r>
              <a:rPr lang="es-ES"/>
              <a:t>Sentencia SELECT</a:t>
            </a:r>
            <a:endParaRPr lang="en-US">
              <a:solidFill>
                <a:srgbClr val="262626"/>
              </a:solidFill>
            </a:endParaRP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227CD5C-E2B8-3680-9053-0B72BD1B8B47}"/>
              </a:ext>
            </a:extLst>
          </p:cNvPr>
          <p:cNvPicPr>
            <a:picLocks noChangeAspect="1"/>
          </p:cNvPicPr>
          <p:nvPr/>
        </p:nvPicPr>
        <p:blipFill>
          <a:blip r:embed="rId5"/>
          <a:stretch>
            <a:fillRect/>
          </a:stretch>
        </p:blipFill>
        <p:spPr>
          <a:xfrm>
            <a:off x="5435910" y="819432"/>
            <a:ext cx="6098041" cy="5168089"/>
          </a:xfrm>
          <a:prstGeom prst="rect">
            <a:avLst/>
          </a:prstGeom>
        </p:spPr>
      </p:pic>
    </p:spTree>
    <p:extLst>
      <p:ext uri="{BB962C8B-B14F-4D97-AF65-F5344CB8AC3E}">
        <p14:creationId xmlns:p14="http://schemas.microsoft.com/office/powerpoint/2010/main" val="3213048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EE557-0963-2C10-9FF3-72FBFB9C7B5B}"/>
              </a:ext>
            </a:extLst>
          </p:cNvPr>
          <p:cNvSpPr>
            <a:spLocks noGrp="1"/>
          </p:cNvSpPr>
          <p:nvPr>
            <p:ph type="title"/>
          </p:nvPr>
        </p:nvSpPr>
        <p:spPr/>
        <p:txBody>
          <a:bodyPr/>
          <a:lstStyle/>
          <a:p>
            <a:r>
              <a:rPr lang="es-ES"/>
              <a:t>Funciones de Agregación</a:t>
            </a:r>
            <a:endParaRPr lang="es-CL"/>
          </a:p>
        </p:txBody>
      </p:sp>
      <p:pic>
        <p:nvPicPr>
          <p:cNvPr id="5" name="Imagen 4">
            <a:extLst>
              <a:ext uri="{FF2B5EF4-FFF2-40B4-BE49-F238E27FC236}">
                <a16:creationId xmlns:a16="http://schemas.microsoft.com/office/drawing/2014/main" id="{1B76B04B-F0A8-6640-13D4-CFFC4DBA85F3}"/>
              </a:ext>
            </a:extLst>
          </p:cNvPr>
          <p:cNvPicPr>
            <a:picLocks noChangeAspect="1"/>
          </p:cNvPicPr>
          <p:nvPr/>
        </p:nvPicPr>
        <p:blipFill>
          <a:blip r:embed="rId2"/>
          <a:stretch>
            <a:fillRect/>
          </a:stretch>
        </p:blipFill>
        <p:spPr>
          <a:xfrm>
            <a:off x="2890837" y="2676525"/>
            <a:ext cx="7081838" cy="2502032"/>
          </a:xfrm>
          <a:prstGeom prst="rect">
            <a:avLst/>
          </a:prstGeom>
        </p:spPr>
      </p:pic>
    </p:spTree>
    <p:extLst>
      <p:ext uri="{BB962C8B-B14F-4D97-AF65-F5344CB8AC3E}">
        <p14:creationId xmlns:p14="http://schemas.microsoft.com/office/powerpoint/2010/main" val="232823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2CAB68E8-61DA-8985-A42A-778DC3E4C86C}"/>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Funciones numéricas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8576FD6-23DA-915E-3FA6-514B03885597}"/>
              </a:ext>
            </a:extLst>
          </p:cNvPr>
          <p:cNvPicPr>
            <a:picLocks noChangeAspect="1"/>
          </p:cNvPicPr>
          <p:nvPr/>
        </p:nvPicPr>
        <p:blipFill>
          <a:blip r:embed="rId5"/>
          <a:stretch>
            <a:fillRect/>
          </a:stretch>
        </p:blipFill>
        <p:spPr>
          <a:xfrm>
            <a:off x="5844719" y="609602"/>
            <a:ext cx="5280423" cy="5587749"/>
          </a:xfrm>
          <a:prstGeom prst="rect">
            <a:avLst/>
          </a:prstGeom>
        </p:spPr>
      </p:pic>
    </p:spTree>
    <p:extLst>
      <p:ext uri="{BB962C8B-B14F-4D97-AF65-F5344CB8AC3E}">
        <p14:creationId xmlns:p14="http://schemas.microsoft.com/office/powerpoint/2010/main" val="236058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A3DE5F-C9FF-A0E1-8409-F50A0EA0522B}"/>
              </a:ext>
            </a:extLst>
          </p:cNvPr>
          <p:cNvSpPr>
            <a:spLocks noGrp="1"/>
          </p:cNvSpPr>
          <p:nvPr>
            <p:ph type="title"/>
          </p:nvPr>
        </p:nvSpPr>
        <p:spPr>
          <a:xfrm>
            <a:off x="1295402" y="982132"/>
            <a:ext cx="9601196" cy="1303867"/>
          </a:xfrm>
        </p:spPr>
        <p:txBody>
          <a:bodyPr/>
          <a:lstStyle/>
          <a:p>
            <a:r>
              <a:rPr lang="es-ES" dirty="0"/>
              <a:t>Contenidos sesión </a:t>
            </a:r>
            <a:r>
              <a:rPr lang="es-ES" dirty="0" err="1"/>
              <a:t>N</a:t>
            </a:r>
            <a:r>
              <a:rPr lang="es-ES" err="1"/>
              <a:t>°</a:t>
            </a:r>
            <a:r>
              <a:rPr lang="es-ES"/>
              <a:t> 3</a:t>
            </a:r>
            <a:endParaRPr lang="es-CL"/>
          </a:p>
        </p:txBody>
      </p:sp>
      <p:sp>
        <p:nvSpPr>
          <p:cNvPr id="3" name="CuadroTexto 2">
            <a:extLst>
              <a:ext uri="{FF2B5EF4-FFF2-40B4-BE49-F238E27FC236}">
                <a16:creationId xmlns:a16="http://schemas.microsoft.com/office/drawing/2014/main" id="{53D81E96-58BC-F209-EBAA-13EBBBA8B74B}"/>
              </a:ext>
            </a:extLst>
          </p:cNvPr>
          <p:cNvSpPr txBox="1"/>
          <p:nvPr/>
        </p:nvSpPr>
        <p:spPr>
          <a:xfrm>
            <a:off x="1474016" y="2667336"/>
            <a:ext cx="8946037" cy="2308324"/>
          </a:xfrm>
          <a:prstGeom prst="rect">
            <a:avLst/>
          </a:prstGeom>
          <a:noFill/>
        </p:spPr>
        <p:txBody>
          <a:bodyPr wrap="square" rtlCol="0">
            <a:spAutoFit/>
          </a:bodyPr>
          <a:lstStyle/>
          <a:p>
            <a:r>
              <a:rPr lang="es-CL" b="1"/>
              <a:t>Tipos de sentencias.</a:t>
            </a:r>
          </a:p>
          <a:p>
            <a:r>
              <a:rPr lang="es-CL" b="1"/>
              <a:t>Tipos de datos.</a:t>
            </a:r>
          </a:p>
          <a:p>
            <a:r>
              <a:rPr lang="es-CL" b="1"/>
              <a:t>Creación de tablas.</a:t>
            </a:r>
          </a:p>
          <a:p>
            <a:r>
              <a:rPr lang="es-CL" b="1"/>
              <a:t>Restricciones</a:t>
            </a:r>
          </a:p>
          <a:p>
            <a:r>
              <a:rPr lang="es-CL" b="1"/>
              <a:t>Claves primarias y foráneas.</a:t>
            </a:r>
          </a:p>
          <a:p>
            <a:r>
              <a:rPr lang="es-CL" b="1"/>
              <a:t>Acciones ante la eliminación y actualización.</a:t>
            </a:r>
          </a:p>
          <a:p>
            <a:r>
              <a:rPr lang="es-CL" b="1"/>
              <a:t>Expresiones y operadores.</a:t>
            </a:r>
          </a:p>
          <a:p>
            <a:r>
              <a:rPr lang="es-CL" b="1"/>
              <a:t>Funciones</a:t>
            </a:r>
          </a:p>
        </p:txBody>
      </p:sp>
    </p:spTree>
    <p:extLst>
      <p:ext uri="{BB962C8B-B14F-4D97-AF65-F5344CB8AC3E}">
        <p14:creationId xmlns:p14="http://schemas.microsoft.com/office/powerpoint/2010/main" val="106785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CFA4D3F8-AE6A-BCC2-037A-F3085DD5276E}"/>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Funciones de caracteres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56DCE5C8-560A-A7AC-20FD-A0FE0C72729E}"/>
              </a:ext>
            </a:extLst>
          </p:cNvPr>
          <p:cNvPicPr>
            <a:picLocks noChangeAspect="1"/>
          </p:cNvPicPr>
          <p:nvPr/>
        </p:nvPicPr>
        <p:blipFill>
          <a:blip r:embed="rId5"/>
          <a:stretch>
            <a:fillRect/>
          </a:stretch>
        </p:blipFill>
        <p:spPr>
          <a:xfrm>
            <a:off x="5662835" y="609602"/>
            <a:ext cx="5644190" cy="5587749"/>
          </a:xfrm>
          <a:prstGeom prst="rect">
            <a:avLst/>
          </a:prstGeom>
        </p:spPr>
      </p:pic>
    </p:spTree>
    <p:extLst>
      <p:ext uri="{BB962C8B-B14F-4D97-AF65-F5344CB8AC3E}">
        <p14:creationId xmlns:p14="http://schemas.microsoft.com/office/powerpoint/2010/main" val="2078328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211B16BA-DFE8-F353-ABA7-F4F977FF6BA2}"/>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Funciones de fechas</a:t>
            </a:r>
          </a:p>
        </p:txBody>
      </p:sp>
      <p:sp useBgFill="1">
        <p:nvSpPr>
          <p:cNvPr id="24" name="Rectangle 23">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8D1DC14E-19D2-C0E4-8F69-921F1149E825}"/>
              </a:ext>
            </a:extLst>
          </p:cNvPr>
          <p:cNvPicPr>
            <a:picLocks noChangeAspect="1"/>
          </p:cNvPicPr>
          <p:nvPr/>
        </p:nvPicPr>
        <p:blipFill>
          <a:blip r:embed="rId5"/>
          <a:stretch>
            <a:fillRect/>
          </a:stretch>
        </p:blipFill>
        <p:spPr>
          <a:xfrm>
            <a:off x="6029673" y="244988"/>
            <a:ext cx="5306893" cy="6554286"/>
          </a:xfrm>
          <a:prstGeom prst="rect">
            <a:avLst/>
          </a:prstGeom>
        </p:spPr>
      </p:pic>
    </p:spTree>
    <p:extLst>
      <p:ext uri="{BB962C8B-B14F-4D97-AF65-F5344CB8AC3E}">
        <p14:creationId xmlns:p14="http://schemas.microsoft.com/office/powerpoint/2010/main" val="96223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BA387-A14C-839A-EE7A-9C357645F128}"/>
              </a:ext>
            </a:extLst>
          </p:cNvPr>
          <p:cNvSpPr>
            <a:spLocks noGrp="1"/>
          </p:cNvSpPr>
          <p:nvPr>
            <p:ph type="title"/>
          </p:nvPr>
        </p:nvSpPr>
        <p:spPr/>
        <p:txBody>
          <a:bodyPr/>
          <a:lstStyle/>
          <a:p>
            <a:r>
              <a:rPr lang="es-ES"/>
              <a:t>Funciones de conversión</a:t>
            </a:r>
            <a:endParaRPr lang="es-CL"/>
          </a:p>
        </p:txBody>
      </p:sp>
      <p:pic>
        <p:nvPicPr>
          <p:cNvPr id="5" name="Marcador de contenido 4">
            <a:extLst>
              <a:ext uri="{FF2B5EF4-FFF2-40B4-BE49-F238E27FC236}">
                <a16:creationId xmlns:a16="http://schemas.microsoft.com/office/drawing/2014/main" id="{8CB7FF99-14B3-2DB3-250C-27E625F8CBB4}"/>
              </a:ext>
            </a:extLst>
          </p:cNvPr>
          <p:cNvPicPr>
            <a:picLocks noGrp="1" noChangeAspect="1"/>
          </p:cNvPicPr>
          <p:nvPr>
            <p:ph idx="1"/>
          </p:nvPr>
        </p:nvPicPr>
        <p:blipFill>
          <a:blip r:embed="rId2"/>
          <a:stretch>
            <a:fillRect/>
          </a:stretch>
        </p:blipFill>
        <p:spPr>
          <a:xfrm>
            <a:off x="1605408" y="3034241"/>
            <a:ext cx="9158984" cy="1452034"/>
          </a:xfrm>
        </p:spPr>
      </p:pic>
    </p:spTree>
    <p:extLst>
      <p:ext uri="{BB962C8B-B14F-4D97-AF65-F5344CB8AC3E}">
        <p14:creationId xmlns:p14="http://schemas.microsoft.com/office/powerpoint/2010/main" val="165747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2E231-1842-2941-5DF6-276DCDBCE6C6}"/>
              </a:ext>
            </a:extLst>
          </p:cNvPr>
          <p:cNvSpPr>
            <a:spLocks noGrp="1"/>
          </p:cNvSpPr>
          <p:nvPr>
            <p:ph type="title"/>
          </p:nvPr>
        </p:nvSpPr>
        <p:spPr/>
        <p:txBody>
          <a:bodyPr/>
          <a:lstStyle/>
          <a:p>
            <a:r>
              <a:rPr lang="es-ES"/>
              <a:t>Próximo tema</a:t>
            </a:r>
            <a:endParaRPr lang="es-CL"/>
          </a:p>
        </p:txBody>
      </p:sp>
      <p:sp>
        <p:nvSpPr>
          <p:cNvPr id="3" name="Marcador de contenido 2">
            <a:extLst>
              <a:ext uri="{FF2B5EF4-FFF2-40B4-BE49-F238E27FC236}">
                <a16:creationId xmlns:a16="http://schemas.microsoft.com/office/drawing/2014/main" id="{F6503AC4-8E23-37A0-8C66-7872C9DA6D86}"/>
              </a:ext>
            </a:extLst>
          </p:cNvPr>
          <p:cNvSpPr>
            <a:spLocks noGrp="1"/>
          </p:cNvSpPr>
          <p:nvPr>
            <p:ph idx="1"/>
          </p:nvPr>
        </p:nvSpPr>
        <p:spPr/>
        <p:txBody>
          <a:bodyPr/>
          <a:lstStyle/>
          <a:p>
            <a:pPr marL="0" indent="0">
              <a:buNone/>
            </a:pPr>
            <a:r>
              <a:rPr lang="es-CL" b="1"/>
              <a:t>ALGEBRA RELACIONAL.</a:t>
            </a:r>
          </a:p>
        </p:txBody>
      </p:sp>
    </p:spTree>
    <p:extLst>
      <p:ext uri="{BB962C8B-B14F-4D97-AF65-F5344CB8AC3E}">
        <p14:creationId xmlns:p14="http://schemas.microsoft.com/office/powerpoint/2010/main" val="299133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6B57B-3F6E-5834-B548-F4F2CAE78133}"/>
              </a:ext>
            </a:extLst>
          </p:cNvPr>
          <p:cNvSpPr>
            <a:spLocks noGrp="1"/>
          </p:cNvSpPr>
          <p:nvPr>
            <p:ph type="title"/>
          </p:nvPr>
        </p:nvSpPr>
        <p:spPr/>
        <p:txBody>
          <a:bodyPr>
            <a:normAutofit fontScale="90000"/>
          </a:bodyPr>
          <a:lstStyle/>
          <a:p>
            <a:r>
              <a:rPr lang="es-ES"/>
              <a:t>Sentencias DML</a:t>
            </a:r>
            <a:br>
              <a:rPr lang="es-ES"/>
            </a:br>
            <a:r>
              <a:rPr lang="es-CL"/>
              <a:t>(Lenguaje de Manipulación de Datos).</a:t>
            </a:r>
          </a:p>
        </p:txBody>
      </p:sp>
      <p:sp>
        <p:nvSpPr>
          <p:cNvPr id="3" name="Marcador de contenido 2">
            <a:extLst>
              <a:ext uri="{FF2B5EF4-FFF2-40B4-BE49-F238E27FC236}">
                <a16:creationId xmlns:a16="http://schemas.microsoft.com/office/drawing/2014/main" id="{72CF66DD-1418-6415-D00A-C62FD67D653A}"/>
              </a:ext>
            </a:extLst>
          </p:cNvPr>
          <p:cNvSpPr>
            <a:spLocks noGrp="1"/>
          </p:cNvSpPr>
          <p:nvPr>
            <p:ph idx="1"/>
          </p:nvPr>
        </p:nvSpPr>
        <p:spPr/>
        <p:txBody>
          <a:bodyPr/>
          <a:lstStyle/>
          <a:p>
            <a:r>
              <a:rPr lang="es-CL"/>
              <a:t>Recuperar información (SELECT). </a:t>
            </a:r>
          </a:p>
          <a:p>
            <a:r>
              <a:rPr lang="es-CL"/>
              <a:t>Añadir registros o filas (INSERT).</a:t>
            </a:r>
          </a:p>
          <a:p>
            <a:r>
              <a:rPr lang="es-CL"/>
              <a:t>Eliminar registros o filas (DELETE) –&gt; WHERE id = 1</a:t>
            </a:r>
          </a:p>
          <a:p>
            <a:r>
              <a:rPr lang="pt-BR"/>
              <a:t>Modificar registros o filas (UPDATE). -&gt; WHERE id = 1</a:t>
            </a:r>
          </a:p>
          <a:p>
            <a:endParaRPr lang="pt-BR"/>
          </a:p>
          <a:p>
            <a:pPr marL="0" indent="0">
              <a:buNone/>
            </a:pPr>
            <a:r>
              <a:rPr lang="pt-BR"/>
              <a:t>CRUD – CREATE – READ – UPDATE - DELETE</a:t>
            </a:r>
            <a:endParaRPr lang="es-CL"/>
          </a:p>
        </p:txBody>
      </p:sp>
    </p:spTree>
    <p:extLst>
      <p:ext uri="{BB962C8B-B14F-4D97-AF65-F5344CB8AC3E}">
        <p14:creationId xmlns:p14="http://schemas.microsoft.com/office/powerpoint/2010/main" val="1396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4407F-F132-879A-6629-116BA08185F7}"/>
              </a:ext>
            </a:extLst>
          </p:cNvPr>
          <p:cNvSpPr>
            <a:spLocks noGrp="1"/>
          </p:cNvSpPr>
          <p:nvPr>
            <p:ph type="title"/>
          </p:nvPr>
        </p:nvSpPr>
        <p:spPr/>
        <p:txBody>
          <a:bodyPr>
            <a:normAutofit fontScale="90000"/>
          </a:bodyPr>
          <a:lstStyle/>
          <a:p>
            <a:r>
              <a:rPr lang="es-CL"/>
              <a:t>Sentencias de definición de datos DDL (Lenguaje de Definición de Datos)</a:t>
            </a:r>
          </a:p>
        </p:txBody>
      </p:sp>
      <p:sp>
        <p:nvSpPr>
          <p:cNvPr id="3" name="Marcador de contenido 2">
            <a:extLst>
              <a:ext uri="{FF2B5EF4-FFF2-40B4-BE49-F238E27FC236}">
                <a16:creationId xmlns:a16="http://schemas.microsoft.com/office/drawing/2014/main" id="{AFA09EA9-9A45-2ADC-A69F-4C0DB8CD968C}"/>
              </a:ext>
            </a:extLst>
          </p:cNvPr>
          <p:cNvSpPr>
            <a:spLocks noGrp="1"/>
          </p:cNvSpPr>
          <p:nvPr>
            <p:ph idx="1"/>
          </p:nvPr>
        </p:nvSpPr>
        <p:spPr/>
        <p:txBody>
          <a:bodyPr/>
          <a:lstStyle/>
          <a:p>
            <a:r>
              <a:rPr lang="es-CL"/>
              <a:t>Crear objetos de base de datos (CREATE).</a:t>
            </a:r>
          </a:p>
          <a:p>
            <a:r>
              <a:rPr lang="es-CL"/>
              <a:t>Eliminar objetos de base de datos (DROP).</a:t>
            </a:r>
          </a:p>
          <a:p>
            <a:r>
              <a:rPr lang="es-CL"/>
              <a:t>Modificar objetos de base de datos (ALTER).</a:t>
            </a:r>
          </a:p>
          <a:p>
            <a:r>
              <a:rPr lang="es-CL"/>
              <a:t>Vacía una tabla o conjunto de tablas (TRUNCATE).</a:t>
            </a:r>
          </a:p>
        </p:txBody>
      </p:sp>
    </p:spTree>
    <p:extLst>
      <p:ext uri="{BB962C8B-B14F-4D97-AF65-F5344CB8AC3E}">
        <p14:creationId xmlns:p14="http://schemas.microsoft.com/office/powerpoint/2010/main" val="396446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84196F4C-8192-C607-CCCF-2F6EECDAA8ED}"/>
              </a:ext>
            </a:extLst>
          </p:cNvPr>
          <p:cNvSpPr>
            <a:spLocks noGrp="1"/>
          </p:cNvSpPr>
          <p:nvPr>
            <p:ph type="title"/>
          </p:nvPr>
        </p:nvSpPr>
        <p:spPr>
          <a:xfrm>
            <a:off x="952108" y="954756"/>
            <a:ext cx="2730414" cy="4946003"/>
          </a:xfrm>
        </p:spPr>
        <p:txBody>
          <a:bodyPr>
            <a:normAutofit/>
          </a:bodyPr>
          <a:lstStyle/>
          <a:p>
            <a:r>
              <a:rPr lang="es-ES">
                <a:solidFill>
                  <a:srgbClr val="FFFFFF"/>
                </a:solidFill>
              </a:rPr>
              <a:t>Creación de tablas.</a:t>
            </a:r>
            <a:endParaRPr lang="es-CL">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9325121-ADBF-C630-947A-27733F5418DA}"/>
              </a:ext>
            </a:extLst>
          </p:cNvPr>
          <p:cNvSpPr>
            <a:spLocks noGrp="1"/>
          </p:cNvSpPr>
          <p:nvPr>
            <p:ph idx="1"/>
          </p:nvPr>
        </p:nvSpPr>
        <p:spPr>
          <a:xfrm>
            <a:off x="5140933" y="469900"/>
            <a:ext cx="6756427" cy="5524500"/>
          </a:xfrm>
        </p:spPr>
        <p:txBody>
          <a:bodyPr anchor="ctr">
            <a:normAutofit/>
          </a:bodyPr>
          <a:lstStyle/>
          <a:p>
            <a:pPr marL="0" indent="0">
              <a:lnSpc>
                <a:spcPct val="90000"/>
              </a:lnSpc>
              <a:buNone/>
            </a:pPr>
            <a:r>
              <a:rPr lang="es-CL" sz="1900"/>
              <a:t>Deben comenzar con una letra. </a:t>
            </a:r>
          </a:p>
          <a:p>
            <a:pPr marL="0" indent="0">
              <a:lnSpc>
                <a:spcPct val="90000"/>
              </a:lnSpc>
              <a:buNone/>
            </a:pPr>
            <a:r>
              <a:rPr lang="es-CL" sz="1900"/>
              <a:t>No deben tener más de 63 caracteres.</a:t>
            </a:r>
          </a:p>
          <a:p>
            <a:pPr marL="0" indent="0">
              <a:lnSpc>
                <a:spcPct val="90000"/>
              </a:lnSpc>
              <a:buNone/>
            </a:pPr>
            <a:r>
              <a:rPr lang="es-CL" sz="1900"/>
              <a:t>Solo se permiten utilizar letras del alfabeto (inglés), números, o el signo de subrayado (también los signos $ y #, pero de manera especial, por lo que no son recomendados).</a:t>
            </a:r>
          </a:p>
          <a:p>
            <a:pPr marL="0" indent="0">
              <a:lnSpc>
                <a:spcPct val="90000"/>
              </a:lnSpc>
              <a:buNone/>
            </a:pPr>
            <a:r>
              <a:rPr lang="es-CL" sz="1900"/>
              <a:t>No puede haber dos tablas con el mismo nombre dentro del mismo esquema (pueden coincidir los nombres si están en distintos esquemas).</a:t>
            </a:r>
          </a:p>
          <a:p>
            <a:pPr marL="0" indent="0">
              <a:lnSpc>
                <a:spcPct val="90000"/>
              </a:lnSpc>
              <a:buNone/>
            </a:pPr>
            <a:r>
              <a:rPr lang="es-CL" sz="1900"/>
              <a:t>No puede coincidir con el nombre de una palabra reservada SQL (por ejemplo, no se puede llamar SELECT a una tabla).</a:t>
            </a:r>
          </a:p>
          <a:p>
            <a:pPr marL="0" indent="0">
              <a:lnSpc>
                <a:spcPct val="90000"/>
              </a:lnSpc>
              <a:buNone/>
            </a:pPr>
            <a:r>
              <a:rPr lang="es-CL" sz="1900"/>
              <a:t>En el caso de que el nombre tenga espacios en blanco, o caracteres nacionales (permitido solo en algunas bases de datos), se suele colocar con comillas dobles. En el estándar SQL se pueden utilizar comillas dobles al poner el nombre de la tabla, a fin de hacerla sensible a las mayúsculas (se diferenciará entre “FACTURAS” y “Facturas”)</a:t>
            </a:r>
          </a:p>
        </p:txBody>
      </p:sp>
    </p:spTree>
    <p:extLst>
      <p:ext uri="{BB962C8B-B14F-4D97-AF65-F5344CB8AC3E}">
        <p14:creationId xmlns:p14="http://schemas.microsoft.com/office/powerpoint/2010/main" val="3996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EF71B-E533-5999-DA21-4693FDCF6D99}"/>
              </a:ext>
            </a:extLst>
          </p:cNvPr>
          <p:cNvSpPr>
            <a:spLocks noGrp="1"/>
          </p:cNvSpPr>
          <p:nvPr>
            <p:ph type="title"/>
          </p:nvPr>
        </p:nvSpPr>
        <p:spPr/>
        <p:txBody>
          <a:bodyPr/>
          <a:lstStyle/>
          <a:p>
            <a:r>
              <a:rPr lang="es-ES"/>
              <a:t>Creando una tabla</a:t>
            </a:r>
            <a:endParaRPr lang="es-CL"/>
          </a:p>
        </p:txBody>
      </p:sp>
      <p:pic>
        <p:nvPicPr>
          <p:cNvPr id="5" name="Marcador de contenido 4">
            <a:extLst>
              <a:ext uri="{FF2B5EF4-FFF2-40B4-BE49-F238E27FC236}">
                <a16:creationId xmlns:a16="http://schemas.microsoft.com/office/drawing/2014/main" id="{29E60776-B89E-1245-0903-C2B9D472CC7F}"/>
              </a:ext>
            </a:extLst>
          </p:cNvPr>
          <p:cNvPicPr>
            <a:picLocks noGrp="1" noChangeAspect="1"/>
          </p:cNvPicPr>
          <p:nvPr>
            <p:ph idx="1"/>
          </p:nvPr>
        </p:nvPicPr>
        <p:blipFill>
          <a:blip r:embed="rId2"/>
          <a:stretch>
            <a:fillRect/>
          </a:stretch>
        </p:blipFill>
        <p:spPr>
          <a:xfrm>
            <a:off x="1643062" y="3124200"/>
            <a:ext cx="9467574" cy="1192213"/>
          </a:xfrm>
        </p:spPr>
      </p:pic>
    </p:spTree>
    <p:extLst>
      <p:ext uri="{BB962C8B-B14F-4D97-AF65-F5344CB8AC3E}">
        <p14:creationId xmlns:p14="http://schemas.microsoft.com/office/powerpoint/2010/main" val="321806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EC357003-64C7-35A4-59BC-B9DC7A9E530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Tipos de datos</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3CA093A8-0624-9AA6-9504-13F61C4AA501}"/>
              </a:ext>
            </a:extLst>
          </p:cNvPr>
          <p:cNvPicPr>
            <a:picLocks noChangeAspect="1"/>
          </p:cNvPicPr>
          <p:nvPr/>
        </p:nvPicPr>
        <p:blipFill>
          <a:blip r:embed="rId5"/>
          <a:stretch>
            <a:fillRect/>
          </a:stretch>
        </p:blipFill>
        <p:spPr>
          <a:xfrm>
            <a:off x="5435910" y="987128"/>
            <a:ext cx="6098041" cy="4832696"/>
          </a:xfrm>
          <a:prstGeom prst="rect">
            <a:avLst/>
          </a:prstGeom>
        </p:spPr>
      </p:pic>
    </p:spTree>
    <p:extLst>
      <p:ext uri="{BB962C8B-B14F-4D97-AF65-F5344CB8AC3E}">
        <p14:creationId xmlns:p14="http://schemas.microsoft.com/office/powerpoint/2010/main" val="385198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4" name="Picture 23">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26" name="Picture 25">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7" name="Picture 2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9" name="Straight Connector 28">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EC357003-64C7-35A4-59BC-B9DC7A9E530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Tipos de datos</a:t>
            </a:r>
          </a:p>
        </p:txBody>
      </p:sp>
      <p:sp useBgFill="1">
        <p:nvSpPr>
          <p:cNvPr id="37" name="Rectangle 36">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A5485248-A168-8035-32FA-9781BC4CD6AE}"/>
              </a:ext>
            </a:extLst>
          </p:cNvPr>
          <p:cNvPicPr>
            <a:picLocks noChangeAspect="1"/>
          </p:cNvPicPr>
          <p:nvPr/>
        </p:nvPicPr>
        <p:blipFill>
          <a:blip r:embed="rId5"/>
          <a:stretch>
            <a:fillRect/>
          </a:stretch>
        </p:blipFill>
        <p:spPr>
          <a:xfrm>
            <a:off x="5202238" y="462492"/>
            <a:ext cx="6503624" cy="2077277"/>
          </a:xfrm>
          <a:prstGeom prst="rect">
            <a:avLst/>
          </a:prstGeom>
        </p:spPr>
      </p:pic>
      <p:sp>
        <p:nvSpPr>
          <p:cNvPr id="7" name="CuadroTexto 6">
            <a:extLst>
              <a:ext uri="{FF2B5EF4-FFF2-40B4-BE49-F238E27FC236}">
                <a16:creationId xmlns:a16="http://schemas.microsoft.com/office/drawing/2014/main" id="{00471BAB-80EE-7396-6721-2E1443CC4B7B}"/>
              </a:ext>
            </a:extLst>
          </p:cNvPr>
          <p:cNvSpPr txBox="1"/>
          <p:nvPr/>
        </p:nvSpPr>
        <p:spPr>
          <a:xfrm>
            <a:off x="5239092" y="2890714"/>
            <a:ext cx="6115050" cy="2585323"/>
          </a:xfrm>
          <a:prstGeom prst="rect">
            <a:avLst/>
          </a:prstGeom>
          <a:noFill/>
        </p:spPr>
        <p:txBody>
          <a:bodyPr wrap="square">
            <a:spAutoFit/>
          </a:bodyPr>
          <a:lstStyle/>
          <a:p>
            <a:r>
              <a:rPr lang="es-CL"/>
              <a:t>Ejemplos:</a:t>
            </a:r>
          </a:p>
          <a:p>
            <a:r>
              <a:rPr lang="es-CL"/>
              <a:t>Varchar(2000), almacena un dato alfanumérico de largo variable, y de máximo 2000 caracteres.</a:t>
            </a:r>
          </a:p>
          <a:p>
            <a:endParaRPr lang="es-CL"/>
          </a:p>
          <a:p>
            <a:r>
              <a:rPr lang="es-CL"/>
              <a:t>Char(10), almacena un dato alfanumérico de largo fijo, y de máximo 10 caracteres.</a:t>
            </a:r>
          </a:p>
          <a:p>
            <a:r>
              <a:rPr lang="es-CL"/>
              <a:t>Numeric(13,5), almacena un número con un máximo de 12 dígitos, incluidos los decimales, donde la cantidad máxima de decimales son 5, y la parte entera con un máximo de 7 dígitos. </a:t>
            </a:r>
          </a:p>
        </p:txBody>
      </p:sp>
    </p:spTree>
    <p:extLst>
      <p:ext uri="{BB962C8B-B14F-4D97-AF65-F5344CB8AC3E}">
        <p14:creationId xmlns:p14="http://schemas.microsoft.com/office/powerpoint/2010/main" val="412829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FA129-41DA-F498-8BB2-1328EC1D17EE}"/>
              </a:ext>
            </a:extLst>
          </p:cNvPr>
          <p:cNvSpPr>
            <a:spLocks noGrp="1"/>
          </p:cNvSpPr>
          <p:nvPr>
            <p:ph type="title"/>
          </p:nvPr>
        </p:nvSpPr>
        <p:spPr/>
        <p:txBody>
          <a:bodyPr/>
          <a:lstStyle/>
          <a:p>
            <a:r>
              <a:rPr lang="es-ES"/>
              <a:t>Sentencia INSERT</a:t>
            </a:r>
            <a:endParaRPr lang="es-CL"/>
          </a:p>
        </p:txBody>
      </p:sp>
      <p:pic>
        <p:nvPicPr>
          <p:cNvPr id="5" name="Marcador de contenido 4">
            <a:extLst>
              <a:ext uri="{FF2B5EF4-FFF2-40B4-BE49-F238E27FC236}">
                <a16:creationId xmlns:a16="http://schemas.microsoft.com/office/drawing/2014/main" id="{6738E2CF-481A-4F21-09BB-598B1B9B8E3A}"/>
              </a:ext>
            </a:extLst>
          </p:cNvPr>
          <p:cNvPicPr>
            <a:picLocks noGrp="1" noChangeAspect="1"/>
          </p:cNvPicPr>
          <p:nvPr>
            <p:ph idx="1"/>
          </p:nvPr>
        </p:nvPicPr>
        <p:blipFill>
          <a:blip r:embed="rId2"/>
          <a:stretch>
            <a:fillRect/>
          </a:stretch>
        </p:blipFill>
        <p:spPr>
          <a:xfrm>
            <a:off x="1543099" y="2582945"/>
            <a:ext cx="9628240" cy="707322"/>
          </a:xfrm>
        </p:spPr>
      </p:pic>
      <p:sp>
        <p:nvSpPr>
          <p:cNvPr id="7" name="CuadroTexto 6">
            <a:extLst>
              <a:ext uri="{FF2B5EF4-FFF2-40B4-BE49-F238E27FC236}">
                <a16:creationId xmlns:a16="http://schemas.microsoft.com/office/drawing/2014/main" id="{543E400B-5B79-6930-CB4D-F00987E3F8A6}"/>
              </a:ext>
            </a:extLst>
          </p:cNvPr>
          <p:cNvSpPr txBox="1"/>
          <p:nvPr/>
        </p:nvSpPr>
        <p:spPr>
          <a:xfrm>
            <a:off x="1543099" y="3786202"/>
            <a:ext cx="9486262" cy="923330"/>
          </a:xfrm>
          <a:prstGeom prst="rect">
            <a:avLst/>
          </a:prstGeom>
          <a:noFill/>
        </p:spPr>
        <p:txBody>
          <a:bodyPr wrap="square">
            <a:spAutoFit/>
          </a:bodyPr>
          <a:lstStyle/>
          <a:p>
            <a:r>
              <a:rPr lang="es-CL"/>
              <a:t>Las columnas no rellenadas explícitamente con la orden INSERT, se rellenan con su valor por defecto (DEFAULT), o con NULL si no se indicó valor por defecto alguno. Si alguna columna tiene restricción de obligatoriedad (NOT NULL), y no indicamos un valor, ocurrirá un error. </a:t>
            </a:r>
          </a:p>
        </p:txBody>
      </p:sp>
    </p:spTree>
    <p:extLst>
      <p:ext uri="{BB962C8B-B14F-4D97-AF65-F5344CB8AC3E}">
        <p14:creationId xmlns:p14="http://schemas.microsoft.com/office/powerpoint/2010/main" val="1617840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3707</TotalTime>
  <Words>585</Words>
  <Application>Microsoft Office PowerPoint</Application>
  <PresentationFormat>Panorámica</PresentationFormat>
  <Paragraphs>62</Paragraphs>
  <Slides>23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Garamond</vt:lpstr>
      <vt:lpstr>Orgánico</vt:lpstr>
      <vt:lpstr>M5 – Fundamentos de bases de datos relacionales</vt:lpstr>
      <vt:lpstr>Contenidos sesión N° 3</vt:lpstr>
      <vt:lpstr>Sentencias DML (Lenguaje de Manipulación de Datos).</vt:lpstr>
      <vt:lpstr>Sentencias de definición de datos DDL (Lenguaje de Definición de Datos)</vt:lpstr>
      <vt:lpstr>Creación de tablas.</vt:lpstr>
      <vt:lpstr>Creando una tabla</vt:lpstr>
      <vt:lpstr>Tipos de datos</vt:lpstr>
      <vt:lpstr>Tipos de datos</vt:lpstr>
      <vt:lpstr>Sentencia INSERT</vt:lpstr>
      <vt:lpstr>Estableciendo restricciones</vt:lpstr>
      <vt:lpstr>Clave Primaria</vt:lpstr>
      <vt:lpstr>Clave secundaria o foránea</vt:lpstr>
      <vt:lpstr>Acciones ante la eliminación de registros.</vt:lpstr>
      <vt:lpstr>Acciones ante la eliminación de registros</vt:lpstr>
      <vt:lpstr>Operadores básicos</vt:lpstr>
      <vt:lpstr>Sentencia SELECT</vt:lpstr>
      <vt:lpstr>Sentencia SELECT</vt:lpstr>
      <vt:lpstr>Funciones de Agregación</vt:lpstr>
      <vt:lpstr>Funciones numéricas</vt:lpstr>
      <vt:lpstr>Funciones de caracteres</vt:lpstr>
      <vt:lpstr>Funciones de fechas</vt:lpstr>
      <vt:lpstr>Funciones de conversión</vt:lpstr>
      <vt:lpstr>Próximo 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Ramírez</dc:creator>
  <cp:lastModifiedBy>Nelson Ramírez</cp:lastModifiedBy>
  <cp:revision>92</cp:revision>
  <dcterms:created xsi:type="dcterms:W3CDTF">2024-08-20T20:09:50Z</dcterms:created>
  <dcterms:modified xsi:type="dcterms:W3CDTF">2024-09-27T01:22:23Z</dcterms:modified>
</cp:coreProperties>
</file>