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62" r:id="rId3"/>
    <p:sldId id="288" r:id="rId4"/>
    <p:sldId id="290" r:id="rId5"/>
    <p:sldId id="291" r:id="rId6"/>
    <p:sldId id="292" r:id="rId7"/>
    <p:sldId id="296" r:id="rId8"/>
    <p:sldId id="293" r:id="rId9"/>
    <p:sldId id="294" r:id="rId10"/>
    <p:sldId id="295" r:id="rId11"/>
    <p:sldId id="298" r:id="rId12"/>
    <p:sldId id="299" r:id="rId13"/>
    <p:sldId id="300" r:id="rId14"/>
    <p:sldId id="301" r:id="rId15"/>
    <p:sldId id="302" r:id="rId16"/>
    <p:sldId id="303" r:id="rId17"/>
    <p:sldId id="304" r:id="rId18"/>
    <p:sldId id="305" r:id="rId19"/>
    <p:sldId id="306" r:id="rId20"/>
    <p:sldId id="308" r:id="rId21"/>
    <p:sldId id="307" r:id="rId22"/>
    <p:sldId id="309" r:id="rId23"/>
    <p:sldId id="310" r:id="rId24"/>
    <p:sldId id="311" r:id="rId25"/>
    <p:sldId id="312" r:id="rId26"/>
    <p:sldId id="313" r:id="rId27"/>
    <p:sldId id="317" r:id="rId28"/>
    <p:sldId id="314" r:id="rId29"/>
    <p:sldId id="315" r:id="rId30"/>
    <p:sldId id="31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481" autoAdjust="0"/>
  </p:normalViewPr>
  <p:slideViewPr>
    <p:cSldViewPr snapToGrid="0">
      <p:cViewPr varScale="1">
        <p:scale>
          <a:sx n="57" d="100"/>
          <a:sy n="57" d="100"/>
        </p:scale>
        <p:origin x="12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B286A-76D4-4E74-8239-3262330925DE}" type="datetimeFigureOut">
              <a:rPr lang="es-AR" smtClean="0"/>
              <a:pPr/>
              <a:t>21/08/2018</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748CE-086D-4590-855F-2344A76DB5CD}" type="slidenum">
              <a:rPr lang="es-AR" smtClean="0"/>
              <a:pPr/>
              <a:t>‹Nº›</a:t>
            </a:fld>
            <a:endParaRPr lang="es-AR"/>
          </a:p>
        </p:txBody>
      </p:sp>
    </p:spTree>
    <p:extLst>
      <p:ext uri="{BB962C8B-B14F-4D97-AF65-F5344CB8AC3E}">
        <p14:creationId xmlns:p14="http://schemas.microsoft.com/office/powerpoint/2010/main" val="4040079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EFF748CE-086D-4590-855F-2344A76DB5CD}" type="slidenum">
              <a:rPr lang="es-AR" smtClean="0"/>
              <a:pPr/>
              <a:t>2</a:t>
            </a:fld>
            <a:endParaRPr lang="es-AR"/>
          </a:p>
        </p:txBody>
      </p:sp>
    </p:spTree>
    <p:extLst>
      <p:ext uri="{BB962C8B-B14F-4D97-AF65-F5344CB8AC3E}">
        <p14:creationId xmlns:p14="http://schemas.microsoft.com/office/powerpoint/2010/main" val="1185790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pPr/>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ndroid.com/reference/android/provider/Telephony.Sms.Intents.html"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Desarrollo de aplicaciones para Android</a:t>
            </a:r>
            <a:endParaRPr lang="es-AR" dirty="0"/>
          </a:p>
        </p:txBody>
      </p:sp>
      <p:sp>
        <p:nvSpPr>
          <p:cNvPr id="3" name="Subtítulo 2"/>
          <p:cNvSpPr>
            <a:spLocks noGrp="1"/>
          </p:cNvSpPr>
          <p:nvPr>
            <p:ph type="subTitle" idx="1"/>
          </p:nvPr>
        </p:nvSpPr>
        <p:spPr/>
        <p:txBody>
          <a:bodyPr/>
          <a:lstStyle/>
          <a:p>
            <a:r>
              <a:rPr lang="es-ES" dirty="0" smtClean="0"/>
              <a:t>COMPONENTES DE SOFTWARE</a:t>
            </a:r>
            <a:endParaRPr lang="es-AR" dirty="0"/>
          </a:p>
        </p:txBody>
      </p:sp>
    </p:spTree>
    <p:extLst>
      <p:ext uri="{BB962C8B-B14F-4D97-AF65-F5344CB8AC3E}">
        <p14:creationId xmlns:p14="http://schemas.microsoft.com/office/powerpoint/2010/main" val="3140815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3"/>
          <p:cNvSpPr/>
          <p:nvPr/>
        </p:nvSpPr>
        <p:spPr>
          <a:xfrm>
            <a:off x="677334" y="907703"/>
            <a:ext cx="4095224" cy="923330"/>
          </a:xfrm>
          <a:prstGeom prst="rect">
            <a:avLst/>
          </a:prstGeom>
          <a:noFill/>
        </p:spPr>
        <p:txBody>
          <a:bodyPr wrap="none" lIns="91440" tIns="45720" rIns="91440" bIns="45720">
            <a:spAutoFit/>
          </a:bodyPr>
          <a:lstStyle/>
          <a:p>
            <a:pPr algn="ctr"/>
            <a:r>
              <a:rPr lang="es-E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Actividad </a:t>
            </a:r>
            <a:r>
              <a:rPr lang="es-E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5</a:t>
            </a:r>
            <a:r>
              <a:rPr lang="es-E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CuadroTexto 4"/>
          <p:cNvSpPr txBox="1"/>
          <p:nvPr/>
        </p:nvSpPr>
        <p:spPr>
          <a:xfrm>
            <a:off x="484094" y="1908692"/>
            <a:ext cx="9179859" cy="1754326"/>
          </a:xfrm>
          <a:prstGeom prst="rect">
            <a:avLst/>
          </a:prstGeom>
          <a:solidFill>
            <a:srgbClr val="00B050"/>
          </a:solidFill>
        </p:spPr>
        <p:txBody>
          <a:bodyPr wrap="square" rtlCol="0">
            <a:spAutoFit/>
          </a:bodyPr>
          <a:lstStyle/>
          <a:p>
            <a:pPr marL="342900" indent="-342900">
              <a:buAutoNum type="alphaLcParenR"/>
            </a:pPr>
            <a:r>
              <a:rPr lang="es-AR" b="1" dirty="0" smtClean="0">
                <a:solidFill>
                  <a:schemeClr val="bg1"/>
                </a:solidFill>
              </a:rPr>
              <a:t>Crear un Receiver que se accione cuando recibamos un mensaje.</a:t>
            </a:r>
          </a:p>
          <a:p>
            <a:pPr marL="342900" indent="-342900">
              <a:buAutoNum type="alphaLcParenR"/>
            </a:pPr>
            <a:r>
              <a:rPr lang="es-AR" dirty="0" smtClean="0">
                <a:solidFill>
                  <a:schemeClr val="bg1"/>
                </a:solidFill>
              </a:rPr>
              <a:t>Permiso necesario:</a:t>
            </a:r>
          </a:p>
          <a:p>
            <a:pPr marL="1257300" lvl="2" indent="-342900"/>
            <a:r>
              <a:rPr lang="es-AR" dirty="0" smtClean="0">
                <a:solidFill>
                  <a:schemeClr val="bg1"/>
                </a:solidFill>
              </a:rPr>
              <a:t>&lt;</a:t>
            </a:r>
            <a:r>
              <a:rPr lang="es-AR" b="1" dirty="0" smtClean="0">
                <a:solidFill>
                  <a:schemeClr val="bg1"/>
                </a:solidFill>
              </a:rPr>
              <a:t>uses-</a:t>
            </a:r>
            <a:r>
              <a:rPr lang="es-AR" b="1" dirty="0" err="1" smtClean="0">
                <a:solidFill>
                  <a:schemeClr val="bg1"/>
                </a:solidFill>
              </a:rPr>
              <a:t>permission</a:t>
            </a:r>
            <a:r>
              <a:rPr lang="es-AR" b="1" dirty="0" smtClean="0">
                <a:solidFill>
                  <a:schemeClr val="bg1"/>
                </a:solidFill>
              </a:rPr>
              <a:t> </a:t>
            </a:r>
            <a:r>
              <a:rPr lang="es-AR" b="1" dirty="0" err="1" smtClean="0">
                <a:solidFill>
                  <a:schemeClr val="bg1"/>
                </a:solidFill>
              </a:rPr>
              <a:t>android:name</a:t>
            </a:r>
            <a:r>
              <a:rPr lang="es-AR" b="1" dirty="0" smtClean="0">
                <a:solidFill>
                  <a:schemeClr val="bg1"/>
                </a:solidFill>
              </a:rPr>
              <a:t>="</a:t>
            </a:r>
            <a:r>
              <a:rPr lang="es-AR" b="1" dirty="0" err="1" smtClean="0">
                <a:solidFill>
                  <a:schemeClr val="bg1"/>
                </a:solidFill>
              </a:rPr>
              <a:t>android.permission.RECEIVE_SMS</a:t>
            </a:r>
            <a:r>
              <a:rPr lang="es-AR" b="1" dirty="0" smtClean="0">
                <a:solidFill>
                  <a:schemeClr val="bg1"/>
                </a:solidFill>
              </a:rPr>
              <a:t>"</a:t>
            </a:r>
            <a:r>
              <a:rPr lang="es-AR" dirty="0" smtClean="0">
                <a:solidFill>
                  <a:schemeClr val="bg1"/>
                </a:solidFill>
              </a:rPr>
              <a:t>/&gt;</a:t>
            </a:r>
          </a:p>
          <a:p>
            <a:pPr marL="342900" indent="-342900"/>
            <a:endParaRPr lang="es-AR" b="1" dirty="0" smtClean="0">
              <a:solidFill>
                <a:schemeClr val="bg1"/>
              </a:solidFill>
            </a:endParaRPr>
          </a:p>
          <a:p>
            <a:pPr marL="342900" indent="-342900"/>
            <a:r>
              <a:rPr lang="es-AR" b="1" dirty="0" smtClean="0">
                <a:solidFill>
                  <a:schemeClr val="bg1"/>
                </a:solidFill>
              </a:rPr>
              <a:t>c)  Acción a capturar: </a:t>
            </a:r>
            <a:r>
              <a:rPr lang="es-AR" b="1" dirty="0" err="1" smtClean="0">
                <a:solidFill>
                  <a:schemeClr val="bg1"/>
                </a:solidFill>
              </a:rPr>
              <a:t>android.provider.Telephony.SMS_RECEIVED</a:t>
            </a:r>
            <a:endParaRPr lang="es-AR" b="1" dirty="0">
              <a:solidFill>
                <a:schemeClr val="bg1"/>
              </a:solidFill>
            </a:endParaRPr>
          </a:p>
          <a:p>
            <a:pPr marL="1257300" lvl="2" indent="-342900"/>
            <a:endParaRPr lang="es-AR" b="1" dirty="0" smtClean="0">
              <a:solidFill>
                <a:schemeClr val="bg1"/>
              </a:solidFill>
            </a:endParaRPr>
          </a:p>
        </p:txBody>
      </p:sp>
      <p:sp>
        <p:nvSpPr>
          <p:cNvPr id="5" name="4 Rectángulo">
            <a:hlinkClick r:id="rId2"/>
          </p:cNvPr>
          <p:cNvSpPr/>
          <p:nvPr/>
        </p:nvSpPr>
        <p:spPr>
          <a:xfrm>
            <a:off x="2106489" y="5175849"/>
            <a:ext cx="5760802" cy="70788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4000"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documentación</a:t>
            </a:r>
            <a:endParaRPr lang="es-ES" sz="4000"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SERVICIOS</a:t>
            </a:r>
            <a:endParaRPr lang="es-AR" dirty="0"/>
          </a:p>
        </p:txBody>
      </p:sp>
      <p:sp>
        <p:nvSpPr>
          <p:cNvPr id="3" name="2 CuadroTexto"/>
          <p:cNvSpPr txBox="1"/>
          <p:nvPr/>
        </p:nvSpPr>
        <p:spPr>
          <a:xfrm>
            <a:off x="276045" y="1362973"/>
            <a:ext cx="9213012" cy="440120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just"/>
            <a:r>
              <a:rPr lang="es-AR" sz="2000" b="1" dirty="0" smtClean="0"/>
              <a:t>Es un componente que funciona sin interactuar con el usuario y que generalmente puede ejecutar operaciones de largo alcance en </a:t>
            </a:r>
            <a:r>
              <a:rPr lang="es-AR" sz="2000" b="1" dirty="0" err="1" smtClean="0"/>
              <a:t>background</a:t>
            </a:r>
            <a:r>
              <a:rPr lang="es-AR" sz="2000" b="1" dirty="0" smtClean="0"/>
              <a:t>.</a:t>
            </a:r>
          </a:p>
          <a:p>
            <a:pPr algn="just"/>
            <a:endParaRPr lang="es-AR" sz="2000" b="1" dirty="0" smtClean="0"/>
          </a:p>
          <a:p>
            <a:pPr algn="just"/>
            <a:endParaRPr lang="es-AR" sz="2000" b="1" dirty="0" smtClean="0"/>
          </a:p>
          <a:p>
            <a:pPr algn="just"/>
            <a:r>
              <a:rPr lang="es-AR" sz="2000" b="1" dirty="0" smtClean="0"/>
              <a:t>Un componente de una aplicación puede iniciar un servicio y este servicio puede seguir corriendo incluso si el usuario cambia a otra aplicación.</a:t>
            </a:r>
          </a:p>
          <a:p>
            <a:pPr algn="just"/>
            <a:endParaRPr lang="es-AR" sz="2000" b="1" dirty="0" smtClean="0"/>
          </a:p>
          <a:p>
            <a:pPr algn="just"/>
            <a:r>
              <a:rPr lang="es-AR" sz="2000" b="1" dirty="0" smtClean="0"/>
              <a:t>Adicionalmente un componente puede conectarse a un servicio para interactuar con él e incluso ejecutar operaciones de comunicación entre procesos que en </a:t>
            </a:r>
            <a:r>
              <a:rPr lang="es-AR" sz="2000" b="1" dirty="0" err="1" smtClean="0"/>
              <a:t>Android</a:t>
            </a:r>
            <a:r>
              <a:rPr lang="es-AR" sz="2000" b="1" dirty="0" smtClean="0"/>
              <a:t> se denominan IPC.</a:t>
            </a:r>
          </a:p>
          <a:p>
            <a:pPr algn="just"/>
            <a:endParaRPr lang="es-AR" sz="2000" b="1" dirty="0" smtClean="0"/>
          </a:p>
          <a:p>
            <a:pPr algn="just"/>
            <a:r>
              <a:rPr lang="es-AR" sz="2000" b="1" dirty="0" smtClean="0"/>
              <a:t>Por Ejemplo: Un servicio podría estar reproduciendo música, accediendo a las coordenadas GPS, descargando archivos de internet, etc. Todo ello en segundo plano.</a:t>
            </a:r>
            <a:endParaRPr lang="es-AR"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SERVICIOS</a:t>
            </a:r>
            <a:endParaRPr lang="es-AR" dirty="0"/>
          </a:p>
        </p:txBody>
      </p:sp>
      <p:sp>
        <p:nvSpPr>
          <p:cNvPr id="3" name="2 CuadroTexto"/>
          <p:cNvSpPr txBox="1"/>
          <p:nvPr/>
        </p:nvSpPr>
        <p:spPr>
          <a:xfrm>
            <a:off x="276045" y="1362973"/>
            <a:ext cx="9213012" cy="470898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just"/>
            <a:r>
              <a:rPr lang="es-AR" sz="2000" b="1" dirty="0" smtClean="0"/>
              <a:t>Esencialmente un servicio puede tomar 2 formas:</a:t>
            </a:r>
          </a:p>
          <a:p>
            <a:pPr algn="just"/>
            <a:endParaRPr lang="es-AR" sz="2000" b="1" dirty="0" smtClean="0"/>
          </a:p>
          <a:p>
            <a:pPr algn="just"/>
            <a:r>
              <a:rPr lang="es-AR" sz="2000" b="1" dirty="0" smtClean="0"/>
              <a:t>Iniciado por libre: En ese caso se llama a la función </a:t>
            </a:r>
            <a:r>
              <a:rPr lang="es-AR" sz="2000" b="1" dirty="0" err="1" smtClean="0"/>
              <a:t>startService</a:t>
            </a:r>
            <a:r>
              <a:rPr lang="es-AR" sz="2000" b="1" dirty="0" smtClean="0"/>
              <a:t>(). Cuando ha empezado el servicio puede estar siendo ejecutado de manera indefinida, incluso cuando el componente que lo inició sea destruido. Una vez que el servicio ha finalizado su tarea se autodestruirá no devolviendo ningún </a:t>
            </a:r>
            <a:r>
              <a:rPr lang="es-AR" sz="2000" b="1" dirty="0" err="1" smtClean="0"/>
              <a:t>feedback</a:t>
            </a:r>
            <a:r>
              <a:rPr lang="es-AR" sz="2000" b="1" dirty="0" smtClean="0"/>
              <a:t> al componente que lo llamó.</a:t>
            </a:r>
          </a:p>
          <a:p>
            <a:pPr algn="just"/>
            <a:endParaRPr lang="es-AR" sz="2000" b="1" dirty="0" smtClean="0"/>
          </a:p>
          <a:p>
            <a:pPr algn="just"/>
            <a:r>
              <a:rPr lang="es-AR" sz="2000" b="1" dirty="0" err="1" smtClean="0"/>
              <a:t>Bound</a:t>
            </a:r>
            <a:r>
              <a:rPr lang="es-AR" sz="2000" b="1" dirty="0" smtClean="0"/>
              <a:t> (atado): Es cuando un componente de una aplicación, típicamente una actividad se ata a ese servicio ejecutándolo mediante </a:t>
            </a:r>
            <a:r>
              <a:rPr lang="es-AR" sz="2000" b="1" dirty="0" err="1" smtClean="0"/>
              <a:t>bindService</a:t>
            </a:r>
            <a:r>
              <a:rPr lang="es-AR" sz="2000" b="1" dirty="0" smtClean="0"/>
              <a:t>(). Un servicio </a:t>
            </a:r>
            <a:r>
              <a:rPr lang="es-AR" sz="2000" b="1" dirty="0" err="1" smtClean="0"/>
              <a:t>bound</a:t>
            </a:r>
            <a:r>
              <a:rPr lang="es-AR" sz="2000" b="1" dirty="0" smtClean="0"/>
              <a:t>, ofrece una interface </a:t>
            </a:r>
            <a:r>
              <a:rPr lang="es-AR" sz="2000" b="1" dirty="0" err="1" smtClean="0"/>
              <a:t>cliente_servidor</a:t>
            </a:r>
            <a:r>
              <a:rPr lang="es-AR" sz="2000" b="1" dirty="0" smtClean="0"/>
              <a:t> que permite a los componentes interactuar con el servicio: mandándole peticiones, obtener resultados e incluso interaccionen y peticionen a otros procesos mediante IPC.  Solo estará en ejecución  mientras que el componente que lo inició siga en ejecución.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8596668" cy="1320800"/>
          </a:xfrm>
        </p:spPr>
        <p:txBody>
          <a:bodyPr/>
          <a:lstStyle/>
          <a:p>
            <a:r>
              <a:rPr lang="es-AR" dirty="0" smtClean="0"/>
              <a:t>SERVICIOS</a:t>
            </a:r>
            <a:endParaRPr lang="es-AR" dirty="0"/>
          </a:p>
        </p:txBody>
      </p:sp>
      <p:sp>
        <p:nvSpPr>
          <p:cNvPr id="3" name="2 CuadroTexto"/>
          <p:cNvSpPr txBox="1"/>
          <p:nvPr/>
        </p:nvSpPr>
        <p:spPr>
          <a:xfrm>
            <a:off x="0" y="552090"/>
            <a:ext cx="9213012"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just"/>
            <a:r>
              <a:rPr lang="es-AR" b="1" dirty="0" smtClean="0"/>
              <a:t>Los servicios han de ser también declarados en el AndroidManifiest.xml; al igual que las actividades.</a:t>
            </a:r>
          </a:p>
          <a:p>
            <a:pPr algn="just"/>
            <a:endParaRPr lang="es-AR" b="1" dirty="0" smtClean="0"/>
          </a:p>
          <a:p>
            <a:pPr algn="just"/>
            <a:r>
              <a:rPr lang="es-AR" b="1" dirty="0" smtClean="0"/>
              <a:t>Los servicios disponen también de un ciclo de vida.</a:t>
            </a:r>
            <a:endParaRPr lang="es-AR" b="1" dirty="0"/>
          </a:p>
        </p:txBody>
      </p:sp>
      <p:pic>
        <p:nvPicPr>
          <p:cNvPr id="2050" name="Picture 2" descr="Ciclo de vida servicios"/>
          <p:cNvPicPr>
            <a:picLocks noChangeAspect="1" noChangeArrowheads="1"/>
          </p:cNvPicPr>
          <p:nvPr/>
        </p:nvPicPr>
        <p:blipFill>
          <a:blip r:embed="rId2"/>
          <a:srcRect/>
          <a:stretch>
            <a:fillRect/>
          </a:stretch>
        </p:blipFill>
        <p:spPr bwMode="auto">
          <a:xfrm>
            <a:off x="2760752" y="1843715"/>
            <a:ext cx="4114800" cy="496252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7334" y="299049"/>
            <a:ext cx="8596668" cy="1754038"/>
          </a:xfrm>
        </p:spPr>
        <p:txBody>
          <a:bodyPr>
            <a:normAutofit/>
          </a:bodyPr>
          <a:lstStyle/>
          <a:p>
            <a:r>
              <a:rPr lang="es-AR" dirty="0" smtClean="0"/>
              <a:t>Ejemplo: Vamos a crear un servicio que pondrá música de fondo cuando se inicie la aplicación.</a:t>
            </a:r>
            <a:endParaRPr lang="es-AR" dirty="0"/>
          </a:p>
        </p:txBody>
      </p:sp>
      <p:sp>
        <p:nvSpPr>
          <p:cNvPr id="3" name="2 CuadroTexto"/>
          <p:cNvSpPr txBox="1"/>
          <p:nvPr/>
        </p:nvSpPr>
        <p:spPr>
          <a:xfrm>
            <a:off x="793629" y="2156602"/>
            <a:ext cx="8781692" cy="1200329"/>
          </a:xfrm>
          <a:prstGeom prst="rect">
            <a:avLst/>
          </a:prstGeom>
          <a:noFill/>
        </p:spPr>
        <p:txBody>
          <a:bodyPr wrap="square" rtlCol="0">
            <a:spAutoFit/>
          </a:bodyPr>
          <a:lstStyle/>
          <a:p>
            <a:r>
              <a:rPr lang="es-AR" dirty="0" smtClean="0"/>
              <a:t>PASO 1: Crearemos en nuestro proyecto, dentro de la carpeta de recursos, una carpeta de nombre </a:t>
            </a:r>
            <a:r>
              <a:rPr lang="es-AR" dirty="0" err="1" smtClean="0"/>
              <a:t>raw</a:t>
            </a:r>
            <a:r>
              <a:rPr lang="es-AR" dirty="0" smtClean="0"/>
              <a:t>. Una vez creada la carpeta /</a:t>
            </a:r>
            <a:r>
              <a:rPr lang="es-AR" dirty="0" err="1" smtClean="0"/>
              <a:t>raw</a:t>
            </a:r>
            <a:r>
              <a:rPr lang="es-AR" dirty="0" smtClean="0"/>
              <a:t> podremos colocar en ella cualquier fichero que queramos que se incluya con la aplicación en tiempo de compilación en forma de recurso.  </a:t>
            </a:r>
            <a:endParaRPr lang="es-AR" dirty="0"/>
          </a:p>
        </p:txBody>
      </p:sp>
      <p:pic>
        <p:nvPicPr>
          <p:cNvPr id="1026" name="Picture 2"/>
          <p:cNvPicPr>
            <a:picLocks noChangeAspect="1" noChangeArrowheads="1"/>
          </p:cNvPicPr>
          <p:nvPr/>
        </p:nvPicPr>
        <p:blipFill>
          <a:blip r:embed="rId2"/>
          <a:srcRect r="55083"/>
          <a:stretch>
            <a:fillRect/>
          </a:stretch>
        </p:blipFill>
        <p:spPr bwMode="auto">
          <a:xfrm>
            <a:off x="3058243" y="3434862"/>
            <a:ext cx="2393651" cy="29961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91070" y="0"/>
            <a:ext cx="8596668" cy="690113"/>
          </a:xfrm>
        </p:spPr>
        <p:txBody>
          <a:bodyPr/>
          <a:lstStyle/>
          <a:p>
            <a:r>
              <a:rPr lang="es-AR" dirty="0" smtClean="0"/>
              <a:t>Creando un servicio </a:t>
            </a:r>
            <a:endParaRPr lang="es-AR" dirty="0"/>
          </a:p>
        </p:txBody>
      </p:sp>
      <p:sp>
        <p:nvSpPr>
          <p:cNvPr id="3" name="2 CuadroTexto"/>
          <p:cNvSpPr txBox="1"/>
          <p:nvPr/>
        </p:nvSpPr>
        <p:spPr>
          <a:xfrm>
            <a:off x="586595" y="707364"/>
            <a:ext cx="8781692" cy="1200329"/>
          </a:xfrm>
          <a:prstGeom prst="rect">
            <a:avLst/>
          </a:prstGeom>
          <a:noFill/>
        </p:spPr>
        <p:txBody>
          <a:bodyPr wrap="square" rtlCol="0">
            <a:spAutoFit/>
          </a:bodyPr>
          <a:lstStyle/>
          <a:p>
            <a:r>
              <a:rPr lang="es-AR" dirty="0" smtClean="0"/>
              <a:t>PASO 2: Pegaremos allí el archivo .MP3 que va a reproducir nuestra aplicación cuando inicie el servicio. </a:t>
            </a:r>
          </a:p>
          <a:p>
            <a:endParaRPr lang="es-AR" dirty="0" smtClean="0"/>
          </a:p>
          <a:p>
            <a:r>
              <a:rPr lang="es-AR" dirty="0" smtClean="0"/>
              <a:t>PASO 3: Crearemos nuestro servicio. Es una clase que extenderá de </a:t>
            </a:r>
            <a:r>
              <a:rPr lang="es-AR" dirty="0" err="1" smtClean="0"/>
              <a:t>Service</a:t>
            </a:r>
            <a:r>
              <a:rPr lang="es-AR" dirty="0" smtClean="0"/>
              <a:t>. </a:t>
            </a:r>
            <a:endParaRPr lang="es-AR" dirty="0"/>
          </a:p>
        </p:txBody>
      </p:sp>
      <p:pic>
        <p:nvPicPr>
          <p:cNvPr id="34818" name="Picture 2"/>
          <p:cNvPicPr>
            <a:picLocks noChangeAspect="1" noChangeArrowheads="1"/>
          </p:cNvPicPr>
          <p:nvPr/>
        </p:nvPicPr>
        <p:blipFill>
          <a:blip r:embed="rId2"/>
          <a:srcRect l="26785" t="17453" r="35954" b="36321"/>
          <a:stretch>
            <a:fillRect/>
          </a:stretch>
        </p:blipFill>
        <p:spPr bwMode="auto">
          <a:xfrm>
            <a:off x="1293961" y="1975448"/>
            <a:ext cx="7073661" cy="463238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Creando un servicio</a:t>
            </a:r>
            <a:endParaRPr lang="es-AR" dirty="0"/>
          </a:p>
        </p:txBody>
      </p:sp>
      <p:pic>
        <p:nvPicPr>
          <p:cNvPr id="35842" name="Picture 2"/>
          <p:cNvPicPr>
            <a:picLocks noChangeAspect="1" noChangeArrowheads="1"/>
          </p:cNvPicPr>
          <p:nvPr/>
        </p:nvPicPr>
        <p:blipFill>
          <a:blip r:embed="rId2"/>
          <a:srcRect l="27316" t="31604" r="46429" b="45990"/>
          <a:stretch>
            <a:fillRect/>
          </a:stretch>
        </p:blipFill>
        <p:spPr bwMode="auto">
          <a:xfrm>
            <a:off x="931652" y="1880559"/>
            <a:ext cx="4998234" cy="2398143"/>
          </a:xfrm>
          <a:prstGeom prst="rect">
            <a:avLst/>
          </a:prstGeom>
          <a:noFill/>
          <a:ln w="9525">
            <a:noFill/>
            <a:miter lim="800000"/>
            <a:headEnd/>
            <a:tailEnd/>
          </a:ln>
          <a:effectLst/>
        </p:spPr>
      </p:pic>
      <p:sp>
        <p:nvSpPr>
          <p:cNvPr id="4" name="3 CuadroTexto"/>
          <p:cNvSpPr txBox="1"/>
          <p:nvPr/>
        </p:nvSpPr>
        <p:spPr>
          <a:xfrm>
            <a:off x="621100" y="1259455"/>
            <a:ext cx="8781692" cy="369332"/>
          </a:xfrm>
          <a:prstGeom prst="rect">
            <a:avLst/>
          </a:prstGeom>
          <a:noFill/>
        </p:spPr>
        <p:txBody>
          <a:bodyPr wrap="square" rtlCol="0">
            <a:spAutoFit/>
          </a:bodyPr>
          <a:lstStyle/>
          <a:p>
            <a:r>
              <a:rPr lang="es-AR" dirty="0" smtClean="0"/>
              <a:t>PASO 4: Registramos nuestro servicio en el AndroidManifiest.xml</a:t>
            </a:r>
            <a:endParaRPr lang="es-AR" dirty="0"/>
          </a:p>
        </p:txBody>
      </p:sp>
      <p:sp>
        <p:nvSpPr>
          <p:cNvPr id="5" name="4 CuadroTexto"/>
          <p:cNvSpPr txBox="1"/>
          <p:nvPr/>
        </p:nvSpPr>
        <p:spPr>
          <a:xfrm>
            <a:off x="500331" y="4330459"/>
            <a:ext cx="8781692" cy="369332"/>
          </a:xfrm>
          <a:prstGeom prst="rect">
            <a:avLst/>
          </a:prstGeom>
          <a:noFill/>
        </p:spPr>
        <p:txBody>
          <a:bodyPr wrap="square" rtlCol="0">
            <a:spAutoFit/>
          </a:bodyPr>
          <a:lstStyle/>
          <a:p>
            <a:r>
              <a:rPr lang="es-AR" dirty="0" smtClean="0"/>
              <a:t>PASO 5: Iniciaremos nuestro servicio desde la actividad principal. </a:t>
            </a:r>
            <a:endParaRPr lang="es-AR" dirty="0"/>
          </a:p>
        </p:txBody>
      </p:sp>
      <p:pic>
        <p:nvPicPr>
          <p:cNvPr id="35843" name="Picture 3"/>
          <p:cNvPicPr>
            <a:picLocks noChangeAspect="1" noChangeArrowheads="1"/>
          </p:cNvPicPr>
          <p:nvPr/>
        </p:nvPicPr>
        <p:blipFill>
          <a:blip r:embed="rId3"/>
          <a:srcRect l="28244" t="21934" r="40595" b="62028"/>
          <a:stretch>
            <a:fillRect/>
          </a:stretch>
        </p:blipFill>
        <p:spPr bwMode="auto">
          <a:xfrm>
            <a:off x="2070340" y="4826079"/>
            <a:ext cx="5831456" cy="1747249"/>
          </a:xfrm>
          <a:prstGeom prst="rect">
            <a:avLst/>
          </a:prstGeom>
          <a:noFill/>
          <a:ln w="9525">
            <a:noFill/>
            <a:miter lim="800000"/>
            <a:headEnd/>
            <a:tailEnd/>
          </a:ln>
          <a:effectLst/>
        </p:spPr>
      </p:pic>
      <p:sp>
        <p:nvSpPr>
          <p:cNvPr id="7" name="6 Rectángulo"/>
          <p:cNvSpPr/>
          <p:nvPr/>
        </p:nvSpPr>
        <p:spPr>
          <a:xfrm>
            <a:off x="2208362" y="5538158"/>
            <a:ext cx="5676181" cy="845389"/>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3"/>
          <p:cNvSpPr/>
          <p:nvPr/>
        </p:nvSpPr>
        <p:spPr>
          <a:xfrm>
            <a:off x="677334" y="907703"/>
            <a:ext cx="4095224" cy="923330"/>
          </a:xfrm>
          <a:prstGeom prst="rect">
            <a:avLst/>
          </a:prstGeom>
          <a:noFill/>
        </p:spPr>
        <p:txBody>
          <a:bodyPr wrap="none" lIns="91440" tIns="45720" rIns="91440" bIns="45720">
            <a:spAutoFit/>
          </a:bodyPr>
          <a:lstStyle/>
          <a:p>
            <a:pPr algn="ctr"/>
            <a:r>
              <a:rPr lang="es-E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Actividad </a:t>
            </a:r>
            <a:r>
              <a:rPr lang="es-E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6</a:t>
            </a:r>
            <a:r>
              <a:rPr lang="es-E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CuadroTexto 4"/>
          <p:cNvSpPr txBox="1"/>
          <p:nvPr/>
        </p:nvSpPr>
        <p:spPr>
          <a:xfrm>
            <a:off x="484094" y="1908692"/>
            <a:ext cx="9179859" cy="1754326"/>
          </a:xfrm>
          <a:prstGeom prst="rect">
            <a:avLst/>
          </a:prstGeom>
          <a:solidFill>
            <a:srgbClr val="00B050"/>
          </a:solidFill>
        </p:spPr>
        <p:txBody>
          <a:bodyPr wrap="square" rtlCol="0">
            <a:spAutoFit/>
          </a:bodyPr>
          <a:lstStyle/>
          <a:p>
            <a:pPr marL="342900" indent="-342900">
              <a:buAutoNum type="alphaLcParenR"/>
            </a:pPr>
            <a:r>
              <a:rPr lang="es-AR" b="1" dirty="0" smtClean="0">
                <a:solidFill>
                  <a:schemeClr val="bg1"/>
                </a:solidFill>
              </a:rPr>
              <a:t>Crear un servicio  de nombre </a:t>
            </a:r>
            <a:r>
              <a:rPr lang="es-AR" b="1" dirty="0" err="1" smtClean="0">
                <a:solidFill>
                  <a:schemeClr val="bg1"/>
                </a:solidFill>
              </a:rPr>
              <a:t>ServicioContactos</a:t>
            </a:r>
            <a:r>
              <a:rPr lang="es-AR" b="1" dirty="0" smtClean="0">
                <a:solidFill>
                  <a:schemeClr val="bg1"/>
                </a:solidFill>
              </a:rPr>
              <a:t> que lleve a cabo la tarea realizada por el método Access() creado en la actividad5.</a:t>
            </a:r>
          </a:p>
          <a:p>
            <a:pPr marL="342900" indent="-342900">
              <a:buAutoNum type="alphaLcParenR"/>
            </a:pPr>
            <a:r>
              <a:rPr lang="es-AR" dirty="0" smtClean="0">
                <a:solidFill>
                  <a:schemeClr val="bg1"/>
                </a:solidFill>
              </a:rPr>
              <a:t>Registrar el servicio en el </a:t>
            </a:r>
            <a:r>
              <a:rPr lang="es-AR" dirty="0" err="1" smtClean="0">
                <a:solidFill>
                  <a:schemeClr val="bg1"/>
                </a:solidFill>
              </a:rPr>
              <a:t>AndroidManifiest</a:t>
            </a:r>
            <a:endParaRPr lang="es-AR" b="1" dirty="0" smtClean="0">
              <a:solidFill>
                <a:schemeClr val="bg1"/>
              </a:solidFill>
            </a:endParaRPr>
          </a:p>
          <a:p>
            <a:pPr marL="342900" indent="-342900"/>
            <a:r>
              <a:rPr lang="es-AR" b="1" dirty="0" smtClean="0">
                <a:solidFill>
                  <a:schemeClr val="bg1"/>
                </a:solidFill>
              </a:rPr>
              <a:t>c)  Desde la activad principal, desde el método </a:t>
            </a:r>
            <a:r>
              <a:rPr lang="es-AR" b="1" dirty="0" err="1" smtClean="0">
                <a:solidFill>
                  <a:schemeClr val="bg1"/>
                </a:solidFill>
              </a:rPr>
              <a:t>onCreate</a:t>
            </a:r>
            <a:r>
              <a:rPr lang="es-AR" b="1" dirty="0" smtClean="0">
                <a:solidFill>
                  <a:schemeClr val="bg1"/>
                </a:solidFill>
              </a:rPr>
              <a:t>() iniciar el servicio creado.</a:t>
            </a:r>
            <a:endParaRPr lang="es-AR" b="1" dirty="0">
              <a:solidFill>
                <a:schemeClr val="bg1"/>
              </a:solidFill>
            </a:endParaRPr>
          </a:p>
          <a:p>
            <a:pPr marL="1257300" lvl="2" indent="-342900"/>
            <a:endParaRPr lang="es-AR" b="1" dirty="0" smtClean="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VISTAS-</a:t>
            </a:r>
            <a:endParaRPr lang="es-AR" dirty="0"/>
          </a:p>
        </p:txBody>
      </p:sp>
      <p:sp>
        <p:nvSpPr>
          <p:cNvPr id="3" name="2 CuadroTexto"/>
          <p:cNvSpPr txBox="1"/>
          <p:nvPr/>
        </p:nvSpPr>
        <p:spPr>
          <a:xfrm>
            <a:off x="327804" y="1552754"/>
            <a:ext cx="9213012" cy="347787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just"/>
            <a:r>
              <a:rPr lang="es-AR" sz="2000" b="1" dirty="0" smtClean="0"/>
              <a:t>La interfaz de usuario es la principal sección de interacción entre persona y dispositivo. </a:t>
            </a:r>
          </a:p>
          <a:p>
            <a:pPr algn="just"/>
            <a:endParaRPr lang="es-AR" sz="2000" b="1" dirty="0" smtClean="0"/>
          </a:p>
          <a:p>
            <a:pPr algn="just"/>
            <a:r>
              <a:rPr lang="es-AR" sz="2000" b="1" dirty="0" smtClean="0"/>
              <a:t>A todas las funcionalidades disponibles se accede a través de la pantalla, que es por donde se muestra. </a:t>
            </a:r>
          </a:p>
          <a:p>
            <a:pPr algn="just"/>
            <a:endParaRPr lang="es-AR" sz="2000" b="1" dirty="0" smtClean="0"/>
          </a:p>
          <a:p>
            <a:pPr algn="just"/>
            <a:r>
              <a:rPr lang="es-AR" sz="2000" b="1" dirty="0" smtClean="0"/>
              <a:t>Es muy importante conseguir que el manejo sea intuitivo y sencillo, y que el aspecto visual sea atractivo.</a:t>
            </a:r>
          </a:p>
          <a:p>
            <a:pPr algn="just"/>
            <a:endParaRPr lang="es-AR" sz="2000" b="1" dirty="0" smtClean="0"/>
          </a:p>
          <a:p>
            <a:pPr algn="just"/>
            <a:r>
              <a:rPr lang="es-AR" sz="2000" b="1" dirty="0" smtClean="0"/>
              <a:t>Para construirla, se emplean diferentes objetos que veremos a continuación, todos ellos descendientes de la clase View.</a:t>
            </a:r>
            <a:endParaRPr lang="es-AR" sz="2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4036" y="0"/>
            <a:ext cx="8596668" cy="1320800"/>
          </a:xfrm>
        </p:spPr>
        <p:txBody>
          <a:bodyPr/>
          <a:lstStyle/>
          <a:p>
            <a:r>
              <a:rPr lang="es-AR" dirty="0" smtClean="0"/>
              <a:t>VISTAS-</a:t>
            </a:r>
            <a:endParaRPr lang="es-AR" dirty="0"/>
          </a:p>
        </p:txBody>
      </p:sp>
      <p:sp>
        <p:nvSpPr>
          <p:cNvPr id="3" name="2 CuadroTexto"/>
          <p:cNvSpPr txBox="1"/>
          <p:nvPr/>
        </p:nvSpPr>
        <p:spPr>
          <a:xfrm>
            <a:off x="258793" y="966158"/>
            <a:ext cx="9213012" cy="224676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just"/>
            <a:r>
              <a:rPr lang="es-AR" sz="2000" b="1" dirty="0" smtClean="0"/>
              <a:t>Fundamentalmente hay 2: </a:t>
            </a:r>
          </a:p>
          <a:p>
            <a:pPr algn="just"/>
            <a:endParaRPr lang="es-AR" sz="2000" b="1" dirty="0" smtClean="0"/>
          </a:p>
          <a:p>
            <a:pPr algn="just"/>
            <a:r>
              <a:rPr lang="es-AR" sz="2000" b="1" dirty="0" smtClean="0"/>
              <a:t>Los objetos de tipo View, como por ejemplo botones o etiquetas, y que son la base de una subclase llamada </a:t>
            </a:r>
            <a:r>
              <a:rPr lang="es-AR" sz="2000" b="1" dirty="0" err="1" smtClean="0"/>
              <a:t>widgets</a:t>
            </a:r>
            <a:r>
              <a:rPr lang="es-AR" sz="2000" b="1" dirty="0" smtClean="0"/>
              <a:t>; </a:t>
            </a:r>
          </a:p>
          <a:p>
            <a:pPr algn="just"/>
            <a:endParaRPr lang="es-AR" sz="2000" b="1" dirty="0" smtClean="0"/>
          </a:p>
          <a:p>
            <a:pPr algn="just"/>
            <a:r>
              <a:rPr lang="es-AR" sz="2000" b="1" dirty="0" smtClean="0"/>
              <a:t>Los del tipo </a:t>
            </a:r>
            <a:r>
              <a:rPr lang="es-AR" sz="2000" b="1" dirty="0" err="1" smtClean="0"/>
              <a:t>ViewGroup</a:t>
            </a:r>
            <a:r>
              <a:rPr lang="es-AR" sz="2000" b="1" dirty="0" smtClean="0"/>
              <a:t>, que es una clase que extiende a View, y que son la base de una subclase llamada </a:t>
            </a:r>
            <a:r>
              <a:rPr lang="es-AR" sz="2000" b="1" dirty="0" err="1" smtClean="0"/>
              <a:t>layouts</a:t>
            </a:r>
            <a:r>
              <a:rPr lang="es-AR" sz="2000" b="1" dirty="0" smtClean="0"/>
              <a:t>.</a:t>
            </a:r>
            <a:endParaRPr lang="es-AR"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282890" y="779599"/>
            <a:ext cx="8210054" cy="5293655"/>
          </a:xfrm>
        </p:spPr>
        <p:txBody>
          <a:bodyPr>
            <a:normAutofit/>
          </a:bodyPr>
          <a:lstStyle/>
          <a:p>
            <a:pPr algn="l"/>
            <a:r>
              <a:rPr lang="es-ES" dirty="0" smtClean="0"/>
              <a:t>CONTENIDO:</a:t>
            </a:r>
          </a:p>
          <a:p>
            <a:pPr algn="l"/>
            <a:endParaRPr lang="es-ES" dirty="0" smtClean="0"/>
          </a:p>
          <a:p>
            <a:pPr marL="285750" indent="-285750" algn="l">
              <a:buFont typeface="Wingdings" panose="05000000000000000000" pitchFamily="2" charset="2"/>
              <a:buChar char="Ø"/>
            </a:pPr>
            <a:r>
              <a:rPr lang="es-ES" dirty="0" smtClean="0"/>
              <a:t>ACTIVITY</a:t>
            </a:r>
          </a:p>
          <a:p>
            <a:pPr marL="285750" indent="-285750" algn="l">
              <a:buFont typeface="Wingdings" panose="05000000000000000000" pitchFamily="2" charset="2"/>
              <a:buChar char="Ø"/>
            </a:pPr>
            <a:r>
              <a:rPr lang="es-ES" dirty="0" smtClean="0"/>
              <a:t>VIEW</a:t>
            </a:r>
          </a:p>
          <a:p>
            <a:pPr marL="285750" indent="-285750" algn="l">
              <a:buFont typeface="Wingdings" panose="05000000000000000000" pitchFamily="2" charset="2"/>
              <a:buChar char="Ø"/>
            </a:pPr>
            <a:r>
              <a:rPr lang="es-ES" dirty="0" smtClean="0"/>
              <a:t>SERVICE</a:t>
            </a:r>
          </a:p>
          <a:p>
            <a:pPr marL="285750" indent="-285750" algn="l">
              <a:buFont typeface="Wingdings" panose="05000000000000000000" pitchFamily="2" charset="2"/>
              <a:buChar char="Ø"/>
            </a:pPr>
            <a:r>
              <a:rPr lang="es-ES" dirty="0" smtClean="0"/>
              <a:t>CONTENT PROVIDER</a:t>
            </a:r>
          </a:p>
          <a:p>
            <a:pPr marL="285750" indent="-285750" algn="l">
              <a:buFont typeface="Wingdings" panose="05000000000000000000" pitchFamily="2" charset="2"/>
              <a:buChar char="Ø"/>
            </a:pPr>
            <a:r>
              <a:rPr lang="es-ES" dirty="0" smtClean="0"/>
              <a:t>BROADCAST RECEIVER</a:t>
            </a:r>
          </a:p>
          <a:p>
            <a:pPr marL="285750" indent="-285750" algn="l">
              <a:buFont typeface="Wingdings" panose="05000000000000000000" pitchFamily="2" charset="2"/>
              <a:buChar char="Ø"/>
            </a:pPr>
            <a:r>
              <a:rPr lang="es-ES" dirty="0" smtClean="0"/>
              <a:t>WIDGET</a:t>
            </a:r>
          </a:p>
          <a:p>
            <a:pPr marL="285750" indent="-285750" algn="l">
              <a:buFont typeface="Wingdings" panose="05000000000000000000" pitchFamily="2" charset="2"/>
              <a:buChar char="Ø"/>
            </a:pPr>
            <a:r>
              <a:rPr lang="es-ES" dirty="0" smtClean="0"/>
              <a:t>INTENT</a:t>
            </a:r>
          </a:p>
        </p:txBody>
      </p:sp>
    </p:spTree>
    <p:extLst>
      <p:ext uri="{BB962C8B-B14F-4D97-AF65-F5344CB8AC3E}">
        <p14:creationId xmlns:p14="http://schemas.microsoft.com/office/powerpoint/2010/main" val="1255098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4036" y="0"/>
            <a:ext cx="8596668" cy="1320800"/>
          </a:xfrm>
        </p:spPr>
        <p:txBody>
          <a:bodyPr/>
          <a:lstStyle/>
          <a:p>
            <a:r>
              <a:rPr lang="es-AR" dirty="0" smtClean="0"/>
              <a:t>VISTAS-</a:t>
            </a:r>
            <a:endParaRPr lang="es-AR" dirty="0"/>
          </a:p>
        </p:txBody>
      </p:sp>
      <p:sp>
        <p:nvSpPr>
          <p:cNvPr id="3" name="2 CuadroTexto"/>
          <p:cNvSpPr txBox="1"/>
          <p:nvPr/>
        </p:nvSpPr>
        <p:spPr>
          <a:xfrm>
            <a:off x="258793" y="966158"/>
            <a:ext cx="9213012" cy="224676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just"/>
            <a:r>
              <a:rPr lang="es-AR" sz="2000" b="1" dirty="0" smtClean="0"/>
              <a:t>Fundamentalmente hay 2: </a:t>
            </a:r>
          </a:p>
          <a:p>
            <a:pPr algn="just"/>
            <a:endParaRPr lang="es-AR" sz="2000" b="1" dirty="0" smtClean="0"/>
          </a:p>
          <a:p>
            <a:pPr algn="just"/>
            <a:r>
              <a:rPr lang="es-AR" sz="2000" b="1" dirty="0" smtClean="0"/>
              <a:t>Los objetos de tipo View, como por ejemplo botones o etiquetas, y que son la base de una subclase llamada </a:t>
            </a:r>
            <a:r>
              <a:rPr lang="es-AR" sz="2000" b="1" dirty="0" err="1" smtClean="0"/>
              <a:t>widgets</a:t>
            </a:r>
            <a:r>
              <a:rPr lang="es-AR" sz="2000" b="1" dirty="0" smtClean="0"/>
              <a:t>; </a:t>
            </a:r>
          </a:p>
          <a:p>
            <a:pPr algn="just"/>
            <a:endParaRPr lang="es-AR" sz="2000" b="1" dirty="0" smtClean="0"/>
          </a:p>
          <a:p>
            <a:pPr algn="just"/>
            <a:r>
              <a:rPr lang="es-AR" sz="2000" b="1" dirty="0" smtClean="0"/>
              <a:t>Los del tipo </a:t>
            </a:r>
            <a:r>
              <a:rPr lang="es-AR" sz="2000" b="1" dirty="0" err="1" smtClean="0"/>
              <a:t>ViewGroup</a:t>
            </a:r>
            <a:r>
              <a:rPr lang="es-AR" sz="2000" b="1" dirty="0" smtClean="0"/>
              <a:t>, que es una clase que extiende a View, y que son la base de una subclase llamada </a:t>
            </a:r>
            <a:r>
              <a:rPr lang="es-AR" sz="2000" b="1" dirty="0" err="1" smtClean="0"/>
              <a:t>layouts</a:t>
            </a:r>
            <a:r>
              <a:rPr lang="es-AR" sz="2000" b="1" dirty="0" smtClean="0"/>
              <a:t>.</a:t>
            </a:r>
            <a:endParaRPr lang="es-AR" sz="2000" b="1" dirty="0"/>
          </a:p>
        </p:txBody>
      </p:sp>
      <p:sp>
        <p:nvSpPr>
          <p:cNvPr id="4" name="3 Estrella de 6 puntas"/>
          <p:cNvSpPr/>
          <p:nvPr/>
        </p:nvSpPr>
        <p:spPr>
          <a:xfrm rot="20138393">
            <a:off x="6106955" y="3121342"/>
            <a:ext cx="4316608" cy="3904675"/>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t>Como podemos comprobar, los nodos </a:t>
            </a:r>
            <a:r>
              <a:rPr lang="es-AR" sz="1400" dirty="0" err="1" smtClean="0"/>
              <a:t>ViewGroup</a:t>
            </a:r>
            <a:r>
              <a:rPr lang="es-AR" sz="1400" dirty="0" smtClean="0"/>
              <a:t> son contenedores de elementos de tipo View e incluso de otros elementos de su mismo tipo. Los controles de tipo View (obsérvese que los nodos de este tipo son siempre hojas del árbol) son con los que el usuario interactúa.</a:t>
            </a:r>
            <a:endParaRPr lang="es-AR" sz="1400" dirty="0"/>
          </a:p>
        </p:txBody>
      </p:sp>
      <p:pic>
        <p:nvPicPr>
          <p:cNvPr id="36866" name="Picture 2" descr="https://lh4.googleusercontent.com/-F91ssebAJlo/Tm-ZlYN7LzI/AAAAAAAAAUE/noad5YNMnds/s800/20110913_L0016_L_ViewGroups.png"/>
          <p:cNvPicPr>
            <a:picLocks noChangeAspect="1" noChangeArrowheads="1"/>
          </p:cNvPicPr>
          <p:nvPr/>
        </p:nvPicPr>
        <p:blipFill>
          <a:blip r:embed="rId2"/>
          <a:srcRect/>
          <a:stretch>
            <a:fillRect/>
          </a:stretch>
        </p:blipFill>
        <p:spPr bwMode="auto">
          <a:xfrm>
            <a:off x="1121733" y="3460279"/>
            <a:ext cx="4692471" cy="317343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18105" y="0"/>
            <a:ext cx="8596668" cy="1320800"/>
          </a:xfrm>
        </p:spPr>
        <p:txBody>
          <a:bodyPr/>
          <a:lstStyle/>
          <a:p>
            <a:r>
              <a:rPr lang="es-AR" dirty="0" smtClean="0"/>
              <a:t>VISTAS</a:t>
            </a:r>
            <a:endParaRPr lang="es-AR" dirty="0"/>
          </a:p>
        </p:txBody>
      </p:sp>
      <p:sp>
        <p:nvSpPr>
          <p:cNvPr id="3" name="2 Rectángulo"/>
          <p:cNvSpPr/>
          <p:nvPr/>
        </p:nvSpPr>
        <p:spPr>
          <a:xfrm>
            <a:off x="363336" y="735779"/>
            <a:ext cx="9230264" cy="2862322"/>
          </a:xfrm>
          <a:prstGeom prst="rect">
            <a:avLst/>
          </a:prstGeom>
          <a:solidFill>
            <a:schemeClr val="accent2"/>
          </a:solidFill>
        </p:spPr>
        <p:txBody>
          <a:bodyPr wrap="square">
            <a:spAutoFit/>
          </a:bodyPr>
          <a:lstStyle/>
          <a:p>
            <a:pPr algn="just" fontAlgn="base"/>
            <a:r>
              <a:rPr lang="es-AR" sz="2000" b="1" dirty="0" smtClean="0">
                <a:solidFill>
                  <a:schemeClr val="lt1"/>
                </a:solidFill>
              </a:rPr>
              <a:t>Estas se generan con documentos XML, que como ya vimos se almacenan en la carpeta res/</a:t>
            </a:r>
            <a:r>
              <a:rPr lang="es-AR" sz="2000" b="1" dirty="0" err="1" smtClean="0">
                <a:solidFill>
                  <a:schemeClr val="lt1"/>
                </a:solidFill>
              </a:rPr>
              <a:t>layout</a:t>
            </a:r>
            <a:r>
              <a:rPr lang="es-AR" sz="2000" b="1" dirty="0" smtClean="0">
                <a:solidFill>
                  <a:schemeClr val="lt1"/>
                </a:solidFill>
              </a:rPr>
              <a:t> de nuestro proyecto, y contienen una serie de etiquetas con las que se diseñan nuestras vistas.</a:t>
            </a:r>
          </a:p>
          <a:p>
            <a:pPr algn="just" fontAlgn="base"/>
            <a:endParaRPr lang="es-AR" sz="2000" b="1" dirty="0" smtClean="0">
              <a:solidFill>
                <a:schemeClr val="lt1"/>
              </a:solidFill>
            </a:endParaRPr>
          </a:p>
          <a:p>
            <a:pPr algn="just" fontAlgn="base"/>
            <a:r>
              <a:rPr lang="es-AR" sz="2000" b="1" dirty="0" smtClean="0">
                <a:solidFill>
                  <a:schemeClr val="lt1"/>
                </a:solidFill>
              </a:rPr>
              <a:t>Aunque no obstante es posible definirlas en tiempo de ejecución.</a:t>
            </a:r>
          </a:p>
          <a:p>
            <a:pPr algn="just" fontAlgn="base"/>
            <a:endParaRPr lang="es-AR" sz="2000" b="1" dirty="0" smtClean="0">
              <a:solidFill>
                <a:schemeClr val="lt1"/>
              </a:solidFill>
            </a:endParaRPr>
          </a:p>
          <a:p>
            <a:pPr algn="just" fontAlgn="base"/>
            <a:r>
              <a:rPr lang="es-AR" sz="2000" b="1" dirty="0" smtClean="0">
                <a:solidFill>
                  <a:schemeClr val="lt1"/>
                </a:solidFill>
              </a:rPr>
              <a:t>Lo primero que debemos saber es que todos los </a:t>
            </a:r>
            <a:r>
              <a:rPr lang="es-AR" sz="2000" b="1" dirty="0" err="1" smtClean="0">
                <a:solidFill>
                  <a:schemeClr val="lt1"/>
                </a:solidFill>
              </a:rPr>
              <a:t>widgets</a:t>
            </a:r>
            <a:r>
              <a:rPr lang="es-AR" sz="2000" b="1" dirty="0" smtClean="0">
                <a:solidFill>
                  <a:schemeClr val="lt1"/>
                </a:solidFill>
              </a:rPr>
              <a:t> (botones, cajas de texto, etc.) que queramos mostrar en nuestra aplicación se deben incluir dentro de un contenedor, que gestiona su posicionamiento en la pantalla. </a:t>
            </a:r>
          </a:p>
        </p:txBody>
      </p:sp>
      <p:sp>
        <p:nvSpPr>
          <p:cNvPr id="5" name="4 Rectángulo"/>
          <p:cNvSpPr/>
          <p:nvPr/>
        </p:nvSpPr>
        <p:spPr>
          <a:xfrm>
            <a:off x="552090" y="4310196"/>
            <a:ext cx="8988725" cy="2308324"/>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just" fontAlgn="base"/>
            <a:r>
              <a:rPr lang="es-AR" b="1" dirty="0" err="1" smtClean="0"/>
              <a:t>FrameLayout</a:t>
            </a:r>
            <a:r>
              <a:rPr lang="es-AR" b="1" dirty="0" smtClean="0"/>
              <a:t>: Éste es el más simple de todos los </a:t>
            </a:r>
            <a:r>
              <a:rPr lang="es-AR" b="1" dirty="0" err="1" smtClean="0"/>
              <a:t>layouts</a:t>
            </a:r>
            <a:r>
              <a:rPr lang="es-AR" b="1" dirty="0" smtClean="0"/>
              <a:t> de </a:t>
            </a:r>
            <a:r>
              <a:rPr lang="es-AR" b="1" dirty="0" err="1" smtClean="0"/>
              <a:t>Android</a:t>
            </a:r>
            <a:r>
              <a:rPr lang="es-AR" b="1" dirty="0" smtClean="0"/>
              <a:t>. Un </a:t>
            </a:r>
            <a:r>
              <a:rPr lang="es-AR" b="1" dirty="0" err="1" smtClean="0"/>
              <a:t>FrameLayout</a:t>
            </a:r>
            <a:r>
              <a:rPr lang="es-AR" b="1" dirty="0" smtClean="0"/>
              <a:t> coloca todos sus controles hijos alineados con su esquina superior izquierda, de forma que cada control quedará oculto por el control siguiente (a menos que éste último tenga transparencia). </a:t>
            </a:r>
          </a:p>
          <a:p>
            <a:pPr algn="just" fontAlgn="base"/>
            <a:endParaRPr lang="es-AR" b="1" dirty="0" smtClean="0"/>
          </a:p>
          <a:p>
            <a:pPr algn="just" fontAlgn="base"/>
            <a:r>
              <a:rPr lang="es-AR" b="1" dirty="0" smtClean="0"/>
              <a:t>Por ello suele utilizarse para mostrar un único control en su interior, a modo de contenedor (</a:t>
            </a:r>
            <a:r>
              <a:rPr lang="es-AR" b="1" dirty="0" err="1" smtClean="0"/>
              <a:t>placeholder</a:t>
            </a:r>
            <a:r>
              <a:rPr lang="es-AR" b="1" dirty="0" smtClean="0"/>
              <a:t>) sencillo para un sólo elemento sustituible, por ejemplo una imagen.</a:t>
            </a:r>
          </a:p>
        </p:txBody>
      </p:sp>
      <p:sp>
        <p:nvSpPr>
          <p:cNvPr id="6" name="5 Rectángulo"/>
          <p:cNvSpPr/>
          <p:nvPr/>
        </p:nvSpPr>
        <p:spPr>
          <a:xfrm>
            <a:off x="2202864" y="3588589"/>
            <a:ext cx="5284864" cy="646331"/>
          </a:xfrm>
          <a:prstGeom prst="rect">
            <a:avLst/>
          </a:prstGeom>
          <a:noFill/>
        </p:spPr>
        <p:txBody>
          <a:bodyPr wrap="square" lIns="91440" tIns="45720" rIns="91440" bIns="45720">
            <a:spAutoFit/>
          </a:bodyPr>
          <a:lstStyle/>
          <a:p>
            <a:pPr algn="ctr"/>
            <a:r>
              <a:rPr lang="es-E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Contenedores </a:t>
            </a:r>
            <a:endParaRPr lang="es-E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VISTAS</a:t>
            </a:r>
            <a:endParaRPr lang="es-AR" dirty="0"/>
          </a:p>
        </p:txBody>
      </p:sp>
      <p:sp>
        <p:nvSpPr>
          <p:cNvPr id="5" name="4 Rectángulo"/>
          <p:cNvSpPr/>
          <p:nvPr/>
        </p:nvSpPr>
        <p:spPr>
          <a:xfrm>
            <a:off x="483079" y="1929305"/>
            <a:ext cx="8988725" cy="1754326"/>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just" fontAlgn="base"/>
            <a:r>
              <a:rPr lang="es-AR" b="1" dirty="0" smtClean="0"/>
              <a:t>LINEAR LAYOUT  </a:t>
            </a:r>
          </a:p>
          <a:p>
            <a:pPr algn="just" fontAlgn="base"/>
            <a:r>
              <a:rPr lang="es-AR" b="1" dirty="0" smtClean="0"/>
              <a:t>Se trata del </a:t>
            </a:r>
            <a:r>
              <a:rPr lang="es-AR" b="1" dirty="0" err="1" smtClean="0"/>
              <a:t>Layout</a:t>
            </a:r>
            <a:r>
              <a:rPr lang="es-AR" b="1" dirty="0" smtClean="0"/>
              <a:t> que viene por defecto, y uno de los más sencillos.  Los objetos son estructurados horizontal o verticalmente, dependiendo del atributo “</a:t>
            </a:r>
            <a:r>
              <a:rPr lang="es-AR" b="1" dirty="0" err="1" smtClean="0"/>
              <a:t>orientation</a:t>
            </a:r>
            <a:r>
              <a:rPr lang="es-AR" b="1" dirty="0" smtClean="0"/>
              <a:t>” de su archivo XML correspondiente, y siempre en una única fila o columna, con un comportamiento similar al de una pila. Aquí podemos ver un código de ejemplo: </a:t>
            </a:r>
            <a:r>
              <a:rPr lang="es-AR" dirty="0" smtClean="0"/>
              <a:t>.</a:t>
            </a:r>
            <a:endParaRPr lang="es-AR" dirty="0"/>
          </a:p>
        </p:txBody>
      </p:sp>
      <p:sp>
        <p:nvSpPr>
          <p:cNvPr id="6" name="5 Rectángulo"/>
          <p:cNvSpPr/>
          <p:nvPr/>
        </p:nvSpPr>
        <p:spPr>
          <a:xfrm>
            <a:off x="1944070" y="1224950"/>
            <a:ext cx="7631251" cy="646331"/>
          </a:xfrm>
          <a:prstGeom prst="rect">
            <a:avLst/>
          </a:prstGeom>
          <a:noFill/>
        </p:spPr>
        <p:txBody>
          <a:bodyPr wrap="square" lIns="91440" tIns="45720" rIns="91440" bIns="45720">
            <a:spAutoFit/>
          </a:bodyPr>
          <a:lstStyle/>
          <a:p>
            <a:pPr algn="ctr"/>
            <a:r>
              <a:rPr lang="es-E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Contenedores – View </a:t>
            </a:r>
            <a:r>
              <a:rPr lang="es-ES" sz="3600" b="1" cap="none"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Group</a:t>
            </a:r>
            <a:r>
              <a:rPr lang="es-E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t>
            </a:r>
            <a:endParaRPr lang="es-E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41986" name="Picture 2"/>
          <p:cNvPicPr>
            <a:picLocks noChangeAspect="1" noChangeArrowheads="1"/>
          </p:cNvPicPr>
          <p:nvPr/>
        </p:nvPicPr>
        <p:blipFill>
          <a:blip r:embed="rId2"/>
          <a:srcRect l="24664" t="35849" r="40728" b="26415"/>
          <a:stretch>
            <a:fillRect/>
          </a:stretch>
        </p:blipFill>
        <p:spPr bwMode="auto">
          <a:xfrm>
            <a:off x="2846717" y="3485072"/>
            <a:ext cx="5136223" cy="31486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VISTAS</a:t>
            </a:r>
            <a:endParaRPr lang="es-AR" dirty="0"/>
          </a:p>
        </p:txBody>
      </p:sp>
      <p:sp>
        <p:nvSpPr>
          <p:cNvPr id="5" name="4 Rectángulo"/>
          <p:cNvSpPr/>
          <p:nvPr/>
        </p:nvSpPr>
        <p:spPr>
          <a:xfrm>
            <a:off x="483079" y="1929305"/>
            <a:ext cx="8988725" cy="341632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just" fontAlgn="base"/>
            <a:r>
              <a:rPr lang="es-AR" b="1" dirty="0" smtClean="0"/>
              <a:t>TABLELAYOUT  </a:t>
            </a:r>
          </a:p>
          <a:p>
            <a:pPr algn="just" fontAlgn="base"/>
            <a:r>
              <a:rPr lang="es-AR" b="1" dirty="0" smtClean="0"/>
              <a:t>Utilizando esta opción, se consigue una distribución tabular de los elementos de nuestra interfaz. El comportamiento es similar al empleado en HTML: se definen las filas, y dentro de ellas, las columnas. </a:t>
            </a:r>
          </a:p>
          <a:p>
            <a:pPr algn="just" fontAlgn="base"/>
            <a:endParaRPr lang="es-AR" b="1" dirty="0" smtClean="0"/>
          </a:p>
          <a:p>
            <a:pPr algn="just" fontAlgn="base"/>
            <a:r>
              <a:rPr lang="es-AR" b="1" dirty="0" smtClean="0"/>
              <a:t>La tabla tendrá tantas columnas como la fila con un mayor número de celdas. En cada casilla, se podrá introducir el objeto deseado (e incluso dejarla vacía). También existe la posibilidad de combinar celdas. </a:t>
            </a:r>
          </a:p>
          <a:p>
            <a:pPr algn="just" fontAlgn="base"/>
            <a:endParaRPr lang="es-AR" b="1" dirty="0" smtClean="0"/>
          </a:p>
          <a:p>
            <a:pPr algn="just" fontAlgn="base"/>
            <a:r>
              <a:rPr lang="es-AR" b="1" dirty="0" smtClean="0"/>
              <a:t>Por lo general, la dimensión de cada casilla la determina el elemento contenido en ella. No obstante, este comportamiento puede variarse utilizando diversos atributos. </a:t>
            </a:r>
            <a:r>
              <a:rPr lang="es-AR" dirty="0" smtClean="0"/>
              <a:t>.</a:t>
            </a:r>
            <a:endParaRPr lang="es-AR" dirty="0"/>
          </a:p>
        </p:txBody>
      </p:sp>
      <p:sp>
        <p:nvSpPr>
          <p:cNvPr id="6" name="5 Rectángulo"/>
          <p:cNvSpPr/>
          <p:nvPr/>
        </p:nvSpPr>
        <p:spPr>
          <a:xfrm>
            <a:off x="2151105" y="1293962"/>
            <a:ext cx="5284864" cy="646331"/>
          </a:xfrm>
          <a:prstGeom prst="rect">
            <a:avLst/>
          </a:prstGeom>
          <a:noFill/>
        </p:spPr>
        <p:txBody>
          <a:bodyPr wrap="square" lIns="91440" tIns="45720" rIns="91440" bIns="45720">
            <a:spAutoFit/>
          </a:bodyPr>
          <a:lstStyle/>
          <a:p>
            <a:pPr algn="ctr"/>
            <a:r>
              <a:rPr lang="es-E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Contenedores </a:t>
            </a:r>
            <a:endParaRPr lang="es-E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VISTAS</a:t>
            </a:r>
            <a:endParaRPr lang="es-AR" dirty="0"/>
          </a:p>
        </p:txBody>
      </p:sp>
      <p:sp>
        <p:nvSpPr>
          <p:cNvPr id="5" name="4 Rectángulo"/>
          <p:cNvSpPr/>
          <p:nvPr/>
        </p:nvSpPr>
        <p:spPr>
          <a:xfrm>
            <a:off x="483079" y="1929305"/>
            <a:ext cx="8988725" cy="1754326"/>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just" fontAlgn="base"/>
            <a:r>
              <a:rPr lang="es-AR" b="1" dirty="0" smtClean="0"/>
              <a:t>RELATIVE LAYOUT  </a:t>
            </a:r>
          </a:p>
          <a:p>
            <a:pPr algn="just" fontAlgn="base"/>
            <a:r>
              <a:rPr lang="es-AR" b="1" dirty="0" smtClean="0"/>
              <a:t>Es la opción que ofrece más posibilidades, y por tanto, la más compleja. Básicamente, empleando este </a:t>
            </a:r>
            <a:r>
              <a:rPr lang="es-AR" b="1" dirty="0" err="1" smtClean="0"/>
              <a:t>Layout</a:t>
            </a:r>
            <a:r>
              <a:rPr lang="es-AR" b="1" dirty="0" smtClean="0"/>
              <a:t> podremos colocar cada elemento en el lugar que deseemos, basándonos en su posición relativa al padre (contenedor) o a otros elementos existentes, pudiendo modificar las distancias entre objetos al antojo del programador. </a:t>
            </a:r>
            <a:endParaRPr lang="es-AR" dirty="0"/>
          </a:p>
        </p:txBody>
      </p:sp>
      <p:sp>
        <p:nvSpPr>
          <p:cNvPr id="6" name="5 Rectángulo"/>
          <p:cNvSpPr/>
          <p:nvPr/>
        </p:nvSpPr>
        <p:spPr>
          <a:xfrm>
            <a:off x="2151105" y="1293962"/>
            <a:ext cx="5284864" cy="646331"/>
          </a:xfrm>
          <a:prstGeom prst="rect">
            <a:avLst/>
          </a:prstGeom>
          <a:noFill/>
        </p:spPr>
        <p:txBody>
          <a:bodyPr wrap="square" lIns="91440" tIns="45720" rIns="91440" bIns="45720">
            <a:spAutoFit/>
          </a:bodyPr>
          <a:lstStyle/>
          <a:p>
            <a:pPr algn="ctr"/>
            <a:r>
              <a:rPr lang="es-E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Contenedores </a:t>
            </a:r>
            <a:endParaRPr lang="es-E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43010" name="Picture 2"/>
          <p:cNvPicPr>
            <a:picLocks noChangeAspect="1" noChangeArrowheads="1"/>
          </p:cNvPicPr>
          <p:nvPr/>
        </p:nvPicPr>
        <p:blipFill>
          <a:blip r:embed="rId2"/>
          <a:srcRect l="40443" t="20047" r="42451" b="36557"/>
          <a:stretch>
            <a:fillRect/>
          </a:stretch>
        </p:blipFill>
        <p:spPr bwMode="auto">
          <a:xfrm>
            <a:off x="3881887" y="3683480"/>
            <a:ext cx="2225615" cy="317452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VISTAS</a:t>
            </a:r>
            <a:endParaRPr lang="es-AR" dirty="0"/>
          </a:p>
        </p:txBody>
      </p:sp>
      <p:sp>
        <p:nvSpPr>
          <p:cNvPr id="5" name="4 Rectángulo"/>
          <p:cNvSpPr/>
          <p:nvPr/>
        </p:nvSpPr>
        <p:spPr>
          <a:xfrm>
            <a:off x="483079" y="1929305"/>
            <a:ext cx="8988725" cy="2031325"/>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just" fontAlgn="base"/>
            <a:r>
              <a:rPr lang="es-AR" b="1" dirty="0" err="1" smtClean="0"/>
              <a:t>ScrollLayout</a:t>
            </a:r>
            <a:r>
              <a:rPr lang="es-AR" b="1" dirty="0" smtClean="0"/>
              <a:t>: </a:t>
            </a:r>
          </a:p>
          <a:p>
            <a:pPr algn="just" fontAlgn="base"/>
            <a:r>
              <a:rPr lang="es-AR" b="1" dirty="0" smtClean="0"/>
              <a:t>Permite mostrar una barra de desplazamiento para el contenido que pongamos dentro de él, con este diseño los usuarios se desplazan por una lista de vistas que ocupan más espacio que la pantalla física. </a:t>
            </a:r>
          </a:p>
          <a:p>
            <a:pPr algn="just" fontAlgn="base"/>
            <a:endParaRPr lang="es-AR" b="1" dirty="0" smtClean="0"/>
          </a:p>
          <a:p>
            <a:pPr algn="just" fontAlgn="base"/>
            <a:r>
              <a:rPr lang="es-AR" b="1" dirty="0" smtClean="0"/>
              <a:t>El </a:t>
            </a:r>
            <a:r>
              <a:rPr lang="es-AR" b="1" dirty="0" err="1" smtClean="0"/>
              <a:t>ScrollView</a:t>
            </a:r>
            <a:r>
              <a:rPr lang="es-AR" b="1" dirty="0" smtClean="0"/>
              <a:t> sólo puede contener una vista hijo que suele ser normalmente un </a:t>
            </a:r>
            <a:r>
              <a:rPr lang="es-AR" b="1" dirty="0" err="1" smtClean="0"/>
              <a:t>LinearLayout</a:t>
            </a:r>
            <a:r>
              <a:rPr lang="es-AR" b="1" dirty="0" smtClean="0"/>
              <a:t>.</a:t>
            </a:r>
          </a:p>
        </p:txBody>
      </p:sp>
      <p:sp>
        <p:nvSpPr>
          <p:cNvPr id="6" name="5 Rectángulo"/>
          <p:cNvSpPr/>
          <p:nvPr/>
        </p:nvSpPr>
        <p:spPr>
          <a:xfrm>
            <a:off x="2151105" y="1293962"/>
            <a:ext cx="5284864" cy="646331"/>
          </a:xfrm>
          <a:prstGeom prst="rect">
            <a:avLst/>
          </a:prstGeom>
          <a:noFill/>
        </p:spPr>
        <p:txBody>
          <a:bodyPr wrap="square" lIns="91440" tIns="45720" rIns="91440" bIns="45720">
            <a:spAutoFit/>
          </a:bodyPr>
          <a:lstStyle/>
          <a:p>
            <a:pPr algn="ctr"/>
            <a:r>
              <a:rPr lang="es-E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Contenedores </a:t>
            </a:r>
            <a:endParaRPr lang="es-E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VISTAS</a:t>
            </a:r>
            <a:endParaRPr lang="es-AR" dirty="0"/>
          </a:p>
        </p:txBody>
      </p:sp>
      <p:sp>
        <p:nvSpPr>
          <p:cNvPr id="5" name="4 Rectángulo"/>
          <p:cNvSpPr/>
          <p:nvPr/>
        </p:nvSpPr>
        <p:spPr>
          <a:xfrm>
            <a:off x="483079" y="1912052"/>
            <a:ext cx="8988725" cy="2308324"/>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just" fontAlgn="base"/>
            <a:r>
              <a:rPr lang="es-AR" b="1" dirty="0" smtClean="0"/>
              <a:t> Una vez se ha creado el archivo XML que definirá el </a:t>
            </a:r>
            <a:r>
              <a:rPr lang="es-AR" b="1" dirty="0" err="1" smtClean="0"/>
              <a:t>layout</a:t>
            </a:r>
            <a:r>
              <a:rPr lang="es-AR" b="1" dirty="0" smtClean="0"/>
              <a:t>, hay que cargarlo desde el código de la aplicación, en el </a:t>
            </a:r>
            <a:r>
              <a:rPr lang="es-AR" b="1" dirty="0" err="1" smtClean="0"/>
              <a:t>onCreate</a:t>
            </a:r>
            <a:r>
              <a:rPr lang="es-AR" b="1" dirty="0" smtClean="0"/>
              <a:t>() de la actividad. Debe ser similar a esto: </a:t>
            </a:r>
          </a:p>
          <a:p>
            <a:pPr algn="just" fontAlgn="base"/>
            <a:endParaRPr lang="es-AR" b="1" dirty="0" smtClean="0"/>
          </a:p>
          <a:p>
            <a:pPr algn="just" fontAlgn="base"/>
            <a:r>
              <a:rPr lang="es-AR" b="1" dirty="0" err="1" smtClean="0"/>
              <a:t>public</a:t>
            </a:r>
            <a:r>
              <a:rPr lang="es-AR" b="1" dirty="0" smtClean="0"/>
              <a:t> </a:t>
            </a:r>
            <a:r>
              <a:rPr lang="es-AR" b="1" dirty="0" err="1" smtClean="0"/>
              <a:t>void</a:t>
            </a:r>
            <a:r>
              <a:rPr lang="es-AR" b="1" dirty="0" smtClean="0"/>
              <a:t> </a:t>
            </a:r>
            <a:r>
              <a:rPr lang="es-AR" b="1" dirty="0" err="1" smtClean="0"/>
              <a:t>onCreate</a:t>
            </a:r>
            <a:r>
              <a:rPr lang="es-AR" b="1" dirty="0" smtClean="0"/>
              <a:t>(</a:t>
            </a:r>
            <a:r>
              <a:rPr lang="es-AR" b="1" dirty="0" err="1" smtClean="0"/>
              <a:t>Bundle</a:t>
            </a:r>
            <a:r>
              <a:rPr lang="es-AR" b="1" dirty="0" smtClean="0"/>
              <a:t> </a:t>
            </a:r>
            <a:r>
              <a:rPr lang="es-AR" b="1" dirty="0" err="1" smtClean="0"/>
              <a:t>savedInstance</a:t>
            </a:r>
            <a:r>
              <a:rPr lang="es-AR" b="1" dirty="0" smtClean="0"/>
              <a:t>) {    </a:t>
            </a:r>
          </a:p>
          <a:p>
            <a:pPr algn="just" fontAlgn="base"/>
            <a:r>
              <a:rPr lang="es-AR" b="1" dirty="0" smtClean="0"/>
              <a:t> 				</a:t>
            </a:r>
            <a:r>
              <a:rPr lang="es-AR" b="1" dirty="0" err="1" smtClean="0"/>
              <a:t>super.onCreate</a:t>
            </a:r>
            <a:r>
              <a:rPr lang="es-AR" b="1" dirty="0" smtClean="0"/>
              <a:t>(</a:t>
            </a:r>
            <a:r>
              <a:rPr lang="es-AR" b="1" dirty="0" err="1" smtClean="0"/>
              <a:t>savedInstance</a:t>
            </a:r>
            <a:r>
              <a:rPr lang="es-AR" b="1" dirty="0" smtClean="0"/>
              <a:t>);     					</a:t>
            </a:r>
            <a:r>
              <a:rPr lang="es-AR" b="1" dirty="0" err="1" smtClean="0"/>
              <a:t>setContentView</a:t>
            </a:r>
            <a:r>
              <a:rPr lang="es-AR" b="1" dirty="0" smtClean="0"/>
              <a:t>(</a:t>
            </a:r>
            <a:r>
              <a:rPr lang="es-AR" b="1" dirty="0" err="1" smtClean="0"/>
              <a:t>R.layout.nombre_del_layout</a:t>
            </a:r>
            <a:r>
              <a:rPr lang="es-AR" b="1" dirty="0" smtClean="0"/>
              <a:t>); </a:t>
            </a:r>
          </a:p>
          <a:p>
            <a:pPr algn="just" fontAlgn="base"/>
            <a:r>
              <a:rPr lang="es-AR" b="1" dirty="0" smtClean="0"/>
              <a:t>} </a:t>
            </a:r>
          </a:p>
        </p:txBody>
      </p:sp>
      <p:sp>
        <p:nvSpPr>
          <p:cNvPr id="6" name="5 Rectángulo"/>
          <p:cNvSpPr/>
          <p:nvPr/>
        </p:nvSpPr>
        <p:spPr>
          <a:xfrm>
            <a:off x="2151105" y="1293962"/>
            <a:ext cx="5284864" cy="646331"/>
          </a:xfrm>
          <a:prstGeom prst="rect">
            <a:avLst/>
          </a:prstGeom>
          <a:noFill/>
        </p:spPr>
        <p:txBody>
          <a:bodyPr wrap="square" lIns="91440" tIns="45720" rIns="91440" bIns="45720">
            <a:spAutoFit/>
          </a:bodyPr>
          <a:lstStyle/>
          <a:p>
            <a:pPr algn="ctr"/>
            <a:r>
              <a:rPr lang="es-E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Contenedores </a:t>
            </a:r>
            <a:endParaRPr lang="es-E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7" name="6 Rectángulo"/>
          <p:cNvSpPr/>
          <p:nvPr/>
        </p:nvSpPr>
        <p:spPr>
          <a:xfrm>
            <a:off x="494580" y="4447112"/>
            <a:ext cx="9028982" cy="2031325"/>
          </a:xfrm>
          <a:prstGeom prst="rect">
            <a:avLst/>
          </a:prstGeom>
          <a:solidFill>
            <a:schemeClr val="accent5"/>
          </a:solidFill>
        </p:spPr>
        <p:txBody>
          <a:bodyPr wrap="square">
            <a:spAutoFit/>
          </a:bodyPr>
          <a:lstStyle/>
          <a:p>
            <a:pPr algn="just" fontAlgn="base"/>
            <a:r>
              <a:rPr lang="es-AR" b="1" dirty="0" smtClean="0">
                <a:solidFill>
                  <a:schemeClr val="lt1"/>
                </a:solidFill>
              </a:rPr>
              <a:t>Cada componente tiene su propia variedad de atributos en XML. El atributo “ID” se encarga de distinguirlos del resto, otorgándole un nombre único. </a:t>
            </a:r>
          </a:p>
          <a:p>
            <a:pPr algn="just" fontAlgn="base"/>
            <a:endParaRPr lang="es-AR" b="1" dirty="0" smtClean="0">
              <a:solidFill>
                <a:schemeClr val="lt1"/>
              </a:solidFill>
            </a:endParaRPr>
          </a:p>
          <a:p>
            <a:pPr algn="just" fontAlgn="base"/>
            <a:r>
              <a:rPr lang="es-AR" b="1" dirty="0" smtClean="0">
                <a:solidFill>
                  <a:schemeClr val="lt1"/>
                </a:solidFill>
              </a:rPr>
              <a:t>Una vez establecido (mediante, por ejemplo, </a:t>
            </a:r>
            <a:r>
              <a:rPr lang="es-AR" b="1" dirty="0" err="1" smtClean="0">
                <a:solidFill>
                  <a:schemeClr val="lt1"/>
                </a:solidFill>
              </a:rPr>
              <a:t>android:id</a:t>
            </a:r>
            <a:r>
              <a:rPr lang="es-AR" b="1" dirty="0" smtClean="0">
                <a:solidFill>
                  <a:schemeClr val="lt1"/>
                </a:solidFill>
              </a:rPr>
              <a:t>="@+id/nombre"), para referenciarlo desde el código de la aplicación es preciso hacerlo de esta manera:</a:t>
            </a:r>
          </a:p>
          <a:p>
            <a:pPr algn="just" fontAlgn="base"/>
            <a:r>
              <a:rPr lang="es-AR" b="1" dirty="0" smtClean="0">
                <a:solidFill>
                  <a:schemeClr val="lt1"/>
                </a:solidFill>
              </a:rPr>
              <a:t>  </a:t>
            </a:r>
          </a:p>
          <a:p>
            <a:pPr algn="just" fontAlgn="base"/>
            <a:r>
              <a:rPr lang="es-AR" b="1" dirty="0" smtClean="0">
                <a:solidFill>
                  <a:schemeClr val="lt1"/>
                </a:solidFill>
              </a:rPr>
              <a:t>                Tipo </a:t>
            </a:r>
            <a:r>
              <a:rPr lang="es-AR" b="1" dirty="0" err="1" smtClean="0">
                <a:solidFill>
                  <a:schemeClr val="lt1"/>
                </a:solidFill>
              </a:rPr>
              <a:t>myTipo</a:t>
            </a:r>
            <a:r>
              <a:rPr lang="es-AR" b="1" dirty="0" smtClean="0">
                <a:solidFill>
                  <a:schemeClr val="lt1"/>
                </a:solidFill>
              </a:rPr>
              <a:t> = (Tipo) </a:t>
            </a:r>
            <a:r>
              <a:rPr lang="es-AR" b="1" dirty="0" err="1" smtClean="0">
                <a:solidFill>
                  <a:schemeClr val="lt1"/>
                </a:solidFill>
              </a:rPr>
              <a:t>findViewById</a:t>
            </a:r>
            <a:r>
              <a:rPr lang="es-AR" b="1" dirty="0" smtClean="0">
                <a:solidFill>
                  <a:schemeClr val="lt1"/>
                </a:solidFill>
              </a:rPr>
              <a:t>(</a:t>
            </a:r>
            <a:r>
              <a:rPr lang="es-AR" b="1" dirty="0" err="1" smtClean="0">
                <a:solidFill>
                  <a:schemeClr val="lt1"/>
                </a:solidFill>
              </a:rPr>
              <a:t>R.id.nombre</a:t>
            </a:r>
            <a:r>
              <a:rPr lang="es-AR" b="1" dirty="0" smtClean="0">
                <a:solidFill>
                  <a:schemeClr val="lt1"/>
                </a:solidFill>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l="12382" t="12946" r="7969" b="12649"/>
          <a:stretch>
            <a:fillRect/>
          </a:stretch>
        </p:blipFill>
        <p:spPr bwMode="auto">
          <a:xfrm>
            <a:off x="359228" y="1328057"/>
            <a:ext cx="9015983" cy="47352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1 Título"/>
          <p:cNvSpPr>
            <a:spLocks noGrp="1"/>
          </p:cNvSpPr>
          <p:nvPr>
            <p:ph type="title"/>
          </p:nvPr>
        </p:nvSpPr>
        <p:spPr>
          <a:xfrm>
            <a:off x="296334" y="0"/>
            <a:ext cx="8596668" cy="1320800"/>
          </a:xfrm>
        </p:spPr>
        <p:txBody>
          <a:bodyPr/>
          <a:lstStyle/>
          <a:p>
            <a:r>
              <a:rPr lang="es-AR" dirty="0" smtClean="0"/>
              <a:t>VISTAS</a:t>
            </a:r>
            <a:endParaRPr lang="es-A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pic>
        <p:nvPicPr>
          <p:cNvPr id="1026" name="Picture 2"/>
          <p:cNvPicPr>
            <a:picLocks noChangeAspect="1" noChangeArrowheads="1"/>
          </p:cNvPicPr>
          <p:nvPr/>
        </p:nvPicPr>
        <p:blipFill>
          <a:blip r:embed="rId2"/>
          <a:srcRect/>
          <a:stretch>
            <a:fillRect/>
          </a:stretch>
        </p:blipFill>
        <p:spPr bwMode="auto">
          <a:xfrm>
            <a:off x="546251" y="1675979"/>
            <a:ext cx="2386731" cy="3687675"/>
          </a:xfrm>
          <a:prstGeom prst="rect">
            <a:avLst/>
          </a:prstGeom>
          <a:noFill/>
          <a:ln w="9525">
            <a:noFill/>
            <a:miter lim="800000"/>
            <a:headEnd/>
            <a:tailEnd/>
          </a:ln>
          <a:effectLst/>
        </p:spPr>
      </p:pic>
      <p:sp>
        <p:nvSpPr>
          <p:cNvPr id="5" name="4 CuadroTexto"/>
          <p:cNvSpPr txBox="1"/>
          <p:nvPr/>
        </p:nvSpPr>
        <p:spPr>
          <a:xfrm>
            <a:off x="3467819" y="1224950"/>
            <a:ext cx="6124755" cy="5633050"/>
          </a:xfrm>
          <a:prstGeom prst="rect">
            <a:avLst/>
          </a:prstGeom>
          <a:solidFill>
            <a:schemeClr val="accent5">
              <a:lumMod val="50000"/>
            </a:schemeClr>
          </a:solidFill>
        </p:spPr>
        <p:txBody>
          <a:bodyPr vert="horz" lIns="91440" tIns="45720" rIns="91440" bIns="45720" rtlCol="0" anchor="t">
            <a:normAutofit/>
          </a:bodyPr>
          <a:lstStyle/>
          <a:p>
            <a:pPr>
              <a:spcBef>
                <a:spcPct val="0"/>
              </a:spcBef>
            </a:pPr>
            <a:r>
              <a:rPr lang="es-AR" dirty="0" smtClean="0">
                <a:solidFill>
                  <a:schemeClr val="accent1"/>
                </a:solidFill>
                <a:latin typeface="+mj-lt"/>
                <a:ea typeface="+mj-ea"/>
                <a:cs typeface="+mj-cs"/>
              </a:rPr>
              <a:t>A- Copiaremos a nuestro proyecto dos archivos </a:t>
            </a:r>
            <a:r>
              <a:rPr lang="es-AR" dirty="0" err="1" smtClean="0">
                <a:solidFill>
                  <a:schemeClr val="accent1"/>
                </a:solidFill>
                <a:latin typeface="+mj-lt"/>
                <a:ea typeface="+mj-ea"/>
                <a:cs typeface="+mj-cs"/>
              </a:rPr>
              <a:t>jpg</a:t>
            </a:r>
            <a:r>
              <a:rPr lang="es-AR" dirty="0" smtClean="0">
                <a:solidFill>
                  <a:schemeClr val="accent1"/>
                </a:solidFill>
                <a:latin typeface="+mj-lt"/>
                <a:ea typeface="+mj-ea"/>
                <a:cs typeface="+mj-cs"/>
              </a:rPr>
              <a:t>, dentro de la carpeta res\</a:t>
            </a:r>
            <a:r>
              <a:rPr lang="es-AR" dirty="0" err="1" smtClean="0">
                <a:solidFill>
                  <a:schemeClr val="accent1"/>
                </a:solidFill>
                <a:latin typeface="+mj-lt"/>
                <a:ea typeface="+mj-ea"/>
                <a:cs typeface="+mj-cs"/>
              </a:rPr>
              <a:t>drawable</a:t>
            </a:r>
            <a:endParaRPr lang="es-AR" dirty="0" smtClean="0">
              <a:solidFill>
                <a:schemeClr val="accent1"/>
              </a:solidFill>
              <a:latin typeface="+mj-lt"/>
              <a:ea typeface="+mj-ea"/>
              <a:cs typeface="+mj-cs"/>
            </a:endParaRPr>
          </a:p>
          <a:p>
            <a:pPr>
              <a:spcBef>
                <a:spcPct val="0"/>
              </a:spcBef>
            </a:pPr>
            <a:endParaRPr lang="es-AR" dirty="0" smtClean="0">
              <a:solidFill>
                <a:schemeClr val="accent1"/>
              </a:solidFill>
              <a:latin typeface="+mj-lt"/>
              <a:ea typeface="+mj-ea"/>
              <a:cs typeface="+mj-cs"/>
            </a:endParaRPr>
          </a:p>
          <a:p>
            <a:pPr>
              <a:spcBef>
                <a:spcPct val="0"/>
              </a:spcBef>
            </a:pPr>
            <a:r>
              <a:rPr lang="es-AR" dirty="0" smtClean="0">
                <a:solidFill>
                  <a:schemeClr val="accent1"/>
                </a:solidFill>
                <a:latin typeface="+mj-lt"/>
                <a:ea typeface="+mj-ea"/>
                <a:cs typeface="+mj-cs"/>
              </a:rPr>
              <a:t>B- Crearemos un </a:t>
            </a:r>
            <a:r>
              <a:rPr lang="es-AR" dirty="0" err="1" smtClean="0">
                <a:solidFill>
                  <a:schemeClr val="accent1"/>
                </a:solidFill>
                <a:latin typeface="+mj-lt"/>
                <a:ea typeface="+mj-ea"/>
                <a:cs typeface="+mj-cs"/>
              </a:rPr>
              <a:t>FrameLayout</a:t>
            </a:r>
            <a:r>
              <a:rPr lang="es-AR" dirty="0" smtClean="0">
                <a:solidFill>
                  <a:schemeClr val="accent1"/>
                </a:solidFill>
                <a:latin typeface="+mj-lt"/>
                <a:ea typeface="+mj-ea"/>
                <a:cs typeface="+mj-cs"/>
              </a:rPr>
              <a:t> de nombre activityFrame.xml</a:t>
            </a:r>
          </a:p>
          <a:p>
            <a:pPr>
              <a:spcBef>
                <a:spcPct val="0"/>
              </a:spcBef>
            </a:pPr>
            <a:endParaRPr lang="es-AR" dirty="0" smtClean="0">
              <a:solidFill>
                <a:schemeClr val="accent1"/>
              </a:solidFill>
              <a:latin typeface="+mj-lt"/>
              <a:ea typeface="+mj-ea"/>
              <a:cs typeface="+mj-cs"/>
            </a:endParaRPr>
          </a:p>
          <a:p>
            <a:pPr>
              <a:spcBef>
                <a:spcPct val="0"/>
              </a:spcBef>
            </a:pPr>
            <a:r>
              <a:rPr lang="es-AR" dirty="0" smtClean="0">
                <a:solidFill>
                  <a:schemeClr val="accent1"/>
                </a:solidFill>
                <a:latin typeface="+mj-lt"/>
                <a:ea typeface="+mj-ea"/>
                <a:cs typeface="+mj-cs"/>
              </a:rPr>
              <a:t>C-Colocaremos en dicho </a:t>
            </a:r>
            <a:r>
              <a:rPr lang="es-AR" dirty="0" err="1" smtClean="0">
                <a:solidFill>
                  <a:schemeClr val="accent1"/>
                </a:solidFill>
                <a:latin typeface="+mj-lt"/>
                <a:ea typeface="+mj-ea"/>
                <a:cs typeface="+mj-cs"/>
              </a:rPr>
              <a:t>Layout</a:t>
            </a:r>
            <a:r>
              <a:rPr lang="es-AR" dirty="0" smtClean="0">
                <a:solidFill>
                  <a:schemeClr val="accent1"/>
                </a:solidFill>
                <a:latin typeface="+mj-lt"/>
                <a:ea typeface="+mj-ea"/>
                <a:cs typeface="+mj-cs"/>
              </a:rPr>
              <a:t> un objeto </a:t>
            </a:r>
            <a:r>
              <a:rPr lang="es-AR" dirty="0" err="1" smtClean="0">
                <a:solidFill>
                  <a:schemeClr val="accent1"/>
                </a:solidFill>
                <a:latin typeface="+mj-lt"/>
                <a:ea typeface="+mj-ea"/>
                <a:cs typeface="+mj-cs"/>
              </a:rPr>
              <a:t>ImageView</a:t>
            </a:r>
            <a:r>
              <a:rPr lang="es-AR" dirty="0" smtClean="0">
                <a:solidFill>
                  <a:schemeClr val="accent1"/>
                </a:solidFill>
                <a:latin typeface="+mj-lt"/>
                <a:ea typeface="+mj-ea"/>
                <a:cs typeface="+mj-cs"/>
              </a:rPr>
              <a:t> que visualice una de las imágenes </a:t>
            </a:r>
            <a:r>
              <a:rPr lang="es-AR" dirty="0" err="1" smtClean="0">
                <a:solidFill>
                  <a:schemeClr val="accent1"/>
                </a:solidFill>
                <a:latin typeface="+mj-lt"/>
                <a:ea typeface="+mj-ea"/>
                <a:cs typeface="+mj-cs"/>
              </a:rPr>
              <a:t>jpg</a:t>
            </a:r>
            <a:r>
              <a:rPr lang="es-AR" dirty="0" smtClean="0">
                <a:solidFill>
                  <a:schemeClr val="accent1"/>
                </a:solidFill>
                <a:latin typeface="+mj-lt"/>
                <a:ea typeface="+mj-ea"/>
                <a:cs typeface="+mj-cs"/>
              </a:rPr>
              <a:t>.</a:t>
            </a:r>
            <a:r>
              <a:rPr lang="es-AR" sz="1050" dirty="0" smtClean="0">
                <a:solidFill>
                  <a:schemeClr val="accent1"/>
                </a:solidFill>
                <a:latin typeface="+mj-lt"/>
                <a:ea typeface="+mj-ea"/>
                <a:cs typeface="+mj-cs"/>
              </a:rPr>
              <a:t>(</a:t>
            </a:r>
            <a:r>
              <a:rPr lang="es-AR" sz="1050" dirty="0" err="1" smtClean="0">
                <a:solidFill>
                  <a:schemeClr val="accent1"/>
                </a:solidFill>
                <a:latin typeface="+mj-lt"/>
                <a:ea typeface="+mj-ea"/>
                <a:cs typeface="+mj-cs"/>
              </a:rPr>
              <a:t>android:src</a:t>
            </a:r>
            <a:r>
              <a:rPr lang="es-AR" sz="1050" dirty="0" smtClean="0">
                <a:solidFill>
                  <a:schemeClr val="accent1"/>
                </a:solidFill>
                <a:latin typeface="+mj-lt"/>
                <a:ea typeface="+mj-ea"/>
                <a:cs typeface="+mj-cs"/>
              </a:rPr>
              <a:t>=“@</a:t>
            </a:r>
            <a:r>
              <a:rPr lang="es-AR" sz="1050" dirty="0" err="1" smtClean="0">
                <a:solidFill>
                  <a:schemeClr val="accent1"/>
                </a:solidFill>
                <a:latin typeface="+mj-lt"/>
                <a:ea typeface="+mj-ea"/>
                <a:cs typeface="+mj-cs"/>
              </a:rPr>
              <a:t>drawable</a:t>
            </a:r>
            <a:r>
              <a:rPr lang="es-AR" sz="1050" dirty="0" smtClean="0">
                <a:solidFill>
                  <a:schemeClr val="accent1"/>
                </a:solidFill>
                <a:latin typeface="+mj-lt"/>
                <a:ea typeface="+mj-ea"/>
                <a:cs typeface="+mj-cs"/>
              </a:rPr>
              <a:t>\</a:t>
            </a:r>
            <a:r>
              <a:rPr lang="es-AR" sz="1050" dirty="0" err="1" smtClean="0">
                <a:solidFill>
                  <a:schemeClr val="accent1"/>
                </a:solidFill>
                <a:latin typeface="+mj-lt"/>
                <a:ea typeface="+mj-ea"/>
                <a:cs typeface="+mj-cs"/>
              </a:rPr>
              <a:t>arch_imagen</a:t>
            </a:r>
            <a:r>
              <a:rPr lang="es-AR" sz="1050" dirty="0" smtClean="0">
                <a:solidFill>
                  <a:schemeClr val="accent1"/>
                </a:solidFill>
                <a:latin typeface="+mj-lt"/>
                <a:ea typeface="+mj-ea"/>
                <a:cs typeface="+mj-cs"/>
              </a:rPr>
              <a:t>”</a:t>
            </a:r>
            <a:endParaRPr lang="es-AR" dirty="0" smtClean="0">
              <a:solidFill>
                <a:schemeClr val="accent1"/>
              </a:solidFill>
              <a:latin typeface="+mj-lt"/>
              <a:ea typeface="+mj-ea"/>
              <a:cs typeface="+mj-cs"/>
            </a:endParaRPr>
          </a:p>
        </p:txBody>
      </p:sp>
      <p:pic>
        <p:nvPicPr>
          <p:cNvPr id="1027" name="Picture 3"/>
          <p:cNvPicPr>
            <a:picLocks noChangeAspect="1" noChangeArrowheads="1"/>
          </p:cNvPicPr>
          <p:nvPr/>
        </p:nvPicPr>
        <p:blipFill>
          <a:blip r:embed="rId3"/>
          <a:srcRect l="3148" t="12795" r="75769" b="43101"/>
          <a:stretch>
            <a:fillRect/>
          </a:stretch>
        </p:blipFill>
        <p:spPr bwMode="auto">
          <a:xfrm>
            <a:off x="5003320" y="3631721"/>
            <a:ext cx="2743200" cy="322627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CuadroTexto"/>
          <p:cNvSpPr txBox="1"/>
          <p:nvPr/>
        </p:nvSpPr>
        <p:spPr>
          <a:xfrm>
            <a:off x="741872" y="1207697"/>
            <a:ext cx="8557403" cy="1915065"/>
          </a:xfrm>
          <a:prstGeom prst="rect">
            <a:avLst/>
          </a:prstGeom>
          <a:solidFill>
            <a:schemeClr val="accent5">
              <a:lumMod val="50000"/>
            </a:schemeClr>
          </a:solidFill>
        </p:spPr>
        <p:txBody>
          <a:bodyPr vert="horz" lIns="91440" tIns="45720" rIns="91440" bIns="45720" rtlCol="0" anchor="t">
            <a:normAutofit/>
          </a:bodyPr>
          <a:lstStyle/>
          <a:p>
            <a:pPr>
              <a:spcBef>
                <a:spcPct val="0"/>
              </a:spcBef>
            </a:pPr>
            <a:r>
              <a:rPr lang="es-AR" dirty="0" smtClean="0">
                <a:solidFill>
                  <a:schemeClr val="accent1"/>
                </a:solidFill>
                <a:latin typeface="+mj-lt"/>
                <a:ea typeface="+mj-ea"/>
                <a:cs typeface="+mj-cs"/>
              </a:rPr>
              <a:t>D- Ahora configuraremos a nuestra actividad principal para que reproduzca la vista </a:t>
            </a:r>
            <a:r>
              <a:rPr lang="es-AR" dirty="0" err="1" smtClean="0">
                <a:solidFill>
                  <a:schemeClr val="accent1"/>
                </a:solidFill>
                <a:latin typeface="+mj-lt"/>
                <a:ea typeface="+mj-ea"/>
                <a:cs typeface="+mj-cs"/>
              </a:rPr>
              <a:t>xml</a:t>
            </a:r>
            <a:r>
              <a:rPr lang="es-AR" dirty="0" smtClean="0">
                <a:solidFill>
                  <a:schemeClr val="accent1"/>
                </a:solidFill>
                <a:latin typeface="+mj-lt"/>
                <a:ea typeface="+mj-ea"/>
                <a:cs typeface="+mj-cs"/>
              </a:rPr>
              <a:t> (activityFrame.xml)</a:t>
            </a:r>
          </a:p>
          <a:p>
            <a:pPr>
              <a:spcBef>
                <a:spcPct val="0"/>
              </a:spcBef>
            </a:pPr>
            <a:endParaRPr lang="es-AR" dirty="0" smtClean="0">
              <a:solidFill>
                <a:schemeClr val="accent1"/>
              </a:solidFill>
              <a:latin typeface="+mj-lt"/>
              <a:ea typeface="+mj-ea"/>
              <a:cs typeface="+mj-cs"/>
            </a:endParaRPr>
          </a:p>
          <a:p>
            <a:pPr>
              <a:spcBef>
                <a:spcPct val="0"/>
              </a:spcBef>
            </a:pPr>
            <a:r>
              <a:rPr lang="es-AR" dirty="0" smtClean="0">
                <a:solidFill>
                  <a:schemeClr val="accent1"/>
                </a:solidFill>
                <a:latin typeface="+mj-lt"/>
                <a:ea typeface="+mj-ea"/>
                <a:cs typeface="+mj-cs"/>
              </a:rPr>
              <a:t>E-Luego haremos que cuando nuestra actividad pase a estado Pausa,  acceda al objeto </a:t>
            </a:r>
            <a:r>
              <a:rPr lang="es-AR" dirty="0" err="1" smtClean="0">
                <a:solidFill>
                  <a:schemeClr val="accent1"/>
                </a:solidFill>
                <a:latin typeface="+mj-lt"/>
                <a:ea typeface="+mj-ea"/>
                <a:cs typeface="+mj-cs"/>
              </a:rPr>
              <a:t>ImageView</a:t>
            </a:r>
            <a:r>
              <a:rPr lang="es-AR" dirty="0" smtClean="0">
                <a:solidFill>
                  <a:schemeClr val="accent1"/>
                </a:solidFill>
                <a:latin typeface="+mj-lt"/>
                <a:ea typeface="+mj-ea"/>
                <a:cs typeface="+mj-cs"/>
              </a:rPr>
              <a:t> y reemplace la imagen actual por otra.</a:t>
            </a:r>
          </a:p>
        </p:txBody>
      </p:sp>
      <p:pic>
        <p:nvPicPr>
          <p:cNvPr id="2050" name="Picture 2"/>
          <p:cNvPicPr>
            <a:picLocks noChangeAspect="1" noChangeArrowheads="1"/>
          </p:cNvPicPr>
          <p:nvPr/>
        </p:nvPicPr>
        <p:blipFill>
          <a:blip r:embed="rId2"/>
          <a:srcRect l="27714" t="47642" r="41390" b="36320"/>
          <a:stretch>
            <a:fillRect/>
          </a:stretch>
        </p:blipFill>
        <p:spPr bwMode="auto">
          <a:xfrm>
            <a:off x="1035169" y="4226943"/>
            <a:ext cx="7803354" cy="2277373"/>
          </a:xfrm>
          <a:prstGeom prst="rect">
            <a:avLst/>
          </a:prstGeom>
          <a:noFill/>
          <a:ln w="9525">
            <a:noFill/>
            <a:miter lim="800000"/>
            <a:headEnd/>
            <a:tailEnd/>
          </a:ln>
          <a:effectLst/>
        </p:spPr>
      </p:pic>
      <p:sp>
        <p:nvSpPr>
          <p:cNvPr id="5" name="4 CuadroTexto"/>
          <p:cNvSpPr txBox="1"/>
          <p:nvPr/>
        </p:nvSpPr>
        <p:spPr>
          <a:xfrm>
            <a:off x="276046" y="3588588"/>
            <a:ext cx="9523562"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s-AR" dirty="0" err="1" smtClean="0"/>
              <a:t>private</a:t>
            </a:r>
            <a:r>
              <a:rPr lang="es-AR" dirty="0" smtClean="0"/>
              <a:t> </a:t>
            </a:r>
            <a:r>
              <a:rPr lang="es-AR" dirty="0" err="1" smtClean="0"/>
              <a:t>ImageView</a:t>
            </a:r>
            <a:r>
              <a:rPr lang="es-AR" dirty="0" smtClean="0"/>
              <a:t> </a:t>
            </a:r>
            <a:r>
              <a:rPr lang="es-AR" dirty="0" err="1" smtClean="0"/>
              <a:t>iv</a:t>
            </a:r>
            <a:r>
              <a:rPr lang="es-AR" dirty="0" smtClean="0"/>
              <a:t>; //Agregamos a nuestra actividad un atributo de tipo </a:t>
            </a:r>
            <a:r>
              <a:rPr lang="es-AR" dirty="0" err="1" smtClean="0"/>
              <a:t>ImageView</a:t>
            </a:r>
            <a:endParaRPr lang="es-A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BROADCAST RECEIVER</a:t>
            </a:r>
            <a:endParaRPr lang="es-AR" dirty="0"/>
          </a:p>
        </p:txBody>
      </p:sp>
      <p:sp>
        <p:nvSpPr>
          <p:cNvPr id="3" name="2 Rectángulo"/>
          <p:cNvSpPr/>
          <p:nvPr/>
        </p:nvSpPr>
        <p:spPr>
          <a:xfrm>
            <a:off x="816429" y="1469571"/>
            <a:ext cx="8392886" cy="1200329"/>
          </a:xfrm>
          <a:prstGeom prst="rect">
            <a:avLst/>
          </a:prstGeom>
          <a:solidFill>
            <a:schemeClr val="accent2"/>
          </a:solidFill>
        </p:spPr>
        <p:txBody>
          <a:bodyPr wrap="square">
            <a:spAutoFit/>
          </a:bodyPr>
          <a:lstStyle/>
          <a:p>
            <a:pPr algn="just"/>
            <a:r>
              <a:rPr lang="es-AR" dirty="0" smtClean="0">
                <a:solidFill>
                  <a:schemeClr val="bg1"/>
                </a:solidFill>
              </a:rPr>
              <a:t>Un </a:t>
            </a:r>
            <a:r>
              <a:rPr lang="es-AR" dirty="0" err="1" smtClean="0">
                <a:solidFill>
                  <a:schemeClr val="bg1"/>
                </a:solidFill>
              </a:rPr>
              <a:t>Broadcast</a:t>
            </a:r>
            <a:r>
              <a:rPr lang="es-AR" dirty="0" smtClean="0">
                <a:solidFill>
                  <a:schemeClr val="bg1"/>
                </a:solidFill>
              </a:rPr>
              <a:t> Receiver (ó solo receiver) es un componente </a:t>
            </a:r>
            <a:r>
              <a:rPr lang="es-AR" dirty="0" err="1" smtClean="0">
                <a:solidFill>
                  <a:schemeClr val="bg1"/>
                </a:solidFill>
              </a:rPr>
              <a:t>Android</a:t>
            </a:r>
            <a:r>
              <a:rPr lang="es-AR" dirty="0" smtClean="0">
                <a:solidFill>
                  <a:schemeClr val="bg1"/>
                </a:solidFill>
              </a:rPr>
              <a:t> que le permite registrar eventos de sistema o de aplicaciones. Todos los receptores registrados para un evento son notificados por el </a:t>
            </a:r>
            <a:r>
              <a:rPr lang="es-AR" dirty="0" err="1" smtClean="0">
                <a:solidFill>
                  <a:schemeClr val="bg1"/>
                </a:solidFill>
              </a:rPr>
              <a:t>Android</a:t>
            </a:r>
            <a:r>
              <a:rPr lang="es-AR" dirty="0" smtClean="0">
                <a:solidFill>
                  <a:schemeClr val="bg1"/>
                </a:solidFill>
              </a:rPr>
              <a:t> </a:t>
            </a:r>
            <a:r>
              <a:rPr lang="es-AR" dirty="0" err="1" smtClean="0">
                <a:solidFill>
                  <a:schemeClr val="bg1"/>
                </a:solidFill>
              </a:rPr>
              <a:t>runtime</a:t>
            </a:r>
            <a:r>
              <a:rPr lang="es-AR" dirty="0" smtClean="0">
                <a:solidFill>
                  <a:schemeClr val="bg1"/>
                </a:solidFill>
              </a:rPr>
              <a:t> una vez que sucede este evento.</a:t>
            </a:r>
            <a:endParaRPr lang="es-AR" dirty="0">
              <a:solidFill>
                <a:schemeClr val="bg1"/>
              </a:solidFill>
            </a:endParaRPr>
          </a:p>
        </p:txBody>
      </p:sp>
      <p:sp>
        <p:nvSpPr>
          <p:cNvPr id="4" name="3 Rectángulo"/>
          <p:cNvSpPr/>
          <p:nvPr/>
        </p:nvSpPr>
        <p:spPr>
          <a:xfrm>
            <a:off x="849086" y="2828836"/>
            <a:ext cx="8371114" cy="923330"/>
          </a:xfrm>
          <a:prstGeom prst="rect">
            <a:avLst/>
          </a:prstGeom>
          <a:solidFill>
            <a:schemeClr val="accent2"/>
          </a:solidFill>
        </p:spPr>
        <p:txBody>
          <a:bodyPr wrap="square">
            <a:spAutoFit/>
          </a:bodyPr>
          <a:lstStyle/>
          <a:p>
            <a:r>
              <a:rPr lang="es-AR" dirty="0" smtClean="0">
                <a:solidFill>
                  <a:schemeClr val="bg1"/>
                </a:solidFill>
              </a:rPr>
              <a:t>Por ejemplo, </a:t>
            </a:r>
            <a:r>
              <a:rPr lang="es-AR" dirty="0" err="1" smtClean="0">
                <a:solidFill>
                  <a:schemeClr val="bg1"/>
                </a:solidFill>
              </a:rPr>
              <a:t>Android</a:t>
            </a:r>
            <a:r>
              <a:rPr lang="es-AR" dirty="0" smtClean="0">
                <a:solidFill>
                  <a:schemeClr val="bg1"/>
                </a:solidFill>
              </a:rPr>
              <a:t> permite que las aplicaciones puedan registrarse al </a:t>
            </a:r>
            <a:r>
              <a:rPr lang="es-AR" i="1" dirty="0" smtClean="0">
                <a:solidFill>
                  <a:schemeClr val="bg1"/>
                </a:solidFill>
              </a:rPr>
              <a:t>ACTION_BOOT_COMPLETED </a:t>
            </a:r>
            <a:r>
              <a:rPr lang="es-AR" dirty="0" smtClean="0">
                <a:solidFill>
                  <a:schemeClr val="bg1"/>
                </a:solidFill>
              </a:rPr>
              <a:t>que es un evento que lanza el sistema una vez que ha completado el proceso de arranque.</a:t>
            </a:r>
            <a:endParaRPr lang="es-AR" dirty="0">
              <a:solidFill>
                <a:schemeClr val="bg1"/>
              </a:solidFill>
            </a:endParaRPr>
          </a:p>
        </p:txBody>
      </p:sp>
      <p:pic>
        <p:nvPicPr>
          <p:cNvPr id="3074" name="Picture 2" descr="BroadcastReceiver"/>
          <p:cNvPicPr>
            <a:picLocks noChangeAspect="1" noChangeArrowheads="1"/>
          </p:cNvPicPr>
          <p:nvPr/>
        </p:nvPicPr>
        <p:blipFill>
          <a:blip r:embed="rId2"/>
          <a:srcRect/>
          <a:stretch>
            <a:fillRect/>
          </a:stretch>
        </p:blipFill>
        <p:spPr bwMode="auto">
          <a:xfrm>
            <a:off x="950233" y="3873087"/>
            <a:ext cx="3360510" cy="2501180"/>
          </a:xfrm>
          <a:prstGeom prst="rect">
            <a:avLst/>
          </a:prstGeom>
          <a:noFill/>
        </p:spPr>
      </p:pic>
      <p:sp>
        <p:nvSpPr>
          <p:cNvPr id="7" name="6 Rectángulo"/>
          <p:cNvSpPr/>
          <p:nvPr/>
        </p:nvSpPr>
        <p:spPr>
          <a:xfrm>
            <a:off x="4572000" y="4386943"/>
            <a:ext cx="4408714" cy="116955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s-AR" sz="1400" dirty="0" smtClean="0"/>
              <a:t>Esto quiere decir que nuestro </a:t>
            </a:r>
            <a:r>
              <a:rPr lang="es-AR" sz="1400" i="1" dirty="0" err="1" smtClean="0"/>
              <a:t>BroadcastReceiver</a:t>
            </a:r>
            <a:r>
              <a:rPr lang="es-AR" sz="1400" dirty="0" smtClean="0"/>
              <a:t> se configurará para</a:t>
            </a:r>
            <a:r>
              <a:rPr lang="es-AR" sz="1400" b="1" dirty="0" smtClean="0"/>
              <a:t> responder a una determinada acción del sistema</a:t>
            </a:r>
            <a:r>
              <a:rPr lang="es-AR" sz="1400" dirty="0" smtClean="0"/>
              <a:t>, y el propio sistema será el encargado de notificar al </a:t>
            </a:r>
            <a:r>
              <a:rPr lang="es-AR" sz="1400" i="1" dirty="0" err="1" smtClean="0"/>
              <a:t>BroadcastReceiver</a:t>
            </a:r>
            <a:r>
              <a:rPr lang="es-AR" sz="1400" dirty="0" smtClean="0"/>
              <a:t> de que ha sucedido dicha acción.</a:t>
            </a:r>
            <a:endParaRPr lang="es-AR" sz="1400" dirty="0"/>
          </a:p>
        </p:txBody>
      </p:sp>
    </p:spTree>
    <p:extLst>
      <p:ext uri="{BB962C8B-B14F-4D97-AF65-F5344CB8AC3E}">
        <p14:creationId xmlns:p14="http://schemas.microsoft.com/office/powerpoint/2010/main" val="42478878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3"/>
          <p:cNvSpPr/>
          <p:nvPr/>
        </p:nvSpPr>
        <p:spPr>
          <a:xfrm>
            <a:off x="677334" y="683416"/>
            <a:ext cx="4095224" cy="923330"/>
          </a:xfrm>
          <a:prstGeom prst="rect">
            <a:avLst/>
          </a:prstGeom>
          <a:noFill/>
        </p:spPr>
        <p:txBody>
          <a:bodyPr wrap="none" lIns="91440" tIns="45720" rIns="91440" bIns="45720">
            <a:spAutoFit/>
          </a:bodyPr>
          <a:lstStyle/>
          <a:p>
            <a:pPr algn="ctr"/>
            <a:r>
              <a:rPr lang="es-E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Actividad </a:t>
            </a:r>
            <a:r>
              <a:rPr lang="es-E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7</a:t>
            </a:r>
            <a:r>
              <a:rPr lang="es-E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CuadroTexto 4"/>
          <p:cNvSpPr txBox="1"/>
          <p:nvPr/>
        </p:nvSpPr>
        <p:spPr>
          <a:xfrm>
            <a:off x="3881887" y="2029461"/>
            <a:ext cx="5868330" cy="2308324"/>
          </a:xfrm>
          <a:prstGeom prst="rect">
            <a:avLst/>
          </a:prstGeom>
          <a:solidFill>
            <a:srgbClr val="00B050"/>
          </a:solidFill>
        </p:spPr>
        <p:txBody>
          <a:bodyPr wrap="square" rtlCol="0">
            <a:spAutoFit/>
          </a:bodyPr>
          <a:lstStyle/>
          <a:p>
            <a:pPr marL="342900" indent="-342900">
              <a:buAutoNum type="alphaLcParenR"/>
            </a:pPr>
            <a:r>
              <a:rPr lang="es-AR" b="1" dirty="0" smtClean="0">
                <a:solidFill>
                  <a:schemeClr val="bg1"/>
                </a:solidFill>
              </a:rPr>
              <a:t>Crear un nuevo  Contenedor de Tipo </a:t>
            </a:r>
            <a:r>
              <a:rPr lang="es-AR" b="1" dirty="0" err="1" smtClean="0">
                <a:solidFill>
                  <a:schemeClr val="bg1"/>
                </a:solidFill>
              </a:rPr>
              <a:t>LinearLayout</a:t>
            </a:r>
            <a:r>
              <a:rPr lang="es-AR" b="1" dirty="0" smtClean="0">
                <a:solidFill>
                  <a:schemeClr val="bg1"/>
                </a:solidFill>
              </a:rPr>
              <a:t> con 2 botones (Activar/Desactivar)</a:t>
            </a:r>
          </a:p>
          <a:p>
            <a:pPr marL="342900" indent="-342900">
              <a:buAutoNum type="alphaLcParenR"/>
            </a:pPr>
            <a:r>
              <a:rPr lang="es-AR" b="1" dirty="0" smtClean="0">
                <a:solidFill>
                  <a:schemeClr val="bg1"/>
                </a:solidFill>
              </a:rPr>
              <a:t>Asociar a la activad principal a esta vista</a:t>
            </a:r>
          </a:p>
          <a:p>
            <a:pPr marL="342900" indent="-342900">
              <a:buAutoNum type="alphaLcParenR"/>
            </a:pPr>
            <a:r>
              <a:rPr lang="es-AR" b="1" dirty="0" smtClean="0">
                <a:solidFill>
                  <a:schemeClr val="bg1"/>
                </a:solidFill>
              </a:rPr>
              <a:t>Programar para que al provocarse el evento del clic sobre el </a:t>
            </a:r>
            <a:r>
              <a:rPr lang="es-AR" b="1" dirty="0" err="1" smtClean="0">
                <a:solidFill>
                  <a:schemeClr val="bg1"/>
                </a:solidFill>
              </a:rPr>
              <a:t>boton</a:t>
            </a:r>
            <a:r>
              <a:rPr lang="es-AR" b="1" dirty="0" smtClean="0">
                <a:solidFill>
                  <a:schemeClr val="bg1"/>
                </a:solidFill>
              </a:rPr>
              <a:t> (Activar ), inicie el servicio (</a:t>
            </a:r>
            <a:r>
              <a:rPr lang="es-AR" b="1" dirty="0" err="1" smtClean="0">
                <a:solidFill>
                  <a:schemeClr val="bg1"/>
                </a:solidFill>
              </a:rPr>
              <a:t>ServicioMusical</a:t>
            </a:r>
            <a:r>
              <a:rPr lang="es-AR" b="1" dirty="0" smtClean="0">
                <a:solidFill>
                  <a:schemeClr val="bg1"/>
                </a:solidFill>
              </a:rPr>
              <a:t>) y al pulsar sobre el botón (Desactivar) este servicio pare.</a:t>
            </a:r>
            <a:endParaRPr lang="es-AR" b="1" dirty="0">
              <a:solidFill>
                <a:schemeClr val="bg1"/>
              </a:solidFill>
            </a:endParaRPr>
          </a:p>
          <a:p>
            <a:pPr marL="1257300" lvl="2" indent="-342900"/>
            <a:endParaRPr lang="es-AR" b="1" dirty="0" smtClean="0">
              <a:solidFill>
                <a:schemeClr val="bg1"/>
              </a:solidFill>
            </a:endParaRPr>
          </a:p>
        </p:txBody>
      </p:sp>
      <p:pic>
        <p:nvPicPr>
          <p:cNvPr id="3074" name="Picture 2"/>
          <p:cNvPicPr>
            <a:picLocks noChangeAspect="1" noChangeArrowheads="1"/>
          </p:cNvPicPr>
          <p:nvPr/>
        </p:nvPicPr>
        <p:blipFill>
          <a:blip r:embed="rId2"/>
          <a:srcRect/>
          <a:stretch>
            <a:fillRect/>
          </a:stretch>
        </p:blipFill>
        <p:spPr bwMode="auto">
          <a:xfrm>
            <a:off x="477238" y="1984076"/>
            <a:ext cx="2921570" cy="453749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err="1" smtClean="0"/>
              <a:t>Broadcast</a:t>
            </a:r>
            <a:r>
              <a:rPr lang="es-AR" dirty="0" smtClean="0"/>
              <a:t> Receiver</a:t>
            </a:r>
            <a:br>
              <a:rPr lang="es-AR" dirty="0" smtClean="0"/>
            </a:br>
            <a:r>
              <a:rPr lang="es-AR" b="1" dirty="0" smtClean="0"/>
              <a:t>Implementación</a:t>
            </a:r>
            <a:br>
              <a:rPr lang="es-AR" b="1" dirty="0" smtClean="0"/>
            </a:br>
            <a:endParaRPr lang="es-AR" dirty="0"/>
          </a:p>
        </p:txBody>
      </p:sp>
      <p:sp>
        <p:nvSpPr>
          <p:cNvPr id="3" name="2 Rectángulo"/>
          <p:cNvSpPr/>
          <p:nvPr/>
        </p:nvSpPr>
        <p:spPr>
          <a:xfrm>
            <a:off x="415636" y="1897539"/>
            <a:ext cx="8711739" cy="3170099"/>
          </a:xfrm>
          <a:prstGeom prst="rect">
            <a:avLst/>
          </a:prstGeom>
          <a:solidFill>
            <a:schemeClr val="accent2"/>
          </a:solidFill>
        </p:spPr>
        <p:txBody>
          <a:bodyPr wrap="square">
            <a:spAutoFit/>
          </a:bodyPr>
          <a:lstStyle/>
          <a:p>
            <a:pPr algn="just">
              <a:buFont typeface="Wingdings" pitchFamily="2" charset="2"/>
              <a:buChar char="Ø"/>
            </a:pPr>
            <a:r>
              <a:rPr lang="es-AR" sz="2000" b="1" dirty="0" smtClean="0">
                <a:solidFill>
                  <a:schemeClr val="bg1"/>
                </a:solidFill>
              </a:rPr>
              <a:t>Un receiver puede ser registrado en el archivo: AndroidManifiest.xml</a:t>
            </a:r>
          </a:p>
          <a:p>
            <a:pPr algn="just">
              <a:buFont typeface="Wingdings" pitchFamily="2" charset="2"/>
              <a:buChar char="Ø"/>
            </a:pPr>
            <a:endParaRPr lang="es-AR" sz="2000" b="1" dirty="0" smtClean="0">
              <a:solidFill>
                <a:schemeClr val="bg1"/>
              </a:solidFill>
            </a:endParaRPr>
          </a:p>
          <a:p>
            <a:pPr algn="just">
              <a:buFont typeface="Wingdings" pitchFamily="2" charset="2"/>
              <a:buChar char="Ø"/>
            </a:pPr>
            <a:r>
              <a:rPr lang="es-AR" sz="2000" b="1" dirty="0" smtClean="0">
                <a:solidFill>
                  <a:schemeClr val="bg1"/>
                </a:solidFill>
              </a:rPr>
              <a:t>Alternativamente a ese registro estático , puedo también registrarlo en forma dinámica a través del método </a:t>
            </a:r>
            <a:r>
              <a:rPr lang="es-AR" sz="2000" b="1" dirty="0" err="1" smtClean="0">
                <a:solidFill>
                  <a:schemeClr val="bg1"/>
                </a:solidFill>
              </a:rPr>
              <a:t>Context.registerReceiver</a:t>
            </a:r>
            <a:r>
              <a:rPr lang="es-AR" sz="2000" b="1" dirty="0" smtClean="0">
                <a:solidFill>
                  <a:schemeClr val="bg1"/>
                </a:solidFill>
              </a:rPr>
              <a:t>()</a:t>
            </a:r>
          </a:p>
          <a:p>
            <a:pPr algn="just">
              <a:buFont typeface="Wingdings" pitchFamily="2" charset="2"/>
              <a:buChar char="Ø"/>
            </a:pPr>
            <a:endParaRPr lang="es-AR" sz="2000" b="1" dirty="0" smtClean="0">
              <a:solidFill>
                <a:schemeClr val="bg1"/>
              </a:solidFill>
            </a:endParaRPr>
          </a:p>
          <a:p>
            <a:pPr algn="just">
              <a:buFont typeface="Wingdings" pitchFamily="2" charset="2"/>
              <a:buChar char="Ø"/>
            </a:pPr>
            <a:r>
              <a:rPr lang="es-AR" sz="2000" b="1" dirty="0" smtClean="0">
                <a:solidFill>
                  <a:schemeClr val="bg1"/>
                </a:solidFill>
              </a:rPr>
              <a:t>La clase para un receiver extiende de </a:t>
            </a:r>
            <a:r>
              <a:rPr lang="es-AR" sz="2000" b="1" dirty="0" err="1" smtClean="0">
                <a:solidFill>
                  <a:schemeClr val="bg1"/>
                </a:solidFill>
              </a:rPr>
              <a:t>BroadcastReceiver</a:t>
            </a:r>
            <a:r>
              <a:rPr lang="es-AR" sz="2000" b="1" dirty="0" smtClean="0">
                <a:solidFill>
                  <a:schemeClr val="bg1"/>
                </a:solidFill>
              </a:rPr>
              <a:t>, en la que </a:t>
            </a:r>
            <a:r>
              <a:rPr lang="es-AR" sz="2000" b="1" dirty="0" err="1" smtClean="0">
                <a:solidFill>
                  <a:schemeClr val="bg1"/>
                </a:solidFill>
              </a:rPr>
              <a:t>sobreescribiremos</a:t>
            </a:r>
            <a:r>
              <a:rPr lang="es-AR" sz="2000" b="1" dirty="0" smtClean="0">
                <a:solidFill>
                  <a:schemeClr val="bg1"/>
                </a:solidFill>
              </a:rPr>
              <a:t> el método </a:t>
            </a:r>
            <a:r>
              <a:rPr lang="es-AR" sz="2000" b="1" dirty="0" err="1" smtClean="0">
                <a:solidFill>
                  <a:schemeClr val="bg1"/>
                </a:solidFill>
              </a:rPr>
              <a:t>onReceive</a:t>
            </a:r>
            <a:r>
              <a:rPr lang="es-AR" sz="2000" b="1" dirty="0" smtClean="0">
                <a:solidFill>
                  <a:schemeClr val="bg1"/>
                </a:solidFill>
              </a:rPr>
              <a:t>() quien contendrá la tarea a realizar si el evento sucede.</a:t>
            </a:r>
          </a:p>
          <a:p>
            <a:pPr algn="just">
              <a:buFont typeface="Wingdings" pitchFamily="2" charset="2"/>
              <a:buChar char="Ø"/>
            </a:pPr>
            <a:endParaRPr lang="es-AR" sz="2000" b="1" dirty="0" smtClean="0">
              <a:solidFill>
                <a:schemeClr val="bg1"/>
              </a:solidFill>
            </a:endParaRPr>
          </a:p>
          <a:p>
            <a:pPr algn="just">
              <a:buFont typeface="Wingdings" pitchFamily="2" charset="2"/>
              <a:buChar char="Ø"/>
            </a:pPr>
            <a:endParaRPr lang="es-AR" sz="2000"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Broadcast</a:t>
            </a:r>
            <a:r>
              <a:rPr lang="es-AR" dirty="0" smtClean="0"/>
              <a:t> Receiver – Registro Estático</a:t>
            </a:r>
            <a:endParaRPr lang="es-AR" dirty="0"/>
          </a:p>
        </p:txBody>
      </p:sp>
      <p:sp>
        <p:nvSpPr>
          <p:cNvPr id="1025" name="Rectangle 1"/>
          <p:cNvSpPr>
            <a:spLocks noChangeArrowheads="1"/>
          </p:cNvSpPr>
          <p:nvPr/>
        </p:nvSpPr>
        <p:spPr bwMode="auto">
          <a:xfrm>
            <a:off x="478971" y="3670957"/>
            <a:ext cx="9035143" cy="2123658"/>
          </a:xfrm>
          <a:prstGeom prst="rect">
            <a:avLst/>
          </a:prstGeom>
          <a:solidFill>
            <a:schemeClr val="accent3">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dirty="0" err="1" smtClean="0">
                <a:ln>
                  <a:noFill/>
                </a:ln>
                <a:solidFill>
                  <a:srgbClr val="7F0055"/>
                </a:solidFill>
                <a:effectLst/>
                <a:latin typeface="Consolas" pitchFamily="49" charset="0"/>
                <a:cs typeface="Consolas" pitchFamily="49" charset="0"/>
              </a:rPr>
              <a:t>public</a:t>
            </a:r>
            <a:r>
              <a:rPr kumimoji="0" lang="es-AR" sz="14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600" b="1" i="0" u="none" strike="noStrike" cap="none" normalizeH="0" baseline="0" dirty="0" err="1" smtClean="0">
                <a:ln>
                  <a:noFill/>
                </a:ln>
                <a:solidFill>
                  <a:srgbClr val="7F0055"/>
                </a:solidFill>
                <a:effectLst/>
                <a:latin typeface="Consolas" pitchFamily="49" charset="0"/>
                <a:cs typeface="Consolas" pitchFamily="49" charset="0"/>
              </a:rPr>
              <a:t>class</a:t>
            </a:r>
            <a:r>
              <a:rPr kumimoji="0" lang="es-AR" sz="14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000000"/>
                </a:solidFill>
                <a:effectLst/>
                <a:latin typeface="Consolas" pitchFamily="49" charset="0"/>
                <a:cs typeface="Consolas" pitchFamily="49" charset="0"/>
              </a:rPr>
              <a:t>CambioAvion</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 </a:t>
            </a:r>
            <a:r>
              <a:rPr kumimoji="0" lang="es-AR" sz="1600" b="1" i="0" u="none" strike="noStrike" cap="none" normalizeH="0" baseline="0" dirty="0" err="1" smtClean="0">
                <a:ln>
                  <a:noFill/>
                </a:ln>
                <a:solidFill>
                  <a:srgbClr val="7F0055"/>
                </a:solidFill>
                <a:effectLst/>
                <a:latin typeface="Consolas" pitchFamily="49" charset="0"/>
                <a:cs typeface="Consolas" pitchFamily="49" charset="0"/>
              </a:rPr>
              <a:t>extends</a:t>
            </a:r>
            <a:r>
              <a:rPr kumimoji="0" lang="es-AR" sz="14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000000"/>
                </a:solidFill>
                <a:effectLst/>
                <a:latin typeface="Consolas" pitchFamily="49" charset="0"/>
                <a:cs typeface="Consolas" pitchFamily="49" charset="0"/>
              </a:rPr>
              <a:t>BroadcastReceiver</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 {</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smtClean="0">
                <a:ln>
                  <a:noFill/>
                </a:ln>
                <a:solidFill>
                  <a:srgbClr val="808080"/>
                </a:solidFill>
                <a:effectLst/>
                <a:latin typeface="Consolas" pitchFamily="49" charset="0"/>
                <a:cs typeface="Consolas" pitchFamily="49" charset="0"/>
              </a:rPr>
              <a:t>@</a:t>
            </a:r>
            <a:r>
              <a:rPr kumimoji="0" lang="es-AR" sz="1600" b="0" i="0" u="none" strike="noStrike" cap="none" normalizeH="0" baseline="0" dirty="0" err="1" smtClean="0">
                <a:ln>
                  <a:noFill/>
                </a:ln>
                <a:solidFill>
                  <a:srgbClr val="808080"/>
                </a:solidFill>
                <a:effectLst/>
                <a:latin typeface="Consolas" pitchFamily="49" charset="0"/>
                <a:cs typeface="Consolas" pitchFamily="49" charset="0"/>
              </a:rPr>
              <a:t>Override</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1" i="0" u="none" strike="noStrike" cap="none" normalizeH="0" baseline="0" dirty="0" err="1" smtClean="0">
                <a:ln>
                  <a:noFill/>
                </a:ln>
                <a:solidFill>
                  <a:srgbClr val="7F0055"/>
                </a:solidFill>
                <a:effectLst/>
                <a:latin typeface="Consolas" pitchFamily="49" charset="0"/>
                <a:cs typeface="Consolas" pitchFamily="49" charset="0"/>
              </a:rPr>
              <a:t>public</a:t>
            </a:r>
            <a:r>
              <a:rPr kumimoji="0" lang="es-AR" sz="14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600" b="1" i="0" u="none" strike="noStrike" cap="none" normalizeH="0" baseline="0" dirty="0" err="1" smtClean="0">
                <a:ln>
                  <a:noFill/>
                </a:ln>
                <a:solidFill>
                  <a:srgbClr val="7F0055"/>
                </a:solidFill>
                <a:effectLst/>
                <a:latin typeface="Consolas" pitchFamily="49" charset="0"/>
                <a:cs typeface="Consolas" pitchFamily="49" charset="0"/>
              </a:rPr>
              <a:t>void</a:t>
            </a:r>
            <a:r>
              <a:rPr kumimoji="0" lang="es-AR" sz="14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000000"/>
                </a:solidFill>
                <a:effectLst/>
                <a:latin typeface="Consolas" pitchFamily="49" charset="0"/>
                <a:cs typeface="Consolas" pitchFamily="49" charset="0"/>
              </a:rPr>
              <a:t>onReceive</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a:t>
            </a:r>
            <a:r>
              <a:rPr kumimoji="0" lang="es-AR" sz="1600" b="0" i="0" u="none" strike="noStrike" cap="none" normalizeH="0" baseline="0" dirty="0" err="1" smtClean="0">
                <a:ln>
                  <a:noFill/>
                </a:ln>
                <a:solidFill>
                  <a:srgbClr val="000000"/>
                </a:solidFill>
                <a:effectLst/>
                <a:latin typeface="Consolas" pitchFamily="49" charset="0"/>
                <a:cs typeface="Consolas" pitchFamily="49" charset="0"/>
              </a:rPr>
              <a:t>Context</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000000"/>
                </a:solidFill>
                <a:effectLst/>
                <a:latin typeface="Consolas" pitchFamily="49" charset="0"/>
                <a:cs typeface="Consolas" pitchFamily="49" charset="0"/>
              </a:rPr>
              <a:t>ctx</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000000"/>
                </a:solidFill>
                <a:effectLst/>
                <a:latin typeface="Consolas" pitchFamily="49" charset="0"/>
                <a:cs typeface="Consolas" pitchFamily="49" charset="0"/>
              </a:rPr>
              <a:t>Intent</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 i) {</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fontAlgn="base"/>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lang="es-AR" sz="1600" dirty="0" smtClean="0"/>
              <a:t>    </a:t>
            </a:r>
            <a:r>
              <a:rPr lang="es-AR" sz="1600" dirty="0" err="1" smtClean="0"/>
              <a:t>Toast.makeText</a:t>
            </a:r>
            <a:r>
              <a:rPr lang="es-AR" sz="1600" dirty="0" smtClean="0"/>
              <a:t>(</a:t>
            </a:r>
            <a:r>
              <a:rPr lang="es-AR" sz="1600" dirty="0" err="1" smtClean="0"/>
              <a:t>ctx</a:t>
            </a:r>
            <a:r>
              <a:rPr lang="es-AR" sz="1600" dirty="0" smtClean="0"/>
              <a:t>, “Usted </a:t>
            </a:r>
            <a:r>
              <a:rPr lang="es-AR" sz="1600" dirty="0" smtClean="0"/>
              <a:t>Activado el Modo Avión.", </a:t>
            </a:r>
            <a:r>
              <a:rPr lang="es-AR" sz="1600" dirty="0" err="1" smtClean="0"/>
              <a:t>Toast.LENGTH_SHORT</a:t>
            </a:r>
            <a:r>
              <a:rPr lang="es-AR" sz="1600" dirty="0" smtClean="0"/>
              <a:t>).show();</a:t>
            </a:r>
          </a:p>
          <a:p>
            <a:pPr fontAlgn="base"/>
            <a:r>
              <a:rPr lang="es-AR" sz="1600" dirty="0" smtClean="0"/>
              <a:t> </a:t>
            </a:r>
          </a:p>
          <a:p>
            <a:pPr fontAlgn="base"/>
            <a:r>
              <a:rPr lang="es-AR" sz="1600" dirty="0" smtClean="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777777"/>
                </a:solidFill>
                <a:effectLst/>
                <a:latin typeface="Consolas" pitchFamily="49" charset="0"/>
                <a:cs typeface="Consolas" pitchFamily="49" charset="0"/>
              </a:rPr>
              <a:t>  </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s-A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4 Rectángulo"/>
          <p:cNvSpPr/>
          <p:nvPr/>
        </p:nvSpPr>
        <p:spPr>
          <a:xfrm>
            <a:off x="718457" y="1979206"/>
            <a:ext cx="8033658"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just"/>
            <a:r>
              <a:rPr lang="es-AR" dirty="0" smtClean="0"/>
              <a:t>En esta ocasión vamos a crear un ejemplo en el que se mostrará un </a:t>
            </a:r>
            <a:r>
              <a:rPr lang="es-AR" i="1" dirty="0" err="1" smtClean="0"/>
              <a:t>Toast</a:t>
            </a:r>
            <a:r>
              <a:rPr lang="es-AR" dirty="0" smtClean="0"/>
              <a:t> (mensaje </a:t>
            </a:r>
            <a:r>
              <a:rPr lang="es-AR" dirty="0" err="1" smtClean="0"/>
              <a:t>popup</a:t>
            </a:r>
            <a:r>
              <a:rPr lang="es-AR" dirty="0" smtClean="0"/>
              <a:t>) en nuestro dispositivo cuando el usuario cambie </a:t>
            </a:r>
            <a:r>
              <a:rPr lang="es-AR" dirty="0" smtClean="0"/>
              <a:t>a Modo Avión.</a:t>
            </a:r>
            <a:endParaRPr lang="es-AR" dirty="0" smtClean="0"/>
          </a:p>
        </p:txBody>
      </p:sp>
      <p:sp>
        <p:nvSpPr>
          <p:cNvPr id="6" name="5 CuadroTexto"/>
          <p:cNvSpPr txBox="1"/>
          <p:nvPr/>
        </p:nvSpPr>
        <p:spPr>
          <a:xfrm>
            <a:off x="489856" y="3072242"/>
            <a:ext cx="6237515" cy="369332"/>
          </a:xfrm>
          <a:prstGeom prst="rect">
            <a:avLst/>
          </a:prstGeom>
          <a:noFill/>
        </p:spPr>
        <p:txBody>
          <a:bodyPr wrap="square" rtlCol="0">
            <a:spAutoFit/>
          </a:bodyPr>
          <a:lstStyle/>
          <a:p>
            <a:r>
              <a:rPr lang="es-AR" dirty="0" smtClean="0"/>
              <a:t>1º Paso: Crear mi Receiver</a:t>
            </a:r>
            <a:endParaRPr lang="es-A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241905" y="130629"/>
            <a:ext cx="8596668" cy="1320800"/>
          </a:xfrm>
        </p:spPr>
        <p:txBody>
          <a:bodyPr/>
          <a:lstStyle/>
          <a:p>
            <a:r>
              <a:rPr lang="es-AR" dirty="0" err="1" smtClean="0"/>
              <a:t>Broadcast</a:t>
            </a:r>
            <a:r>
              <a:rPr lang="es-AR" dirty="0" smtClean="0"/>
              <a:t> Receiver</a:t>
            </a:r>
            <a:endParaRPr lang="es-AR" dirty="0"/>
          </a:p>
        </p:txBody>
      </p:sp>
      <p:sp>
        <p:nvSpPr>
          <p:cNvPr id="55298" name="Rectangle 2"/>
          <p:cNvSpPr>
            <a:spLocks noChangeArrowheads="1"/>
          </p:cNvSpPr>
          <p:nvPr/>
        </p:nvSpPr>
        <p:spPr bwMode="auto">
          <a:xfrm>
            <a:off x="304800" y="1698631"/>
            <a:ext cx="9459685" cy="3877985"/>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Consolas" pitchFamily="49" charset="0"/>
                <a:cs typeface="Consolas" pitchFamily="49" charset="0"/>
              </a:rPr>
              <a:t>&lt;</a:t>
            </a:r>
            <a:r>
              <a:rPr kumimoji="0" lang="es-AR" sz="1600" b="1" i="0" u="none" strike="noStrike" cap="none" normalizeH="0" baseline="0" dirty="0" err="1" smtClean="0">
                <a:ln>
                  <a:noFill/>
                </a:ln>
                <a:solidFill>
                  <a:srgbClr val="7F0055"/>
                </a:solidFill>
                <a:effectLst/>
                <a:latin typeface="Consolas" pitchFamily="49" charset="0"/>
                <a:cs typeface="Consolas" pitchFamily="49" charset="0"/>
              </a:rPr>
              <a:t>application</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808080"/>
                </a:solidFill>
                <a:effectLst/>
                <a:latin typeface="Consolas" pitchFamily="49" charset="0"/>
                <a:cs typeface="Consolas" pitchFamily="49" charset="0"/>
              </a:rPr>
              <a:t>android:allowBackup</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"true"</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808080"/>
                </a:solidFill>
                <a:effectLst/>
                <a:latin typeface="Consolas" pitchFamily="49" charset="0"/>
                <a:cs typeface="Consolas" pitchFamily="49" charset="0"/>
              </a:rPr>
              <a:t>android:icon</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r>
              <a:rPr kumimoji="0" lang="es-AR" sz="1600" b="0" i="0" u="none" strike="noStrike" cap="none" normalizeH="0" baseline="0" dirty="0" err="1" smtClean="0">
                <a:ln>
                  <a:noFill/>
                </a:ln>
                <a:solidFill>
                  <a:srgbClr val="2A00FF"/>
                </a:solidFill>
                <a:effectLst/>
                <a:latin typeface="Consolas" pitchFamily="49" charset="0"/>
                <a:cs typeface="Consolas" pitchFamily="49" charset="0"/>
              </a:rPr>
              <a:t>drawable</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r>
              <a:rPr kumimoji="0" lang="es-AR" sz="1600" b="0" i="0" u="none" strike="noStrike" cap="none" normalizeH="0" baseline="0" dirty="0" err="1" smtClean="0">
                <a:ln>
                  <a:noFill/>
                </a:ln>
                <a:solidFill>
                  <a:srgbClr val="2A00FF"/>
                </a:solidFill>
                <a:effectLst/>
                <a:latin typeface="Consolas" pitchFamily="49" charset="0"/>
                <a:cs typeface="Consolas" pitchFamily="49" charset="0"/>
              </a:rPr>
              <a:t>ic_launcher</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808080"/>
                </a:solidFill>
                <a:effectLst/>
                <a:latin typeface="Consolas" pitchFamily="49" charset="0"/>
                <a:cs typeface="Consolas" pitchFamily="49" charset="0"/>
              </a:rPr>
              <a:t>android:label</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r>
              <a:rPr kumimoji="0" lang="es-AR" sz="1600" b="0" i="0" u="none" strike="noStrike" cap="none" normalizeH="0" baseline="0" dirty="0" err="1" smtClean="0">
                <a:ln>
                  <a:noFill/>
                </a:ln>
                <a:solidFill>
                  <a:srgbClr val="2A00FF"/>
                </a:solidFill>
                <a:effectLst/>
                <a:latin typeface="Consolas" pitchFamily="49" charset="0"/>
                <a:cs typeface="Consolas" pitchFamily="49" charset="0"/>
              </a:rPr>
              <a:t>string</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r>
              <a:rPr kumimoji="0" lang="es-AR" sz="1600" b="0" i="0" u="none" strike="noStrike" cap="none" normalizeH="0" baseline="0" dirty="0" err="1" smtClean="0">
                <a:ln>
                  <a:noFill/>
                </a:ln>
                <a:solidFill>
                  <a:srgbClr val="2A00FF"/>
                </a:solidFill>
                <a:effectLst/>
                <a:latin typeface="Consolas" pitchFamily="49" charset="0"/>
                <a:cs typeface="Consolas" pitchFamily="49" charset="0"/>
              </a:rPr>
              <a:t>app_name</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808080"/>
                </a:solidFill>
                <a:effectLst/>
                <a:latin typeface="Consolas" pitchFamily="49" charset="0"/>
                <a:cs typeface="Consolas" pitchFamily="49" charset="0"/>
              </a:rPr>
              <a:t>android:theme</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r>
              <a:rPr kumimoji="0" lang="es-AR" sz="1600" b="0" i="0" u="none" strike="noStrike" cap="none" normalizeH="0" baseline="0" dirty="0" err="1" smtClean="0">
                <a:ln>
                  <a:noFill/>
                </a:ln>
                <a:solidFill>
                  <a:srgbClr val="2A00FF"/>
                </a:solidFill>
                <a:effectLst/>
                <a:latin typeface="Consolas" pitchFamily="49" charset="0"/>
                <a:cs typeface="Consolas" pitchFamily="49" charset="0"/>
              </a:rPr>
              <a:t>style</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r>
              <a:rPr kumimoji="0" lang="es-AR" sz="1600" b="0" i="0" u="none" strike="noStrike" cap="none" normalizeH="0" baseline="0" dirty="0" err="1" smtClean="0">
                <a:ln>
                  <a:noFill/>
                </a:ln>
                <a:solidFill>
                  <a:srgbClr val="2A00FF"/>
                </a:solidFill>
                <a:effectLst/>
                <a:latin typeface="Consolas" pitchFamily="49" charset="0"/>
                <a:cs typeface="Consolas" pitchFamily="49" charset="0"/>
              </a:rPr>
              <a:t>AppTheme</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r>
              <a:rPr kumimoji="0" lang="es-AR" sz="14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&gt;</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&lt;</a:t>
            </a:r>
            <a:r>
              <a:rPr kumimoji="0" lang="es-AR" sz="1600" b="1" i="0" u="none" strike="noStrike" cap="none" normalizeH="0" baseline="0" dirty="0" err="1" smtClean="0">
                <a:ln>
                  <a:noFill/>
                </a:ln>
                <a:solidFill>
                  <a:srgbClr val="7F0055"/>
                </a:solidFill>
                <a:effectLst/>
                <a:latin typeface="Consolas" pitchFamily="49" charset="0"/>
                <a:cs typeface="Consolas" pitchFamily="49" charset="0"/>
              </a:rPr>
              <a:t>activity</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smtClean="0">
                <a:ln>
                  <a:noFill/>
                </a:ln>
                <a:solidFill>
                  <a:srgbClr val="808080"/>
                </a:solidFill>
                <a:effectLst/>
                <a:latin typeface="Consolas" pitchFamily="49" charset="0"/>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AR" sz="1600" dirty="0" smtClean="0">
                <a:solidFill>
                  <a:srgbClr val="808080"/>
                </a:solidFill>
                <a:latin typeface="Consolas" pitchFamily="49"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&lt;/</a:t>
            </a:r>
            <a:r>
              <a:rPr kumimoji="0" lang="es-AR" sz="1600" b="1" i="0" u="none" strike="noStrike" cap="none" normalizeH="0" baseline="0" dirty="0" err="1" smtClean="0">
                <a:ln>
                  <a:noFill/>
                </a:ln>
                <a:solidFill>
                  <a:srgbClr val="7F0055"/>
                </a:solidFill>
                <a:effectLst/>
                <a:latin typeface="Consolas" pitchFamily="49" charset="0"/>
                <a:cs typeface="Consolas" pitchFamily="49" charset="0"/>
              </a:rPr>
              <a:t>activity</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&gt;</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&lt;</a:t>
            </a:r>
            <a:r>
              <a:rPr kumimoji="0" lang="es-AR" sz="1600" b="1" i="0" u="none" strike="noStrike" cap="none" normalizeH="0" baseline="0" dirty="0" smtClean="0">
                <a:ln>
                  <a:noFill/>
                </a:ln>
                <a:solidFill>
                  <a:srgbClr val="7F0055"/>
                </a:solidFill>
                <a:effectLst/>
                <a:latin typeface="Consolas" pitchFamily="49" charset="0"/>
                <a:cs typeface="Consolas" pitchFamily="49" charset="0"/>
              </a:rPr>
              <a:t>receiver</a:t>
            </a:r>
            <a:r>
              <a:rPr kumimoji="0" lang="es-AR" sz="14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808080"/>
                </a:solidFill>
                <a:effectLst/>
                <a:latin typeface="Consolas" pitchFamily="49" charset="0"/>
                <a:cs typeface="Consolas" pitchFamily="49" charset="0"/>
              </a:rPr>
              <a:t>android:name</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r>
              <a:rPr lang="es-AR" sz="1600" dirty="0" err="1" smtClean="0">
                <a:solidFill>
                  <a:srgbClr val="2A00FF"/>
                </a:solidFill>
                <a:latin typeface="Consolas" pitchFamily="49" charset="0"/>
                <a:cs typeface="Consolas" pitchFamily="49" charset="0"/>
              </a:rPr>
              <a:t>CambioAvion</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&gt;</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&lt;</a:t>
            </a:r>
            <a:r>
              <a:rPr kumimoji="0" lang="es-AR" sz="1600" b="1" i="0" u="none" strike="noStrike" cap="none" normalizeH="0" baseline="0" dirty="0" err="1" smtClean="0">
                <a:ln>
                  <a:noFill/>
                </a:ln>
                <a:solidFill>
                  <a:srgbClr val="7F0055"/>
                </a:solidFill>
                <a:effectLst/>
                <a:latin typeface="Consolas" pitchFamily="49" charset="0"/>
                <a:cs typeface="Consolas" pitchFamily="49" charset="0"/>
              </a:rPr>
              <a:t>intent-filter</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&gt;</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lvl="0" defTabSz="914400" eaLnBrk="0" fontAlgn="base" hangingPunct="0">
              <a:spcBef>
                <a:spcPct val="0"/>
              </a:spcBef>
              <a:spcAft>
                <a:spcPct val="0"/>
              </a:spcAf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&lt;</a:t>
            </a:r>
            <a:r>
              <a:rPr kumimoji="0" lang="es-AR" sz="1600" b="1" i="0" u="none" strike="noStrike" cap="none" normalizeH="0" baseline="0" dirty="0" err="1" smtClean="0">
                <a:ln>
                  <a:noFill/>
                </a:ln>
                <a:solidFill>
                  <a:srgbClr val="7F0055"/>
                </a:solidFill>
                <a:effectLst/>
                <a:latin typeface="Consolas" pitchFamily="49" charset="0"/>
                <a:cs typeface="Consolas" pitchFamily="49" charset="0"/>
              </a:rPr>
              <a:t>action</a:t>
            </a:r>
            <a:r>
              <a:rPr kumimoji="0" lang="es-AR" sz="14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808080"/>
                </a:solidFill>
                <a:effectLst/>
                <a:latin typeface="Consolas" pitchFamily="49" charset="0"/>
                <a:cs typeface="Consolas" pitchFamily="49" charset="0"/>
              </a:rPr>
              <a:t>android:name</a:t>
            </a:r>
            <a:r>
              <a:rPr lang="es-AR" sz="1600" dirty="0" smtClean="0">
                <a:solidFill>
                  <a:srgbClr val="2A00FF"/>
                </a:solidFill>
                <a:latin typeface="Consolas" pitchFamily="49" charset="0"/>
                <a:cs typeface="Consolas" pitchFamily="49" charset="0"/>
              </a:rPr>
              <a:t>=“</a:t>
            </a:r>
            <a:r>
              <a:rPr lang="es-AR" sz="1600" dirty="0" err="1" smtClean="0">
                <a:solidFill>
                  <a:srgbClr val="2A00FF"/>
                </a:solidFill>
                <a:latin typeface="Consolas" pitchFamily="49" charset="0"/>
                <a:cs typeface="Consolas" pitchFamily="49" charset="0"/>
              </a:rPr>
              <a:t>android.intent.action.AIRPLANE_MODE</a:t>
            </a:r>
            <a:r>
              <a:rPr lang="es-AR" sz="1600" dirty="0" smtClean="0">
                <a:solidFill>
                  <a:srgbClr val="2A00FF"/>
                </a:solidFill>
                <a:latin typeface="Consolas" pitchFamily="49" charset="0"/>
                <a:cs typeface="Consolas" pitchFamily="49" charset="0"/>
              </a:rPr>
              <a:t>”</a:t>
            </a:r>
            <a:r>
              <a:rPr lang="es-AR" sz="1600" dirty="0" smtClean="0">
                <a:latin typeface="Consolas" pitchFamily="49" charset="0"/>
                <a:cs typeface="Consolas" pitchFamily="49" charset="0"/>
              </a:rPr>
              <a:t>/&gt;</a:t>
            </a:r>
            <a:endParaRPr lang="es-AR" sz="1600" dirty="0" smtClean="0">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&lt;/</a:t>
            </a:r>
            <a:r>
              <a:rPr kumimoji="0" lang="es-AR" sz="1600" b="1" i="0" u="none" strike="noStrike" cap="none" normalizeH="0" baseline="0" dirty="0" err="1" smtClean="0">
                <a:ln>
                  <a:noFill/>
                </a:ln>
                <a:solidFill>
                  <a:srgbClr val="7F0055"/>
                </a:solidFill>
                <a:effectLst/>
                <a:latin typeface="Consolas" pitchFamily="49" charset="0"/>
                <a:cs typeface="Consolas" pitchFamily="49" charset="0"/>
              </a:rPr>
              <a:t>intent-filter</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&gt;</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&lt;/</a:t>
            </a:r>
            <a:r>
              <a:rPr kumimoji="0" lang="es-AR" sz="1600" b="1" i="0" u="none" strike="noStrike" cap="none" normalizeH="0" baseline="0" dirty="0" smtClean="0">
                <a:ln>
                  <a:noFill/>
                </a:ln>
                <a:solidFill>
                  <a:srgbClr val="7F0055"/>
                </a:solidFill>
                <a:effectLst/>
                <a:latin typeface="Consolas" pitchFamily="49" charset="0"/>
                <a:cs typeface="Consolas" pitchFamily="49" charset="0"/>
              </a:rPr>
              <a:t>receiver</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&gt;</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&lt;/</a:t>
            </a:r>
            <a:r>
              <a:rPr kumimoji="0" lang="es-AR" sz="1600" b="1" i="0" u="none" strike="noStrike" cap="none" normalizeH="0" baseline="0" dirty="0" err="1" smtClean="0">
                <a:ln>
                  <a:noFill/>
                </a:ln>
                <a:solidFill>
                  <a:srgbClr val="7F0055"/>
                </a:solidFill>
                <a:effectLst/>
                <a:latin typeface="Consolas" pitchFamily="49" charset="0"/>
                <a:cs typeface="Consolas" pitchFamily="49" charset="0"/>
              </a:rPr>
              <a:t>application</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&gt;</a:t>
            </a:r>
            <a:endParaRPr kumimoji="0" lang="es-A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4 CuadroTexto"/>
          <p:cNvSpPr txBox="1"/>
          <p:nvPr/>
        </p:nvSpPr>
        <p:spPr>
          <a:xfrm>
            <a:off x="228599" y="1034143"/>
            <a:ext cx="6237515" cy="369332"/>
          </a:xfrm>
          <a:prstGeom prst="rect">
            <a:avLst/>
          </a:prstGeom>
          <a:noFill/>
        </p:spPr>
        <p:txBody>
          <a:bodyPr wrap="square" rtlCol="0">
            <a:spAutoFit/>
          </a:bodyPr>
          <a:lstStyle/>
          <a:p>
            <a:r>
              <a:rPr lang="es-AR" dirty="0" smtClean="0"/>
              <a:t>2º Paso: Registro el Receiver en el Manifiesto</a:t>
            </a:r>
            <a:endParaRPr lang="es-A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7553" y="230038"/>
            <a:ext cx="8596668" cy="1320800"/>
          </a:xfrm>
        </p:spPr>
        <p:txBody>
          <a:bodyPr/>
          <a:lstStyle/>
          <a:p>
            <a:r>
              <a:rPr lang="es-AR" dirty="0" err="1" smtClean="0"/>
              <a:t>Broadcast</a:t>
            </a:r>
            <a:r>
              <a:rPr lang="es-AR" dirty="0" smtClean="0"/>
              <a:t> Receiver – Registro Dinámico</a:t>
            </a:r>
            <a:endParaRPr lang="es-AR" dirty="0"/>
          </a:p>
        </p:txBody>
      </p:sp>
      <p:sp>
        <p:nvSpPr>
          <p:cNvPr id="3" name="2 Rectángulo"/>
          <p:cNvSpPr/>
          <p:nvPr/>
        </p:nvSpPr>
        <p:spPr>
          <a:xfrm>
            <a:off x="512558" y="915202"/>
            <a:ext cx="3078087" cy="400110"/>
          </a:xfrm>
          <a:prstGeom prst="rect">
            <a:avLst/>
          </a:prstGeom>
        </p:spPr>
        <p:txBody>
          <a:bodyPr wrap="none">
            <a:spAutoFit/>
          </a:bodyPr>
          <a:lstStyle/>
          <a:p>
            <a:r>
              <a:rPr lang="es-AR" sz="2000" b="1" dirty="0" smtClean="0"/>
              <a:t>En la actividad principal</a:t>
            </a:r>
            <a:endParaRPr lang="es-AR" sz="2000" b="1" dirty="0"/>
          </a:p>
        </p:txBody>
      </p:sp>
      <p:sp>
        <p:nvSpPr>
          <p:cNvPr id="9217" name="Rectangle 1"/>
          <p:cNvSpPr>
            <a:spLocks noChangeArrowheads="1"/>
          </p:cNvSpPr>
          <p:nvPr/>
        </p:nvSpPr>
        <p:spPr bwMode="auto">
          <a:xfrm>
            <a:off x="0" y="1331547"/>
            <a:ext cx="11110823"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kumimoji="0" lang="es-AR" sz="1600" b="1" i="0" u="none" strike="noStrike" cap="none" normalizeH="0" baseline="0" dirty="0" smtClean="0">
                <a:ln>
                  <a:noFill/>
                </a:ln>
                <a:solidFill>
                  <a:srgbClr val="000080"/>
                </a:solidFill>
                <a:effectLst/>
                <a:latin typeface="Courier New" pitchFamily="49" charset="0"/>
                <a:cs typeface="Courier New" pitchFamily="49" charset="0"/>
              </a:rPr>
              <a:t>…….</a:t>
            </a: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s-AR"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AR" sz="16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es-AR"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AR" sz="1600" b="0" i="0" u="none" strike="noStrike" cap="none" normalizeH="0" baseline="0" dirty="0" err="1" smtClean="0">
                <a:ln>
                  <a:noFill/>
                </a:ln>
                <a:solidFill>
                  <a:srgbClr val="000000"/>
                </a:solidFill>
                <a:effectLst/>
                <a:latin typeface="Courier New" pitchFamily="49" charset="0"/>
                <a:cs typeface="Courier New" pitchFamily="49" charset="0"/>
              </a:rPr>
              <a:t>CambioAvion</a:t>
            </a: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 </a:t>
            </a:r>
            <a:r>
              <a:rPr lang="es-AR" sz="1600" b="1" dirty="0" err="1" smtClean="0">
                <a:solidFill>
                  <a:srgbClr val="660E7A"/>
                </a:solidFill>
                <a:latin typeface="Courier New" pitchFamily="49" charset="0"/>
                <a:cs typeface="Courier New" pitchFamily="49" charset="0"/>
              </a:rPr>
              <a:t>ca</a:t>
            </a: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s-AR"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AR" sz="1600" b="0" i="0" u="none" strike="noStrike" cap="none" normalizeH="0" baseline="0" dirty="0" smtClean="0">
                <a:ln>
                  <a:noFill/>
                </a:ln>
                <a:solidFill>
                  <a:srgbClr val="808000"/>
                </a:solidFill>
                <a:effectLst/>
                <a:latin typeface="Courier New" pitchFamily="49" charset="0"/>
                <a:cs typeface="Courier New" pitchFamily="49" charset="0"/>
              </a:rPr>
              <a:t/>
            </a:r>
            <a:br>
              <a:rPr kumimoji="0" lang="es-AR" sz="1600" b="0" i="0" u="none" strike="noStrike" cap="none" normalizeH="0" baseline="0" dirty="0" smtClean="0">
                <a:ln>
                  <a:noFill/>
                </a:ln>
                <a:solidFill>
                  <a:srgbClr val="808000"/>
                </a:solidFill>
                <a:effectLst/>
                <a:latin typeface="Courier New" pitchFamily="49" charset="0"/>
                <a:cs typeface="Courier New" pitchFamily="49" charset="0"/>
              </a:rPr>
            </a:b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s-AR"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AR" sz="1600" b="0" i="0" u="none" strike="noStrike" cap="none" normalizeH="0" baseline="0" dirty="0" smtClean="0">
                <a:ln>
                  <a:noFill/>
                </a:ln>
                <a:solidFill>
                  <a:srgbClr val="808000"/>
                </a:solidFill>
                <a:effectLst/>
                <a:latin typeface="Courier New" pitchFamily="49" charset="0"/>
                <a:cs typeface="Courier New" pitchFamily="49" charset="0"/>
              </a:rPr>
              <a:t>@</a:t>
            </a:r>
            <a:r>
              <a:rPr kumimoji="0" lang="es-AR" sz="16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es-AR" sz="1600" b="0" i="0" u="none" strike="noStrike" cap="none" normalizeH="0" baseline="0" dirty="0" smtClean="0">
                <a:ln>
                  <a:noFill/>
                </a:ln>
                <a:solidFill>
                  <a:srgbClr val="808000"/>
                </a:solidFill>
                <a:effectLst/>
                <a:latin typeface="Courier New" pitchFamily="49" charset="0"/>
                <a:cs typeface="Courier New" pitchFamily="49" charset="0"/>
              </a:rPr>
              <a:t/>
            </a:r>
            <a:br>
              <a:rPr kumimoji="0" lang="es-AR" sz="1600" b="0" i="0" u="none" strike="noStrike" cap="none" normalizeH="0" baseline="0" dirty="0" smtClean="0">
                <a:ln>
                  <a:noFill/>
                </a:ln>
                <a:solidFill>
                  <a:srgbClr val="808000"/>
                </a:solidFill>
                <a:effectLst/>
                <a:latin typeface="Courier New" pitchFamily="49" charset="0"/>
                <a:cs typeface="Courier New" pitchFamily="49" charset="0"/>
              </a:rPr>
            </a:br>
            <a:r>
              <a:rPr kumimoji="0" lang="es-AR" sz="1600" b="0" i="0" u="none" strike="noStrike" cap="none" normalizeH="0" baseline="0" dirty="0" smtClean="0">
                <a:ln>
                  <a:noFill/>
                </a:ln>
                <a:solidFill>
                  <a:srgbClr val="808000"/>
                </a:solidFill>
                <a:effectLst/>
                <a:latin typeface="Courier New" pitchFamily="49" charset="0"/>
                <a:cs typeface="Courier New" pitchFamily="49" charset="0"/>
              </a:rPr>
              <a:t> </a:t>
            </a:r>
            <a:r>
              <a:rPr kumimoji="0" lang="es-AR" sz="16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es-AR"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AR" sz="1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AR"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AR" sz="1600" b="0" i="0" u="none" strike="noStrike" cap="none" normalizeH="0" baseline="0" dirty="0" err="1" smtClean="0">
                <a:ln>
                  <a:noFill/>
                </a:ln>
                <a:solidFill>
                  <a:srgbClr val="000000"/>
                </a:solidFill>
                <a:effectLst/>
                <a:latin typeface="Courier New" pitchFamily="49" charset="0"/>
                <a:cs typeface="Courier New" pitchFamily="49" charset="0"/>
              </a:rPr>
              <a:t>onResume</a:t>
            </a: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AR"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AR" sz="1600" i="0" u="none" strike="noStrike" cap="none" normalizeH="0" baseline="0" dirty="0" smtClean="0">
                <a:ln>
                  <a:noFill/>
                </a:ln>
                <a:solidFill>
                  <a:srgbClr val="000080"/>
                </a:solidFill>
                <a:effectLst/>
                <a:latin typeface="Courier New" pitchFamily="49" charset="0"/>
                <a:cs typeface="Courier New" pitchFamily="49" charset="0"/>
              </a:rPr>
              <a:t>this</a:t>
            </a:r>
            <a:r>
              <a:rPr kumimoji="0" lang="es-AR" sz="1600" i="0" u="none" strike="noStrike" cap="none" normalizeH="0" baseline="0" dirty="0" smtClean="0">
                <a:ln>
                  <a:noFill/>
                </a:ln>
                <a:solidFill>
                  <a:srgbClr val="000000"/>
                </a:solidFill>
                <a:effectLst/>
                <a:latin typeface="Courier New" pitchFamily="49" charset="0"/>
                <a:cs typeface="Courier New" pitchFamily="49" charset="0"/>
              </a:rPr>
              <a:t>.</a:t>
            </a:r>
            <a:r>
              <a:rPr lang="es-AR" sz="1600" dirty="0" smtClean="0">
                <a:solidFill>
                  <a:srgbClr val="660E7A"/>
                </a:solidFill>
                <a:latin typeface="Courier New" pitchFamily="49" charset="0"/>
                <a:cs typeface="Courier New" pitchFamily="49" charset="0"/>
              </a:rPr>
              <a:t>ca</a:t>
            </a:r>
            <a:r>
              <a:rPr kumimoji="0" lang="es-AR" sz="1600" i="0" u="none" strike="noStrike" cap="none" normalizeH="0" baseline="0" dirty="0" smtClean="0">
                <a:ln>
                  <a:noFill/>
                </a:ln>
                <a:solidFill>
                  <a:srgbClr val="000000"/>
                </a:solidFill>
                <a:effectLst/>
                <a:latin typeface="Courier New" pitchFamily="49" charset="0"/>
                <a:cs typeface="Courier New" pitchFamily="49" charset="0"/>
              </a:rPr>
              <a:t>=</a:t>
            </a:r>
            <a:r>
              <a:rPr kumimoji="0" lang="es-AR" sz="1600" i="0" u="none" strike="noStrike" cap="none" normalizeH="0" baseline="0" dirty="0" smtClean="0">
                <a:ln>
                  <a:noFill/>
                </a:ln>
                <a:solidFill>
                  <a:srgbClr val="000080"/>
                </a:solidFill>
                <a:effectLst/>
                <a:latin typeface="Courier New" pitchFamily="49" charset="0"/>
                <a:cs typeface="Courier New" pitchFamily="49" charset="0"/>
              </a:rPr>
              <a:t>new </a:t>
            </a:r>
            <a:r>
              <a:rPr kumimoji="0" lang="es-AR" sz="1600" i="0" u="none" strike="noStrike" cap="none" normalizeH="0" baseline="0" dirty="0" err="1" smtClean="0">
                <a:ln>
                  <a:noFill/>
                </a:ln>
                <a:solidFill>
                  <a:srgbClr val="000000"/>
                </a:solidFill>
                <a:effectLst/>
                <a:latin typeface="Courier New" pitchFamily="49" charset="0"/>
                <a:cs typeface="Courier New" pitchFamily="49" charset="0"/>
              </a:rPr>
              <a:t>CambioAvion</a:t>
            </a:r>
            <a:r>
              <a:rPr kumimoji="0" lang="es-AR" sz="1600" i="0" u="none" strike="noStrike" cap="none" normalizeH="0" baseline="0" dirty="0" smtClean="0">
                <a:ln>
                  <a:noFill/>
                </a:ln>
                <a:solidFill>
                  <a:srgbClr val="000000"/>
                </a:solidFill>
                <a:effectLst/>
                <a:latin typeface="Courier New" pitchFamily="49" charset="0"/>
                <a:cs typeface="Courier New" pitchFamily="49" charset="0"/>
              </a:rPr>
              <a:t>();</a:t>
            </a:r>
            <a:r>
              <a:rPr kumimoji="0" lang="es-AR" sz="1600" i="0" u="none" strike="noStrike" cap="none" normalizeH="0" baseline="0" dirty="0" smtClean="0">
                <a:ln>
                  <a:noFill/>
                </a:ln>
                <a:solidFill>
                  <a:srgbClr val="000000"/>
                </a:solidFill>
                <a:effectLst/>
                <a:latin typeface="Courier New" pitchFamily="49" charset="0"/>
                <a:cs typeface="Courier New" pitchFamily="49" charset="0"/>
              </a:rPr>
              <a:t/>
            </a:r>
            <a:br>
              <a:rPr kumimoji="0" lang="es-AR" sz="1600" i="0" u="none" strike="noStrike" cap="none" normalizeH="0" baseline="0" dirty="0" smtClean="0">
                <a:ln>
                  <a:noFill/>
                </a:ln>
                <a:solidFill>
                  <a:srgbClr val="000000"/>
                </a:solidFill>
                <a:effectLst/>
                <a:latin typeface="Courier New" pitchFamily="49" charset="0"/>
                <a:cs typeface="Courier New" pitchFamily="49" charset="0"/>
              </a:rPr>
            </a:br>
            <a:r>
              <a:rPr kumimoji="0" lang="es-AR" sz="1600" i="0" u="none" strike="noStrike" cap="none" normalizeH="0" baseline="0" dirty="0" smtClean="0">
                <a:ln>
                  <a:noFill/>
                </a:ln>
                <a:solidFill>
                  <a:srgbClr val="000000"/>
                </a:solidFill>
                <a:effectLst/>
                <a:latin typeface="Courier New" pitchFamily="49" charset="0"/>
                <a:cs typeface="Courier New" pitchFamily="49" charset="0"/>
              </a:rPr>
              <a:t>     </a:t>
            </a:r>
            <a:r>
              <a:rPr kumimoji="0" lang="es-AR" sz="1600" i="0" u="none" strike="noStrike" cap="none" normalizeH="0" baseline="0" dirty="0" err="1" smtClean="0">
                <a:ln>
                  <a:noFill/>
                </a:ln>
                <a:solidFill>
                  <a:srgbClr val="000000"/>
                </a:solidFill>
                <a:effectLst/>
                <a:latin typeface="Courier New" pitchFamily="49" charset="0"/>
                <a:cs typeface="Courier New" pitchFamily="49" charset="0"/>
              </a:rPr>
              <a:t>registerReceiver</a:t>
            </a:r>
            <a:r>
              <a:rPr kumimoji="0" lang="es-AR" sz="1600" i="0" u="none" strike="noStrike" cap="none" normalizeH="0" baseline="0" dirty="0" smtClean="0">
                <a:ln>
                  <a:noFill/>
                </a:ln>
                <a:solidFill>
                  <a:srgbClr val="000000"/>
                </a:solidFill>
                <a:effectLst/>
                <a:latin typeface="Courier New" pitchFamily="49" charset="0"/>
                <a:cs typeface="Courier New" pitchFamily="49" charset="0"/>
              </a:rPr>
              <a:t>(</a:t>
            </a:r>
            <a:r>
              <a:rPr kumimoji="0" lang="es-AR" sz="1600"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AR" sz="1600" i="0" u="none" strike="noStrike" cap="none" normalizeH="0" baseline="0" dirty="0" err="1" smtClean="0">
                <a:ln>
                  <a:noFill/>
                </a:ln>
                <a:solidFill>
                  <a:srgbClr val="000000"/>
                </a:solidFill>
                <a:effectLst/>
                <a:latin typeface="Courier New" pitchFamily="49" charset="0"/>
                <a:cs typeface="Courier New" pitchFamily="49" charset="0"/>
              </a:rPr>
              <a:t>.</a:t>
            </a:r>
            <a:r>
              <a:rPr lang="es-AR" sz="1600" dirty="0" err="1" smtClean="0">
                <a:solidFill>
                  <a:srgbClr val="660E7A"/>
                </a:solidFill>
                <a:latin typeface="Courier New" pitchFamily="49" charset="0"/>
                <a:cs typeface="Courier New" pitchFamily="49" charset="0"/>
              </a:rPr>
              <a:t>ca</a:t>
            </a:r>
            <a:r>
              <a:rPr kumimoji="0" lang="es-AR" sz="1600" i="0" u="none" strike="noStrike" cap="none" normalizeH="0" baseline="0" dirty="0" err="1" smtClean="0">
                <a:ln>
                  <a:noFill/>
                </a:ln>
                <a:solidFill>
                  <a:srgbClr val="000000"/>
                </a:solidFill>
                <a:effectLst/>
                <a:latin typeface="Courier New" pitchFamily="49" charset="0"/>
                <a:cs typeface="Courier New" pitchFamily="49" charset="0"/>
              </a:rPr>
              <a:t>,</a:t>
            </a:r>
            <a:r>
              <a:rPr kumimoji="0" lang="es-AR" sz="1600"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es-AR" sz="1600" i="0" u="none" strike="noStrike" cap="none" normalizeH="0" baseline="0" dirty="0" smtClean="0">
                <a:ln>
                  <a:noFill/>
                </a:ln>
                <a:solidFill>
                  <a:srgbClr val="000080"/>
                </a:solidFill>
                <a:effectLst/>
                <a:latin typeface="Courier New" pitchFamily="49" charset="0"/>
                <a:cs typeface="Courier New" pitchFamily="49" charset="0"/>
              </a:rPr>
              <a:t> </a:t>
            </a:r>
            <a:r>
              <a:rPr kumimoji="0" lang="es-AR" sz="1600" i="0" u="none" strike="noStrike" cap="none" normalizeH="0" baseline="0" dirty="0" err="1" smtClean="0">
                <a:ln>
                  <a:noFill/>
                </a:ln>
                <a:solidFill>
                  <a:srgbClr val="000080"/>
                </a:solidFill>
                <a:effectLst/>
                <a:latin typeface="Courier New" pitchFamily="49" charset="0"/>
                <a:cs typeface="Courier New" pitchFamily="49" charset="0"/>
              </a:rPr>
              <a:t>In</a:t>
            </a:r>
            <a:r>
              <a:rPr kumimoji="0" lang="es-AR" sz="1600" i="0" u="none" strike="noStrike" cap="none" normalizeH="0" baseline="0" dirty="0" err="1" smtClean="0">
                <a:ln>
                  <a:noFill/>
                </a:ln>
                <a:solidFill>
                  <a:srgbClr val="000000"/>
                </a:solidFill>
                <a:effectLst/>
                <a:latin typeface="Courier New" pitchFamily="49" charset="0"/>
                <a:cs typeface="Courier New" pitchFamily="49" charset="0"/>
              </a:rPr>
              <a:t>tentFilter</a:t>
            </a:r>
            <a:r>
              <a:rPr kumimoji="0" lang="es-AR" sz="1600" i="0" u="none" strike="noStrike" cap="none" normalizeH="0" baseline="0" dirty="0" smtClean="0">
                <a:ln>
                  <a:noFill/>
                </a:ln>
                <a:solidFill>
                  <a:srgbClr val="000000"/>
                </a:solidFill>
                <a:effectLst/>
                <a:latin typeface="Courier New" pitchFamily="49" charset="0"/>
                <a:cs typeface="Courier New" pitchFamily="49" charset="0"/>
              </a:rPr>
              <a:t>(</a:t>
            </a:r>
            <a:r>
              <a:rPr kumimoji="0" lang="es-AR" sz="1600" i="0" u="none" strike="noStrike" cap="none" normalizeH="0" baseline="0" dirty="0" smtClean="0">
                <a:ln>
                  <a:noFill/>
                </a:ln>
                <a:solidFill>
                  <a:srgbClr val="0000CC"/>
                </a:solidFill>
                <a:effectLst/>
                <a:latin typeface="Courier New" pitchFamily="49" charset="0"/>
                <a:cs typeface="Courier New" pitchFamily="49" charset="0"/>
              </a:rPr>
              <a:t>“</a:t>
            </a:r>
            <a:r>
              <a:rPr lang="es-AR" sz="1600" dirty="0" err="1" smtClean="0">
                <a:solidFill>
                  <a:srgbClr val="0000CC"/>
                </a:solidFill>
              </a:rPr>
              <a:t>android.intent.action.AIRPLANE_MODE</a:t>
            </a:r>
            <a:r>
              <a:rPr lang="es-AR" sz="1600" dirty="0" smtClean="0">
                <a:solidFill>
                  <a:srgbClr val="0000CC"/>
                </a:solidFill>
                <a:latin typeface="Consolas" pitchFamily="49" charset="0"/>
                <a:cs typeface="Consolas" pitchFamily="49" charset="0"/>
              </a:rPr>
              <a:t>"</a:t>
            </a:r>
            <a:r>
              <a:rPr kumimoji="0" lang="es-AR" sz="1600" i="0" u="none" strike="noStrike" cap="none" normalizeH="0" baseline="0" dirty="0" smtClean="0">
                <a:ln>
                  <a:noFill/>
                </a:ln>
                <a:solidFill>
                  <a:srgbClr val="0000CC"/>
                </a:solidFill>
                <a:effectLst/>
                <a:latin typeface="Courier New" pitchFamily="49" charset="0"/>
                <a:cs typeface="Courier New" pitchFamily="49" charset="0"/>
              </a:rPr>
              <a:t>));</a:t>
            </a:r>
            <a:r>
              <a:rPr kumimoji="0" lang="es-AR" sz="1600" i="0" u="none" strike="noStrike" cap="none" normalizeH="0" baseline="0" dirty="0" smtClean="0">
                <a:ln>
                  <a:noFill/>
                </a:ln>
                <a:solidFill>
                  <a:srgbClr val="000000"/>
                </a:solidFill>
                <a:effectLst/>
                <a:latin typeface="Courier New" pitchFamily="49" charset="0"/>
                <a:cs typeface="Courier New" pitchFamily="49" charset="0"/>
              </a:rPr>
              <a:t/>
            </a:r>
            <a:br>
              <a:rPr kumimoji="0" lang="es-AR" sz="1600" i="0" u="none" strike="noStrike" cap="none" normalizeH="0" baseline="0" dirty="0" smtClean="0">
                <a:ln>
                  <a:noFill/>
                </a:ln>
                <a:solidFill>
                  <a:srgbClr val="000000"/>
                </a:solidFill>
                <a:effectLst/>
                <a:latin typeface="Courier New" pitchFamily="49" charset="0"/>
                <a:cs typeface="Courier New" pitchFamily="49" charset="0"/>
              </a:rPr>
            </a:b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AR" sz="1600" b="0" i="1" u="none" strike="noStrike" cap="none" normalizeH="0" baseline="0" dirty="0" smtClean="0">
                <a:ln>
                  <a:noFill/>
                </a:ln>
                <a:solidFill>
                  <a:srgbClr val="808080"/>
                </a:solidFill>
                <a:effectLst/>
                <a:latin typeface="Courier New" pitchFamily="49" charset="0"/>
                <a:cs typeface="Courier New" pitchFamily="49" charset="0"/>
              </a:rPr>
              <a:t/>
            </a:r>
            <a:br>
              <a:rPr kumimoji="0" lang="es-AR" sz="1600" b="0" i="1" u="none" strike="noStrike" cap="none" normalizeH="0" baseline="0" dirty="0" smtClean="0">
                <a:ln>
                  <a:noFill/>
                </a:ln>
                <a:solidFill>
                  <a:srgbClr val="808080"/>
                </a:solidFill>
                <a:effectLst/>
                <a:latin typeface="Courier New" pitchFamily="49" charset="0"/>
                <a:cs typeface="Courier New" pitchFamily="49" charset="0"/>
              </a:rPr>
            </a:br>
            <a:r>
              <a:rPr kumimoji="0" lang="es-AR"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AR" sz="16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s-AR" sz="1600" b="0" i="0" u="none" strike="noStrike" cap="none" normalizeH="0" baseline="0" dirty="0" err="1" smtClean="0">
                <a:ln>
                  <a:noFill/>
                </a:ln>
                <a:solidFill>
                  <a:srgbClr val="000000"/>
                </a:solidFill>
                <a:effectLst/>
                <a:latin typeface="Courier New" pitchFamily="49" charset="0"/>
                <a:cs typeface="Courier New" pitchFamily="49" charset="0"/>
              </a:rPr>
              <a:t>.onResume</a:t>
            </a: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AR"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AR"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s-AR"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AR" sz="1600" b="0" i="0" u="none" strike="noStrike" cap="none" normalizeH="0" baseline="0" dirty="0" smtClean="0">
                <a:ln>
                  <a:noFill/>
                </a:ln>
                <a:solidFill>
                  <a:srgbClr val="808000"/>
                </a:solidFill>
                <a:effectLst/>
                <a:latin typeface="Courier New" pitchFamily="49" charset="0"/>
                <a:cs typeface="Courier New" pitchFamily="49" charset="0"/>
              </a:rPr>
              <a:t>@</a:t>
            </a:r>
            <a:r>
              <a:rPr kumimoji="0" lang="es-AR" sz="16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es-AR" sz="1600" b="0" i="0" u="none" strike="noStrike" cap="none" normalizeH="0" baseline="0" dirty="0" smtClean="0">
                <a:ln>
                  <a:noFill/>
                </a:ln>
                <a:solidFill>
                  <a:srgbClr val="808000"/>
                </a:solidFill>
                <a:effectLst/>
                <a:latin typeface="Courier New" pitchFamily="49" charset="0"/>
                <a:cs typeface="Courier New" pitchFamily="49" charset="0"/>
              </a:rPr>
              <a:t/>
            </a:r>
            <a:br>
              <a:rPr kumimoji="0" lang="es-AR" sz="1600" b="0" i="0" u="none" strike="noStrike" cap="none" normalizeH="0" baseline="0" dirty="0" smtClean="0">
                <a:ln>
                  <a:noFill/>
                </a:ln>
                <a:solidFill>
                  <a:srgbClr val="808000"/>
                </a:solidFill>
                <a:effectLst/>
                <a:latin typeface="Courier New" pitchFamily="49" charset="0"/>
                <a:cs typeface="Courier New" pitchFamily="49" charset="0"/>
              </a:rPr>
            </a:br>
            <a:r>
              <a:rPr kumimoji="0" lang="es-AR" sz="1600" b="0" i="0" u="none" strike="noStrike" cap="none" normalizeH="0" baseline="0" dirty="0" smtClean="0">
                <a:ln>
                  <a:noFill/>
                </a:ln>
                <a:solidFill>
                  <a:srgbClr val="808000"/>
                </a:solidFill>
                <a:effectLst/>
                <a:latin typeface="Courier New" pitchFamily="49" charset="0"/>
                <a:cs typeface="Courier New" pitchFamily="49" charset="0"/>
              </a:rPr>
              <a:t>  </a:t>
            </a:r>
            <a:r>
              <a:rPr kumimoji="0" lang="es-AR" sz="16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es-AR"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AR" sz="1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AR"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AR" sz="1600" b="0" i="0" u="none" strike="noStrike" cap="none" normalizeH="0" baseline="0" dirty="0" err="1" smtClean="0">
                <a:ln>
                  <a:noFill/>
                </a:ln>
                <a:solidFill>
                  <a:srgbClr val="000000"/>
                </a:solidFill>
                <a:effectLst/>
                <a:latin typeface="Courier New" pitchFamily="49" charset="0"/>
                <a:cs typeface="Courier New" pitchFamily="49" charset="0"/>
              </a:rPr>
              <a:t>onPause</a:t>
            </a: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AR"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AR" sz="1600" b="1" i="0" u="none" strike="noStrike" cap="none" normalizeH="0" baseline="0" dirty="0" err="1" smtClean="0">
                <a:ln>
                  <a:noFill/>
                </a:ln>
                <a:solidFill>
                  <a:srgbClr val="000000"/>
                </a:solidFill>
                <a:effectLst/>
                <a:latin typeface="Courier New" pitchFamily="49" charset="0"/>
                <a:cs typeface="Courier New" pitchFamily="49" charset="0"/>
              </a:rPr>
              <a:t>unregisterReceiver</a:t>
            </a:r>
            <a:r>
              <a:rPr kumimoji="0" lang="es-AR" sz="1600" b="1" i="0" u="none" strike="noStrike" cap="none" normalizeH="0" baseline="0" dirty="0" smtClean="0">
                <a:ln>
                  <a:noFill/>
                </a:ln>
                <a:solidFill>
                  <a:srgbClr val="000000"/>
                </a:solidFill>
                <a:effectLst/>
                <a:latin typeface="Courier New" pitchFamily="49" charset="0"/>
                <a:cs typeface="Courier New" pitchFamily="49" charset="0"/>
              </a:rPr>
              <a:t>(</a:t>
            </a:r>
            <a:r>
              <a:rPr lang="es-AR" sz="1600" b="1" dirty="0" err="1" smtClean="0">
                <a:solidFill>
                  <a:srgbClr val="660E7A"/>
                </a:solidFill>
                <a:latin typeface="Courier New" pitchFamily="49" charset="0"/>
                <a:cs typeface="Courier New" pitchFamily="49" charset="0"/>
              </a:rPr>
              <a:t>ca</a:t>
            </a:r>
            <a:r>
              <a:rPr kumimoji="0" lang="es-AR"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s-AR"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AR" sz="16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s-AR" sz="1600" b="0" i="0" u="none" strike="noStrike" cap="none" normalizeH="0" baseline="0" dirty="0" err="1" smtClean="0">
                <a:ln>
                  <a:noFill/>
                </a:ln>
                <a:solidFill>
                  <a:srgbClr val="000000"/>
                </a:solidFill>
                <a:effectLst/>
                <a:latin typeface="Courier New" pitchFamily="49" charset="0"/>
                <a:cs typeface="Courier New" pitchFamily="49" charset="0"/>
              </a:rPr>
              <a:t>.onPause</a:t>
            </a: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AR"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AR" sz="16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es-AR"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base"/>
            <a:r>
              <a:rPr lang="es-AR" dirty="0" smtClean="0"/>
              <a:t>Crear y usar un </a:t>
            </a:r>
            <a:r>
              <a:rPr lang="es-AR" dirty="0" err="1" smtClean="0"/>
              <a:t>Action</a:t>
            </a:r>
            <a:r>
              <a:rPr lang="es-AR" dirty="0" smtClean="0"/>
              <a:t> personalizado para el </a:t>
            </a:r>
            <a:r>
              <a:rPr lang="es-AR" dirty="0" err="1" smtClean="0"/>
              <a:t>BroadcastReceiver</a:t>
            </a:r>
            <a:endParaRPr lang="es-AR" dirty="0"/>
          </a:p>
        </p:txBody>
      </p:sp>
      <p:sp>
        <p:nvSpPr>
          <p:cNvPr id="58370" name="Rectangle 2"/>
          <p:cNvSpPr>
            <a:spLocks noChangeArrowheads="1"/>
          </p:cNvSpPr>
          <p:nvPr/>
        </p:nvSpPr>
        <p:spPr bwMode="auto">
          <a:xfrm>
            <a:off x="566057" y="2046515"/>
            <a:ext cx="8741229" cy="206210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400" b="1" i="0" u="none" strike="noStrike" cap="none" normalizeH="0" baseline="0" dirty="0" err="1" smtClean="0">
                <a:ln>
                  <a:noFill/>
                </a:ln>
                <a:solidFill>
                  <a:srgbClr val="7F0055"/>
                </a:solidFill>
                <a:effectLst/>
                <a:latin typeface="Consolas" pitchFamily="49" charset="0"/>
                <a:cs typeface="Consolas" pitchFamily="49" charset="0"/>
              </a:rPr>
              <a:t>public</a:t>
            </a:r>
            <a:r>
              <a:rPr kumimoji="0" lang="es-AR" sz="12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400" b="1" i="0" u="none" strike="noStrike" cap="none" normalizeH="0" baseline="0" dirty="0" err="1" smtClean="0">
                <a:ln>
                  <a:noFill/>
                </a:ln>
                <a:solidFill>
                  <a:srgbClr val="7F0055"/>
                </a:solidFill>
                <a:effectLst/>
                <a:latin typeface="Consolas" pitchFamily="49" charset="0"/>
                <a:cs typeface="Consolas" pitchFamily="49" charset="0"/>
              </a:rPr>
              <a:t>class</a:t>
            </a:r>
            <a:r>
              <a:rPr kumimoji="0" lang="es-AR" sz="12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400" b="0" i="0" u="none" strike="noStrike" cap="none" normalizeH="0" baseline="0" dirty="0" err="1" smtClean="0">
                <a:ln>
                  <a:noFill/>
                </a:ln>
                <a:solidFill>
                  <a:srgbClr val="000000"/>
                </a:solidFill>
                <a:effectLst/>
                <a:latin typeface="Consolas" pitchFamily="49" charset="0"/>
                <a:cs typeface="Consolas" pitchFamily="49" charset="0"/>
              </a:rPr>
              <a:t>AccionReceiver</a:t>
            </a:r>
            <a:r>
              <a:rPr kumimoji="0" lang="es-AR" sz="1400" b="0" i="0" u="none" strike="noStrike" cap="none" normalizeH="0" dirty="0" smtClean="0">
                <a:ln>
                  <a:noFill/>
                </a:ln>
                <a:solidFill>
                  <a:srgbClr val="000000"/>
                </a:solidFill>
                <a:effectLst/>
                <a:latin typeface="Consolas" pitchFamily="49" charset="0"/>
                <a:cs typeface="Consolas" pitchFamily="49" charset="0"/>
              </a:rPr>
              <a:t> </a:t>
            </a:r>
            <a:r>
              <a:rPr kumimoji="0" lang="es-AR" sz="1400" b="1" i="0" u="none" strike="noStrike" cap="none" normalizeH="0" baseline="0" dirty="0" err="1" smtClean="0">
                <a:ln>
                  <a:noFill/>
                </a:ln>
                <a:solidFill>
                  <a:srgbClr val="7F0055"/>
                </a:solidFill>
                <a:effectLst/>
                <a:latin typeface="Consolas" pitchFamily="49" charset="0"/>
                <a:cs typeface="Consolas" pitchFamily="49" charset="0"/>
              </a:rPr>
              <a:t>extends</a:t>
            </a:r>
            <a:r>
              <a:rPr kumimoji="0" lang="es-AR" sz="12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400" b="0" i="0" u="none" strike="noStrike" cap="none" normalizeH="0" baseline="0" dirty="0" err="1" smtClean="0">
                <a:ln>
                  <a:noFill/>
                </a:ln>
                <a:solidFill>
                  <a:srgbClr val="000000"/>
                </a:solidFill>
                <a:effectLst/>
                <a:latin typeface="Consolas" pitchFamily="49" charset="0"/>
                <a:cs typeface="Consolas" pitchFamily="49" charset="0"/>
              </a:rPr>
              <a:t>BroadcastReceiver</a:t>
            </a:r>
            <a:r>
              <a:rPr kumimoji="0" lang="es-AR" sz="1400" b="0" i="0" u="none" strike="noStrike" cap="none" normalizeH="0" baseline="0" dirty="0" smtClean="0">
                <a:ln>
                  <a:noFill/>
                </a:ln>
                <a:solidFill>
                  <a:srgbClr val="000000"/>
                </a:solidFill>
                <a:effectLst/>
                <a:latin typeface="Consolas" pitchFamily="49" charset="0"/>
                <a:cs typeface="Consolas" pitchFamily="49" charset="0"/>
              </a:rPr>
              <a:t> {</a:t>
            </a:r>
            <a:endParaRPr kumimoji="0" lang="es-A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200" b="0" i="0" u="none" strike="noStrike" cap="none" normalizeH="0" baseline="0" dirty="0" smtClean="0">
                <a:ln>
                  <a:noFill/>
                </a:ln>
                <a:solidFill>
                  <a:srgbClr val="777777"/>
                </a:solidFill>
                <a:effectLst/>
                <a:latin typeface="Consolas" pitchFamily="49" charset="0"/>
                <a:cs typeface="Consolas" pitchFamily="49" charset="0"/>
              </a:rPr>
              <a:t> </a:t>
            </a:r>
            <a:endParaRPr kumimoji="0" lang="es-A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400" b="0" i="0" u="none" strike="noStrike" cap="none" normalizeH="0" baseline="0" dirty="0" smtClean="0">
                <a:ln>
                  <a:noFill/>
                </a:ln>
                <a:solidFill>
                  <a:srgbClr val="808080"/>
                </a:solidFill>
                <a:effectLst/>
                <a:latin typeface="Consolas" pitchFamily="49" charset="0"/>
                <a:cs typeface="Consolas" pitchFamily="49" charset="0"/>
              </a:rPr>
              <a:t>@</a:t>
            </a:r>
            <a:r>
              <a:rPr kumimoji="0" lang="es-AR" sz="1400" b="0" i="0" u="none" strike="noStrike" cap="none" normalizeH="0" baseline="0" dirty="0" err="1" smtClean="0">
                <a:ln>
                  <a:noFill/>
                </a:ln>
                <a:solidFill>
                  <a:srgbClr val="808080"/>
                </a:solidFill>
                <a:effectLst/>
                <a:latin typeface="Consolas" pitchFamily="49" charset="0"/>
                <a:cs typeface="Consolas" pitchFamily="49" charset="0"/>
              </a:rPr>
              <a:t>Override</a:t>
            </a:r>
            <a:endParaRPr kumimoji="0" lang="es-A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400" b="1" i="0" u="none" strike="noStrike" cap="none" normalizeH="0" baseline="0" dirty="0" err="1" smtClean="0">
                <a:ln>
                  <a:noFill/>
                </a:ln>
                <a:solidFill>
                  <a:srgbClr val="7F0055"/>
                </a:solidFill>
                <a:effectLst/>
                <a:latin typeface="Consolas" pitchFamily="49" charset="0"/>
                <a:cs typeface="Consolas" pitchFamily="49" charset="0"/>
              </a:rPr>
              <a:t>public</a:t>
            </a:r>
            <a:r>
              <a:rPr kumimoji="0" lang="es-AR" sz="12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400" b="1" i="0" u="none" strike="noStrike" cap="none" normalizeH="0" baseline="0" dirty="0" err="1" smtClean="0">
                <a:ln>
                  <a:noFill/>
                </a:ln>
                <a:solidFill>
                  <a:srgbClr val="7F0055"/>
                </a:solidFill>
                <a:effectLst/>
                <a:latin typeface="Consolas" pitchFamily="49" charset="0"/>
                <a:cs typeface="Consolas" pitchFamily="49" charset="0"/>
              </a:rPr>
              <a:t>void</a:t>
            </a:r>
            <a:r>
              <a:rPr kumimoji="0" lang="es-AR" sz="12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400" b="0" i="0" u="none" strike="noStrike" cap="none" normalizeH="0" baseline="0" dirty="0" err="1" smtClean="0">
                <a:ln>
                  <a:noFill/>
                </a:ln>
                <a:solidFill>
                  <a:srgbClr val="000000"/>
                </a:solidFill>
                <a:effectLst/>
                <a:latin typeface="Consolas" pitchFamily="49" charset="0"/>
                <a:cs typeface="Consolas" pitchFamily="49" charset="0"/>
              </a:rPr>
              <a:t>onReceive</a:t>
            </a:r>
            <a:r>
              <a:rPr kumimoji="0" lang="es-AR" sz="1400" b="0" i="0" u="none" strike="noStrike" cap="none" normalizeH="0" baseline="0" dirty="0" smtClean="0">
                <a:ln>
                  <a:noFill/>
                </a:ln>
                <a:solidFill>
                  <a:srgbClr val="000000"/>
                </a:solidFill>
                <a:effectLst/>
                <a:latin typeface="Consolas" pitchFamily="49" charset="0"/>
                <a:cs typeface="Consolas" pitchFamily="49" charset="0"/>
              </a:rPr>
              <a:t>(</a:t>
            </a:r>
            <a:r>
              <a:rPr kumimoji="0" lang="es-AR" sz="1400" b="0" i="0" u="none" strike="noStrike" cap="none" normalizeH="0" baseline="0" dirty="0" err="1" smtClean="0">
                <a:ln>
                  <a:noFill/>
                </a:ln>
                <a:solidFill>
                  <a:srgbClr val="000000"/>
                </a:solidFill>
                <a:effectLst/>
                <a:latin typeface="Consolas" pitchFamily="49" charset="0"/>
                <a:cs typeface="Consolas" pitchFamily="49" charset="0"/>
              </a:rPr>
              <a:t>Context</a:t>
            </a:r>
            <a:r>
              <a:rPr kumimoji="0" lang="es-AR" sz="1400" b="0" i="0" u="none" strike="noStrike" cap="none" normalizeH="0" baseline="0" dirty="0" smtClean="0">
                <a:ln>
                  <a:noFill/>
                </a:ln>
                <a:solidFill>
                  <a:srgbClr val="000000"/>
                </a:solidFill>
                <a:effectLst/>
                <a:latin typeface="Consolas" pitchFamily="49" charset="0"/>
                <a:cs typeface="Consolas" pitchFamily="49" charset="0"/>
              </a:rPr>
              <a:t> </a:t>
            </a:r>
            <a:r>
              <a:rPr kumimoji="0" lang="es-AR" sz="1400" b="0" i="0" u="none" strike="noStrike" cap="none" normalizeH="0" baseline="0" dirty="0" err="1" smtClean="0">
                <a:ln>
                  <a:noFill/>
                </a:ln>
                <a:solidFill>
                  <a:srgbClr val="000000"/>
                </a:solidFill>
                <a:effectLst/>
                <a:latin typeface="Consolas" pitchFamily="49" charset="0"/>
                <a:cs typeface="Consolas" pitchFamily="49" charset="0"/>
              </a:rPr>
              <a:t>context</a:t>
            </a:r>
            <a:r>
              <a:rPr kumimoji="0" lang="es-AR" sz="1400" b="0" i="0" u="none" strike="noStrike" cap="none" normalizeH="0" baseline="0" dirty="0" smtClean="0">
                <a:ln>
                  <a:noFill/>
                </a:ln>
                <a:solidFill>
                  <a:srgbClr val="000000"/>
                </a:solidFill>
                <a:effectLst/>
                <a:latin typeface="Consolas" pitchFamily="49" charset="0"/>
                <a:cs typeface="Consolas" pitchFamily="49" charset="0"/>
              </a:rPr>
              <a:t>, </a:t>
            </a:r>
            <a:r>
              <a:rPr kumimoji="0" lang="es-AR" sz="1400" b="0" i="0" u="none" strike="noStrike" cap="none" normalizeH="0" baseline="0" dirty="0" err="1" smtClean="0">
                <a:ln>
                  <a:noFill/>
                </a:ln>
                <a:solidFill>
                  <a:srgbClr val="000000"/>
                </a:solidFill>
                <a:effectLst/>
                <a:latin typeface="Consolas" pitchFamily="49" charset="0"/>
                <a:cs typeface="Consolas" pitchFamily="49" charset="0"/>
              </a:rPr>
              <a:t>Intent</a:t>
            </a:r>
            <a:r>
              <a:rPr kumimoji="0" lang="es-AR" sz="1400" b="0" i="0" u="none" strike="noStrike" cap="none" normalizeH="0" baseline="0" dirty="0" smtClean="0">
                <a:ln>
                  <a:noFill/>
                </a:ln>
                <a:solidFill>
                  <a:srgbClr val="000000"/>
                </a:solidFill>
                <a:effectLst/>
                <a:latin typeface="Consolas" pitchFamily="49" charset="0"/>
                <a:cs typeface="Consolas" pitchFamily="49" charset="0"/>
              </a:rPr>
              <a:t> </a:t>
            </a:r>
            <a:r>
              <a:rPr kumimoji="0" lang="es-AR" sz="1400" b="0" i="0" u="none" strike="noStrike" cap="none" normalizeH="0" baseline="0" dirty="0" err="1" smtClean="0">
                <a:ln>
                  <a:noFill/>
                </a:ln>
                <a:solidFill>
                  <a:srgbClr val="000000"/>
                </a:solidFill>
                <a:effectLst/>
                <a:latin typeface="Consolas" pitchFamily="49" charset="0"/>
                <a:cs typeface="Consolas" pitchFamily="49" charset="0"/>
              </a:rPr>
              <a:t>intent</a:t>
            </a:r>
            <a:r>
              <a:rPr kumimoji="0" lang="es-AR" sz="1400" b="0" i="0" u="none" strike="noStrike" cap="none" normalizeH="0" baseline="0" dirty="0" smtClean="0">
                <a:ln>
                  <a:noFill/>
                </a:ln>
                <a:solidFill>
                  <a:srgbClr val="000000"/>
                </a:solidFill>
                <a:effectLst/>
                <a:latin typeface="Consolas" pitchFamily="49" charset="0"/>
                <a:cs typeface="Consolas" pitchFamily="49" charset="0"/>
              </a:rPr>
              <a:t>) {</a:t>
            </a:r>
            <a:endParaRPr kumimoji="0" lang="es-A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400" b="0" i="0" u="none" strike="noStrike" cap="none" normalizeH="0" baseline="0" dirty="0" err="1" smtClean="0">
                <a:ln>
                  <a:noFill/>
                </a:ln>
                <a:solidFill>
                  <a:srgbClr val="000000"/>
                </a:solidFill>
                <a:effectLst/>
                <a:latin typeface="Consolas" pitchFamily="49" charset="0"/>
                <a:cs typeface="Consolas" pitchFamily="49" charset="0"/>
              </a:rPr>
              <a:t>Toast.makeText</a:t>
            </a:r>
            <a:r>
              <a:rPr kumimoji="0" lang="es-AR" sz="1400" b="0" i="0" u="none" strike="noStrike" cap="none" normalizeH="0" baseline="0" dirty="0" smtClean="0">
                <a:ln>
                  <a:noFill/>
                </a:ln>
                <a:solidFill>
                  <a:srgbClr val="000000"/>
                </a:solidFill>
                <a:effectLst/>
                <a:latin typeface="Consolas" pitchFamily="49" charset="0"/>
                <a:cs typeface="Consolas" pitchFamily="49" charset="0"/>
              </a:rPr>
              <a:t>(</a:t>
            </a:r>
            <a:r>
              <a:rPr kumimoji="0" lang="es-AR" sz="1400" b="0" i="0" u="none" strike="noStrike" cap="none" normalizeH="0" baseline="0" dirty="0" err="1" smtClean="0">
                <a:ln>
                  <a:noFill/>
                </a:ln>
                <a:solidFill>
                  <a:srgbClr val="000000"/>
                </a:solidFill>
                <a:effectLst/>
                <a:latin typeface="Consolas" pitchFamily="49" charset="0"/>
                <a:cs typeface="Consolas" pitchFamily="49" charset="0"/>
              </a:rPr>
              <a:t>context</a:t>
            </a:r>
            <a:r>
              <a:rPr kumimoji="0" lang="es-AR" sz="1400" b="0" i="0" u="none" strike="noStrike" cap="none" normalizeH="0" baseline="0" dirty="0" smtClean="0">
                <a:ln>
                  <a:noFill/>
                </a:ln>
                <a:solidFill>
                  <a:srgbClr val="000000"/>
                </a:solidFill>
                <a:effectLst/>
                <a:latin typeface="Consolas" pitchFamily="49" charset="0"/>
                <a:cs typeface="Consolas" pitchFamily="49" charset="0"/>
              </a:rPr>
              <a:t>, </a:t>
            </a:r>
            <a:r>
              <a:rPr kumimoji="0" lang="es-AR" sz="1400" b="0" i="0" u="none" strike="noStrike" cap="none" normalizeH="0" baseline="0" dirty="0" smtClean="0">
                <a:ln>
                  <a:noFill/>
                </a:ln>
                <a:solidFill>
                  <a:srgbClr val="2A00FF"/>
                </a:solidFill>
                <a:effectLst/>
                <a:latin typeface="Consolas" pitchFamily="49" charset="0"/>
                <a:cs typeface="Consolas" pitchFamily="49" charset="0"/>
              </a:rPr>
              <a:t>“Haciendo</a:t>
            </a:r>
            <a:r>
              <a:rPr kumimoji="0" lang="es-AR" sz="1400" b="0" i="0" u="none" strike="noStrike" cap="none" normalizeH="0" dirty="0" smtClean="0">
                <a:ln>
                  <a:noFill/>
                </a:ln>
                <a:solidFill>
                  <a:srgbClr val="2A00FF"/>
                </a:solidFill>
                <a:effectLst/>
                <a:latin typeface="Consolas" pitchFamily="49" charset="0"/>
                <a:cs typeface="Consolas" pitchFamily="49" charset="0"/>
              </a:rPr>
              <a:t> algo</a:t>
            </a:r>
            <a:r>
              <a:rPr kumimoji="0" lang="es-AR" sz="1400" b="0" i="0" u="none" strike="noStrike" cap="none" normalizeH="0" baseline="0" dirty="0" smtClean="0">
                <a:ln>
                  <a:noFill/>
                </a:ln>
                <a:solidFill>
                  <a:srgbClr val="2A00FF"/>
                </a:solidFill>
                <a:effectLst/>
                <a:latin typeface="Consolas" pitchFamily="49" charset="0"/>
                <a:cs typeface="Consolas" pitchFamily="49" charset="0"/>
              </a:rPr>
              <a:t>."</a:t>
            </a:r>
            <a:r>
              <a:rPr kumimoji="0" lang="es-AR" sz="1400" b="0" i="0" u="none" strike="noStrike" cap="none" normalizeH="0" baseline="0" dirty="0" smtClean="0">
                <a:ln>
                  <a:noFill/>
                </a:ln>
                <a:solidFill>
                  <a:srgbClr val="000000"/>
                </a:solidFill>
                <a:effectLst/>
                <a:latin typeface="Consolas" pitchFamily="49" charset="0"/>
                <a:cs typeface="Consolas" pitchFamily="49" charset="0"/>
              </a:rPr>
              <a:t>, </a:t>
            </a:r>
            <a:r>
              <a:rPr kumimoji="0" lang="es-AR" sz="1400" b="0" i="0" u="none" strike="noStrike" cap="none" normalizeH="0" baseline="0" dirty="0" err="1" smtClean="0">
                <a:ln>
                  <a:noFill/>
                </a:ln>
                <a:solidFill>
                  <a:srgbClr val="000000"/>
                </a:solidFill>
                <a:effectLst/>
                <a:latin typeface="Consolas" pitchFamily="49" charset="0"/>
                <a:cs typeface="Consolas" pitchFamily="49" charset="0"/>
              </a:rPr>
              <a:t>Toast.LENGTH_SHORT</a:t>
            </a:r>
            <a:r>
              <a:rPr kumimoji="0" lang="es-AR"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s-A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400" b="0" i="0" u="none" strike="noStrike" cap="none" normalizeH="0" baseline="0" dirty="0" smtClean="0">
                <a:ln>
                  <a:noFill/>
                </a:ln>
                <a:solidFill>
                  <a:srgbClr val="000000"/>
                </a:solidFill>
                <a:effectLst/>
                <a:latin typeface="Consolas" pitchFamily="49" charset="0"/>
                <a:cs typeface="Consolas" pitchFamily="49" charset="0"/>
              </a:rPr>
              <a:t>.show();</a:t>
            </a:r>
            <a:endParaRPr kumimoji="0" lang="es-A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200" b="0" i="0" u="none" strike="noStrike" cap="none" normalizeH="0" baseline="0" dirty="0" smtClean="0">
                <a:ln>
                  <a:noFill/>
                </a:ln>
                <a:solidFill>
                  <a:srgbClr val="777777"/>
                </a:solidFill>
                <a:effectLst/>
                <a:latin typeface="Consolas" pitchFamily="49" charset="0"/>
                <a:cs typeface="Consolas" pitchFamily="49" charset="0"/>
              </a:rPr>
              <a:t> </a:t>
            </a:r>
            <a:endParaRPr kumimoji="0" lang="es-A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s-A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200" b="0" i="0" u="none" strike="noStrike" cap="none" normalizeH="0" baseline="0" dirty="0" smtClean="0">
                <a:ln>
                  <a:noFill/>
                </a:ln>
                <a:solidFill>
                  <a:srgbClr val="777777"/>
                </a:solidFill>
                <a:effectLst/>
                <a:latin typeface="Consolas" pitchFamily="49" charset="0"/>
                <a:cs typeface="Consolas" pitchFamily="49" charset="0"/>
              </a:rPr>
              <a:t> </a:t>
            </a:r>
            <a:endParaRPr kumimoji="0" lang="es-A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s-AR"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58371" name="Rectangle 3"/>
          <p:cNvSpPr>
            <a:spLocks noChangeArrowheads="1"/>
          </p:cNvSpPr>
          <p:nvPr/>
        </p:nvSpPr>
        <p:spPr bwMode="auto">
          <a:xfrm>
            <a:off x="576943" y="4430486"/>
            <a:ext cx="8741229" cy="1723549"/>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Consolas" pitchFamily="49" charset="0"/>
                <a:cs typeface="Consolas" pitchFamily="49" charset="0"/>
              </a:rPr>
              <a:t>&lt;</a:t>
            </a:r>
            <a:r>
              <a:rPr kumimoji="0" lang="es-AR" sz="1600" b="1" i="0" u="none" strike="noStrike" cap="none" normalizeH="0" baseline="0" dirty="0" smtClean="0">
                <a:ln>
                  <a:noFill/>
                </a:ln>
                <a:solidFill>
                  <a:srgbClr val="7F0055"/>
                </a:solidFill>
                <a:effectLst/>
                <a:latin typeface="Consolas" pitchFamily="49" charset="0"/>
                <a:cs typeface="Consolas" pitchFamily="49" charset="0"/>
              </a:rPr>
              <a:t>receiver</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808080"/>
                </a:solidFill>
                <a:effectLst/>
                <a:latin typeface="Consolas" pitchFamily="49" charset="0"/>
                <a:cs typeface="Consolas" pitchFamily="49" charset="0"/>
              </a:rPr>
              <a:t>android:name</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r>
              <a:rPr kumimoji="0" lang="es-AR" sz="1600" b="0" i="0" u="none" strike="noStrike" cap="none" normalizeH="0" baseline="0" dirty="0" err="1" smtClean="0">
                <a:ln>
                  <a:noFill/>
                </a:ln>
                <a:solidFill>
                  <a:srgbClr val="2A00FF"/>
                </a:solidFill>
                <a:effectLst/>
                <a:latin typeface="Consolas" pitchFamily="49" charset="0"/>
                <a:cs typeface="Consolas" pitchFamily="49" charset="0"/>
              </a:rPr>
              <a:t>AccionReceiver</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808080"/>
                </a:solidFill>
                <a:effectLst/>
                <a:latin typeface="Consolas" pitchFamily="49" charset="0"/>
                <a:cs typeface="Consolas" pitchFamily="49" charset="0"/>
              </a:rPr>
              <a:t>android:exported</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"false"</a:t>
            </a:r>
            <a:r>
              <a:rPr kumimoji="0" lang="es-AR" sz="14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&gt;</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&lt;</a:t>
            </a:r>
            <a:r>
              <a:rPr kumimoji="0" lang="es-AR" sz="1600" b="1" i="0" u="none" strike="noStrike" cap="none" normalizeH="0" baseline="0" dirty="0" err="1" smtClean="0">
                <a:ln>
                  <a:noFill/>
                </a:ln>
                <a:solidFill>
                  <a:srgbClr val="7F0055"/>
                </a:solidFill>
                <a:effectLst/>
                <a:latin typeface="Consolas" pitchFamily="49" charset="0"/>
                <a:cs typeface="Consolas" pitchFamily="49" charset="0"/>
              </a:rPr>
              <a:t>intent-filter</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&gt;</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&lt;</a:t>
            </a:r>
            <a:r>
              <a:rPr kumimoji="0" lang="es-AR" sz="1600" b="1" i="0" u="none" strike="noStrike" cap="none" normalizeH="0" baseline="0" dirty="0" err="1" smtClean="0">
                <a:ln>
                  <a:noFill/>
                </a:ln>
                <a:solidFill>
                  <a:srgbClr val="7F0055"/>
                </a:solidFill>
                <a:effectLst/>
                <a:latin typeface="Consolas" pitchFamily="49" charset="0"/>
                <a:cs typeface="Consolas" pitchFamily="49" charset="0"/>
              </a:rPr>
              <a:t>action</a:t>
            </a:r>
            <a:r>
              <a:rPr kumimoji="0" lang="es-AR" sz="14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808080"/>
                </a:solidFill>
                <a:effectLst/>
                <a:latin typeface="Consolas" pitchFamily="49" charset="0"/>
                <a:cs typeface="Consolas" pitchFamily="49" charset="0"/>
              </a:rPr>
              <a:t>android:name</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r>
              <a:rPr kumimoji="0" lang="es-AR" sz="1600" b="0" i="0" u="none" strike="noStrike" cap="none" normalizeH="0" baseline="0" dirty="0" err="1" smtClean="0">
                <a:ln>
                  <a:noFill/>
                </a:ln>
                <a:solidFill>
                  <a:srgbClr val="2A00FF"/>
                </a:solidFill>
                <a:effectLst/>
                <a:latin typeface="Consolas" pitchFamily="49" charset="0"/>
                <a:cs typeface="Consolas" pitchFamily="49" charset="0"/>
              </a:rPr>
              <a:t>com.proyectosimio.ACCION_RECEIVER</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r>
              <a:rPr kumimoji="0" lang="es-AR" sz="14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/&gt;</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&lt;/</a:t>
            </a:r>
            <a:r>
              <a:rPr kumimoji="0" lang="es-AR" sz="1600" b="1" i="0" u="none" strike="noStrike" cap="none" normalizeH="0" baseline="0" dirty="0" err="1" smtClean="0">
                <a:ln>
                  <a:noFill/>
                </a:ln>
                <a:solidFill>
                  <a:srgbClr val="7F0055"/>
                </a:solidFill>
                <a:effectLst/>
                <a:latin typeface="Consolas" pitchFamily="49" charset="0"/>
                <a:cs typeface="Consolas" pitchFamily="49" charset="0"/>
              </a:rPr>
              <a:t>intent-filter</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&gt;</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Consolas" pitchFamily="49" charset="0"/>
                <a:cs typeface="Consolas" pitchFamily="49" charset="0"/>
              </a:rPr>
              <a:t>&lt;/</a:t>
            </a:r>
            <a:r>
              <a:rPr kumimoji="0" lang="es-AR" sz="1600" b="1" i="0" u="none" strike="noStrike" cap="none" normalizeH="0" baseline="0" dirty="0" smtClean="0">
                <a:ln>
                  <a:noFill/>
                </a:ln>
                <a:solidFill>
                  <a:srgbClr val="7F0055"/>
                </a:solidFill>
                <a:effectLst/>
                <a:latin typeface="Consolas" pitchFamily="49" charset="0"/>
                <a:cs typeface="Consolas" pitchFamily="49" charset="0"/>
              </a:rPr>
              <a:t>receiver</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&gt;</a:t>
            </a:r>
            <a:endParaRPr kumimoji="0" lang="es-AR"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Crear y usar un </a:t>
            </a:r>
            <a:r>
              <a:rPr lang="es-AR" dirty="0" err="1" smtClean="0"/>
              <a:t>Action</a:t>
            </a:r>
            <a:r>
              <a:rPr lang="es-AR" dirty="0" smtClean="0"/>
              <a:t> personalizado para el </a:t>
            </a:r>
            <a:r>
              <a:rPr lang="es-AR" dirty="0" err="1" smtClean="0"/>
              <a:t>BroadcastReceiver</a:t>
            </a:r>
            <a:endParaRPr lang="es-AR" dirty="0"/>
          </a:p>
        </p:txBody>
      </p:sp>
      <p:sp>
        <p:nvSpPr>
          <p:cNvPr id="57345" name="Rectangle 1"/>
          <p:cNvSpPr>
            <a:spLocks noChangeArrowheads="1"/>
          </p:cNvSpPr>
          <p:nvPr/>
        </p:nvSpPr>
        <p:spPr bwMode="auto">
          <a:xfrm>
            <a:off x="740228" y="3449334"/>
            <a:ext cx="8479971" cy="14465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dirty="0" smtClean="0">
                <a:ln>
                  <a:noFill/>
                </a:ln>
                <a:solidFill>
                  <a:srgbClr val="7F0055"/>
                </a:solidFill>
                <a:effectLst/>
                <a:latin typeface="Consolas" pitchFamily="49" charset="0"/>
                <a:cs typeface="Consolas" pitchFamily="49" charset="0"/>
              </a:rPr>
              <a:t>…..</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000000"/>
                </a:solidFill>
                <a:effectLst/>
                <a:latin typeface="Consolas" pitchFamily="49" charset="0"/>
                <a:cs typeface="Consolas" pitchFamily="49" charset="0"/>
              </a:rPr>
              <a:t>Intent</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 i = </a:t>
            </a:r>
            <a:r>
              <a:rPr kumimoji="0" lang="es-AR" sz="1600" b="1" i="0" u="none" strike="noStrike" cap="none" normalizeH="0" baseline="0" dirty="0" smtClean="0">
                <a:ln>
                  <a:noFill/>
                </a:ln>
                <a:solidFill>
                  <a:srgbClr val="7F0055"/>
                </a:solidFill>
                <a:effectLst/>
                <a:latin typeface="Consolas" pitchFamily="49" charset="0"/>
                <a:cs typeface="Consolas" pitchFamily="49" charset="0"/>
              </a:rPr>
              <a:t>new</a:t>
            </a:r>
            <a:r>
              <a:rPr kumimoji="0" lang="es-AR" sz="1400" b="0" i="0" u="none" strike="noStrike" cap="none" normalizeH="0" baseline="0" dirty="0" smtClean="0">
                <a:ln>
                  <a:noFill/>
                </a:ln>
                <a:solidFill>
                  <a:srgbClr val="777777"/>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000000"/>
                </a:solidFill>
                <a:effectLst/>
                <a:latin typeface="Consolas" pitchFamily="49" charset="0"/>
                <a:cs typeface="Consolas" pitchFamily="49" charset="0"/>
              </a:rPr>
              <a:t>Intent</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000000"/>
                </a:solidFill>
                <a:effectLst/>
                <a:latin typeface="Consolas" pitchFamily="49" charset="0"/>
                <a:cs typeface="Consolas" pitchFamily="49" charset="0"/>
              </a:rPr>
              <a:t>i.setAction</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r>
              <a:rPr kumimoji="0" lang="es-AR" sz="1600" b="0" i="0" u="none" strike="noStrike" cap="none" normalizeH="0" baseline="0" dirty="0" err="1" smtClean="0">
                <a:ln>
                  <a:noFill/>
                </a:ln>
                <a:solidFill>
                  <a:srgbClr val="2A00FF"/>
                </a:solidFill>
                <a:effectLst/>
                <a:latin typeface="Consolas" pitchFamily="49" charset="0"/>
                <a:cs typeface="Consolas" pitchFamily="49" charset="0"/>
              </a:rPr>
              <a:t>com.proyectosimio.ACCION_RECEIVER</a:t>
            </a:r>
            <a:r>
              <a:rPr kumimoji="0" lang="es-AR" sz="1600" b="0" i="0" u="none" strike="noStrike" cap="none" normalizeH="0" baseline="0" dirty="0" smtClean="0">
                <a:ln>
                  <a:noFill/>
                </a:ln>
                <a:solidFill>
                  <a:srgbClr val="2A00FF"/>
                </a:solidFill>
                <a:effectLst/>
                <a:latin typeface="Consolas" pitchFamily="49" charset="0"/>
                <a:cs typeface="Consolas" pitchFamily="49" charset="0"/>
              </a:rPr>
              <a:t>"</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777777"/>
                </a:solidFill>
                <a:effectLst/>
                <a:latin typeface="Consolas" pitchFamily="49" charset="0"/>
                <a:cs typeface="Consolas" pitchFamily="49" charset="0"/>
              </a:rPr>
              <a:t> </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C7254E"/>
                </a:solidFill>
                <a:effectLst/>
                <a:latin typeface="Consolas" pitchFamily="49" charset="0"/>
                <a:cs typeface="Consolas" pitchFamily="49" charset="0"/>
              </a:rPr>
              <a:t>    </a:t>
            </a:r>
            <a:r>
              <a:rPr kumimoji="0" lang="es-AR" sz="1600" b="0" i="0" u="none" strike="noStrike" cap="none" normalizeH="0" baseline="0" dirty="0" err="1" smtClean="0">
                <a:ln>
                  <a:noFill/>
                </a:ln>
                <a:solidFill>
                  <a:srgbClr val="000000"/>
                </a:solidFill>
                <a:effectLst/>
                <a:latin typeface="Consolas" pitchFamily="49" charset="0"/>
                <a:cs typeface="Consolas" pitchFamily="49" charset="0"/>
              </a:rPr>
              <a:t>sendBroadcast</a:t>
            </a:r>
            <a:r>
              <a:rPr kumimoji="0" lang="es-AR" sz="1600" b="0" i="0" u="none" strike="noStrike" cap="none" normalizeH="0" baseline="0" dirty="0" smtClean="0">
                <a:ln>
                  <a:noFill/>
                </a:ln>
                <a:solidFill>
                  <a:srgbClr val="000000"/>
                </a:solidFill>
                <a:effectLst/>
                <a:latin typeface="Consolas" pitchFamily="49" charset="0"/>
                <a:cs typeface="Consolas" pitchFamily="49" charset="0"/>
              </a:rPr>
              <a:t>(i);</a:t>
            </a:r>
            <a:endParaRPr kumimoji="0" lang="es-A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AR" sz="1600" dirty="0" smtClean="0">
                <a:solidFill>
                  <a:srgbClr val="000000"/>
                </a:solidFill>
                <a:latin typeface="Consolas" pitchFamily="49" charset="0"/>
                <a:cs typeface="Consolas" pitchFamily="49" charset="0"/>
              </a:rPr>
              <a:t>….</a:t>
            </a:r>
            <a:endParaRPr kumimoji="0" lang="es-A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3 CuadroTexto"/>
          <p:cNvSpPr txBox="1"/>
          <p:nvPr/>
        </p:nvSpPr>
        <p:spPr>
          <a:xfrm>
            <a:off x="776377" y="2536166"/>
            <a:ext cx="7832785" cy="369332"/>
          </a:xfrm>
          <a:prstGeom prst="rect">
            <a:avLst/>
          </a:prstGeom>
          <a:noFill/>
        </p:spPr>
        <p:txBody>
          <a:bodyPr wrap="square" rtlCol="0">
            <a:spAutoFit/>
          </a:bodyPr>
          <a:lstStyle/>
          <a:p>
            <a:r>
              <a:rPr lang="es-AR" dirty="0" smtClean="0"/>
              <a:t>Produzco el evento desde alguna parte de mi aplicación…</a:t>
            </a:r>
            <a:endParaRPr lang="es-A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2058</TotalTime>
  <Words>1560</Words>
  <Application>Microsoft Office PowerPoint</Application>
  <PresentationFormat>Panorámica</PresentationFormat>
  <Paragraphs>201</Paragraphs>
  <Slides>30</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30</vt:i4>
      </vt:variant>
    </vt:vector>
  </HeadingPairs>
  <TitlesOfParts>
    <vt:vector size="38" baseType="lpstr">
      <vt:lpstr>Arial</vt:lpstr>
      <vt:lpstr>Calibri</vt:lpstr>
      <vt:lpstr>Consolas</vt:lpstr>
      <vt:lpstr>Courier New</vt:lpstr>
      <vt:lpstr>Trebuchet MS</vt:lpstr>
      <vt:lpstr>Wingdings</vt:lpstr>
      <vt:lpstr>Wingdings 3</vt:lpstr>
      <vt:lpstr>Faceta</vt:lpstr>
      <vt:lpstr>Desarrollo de aplicaciones para Android</vt:lpstr>
      <vt:lpstr>Presentación de PowerPoint</vt:lpstr>
      <vt:lpstr>BROADCAST RECEIVER</vt:lpstr>
      <vt:lpstr>Broadcast Receiver Implementación </vt:lpstr>
      <vt:lpstr>Broadcast Receiver – Registro Estático</vt:lpstr>
      <vt:lpstr>Broadcast Receiver</vt:lpstr>
      <vt:lpstr>Broadcast Receiver – Registro Dinámico</vt:lpstr>
      <vt:lpstr>Crear y usar un Action personalizado para el BroadcastReceiver</vt:lpstr>
      <vt:lpstr>Crear y usar un Action personalizado para el BroadcastReceiver</vt:lpstr>
      <vt:lpstr>Presentación de PowerPoint</vt:lpstr>
      <vt:lpstr>SERVICIOS</vt:lpstr>
      <vt:lpstr>SERVICIOS</vt:lpstr>
      <vt:lpstr>SERVICIOS</vt:lpstr>
      <vt:lpstr>Ejemplo: Vamos a crear un servicio que pondrá música de fondo cuando se inicie la aplicación.</vt:lpstr>
      <vt:lpstr>Creando un servicio </vt:lpstr>
      <vt:lpstr>Creando un servicio</vt:lpstr>
      <vt:lpstr>Presentación de PowerPoint</vt:lpstr>
      <vt:lpstr>VISTAS-</vt:lpstr>
      <vt:lpstr>VISTAS-</vt:lpstr>
      <vt:lpstr>VISTAS-</vt:lpstr>
      <vt:lpstr>VISTAS</vt:lpstr>
      <vt:lpstr>VISTAS</vt:lpstr>
      <vt:lpstr>VISTAS</vt:lpstr>
      <vt:lpstr>VISTAS</vt:lpstr>
      <vt:lpstr>VISTAS</vt:lpstr>
      <vt:lpstr>VISTAS</vt:lpstr>
      <vt:lpstr>VISTAS</vt:lpstr>
      <vt:lpstr>Ejemplo:</vt:lpstr>
      <vt:lpstr>Ejemplo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aplicaciones para Android</dc:title>
  <dc:creator>javier</dc:creator>
  <cp:lastModifiedBy>Usuario</cp:lastModifiedBy>
  <cp:revision>151</cp:revision>
  <dcterms:created xsi:type="dcterms:W3CDTF">2015-04-04T03:16:59Z</dcterms:created>
  <dcterms:modified xsi:type="dcterms:W3CDTF">2018-08-22T00:58:02Z</dcterms:modified>
</cp:coreProperties>
</file>