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</p:sldIdLst>
  <p:sldSz cy="5143500" cx="9144000"/>
  <p:notesSz cx="6858000" cy="9144000"/>
  <p:embeddedFontLst>
    <p:embeddedFont>
      <p:font typeface="Muli"/>
      <p:regular r:id="rId61"/>
      <p:bold r:id="rId62"/>
      <p:italic r:id="rId63"/>
      <p:boldItalic r:id="rId64"/>
    </p:embeddedFont>
    <p:embeddedFont>
      <p:font typeface="Nixie One"/>
      <p:regular r:id="rId65"/>
    </p:embeddedFont>
    <p:embeddedFont>
      <p:font typeface="Lora"/>
      <p:regular r:id="rId66"/>
      <p:bold r:id="rId67"/>
      <p:italic r:id="rId68"/>
      <p:boldItalic r:id="rId69"/>
    </p:embeddedFont>
    <p:embeddedFont>
      <p:font typeface="Helvetica Neue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Nelson Willia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font" Target="fonts/HelveticaNeue-boldItalic.fntdata"/><Relationship Id="rId72" Type="http://schemas.openxmlformats.org/officeDocument/2006/relationships/font" Target="fonts/HelveticaNeue-italic.fntdata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71" Type="http://schemas.openxmlformats.org/officeDocument/2006/relationships/font" Target="fonts/HelveticaNeue-bold.fntdata"/><Relationship Id="rId70" Type="http://schemas.openxmlformats.org/officeDocument/2006/relationships/font" Target="fonts/HelveticaNeue-regular.fntdata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Muli-bold.fntdata"/><Relationship Id="rId61" Type="http://schemas.openxmlformats.org/officeDocument/2006/relationships/font" Target="fonts/Muli-regular.fntdata"/><Relationship Id="rId20" Type="http://schemas.openxmlformats.org/officeDocument/2006/relationships/slide" Target="slides/slide12.xml"/><Relationship Id="rId64" Type="http://schemas.openxmlformats.org/officeDocument/2006/relationships/font" Target="fonts/Muli-boldItalic.fntdata"/><Relationship Id="rId63" Type="http://schemas.openxmlformats.org/officeDocument/2006/relationships/font" Target="fonts/Muli-italic.fntdata"/><Relationship Id="rId22" Type="http://schemas.openxmlformats.org/officeDocument/2006/relationships/slide" Target="slides/slide14.xml"/><Relationship Id="rId66" Type="http://schemas.openxmlformats.org/officeDocument/2006/relationships/font" Target="fonts/Lora-regular.fntdata"/><Relationship Id="rId21" Type="http://schemas.openxmlformats.org/officeDocument/2006/relationships/slide" Target="slides/slide13.xml"/><Relationship Id="rId65" Type="http://schemas.openxmlformats.org/officeDocument/2006/relationships/font" Target="fonts/NixieOne-regular.fntdata"/><Relationship Id="rId24" Type="http://schemas.openxmlformats.org/officeDocument/2006/relationships/slide" Target="slides/slide16.xml"/><Relationship Id="rId68" Type="http://schemas.openxmlformats.org/officeDocument/2006/relationships/font" Target="fonts/Lora-italic.fntdata"/><Relationship Id="rId23" Type="http://schemas.openxmlformats.org/officeDocument/2006/relationships/slide" Target="slides/slide15.xml"/><Relationship Id="rId67" Type="http://schemas.openxmlformats.org/officeDocument/2006/relationships/font" Target="fonts/Lora-bold.fntdata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Lora-bold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10-20T17:14:24.132">
    <p:pos x="6000" y="0"/>
    <p:text>A apresentação já foi salva. Novas modificações serão ignoradas.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44fee5c3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44fee5c3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44f34b04a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44f34b0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44ec5bb6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44ec5bb6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4f10997c9_0_14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4f10997c9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44f34b04ab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44f34b04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44f34b04ab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44f34b04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44f34b04ab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44f34b04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44ec5bb6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44ec5bb6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44f10997c9_0_14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44f10997c9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4501a30ba6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4501a30ba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4fc3120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4fc3120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4501a30ba6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4501a30ba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4501a30ba6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4501a30ba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501a30ba6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501a30ba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44ec5bb6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44ec5bb6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44f10997c9_0_4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44f10997c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4501a30ba6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4501a30b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4501a30ba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4501a30b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4501a30ba6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4501a30b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4501a30ba6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4501a30b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44f10997c9_0_14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44f10997c9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44ec5bb6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44ec5bb6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44f10997c9_0_14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44f10997c9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44f10997c9_0_14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44f10997c9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44f10997c9_0_15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44f10997c9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44f10997c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44f10997c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44fc3120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44fc3120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44f10997c9_0_1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44f10997c9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4f10997c9_0_14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4f10997c9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44f10997c9_0_14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44f10997c9_0_1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44f10997c9_0_14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44f10997c9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44ec5bb6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44ec5bb6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4f34b04ab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44f34b04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44f10997c9_0_1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44f10997c9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440eba8db3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440eba8d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440eba8db3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440eba8db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440eba8db3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440eba8d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44f10997c9_0_14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44f10997c9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440eba8db3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440eba8d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440eba8db3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440eba8db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440eba8db3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440eba8db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440eba8db3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440eba8d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44f10997c9_0_2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44f10997c9_0_2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44fee5c327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44fee5c3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44f34b04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44f34b04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44f34b04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44f34b04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449efebbb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449efebbb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44fee5c3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44fee5c3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44fee5c3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44fee5c3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4fee5c3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4fee5c3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44fee5c32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44fee5c3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59" name="Google Shape;59;p1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3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63" name="Google Shape;63;p1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72" name="Google Shape;72;p1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3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82" name="Google Shape;82;p1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4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99" name="Google Shape;99;p1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03" name="Google Shape;103;p1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12" name="Google Shape;112;p1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22" name="Google Shape;122;p1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4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6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6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16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41" name="Google Shape;141;p1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145" name="Google Shape;145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154" name="Google Shape;154;p1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6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164" name="Google Shape;164;p1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17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1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1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7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181" name="Google Shape;181;p1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7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7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85" name="Google Shape;185;p1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7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94" name="Google Shape;194;p1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17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7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204" name="Google Shape;204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7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18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15" name="Google Shape;215;p18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18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220" name="Google Shape;220;p1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8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24" name="Google Shape;224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33" name="Google Shape;233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8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43" name="Google Shape;243;p1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1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56" name="Google Shape;256;p1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1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65" name="Google Shape;265;p1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0" name="Google Shape;270;p1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1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78" name="Google Shape;278;p1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87" name="Google Shape;287;p1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2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2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7" name="Google Shape;297;p2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2" name="Google Shape;302;p2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2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06" name="Google Shape;306;p2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2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5" name="Google Shape;315;p2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5" name="Google Shape;325;p2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2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2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6" name="Google Shape;336;p21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7" name="Google Shape;337;p21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8" name="Google Shape;338;p2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2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43" name="Google Shape;343;p2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2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21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47" name="Google Shape;347;p2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56" name="Google Shape;356;p2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22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22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4" name="Google Shape;364;p2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69" name="Google Shape;369;p2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22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2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73" name="Google Shape;373;p2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2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82" name="Google Shape;382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22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92" name="Google Shape;392;p2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22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p2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p2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03" name="Google Shape;403;p2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2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408" name="Google Shape;408;p2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2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23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412" name="Google Shape;412;p2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2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421" name="Google Shape;421;p2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2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431" name="Google Shape;431;p2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FFFFFF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24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24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 txBox="1"/>
          <p:nvPr/>
        </p:nvSpPr>
        <p:spPr>
          <a:xfrm>
            <a:off x="1767250" y="1940825"/>
            <a:ext cx="25719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p26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" name="Google Shape;456;p26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7" name="Google Shape;457;p26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6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1" name="Google Shape;461;p2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462" name="Google Shape;462;p2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6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26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466" name="Google Shape;466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26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475" name="Google Shape;475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6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26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85" name="Google Shape;485;p2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26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27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2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6" name="Google Shape;496;p2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27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7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27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02" name="Google Shape;502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27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27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506" name="Google Shape;506;p2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27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515" name="Google Shape;515;p2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27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7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7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27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525" name="Google Shape;525;p2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27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8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" name="Google Shape;534;p28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" name="Google Shape;535;p28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36" name="Google Shape;536;p28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8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8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8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28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541" name="Google Shape;541;p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28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28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545" name="Google Shape;545;p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554" name="Google Shape;554;p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28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8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8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8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2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564" name="Google Shape;564;p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28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8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4" name="Google Shape;574;p2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5" name="Google Shape;575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76" name="Google Shape;576;p2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77" name="Google Shape;577;p2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p2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86" name="Google Shape;586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2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2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591" name="Google Shape;591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2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2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599" name="Google Shape;599;p2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608" name="Google Shape;608;p2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" name="Google Shape;614;p3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5" name="Google Shape;615;p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6" name="Google Shape;616;p30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7" name="Google Shape;617;p30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8" name="Google Shape;618;p3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2" name="Google Shape;622;p3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623" name="Google Shape;623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627" name="Google Shape;627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636" name="Google Shape;636;p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3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3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646" name="Google Shape;646;p3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1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3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56" name="Google Shape;656;p31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7" name="Google Shape;657;p31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8" name="Google Shape;658;p31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9" name="Google Shape;659;p31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1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664" name="Google Shape;664;p3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1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31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668" name="Google Shape;668;p3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677" name="Google Shape;677;p31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2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3" name="Google Shape;683;p32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4" name="Google Shape;684;p32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85" name="Google Shape;685;p3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2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32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690" name="Google Shape;690;p3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32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32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694" name="Google Shape;694;p3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03" name="Google Shape;703;p3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2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2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2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32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713" name="Google Shape;713;p3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32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2" name="Google Shape;722;p3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3" name="Google Shape;723;p3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724" name="Google Shape;724;p3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8" name="Google Shape;728;p3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729" name="Google Shape;729;p3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33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733" name="Google Shape;733;p3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3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42" name="Google Shape;742;p3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3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752" name="Google Shape;752;p3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3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1" name="Google Shape;761;p34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2" name="Google Shape;762;p34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4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4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4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4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4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4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452" name="Google Shape;452;p2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controlyourchaos.wordpres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5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Devo usar Scrum?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4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Contexto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1" name="Google Shape;841;p44"/>
          <p:cNvSpPr txBox="1"/>
          <p:nvPr>
            <p:ph idx="4294967295" type="body"/>
          </p:nvPr>
        </p:nvSpPr>
        <p:spPr>
          <a:xfrm>
            <a:off x="843975" y="1293025"/>
            <a:ext cx="71889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Foi publicado então o </a:t>
            </a:r>
            <a:r>
              <a:rPr b="1" lang="pt-BR" sz="1800">
                <a:solidFill>
                  <a:schemeClr val="dk1"/>
                </a:solidFill>
              </a:rPr>
              <a:t>Manifesto Ágil</a:t>
            </a:r>
            <a:r>
              <a:rPr lang="pt-BR" sz="1800">
                <a:solidFill>
                  <a:schemeClr val="dk1"/>
                </a:solidFill>
              </a:rPr>
              <a:t>, contendo os seguintes princípios: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Indivíduos e interações mais que processos e ferramentas;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Software em funcionamento mais que documentação abrangente;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Colaboração com o cliente mais que negociação de contratos;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Responder a mudanças mais que seguir um plano [4].</a:t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5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Contexto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7" name="Google Shape;847;p45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Com o manifesto ágil, o Scrum rapidamente ganhou </a:t>
            </a:r>
            <a:r>
              <a:rPr b="1" lang="pt-BR" sz="1800">
                <a:solidFill>
                  <a:schemeClr val="dk1"/>
                </a:solidFill>
              </a:rPr>
              <a:t>popularidade </a:t>
            </a:r>
            <a:r>
              <a:rPr lang="pt-BR" sz="1800">
                <a:solidFill>
                  <a:schemeClr val="dk1"/>
                </a:solidFill>
              </a:rPr>
              <a:t>mas não necessariamente todo o público compreende sua aplicação</a:t>
            </a:r>
            <a:r>
              <a:rPr lang="pt-BR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Hoje, há uma </a:t>
            </a:r>
            <a:r>
              <a:rPr b="1" lang="pt-BR" sz="1800">
                <a:solidFill>
                  <a:schemeClr val="dk1"/>
                </a:solidFill>
              </a:rPr>
              <a:t>noção equivocada</a:t>
            </a:r>
            <a:r>
              <a:rPr lang="pt-BR" sz="1800">
                <a:solidFill>
                  <a:schemeClr val="dk1"/>
                </a:solidFill>
              </a:rPr>
              <a:t> de que o Scrum é adequado para todos os projetos, similar uma “</a:t>
            </a:r>
            <a:r>
              <a:rPr i="1" lang="pt-BR" sz="1800">
                <a:solidFill>
                  <a:schemeClr val="dk1"/>
                </a:solidFill>
              </a:rPr>
              <a:t>bala de prata</a:t>
            </a:r>
            <a:r>
              <a:rPr lang="pt-BR" sz="1800">
                <a:solidFill>
                  <a:schemeClr val="dk1"/>
                </a:solidFill>
              </a:rPr>
              <a:t>”.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É importante entender em </a:t>
            </a:r>
            <a:r>
              <a:rPr b="1" lang="pt-BR" sz="1800">
                <a:solidFill>
                  <a:schemeClr val="dk1"/>
                </a:solidFill>
              </a:rPr>
              <a:t>quais</a:t>
            </a:r>
            <a:r>
              <a:rPr lang="pt-BR" sz="1800">
                <a:solidFill>
                  <a:schemeClr val="dk1"/>
                </a:solidFill>
              </a:rPr>
              <a:t> projetos é realmente coerente seguir o que é proposto pelo Scrum [5].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Projetos adequados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53" name="Google Shape;853;p4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46"/>
          <p:cNvGrpSpPr/>
          <p:nvPr/>
        </p:nvGrpSpPr>
        <p:grpSpPr>
          <a:xfrm>
            <a:off x="1165371" y="2272226"/>
            <a:ext cx="549333" cy="599027"/>
            <a:chOff x="5300400" y="3670175"/>
            <a:chExt cx="421300" cy="399325"/>
          </a:xfrm>
        </p:grpSpPr>
        <p:sp>
          <p:nvSpPr>
            <p:cNvPr id="855" name="Google Shape;855;p46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7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Projetos adequados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65" name="Google Shape;865;p47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O Scrum tem uma base </a:t>
            </a:r>
            <a:r>
              <a:rPr b="1" lang="pt-BR" sz="1800">
                <a:solidFill>
                  <a:schemeClr val="dk1"/>
                </a:solidFill>
              </a:rPr>
              <a:t>empírica </a:t>
            </a:r>
            <a:r>
              <a:rPr lang="pt-BR" sz="1800">
                <a:solidFill>
                  <a:schemeClr val="dk1"/>
                </a:solidFill>
              </a:rPr>
              <a:t>voltada ao </a:t>
            </a:r>
            <a:r>
              <a:rPr b="1" lang="pt-BR" sz="1800">
                <a:solidFill>
                  <a:schemeClr val="dk1"/>
                </a:solidFill>
              </a:rPr>
              <a:t>controle de processo</a:t>
            </a:r>
            <a:r>
              <a:rPr lang="pt-BR" sz="1800">
                <a:solidFill>
                  <a:schemeClr val="dk1"/>
                </a:solidFill>
              </a:rPr>
              <a:t>. Ou seja, é fundamental que as experiências e decisões anteriores sirvam de base para a evolução do processo.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Para apoiar essa perspectiva e obter os benefícios do Scrum, é necessário que o projeto possa apoiar três pilares importantes: </a:t>
            </a:r>
            <a:r>
              <a:rPr b="1" lang="pt-BR" sz="1800">
                <a:solidFill>
                  <a:schemeClr val="dk1"/>
                </a:solidFill>
              </a:rPr>
              <a:t>transparência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b="1" lang="pt-BR" sz="1800">
                <a:solidFill>
                  <a:schemeClr val="dk1"/>
                </a:solidFill>
              </a:rPr>
              <a:t>inspeção</a:t>
            </a:r>
            <a:r>
              <a:rPr lang="pt-BR" sz="1800">
                <a:solidFill>
                  <a:schemeClr val="dk1"/>
                </a:solidFill>
              </a:rPr>
              <a:t> e </a:t>
            </a:r>
            <a:r>
              <a:rPr b="1" lang="pt-BR" sz="1800">
                <a:solidFill>
                  <a:schemeClr val="dk1"/>
                </a:solidFill>
              </a:rPr>
              <a:t>adaptação </a:t>
            </a:r>
            <a:r>
              <a:rPr lang="pt-BR" sz="1800">
                <a:solidFill>
                  <a:schemeClr val="dk1"/>
                </a:solidFill>
              </a:rPr>
              <a:t>[6].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8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Projetos adequados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1" name="Google Shape;871;p48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Transparência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O desenvolvimento do projeto deve ser transparente, expondo e discutindo as eventuais </a:t>
            </a:r>
            <a:r>
              <a:rPr b="1" lang="pt-BR" sz="1800">
                <a:solidFill>
                  <a:schemeClr val="dk1"/>
                </a:solidFill>
              </a:rPr>
              <a:t>adversidades</a:t>
            </a:r>
            <a:r>
              <a:rPr lang="pt-BR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Os interessados no projeto devem ter meios de </a:t>
            </a:r>
            <a:r>
              <a:rPr b="1" lang="pt-BR" sz="1800">
                <a:solidFill>
                  <a:schemeClr val="dk1"/>
                </a:solidFill>
              </a:rPr>
              <a:t>visualizar</a:t>
            </a:r>
            <a:r>
              <a:rPr lang="pt-BR" sz="1800">
                <a:solidFill>
                  <a:schemeClr val="dk1"/>
                </a:solidFill>
              </a:rPr>
              <a:t> aspectos significativos e especificações do processo.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9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Projetos adequados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77" name="Google Shape;877;p49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Inspeção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Deve haver a possibilidade de </a:t>
            </a:r>
            <a:r>
              <a:rPr b="1" lang="pt-BR" sz="1800">
                <a:solidFill>
                  <a:schemeClr val="dk1"/>
                </a:solidFill>
              </a:rPr>
              <a:t>inspecionar</a:t>
            </a:r>
            <a:r>
              <a:rPr lang="pt-BR" sz="1800">
                <a:solidFill>
                  <a:schemeClr val="dk1"/>
                </a:solidFill>
              </a:rPr>
              <a:t> com frequência os produtos gerados, considerando o processo e seus objetivos e </a:t>
            </a:r>
            <a:r>
              <a:rPr b="1" lang="pt-BR" sz="1800">
                <a:solidFill>
                  <a:schemeClr val="dk1"/>
                </a:solidFill>
              </a:rPr>
              <a:t>sem interromper </a:t>
            </a:r>
            <a:r>
              <a:rPr lang="pt-BR" sz="1800">
                <a:solidFill>
                  <a:schemeClr val="dk1"/>
                </a:solidFill>
              </a:rPr>
              <a:t>as demais tarefas.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O </a:t>
            </a:r>
            <a:r>
              <a:rPr b="1" lang="pt-BR" sz="1800">
                <a:solidFill>
                  <a:schemeClr val="dk1"/>
                </a:solidFill>
              </a:rPr>
              <a:t>Product Owner</a:t>
            </a:r>
            <a:r>
              <a:rPr lang="pt-BR" sz="1800">
                <a:solidFill>
                  <a:schemeClr val="dk1"/>
                </a:solidFill>
              </a:rPr>
              <a:t>, como conhecedor do domínio, é responsável por inspecionar os resultados e garantir que as necessidades estejam sendo atendidas. Suas decisões devem ser respeitadas pelo resto da equipe.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0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Projetos adequados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3" name="Google Shape;883;p50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Adaptação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Deve haver a necessidade de </a:t>
            </a:r>
            <a:r>
              <a:rPr b="1" lang="pt-BR" sz="1800">
                <a:solidFill>
                  <a:schemeClr val="dk1"/>
                </a:solidFill>
              </a:rPr>
              <a:t>adaptações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b="1" lang="pt-BR" sz="1800">
                <a:solidFill>
                  <a:schemeClr val="dk1"/>
                </a:solidFill>
              </a:rPr>
              <a:t>constantes</a:t>
            </a:r>
            <a:r>
              <a:rPr lang="pt-BR" sz="1800">
                <a:solidFill>
                  <a:schemeClr val="dk1"/>
                </a:solidFill>
              </a:rPr>
              <a:t> dos requisitos do projeto, seja por falta de definições claras ou pela volatilidade do negócio.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O software sendo produzido deve ser prontamente </a:t>
            </a:r>
            <a:r>
              <a:rPr b="1" lang="pt-BR" sz="1800">
                <a:solidFill>
                  <a:schemeClr val="dk1"/>
                </a:solidFill>
              </a:rPr>
              <a:t>ajustado</a:t>
            </a:r>
            <a:r>
              <a:rPr lang="pt-BR" sz="1800">
                <a:solidFill>
                  <a:schemeClr val="dk1"/>
                </a:solidFill>
              </a:rPr>
              <a:t> para comportar as novas necessidades, de forma a evitar impactos negativos.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Requisitos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89" name="Google Shape;889;p5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90" name="Google Shape;890;p51"/>
          <p:cNvGrpSpPr/>
          <p:nvPr/>
        </p:nvGrpSpPr>
        <p:grpSpPr>
          <a:xfrm>
            <a:off x="1214427" y="2354694"/>
            <a:ext cx="452776" cy="540868"/>
            <a:chOff x="584925" y="922575"/>
            <a:chExt cx="415200" cy="502525"/>
          </a:xfrm>
        </p:grpSpPr>
        <p:sp>
          <p:nvSpPr>
            <p:cNvPr id="891" name="Google Shape;891;p5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Requisitos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99" name="Google Shape;899;p52"/>
          <p:cNvSpPr txBox="1"/>
          <p:nvPr>
            <p:ph idx="4294967295" type="body"/>
          </p:nvPr>
        </p:nvSpPr>
        <p:spPr>
          <a:xfrm>
            <a:off x="843975" y="1216825"/>
            <a:ext cx="73479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Logo após a confirmação quanto à adequação do projeto ao Scrum, o próximo passo é estabelecer um ambiente ágil apropriado. </a:t>
            </a:r>
            <a:r>
              <a:rPr lang="pt-BR" sz="1800">
                <a:solidFill>
                  <a:schemeClr val="dk1"/>
                </a:solidFill>
              </a:rPr>
              <a:t>Ignorar essa etapa aumentam as chances do projeto ser levado ao fracasso, portanto, é preciso estar atento ao requisitos essenciais para criar este ambiente [7]. São eles: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b="1" lang="pt-BR" sz="1800">
                <a:solidFill>
                  <a:schemeClr val="dk1"/>
                </a:solidFill>
              </a:rPr>
              <a:t>Uma equipe ágil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b="1" lang="pt-BR" sz="1800">
                <a:solidFill>
                  <a:schemeClr val="dk1"/>
                </a:solidFill>
              </a:rPr>
              <a:t>Um produto viável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b="1" lang="pt-BR" sz="1800">
                <a:solidFill>
                  <a:schemeClr val="dk1"/>
                </a:solidFill>
              </a:rPr>
              <a:t>Uma empresa ágil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Char char="￭"/>
            </a:pPr>
            <a:r>
              <a:rPr b="1" lang="pt-BR" sz="1800">
                <a:solidFill>
                  <a:schemeClr val="dk1"/>
                </a:solidFill>
              </a:rPr>
              <a:t>Um cliente ágil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3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Requisitos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5" name="Google Shape;905;p53"/>
          <p:cNvSpPr txBox="1"/>
          <p:nvPr>
            <p:ph idx="4294967295" type="body"/>
          </p:nvPr>
        </p:nvSpPr>
        <p:spPr>
          <a:xfrm>
            <a:off x="725200" y="1293025"/>
            <a:ext cx="74937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b="1" lang="pt-BR" sz="1800">
                <a:solidFill>
                  <a:srgbClr val="000000"/>
                </a:solidFill>
              </a:rPr>
              <a:t>Equipe ágil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O </a:t>
            </a:r>
            <a:r>
              <a:rPr b="1" lang="pt-BR" sz="1800">
                <a:solidFill>
                  <a:srgbClr val="000000"/>
                </a:solidFill>
              </a:rPr>
              <a:t>Scrum Master</a:t>
            </a:r>
            <a:r>
              <a:rPr lang="pt-BR" sz="1800">
                <a:solidFill>
                  <a:srgbClr val="000000"/>
                </a:solidFill>
              </a:rPr>
              <a:t> deve dominar o framework e estar a par das soluções mais efetivas para a esfera do projeto. Além de atuar como um facilitador.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O </a:t>
            </a:r>
            <a:r>
              <a:rPr b="1" lang="pt-BR" sz="1800">
                <a:solidFill>
                  <a:srgbClr val="000000"/>
                </a:solidFill>
              </a:rPr>
              <a:t>Product Owner</a:t>
            </a:r>
            <a:r>
              <a:rPr lang="pt-BR" sz="1800">
                <a:solidFill>
                  <a:srgbClr val="000000"/>
                </a:solidFill>
              </a:rPr>
              <a:t> deve ter conhecimento sobre a metodologia ágil e estar disponível para esclarecer as dúvidas que surgirem durante o desenvolvimento do projeto.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Além de ter experiência, a </a:t>
            </a:r>
            <a:r>
              <a:rPr b="1" lang="pt-BR" sz="1800">
                <a:solidFill>
                  <a:srgbClr val="000000"/>
                </a:solidFill>
              </a:rPr>
              <a:t>Equipe de Desenvolvimento </a:t>
            </a:r>
            <a:r>
              <a:rPr lang="pt-BR" sz="1800">
                <a:solidFill>
                  <a:srgbClr val="000000"/>
                </a:solidFill>
              </a:rPr>
              <a:t>precisa ser auto-organizável e multifuncional a fim de entregar o produto de modo incremental e iterativo.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6"/>
          <p:cNvSpPr txBox="1"/>
          <p:nvPr>
            <p:ph idx="1" type="subTitle"/>
          </p:nvPr>
        </p:nvSpPr>
        <p:spPr>
          <a:xfrm>
            <a:off x="2975025" y="264429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Disciplina: </a:t>
            </a:r>
            <a:br>
              <a:rPr b="1"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Métodos e Ferramentas de Engenharia de Software</a:t>
            </a:r>
            <a:b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Instituto de Informática, Engenharia de Software</a:t>
            </a:r>
            <a:b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Universidade Federal de Goiás</a:t>
            </a:r>
            <a:b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Goiânia, 2018/2</a:t>
            </a:r>
            <a:endParaRPr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Alunos:</a:t>
            </a:r>
            <a:br>
              <a:rPr b="1"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João Pedro Arruda Vieira</a:t>
            </a:r>
            <a:b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Larissa Chyevena Lopes de Mello</a:t>
            </a:r>
            <a:b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Natália Lopes da Silva</a:t>
            </a:r>
            <a:b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Nelson William Viana de Siqueira</a:t>
            </a:r>
            <a:b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Sofia Martins Moraes</a:t>
            </a:r>
            <a:endParaRPr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Professor:</a:t>
            </a:r>
            <a:br>
              <a:rPr b="1"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pt-BR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Fábio Lucena</a:t>
            </a:r>
            <a:endParaRPr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780" name="Google Shape;780;p36"/>
          <p:cNvGrpSpPr/>
          <p:nvPr/>
        </p:nvGrpSpPr>
        <p:grpSpPr>
          <a:xfrm>
            <a:off x="1117687" y="2238144"/>
            <a:ext cx="695885" cy="667211"/>
            <a:chOff x="6660750" y="298550"/>
            <a:chExt cx="396900" cy="396300"/>
          </a:xfrm>
        </p:grpSpPr>
        <p:sp>
          <p:nvSpPr>
            <p:cNvPr id="781" name="Google Shape;781;p36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4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Requisitos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1" name="Google Shape;911;p54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b="1" lang="pt-BR" sz="1800">
                <a:solidFill>
                  <a:srgbClr val="000000"/>
                </a:solidFill>
              </a:rPr>
              <a:t>Produto adequado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O produto a ser desenvolvido deve obedecer à característica incremental e iterativa do Scrum, ou seja, tem que ser analisado logo no início do projeto se o mesmo pode ter suas funcionalidades divididas a fim de formarem mais de uma entrega.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5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Requisitos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17" name="Google Shape;917;p55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b="1" lang="pt-BR" sz="1800">
                <a:solidFill>
                  <a:srgbClr val="000000"/>
                </a:solidFill>
              </a:rPr>
              <a:t>Empresa ágil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De forma geral, a empresa deve estar consciente e entender sobre os conceitos da metodologia ágil, além de apoiar e estarem dispostos à capacitar a equipe de modo que o Scrum funcione adequadamente.  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6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Requisitos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23" name="Google Shape;923;p56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b="1" lang="pt-BR" sz="1800">
                <a:solidFill>
                  <a:srgbClr val="000000"/>
                </a:solidFill>
              </a:rPr>
              <a:t>Cliente ágil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A colaboração com o cliente é fundamental para o Scrum, sendo ele a essencial fonte de feedback sobre as constantes adaptações do projeto, a fim de que se garanta a certeza de que suas necessidades estejam sendo atendidas.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29" name="Google Shape;929;p5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30" name="Google Shape;930;p57"/>
          <p:cNvGrpSpPr/>
          <p:nvPr/>
        </p:nvGrpSpPr>
        <p:grpSpPr>
          <a:xfrm rot="10800000">
            <a:off x="1204610" y="2396907"/>
            <a:ext cx="462488" cy="498641"/>
            <a:chOff x="5975075" y="2327500"/>
            <a:chExt cx="420100" cy="388350"/>
          </a:xfrm>
        </p:grpSpPr>
        <p:sp>
          <p:nvSpPr>
            <p:cNvPr id="931" name="Google Shape;931;p5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8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38" name="Google Shape;938;p58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Ao se utilizar o Scrum, os erros mais comuns que podem ocorrer são [8]: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Esperar que a implementação seja fácil;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Fazer as práticas sem os princípios;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Scrum Master ser um gerente de projeto;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Scrum Master ser o único responsável pela comunicação;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Não envolver o PO;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Não realizar reuniões diárias;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Não levantar obstáculos cedo o bastante;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Não realizar reuniões retrospectivas.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9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4" name="Google Shape;944;p59"/>
          <p:cNvSpPr txBox="1"/>
          <p:nvPr>
            <p:ph idx="4294967295" type="body"/>
          </p:nvPr>
        </p:nvSpPr>
        <p:spPr>
          <a:xfrm>
            <a:off x="451450" y="1293025"/>
            <a:ext cx="77601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Esperar que a implementação seja fácil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Utilizar o Scrum não é apenas transformar requisitos em histórias de usuário, realizar reuniões e fazer as sprints, trata-se de uma mudança cultural dentro da organização, e isto demanda tempo. Para isso não deve haver falta de comunicação ou de responsabilidade, nem desconfiança entre o pessoal envolvido no projeto.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45" name="Google Shape;9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714" y="3429000"/>
            <a:ext cx="2474575" cy="1650526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59"/>
          <p:cNvSpPr txBox="1"/>
          <p:nvPr/>
        </p:nvSpPr>
        <p:spPr>
          <a:xfrm>
            <a:off x="3787875" y="4847400"/>
            <a:ext cx="16962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4: Implementação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0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2" name="Google Shape;952;p60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Fazer as práticas sem os princípios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Os princípios do Scrum são o alicerce para um bom funcionamento e estabilidade da metodologia. Usar as técnicas e ferramentas do Scrum sem de fato entender o motivo por trás das práticas tornam a os esforços insustentáveis a longo prazo.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53" name="Google Shape;95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969" y="3076575"/>
            <a:ext cx="1632106" cy="17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60"/>
          <p:cNvSpPr txBox="1"/>
          <p:nvPr/>
        </p:nvSpPr>
        <p:spPr>
          <a:xfrm>
            <a:off x="4056600" y="4847400"/>
            <a:ext cx="1030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5: Pilares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1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0" name="Google Shape;960;p61"/>
          <p:cNvSpPr txBox="1"/>
          <p:nvPr>
            <p:ph idx="4294967295" type="body"/>
          </p:nvPr>
        </p:nvSpPr>
        <p:spPr>
          <a:xfrm>
            <a:off x="451450" y="1293025"/>
            <a:ext cx="79017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Scrum Master ser o gerente de projeto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A equipe de desenvolvimento deve ser auto-organizável, portanto não cabe ao Scrum Master agir como um gerente de projetos e ditar as tarefas e atribuir esforços. Sua função é agir como um facilitador através de inspeções sobre quaisquer problemas que atrapalhem o andamento do projeto.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61" name="Google Shape;961;p61"/>
          <p:cNvPicPr preferRelativeResize="0"/>
          <p:nvPr/>
        </p:nvPicPr>
        <p:blipFill rotWithShape="1">
          <a:blip r:embed="rId3">
            <a:alphaModFix/>
          </a:blip>
          <a:srcRect b="4166" l="15437" r="17704" t="2827"/>
          <a:stretch/>
        </p:blipFill>
        <p:spPr>
          <a:xfrm>
            <a:off x="3723899" y="3225125"/>
            <a:ext cx="1696200" cy="162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1"/>
          <p:cNvSpPr txBox="1"/>
          <p:nvPr/>
        </p:nvSpPr>
        <p:spPr>
          <a:xfrm>
            <a:off x="3868650" y="4847400"/>
            <a:ext cx="1406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6: Scrum Master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2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68" name="Google Shape;9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875" y="3051175"/>
            <a:ext cx="1208274" cy="19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2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Scrum Master ser o único responsável pela comunicação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A comunicação é um princípio crucial para as metodologias ágeis, e embora o Scrum Master seja responsável por promover interações entre os envolvidos no projeto, muitas vezes é mais produtivo que própria equipe desenvolvimento fale diretamente o Product Owner.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70" name="Google Shape;970;p62"/>
          <p:cNvSpPr txBox="1"/>
          <p:nvPr/>
        </p:nvSpPr>
        <p:spPr>
          <a:xfrm>
            <a:off x="3967875" y="4847400"/>
            <a:ext cx="16962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7: Comunicação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3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76" name="Google Shape;976;p63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Não envolver o PO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A colaboração é um aspecto crucial do Scrum. Empresários e desenvolvedores necessitam de trabalhar juntos para produzir o software que o cliente deseja. Isso pode ser aprimorado por meio da colaboração, além da comunicação frequente, envolvendo feedback para validar e realizar correções.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77" name="Google Shape;977;p63"/>
          <p:cNvPicPr preferRelativeResize="0"/>
          <p:nvPr/>
        </p:nvPicPr>
        <p:blipFill rotWithShape="1">
          <a:blip r:embed="rId3">
            <a:alphaModFix/>
          </a:blip>
          <a:srcRect b="0" l="0" r="27886" t="0"/>
          <a:stretch/>
        </p:blipFill>
        <p:spPr>
          <a:xfrm>
            <a:off x="3233400" y="3304125"/>
            <a:ext cx="2677201" cy="16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p63"/>
          <p:cNvSpPr txBox="1"/>
          <p:nvPr/>
        </p:nvSpPr>
        <p:spPr>
          <a:xfrm>
            <a:off x="3895650" y="4858475"/>
            <a:ext cx="1551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8 - SM, PO e time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Contexto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88" name="Google Shape;788;p3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37"/>
          <p:cNvGrpSpPr/>
          <p:nvPr/>
        </p:nvGrpSpPr>
        <p:grpSpPr>
          <a:xfrm>
            <a:off x="1168290" y="2301300"/>
            <a:ext cx="562989" cy="540891"/>
            <a:chOff x="1926350" y="995225"/>
            <a:chExt cx="428650" cy="356600"/>
          </a:xfrm>
        </p:grpSpPr>
        <p:sp>
          <p:nvSpPr>
            <p:cNvPr id="790" name="Google Shape;790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4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84" name="Google Shape;984;p64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Não realizar realizar reuniões diárias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O </a:t>
            </a:r>
            <a:r>
              <a:rPr i="1" lang="pt-BR" sz="1600">
                <a:solidFill>
                  <a:schemeClr val="dk1"/>
                </a:solidFill>
              </a:rPr>
              <a:t>stand-up meeting</a:t>
            </a:r>
            <a:r>
              <a:rPr lang="pt-BR" sz="1600">
                <a:solidFill>
                  <a:schemeClr val="dk1"/>
                </a:solidFill>
              </a:rPr>
              <a:t> é demasiado importante em vários aspectos, pois são nessas reuniões que a comunicação e a colaboração dão visibilidade e transparência ao projeto.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985" name="Google Shape;9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975" y="2766397"/>
            <a:ext cx="2756050" cy="23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64"/>
          <p:cNvSpPr txBox="1"/>
          <p:nvPr/>
        </p:nvSpPr>
        <p:spPr>
          <a:xfrm>
            <a:off x="3647200" y="4858475"/>
            <a:ext cx="17028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9 - Stand-up meeting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5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2" name="Google Shape;992;p65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Não levantar obstáculos cedo o bastante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Uma das principais responsabilidades do Scrum Master é remover obstáculos para a equipe continuar sendo produtiva. Entretanto, caso não haja o levantamento de obstáculos através de uma boa comunicação, o Scrum Master não tem como resolvê-los.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93" name="Google Shape;9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900" y="3089300"/>
            <a:ext cx="2076200" cy="19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65"/>
          <p:cNvSpPr txBox="1"/>
          <p:nvPr/>
        </p:nvSpPr>
        <p:spPr>
          <a:xfrm>
            <a:off x="3850025" y="4858475"/>
            <a:ext cx="1523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10 - Obstáculos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6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Erros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0" name="Google Shape;1000;p66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Não realizar reuniões retrospectivas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A </a:t>
            </a:r>
            <a:r>
              <a:rPr i="1" lang="pt-BR" sz="1600">
                <a:solidFill>
                  <a:schemeClr val="dk1"/>
                </a:solidFill>
              </a:rPr>
              <a:t>Sprint Retrospective</a:t>
            </a:r>
            <a:r>
              <a:rPr lang="pt-BR" sz="1600">
                <a:solidFill>
                  <a:schemeClr val="dk1"/>
                </a:solidFill>
              </a:rPr>
              <a:t> é essencial para que a equipe reflita sobre como se tornar mais eficaz e como entrar em sintonia com seus integrantes, além de ajustar seu comportamento para os próximos sprints.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001" name="Google Shape;10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975" y="2866325"/>
            <a:ext cx="2530051" cy="211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66"/>
          <p:cNvSpPr txBox="1"/>
          <p:nvPr/>
        </p:nvSpPr>
        <p:spPr>
          <a:xfrm>
            <a:off x="3358850" y="4862650"/>
            <a:ext cx="18765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11 - Sprint Retrospective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Armadilhas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8" name="Google Shape;1008;p6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67"/>
          <p:cNvGrpSpPr/>
          <p:nvPr/>
        </p:nvGrpSpPr>
        <p:grpSpPr>
          <a:xfrm>
            <a:off x="1156627" y="2266345"/>
            <a:ext cx="557578" cy="610819"/>
            <a:chOff x="4636075" y="261925"/>
            <a:chExt cx="401800" cy="475050"/>
          </a:xfrm>
        </p:grpSpPr>
        <p:sp>
          <p:nvSpPr>
            <p:cNvPr id="1010" name="Google Shape;1010;p6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6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6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6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8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Serão listadas, a seguir, as principais armadilhas que podem ocorrer em determinados projetos [9]: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Excesso de planejamento inicial;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Falha ao reiniciar sprints;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Deixar de aprender;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Mudar o time constantemete.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9" name="Google Shape;1019;p68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Armadilhas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9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Armadilhas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5" name="Google Shape;1025;p69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Excesso de planejamento inicial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É necessário evitar que as reuniões de </a:t>
            </a:r>
            <a:r>
              <a:rPr i="1" lang="pt-BR" sz="1600">
                <a:solidFill>
                  <a:schemeClr val="dk1"/>
                </a:solidFill>
              </a:rPr>
              <a:t>Sprint Planning</a:t>
            </a:r>
            <a:r>
              <a:rPr lang="pt-BR" sz="1600">
                <a:solidFill>
                  <a:schemeClr val="dk1"/>
                </a:solidFill>
              </a:rPr>
              <a:t> sejam longas demais. A equipe deve iniciar o projeto a partir das primeiras necessidades que forem identificadas pelo Product Owner.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026" name="Google Shape;102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662" y="2834475"/>
            <a:ext cx="3694674" cy="19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69"/>
          <p:cNvSpPr txBox="1"/>
          <p:nvPr/>
        </p:nvSpPr>
        <p:spPr>
          <a:xfrm>
            <a:off x="3740725" y="4858475"/>
            <a:ext cx="166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12 - Sprint Planning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0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Armadilhas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3" name="Google Shape;1033;p70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Falha ao reiniciar Sprints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Ainda que seja incomum, caso um Sprint seja cancelado, a equipe deve retornar ao trabalho imediatamente, mesmo que seja mais conveniente seja esperar até que todos os erros se resolvam.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34" name="Google Shape;103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25" y="2944501"/>
            <a:ext cx="3823452" cy="202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70"/>
          <p:cNvSpPr txBox="1"/>
          <p:nvPr/>
        </p:nvSpPr>
        <p:spPr>
          <a:xfrm>
            <a:off x="3895650" y="4869875"/>
            <a:ext cx="1352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13 - Erros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1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Armadilhas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1" name="Google Shape;1041;p71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Deixar de aprender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O Scrum consiste no desenvolvimento constante e, para isso, é recomendado que os membros da equipe aprendam de maneira igualmente constante. A busca por conhecimento deve ser estimulada, com o objetivo de garantir que a equipe sempre tenha as habilidades necessárias para prosseguir com o projeto.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42" name="Google Shape;104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495750"/>
            <a:ext cx="28575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71"/>
          <p:cNvSpPr txBox="1"/>
          <p:nvPr/>
        </p:nvSpPr>
        <p:spPr>
          <a:xfrm>
            <a:off x="3895650" y="4858475"/>
            <a:ext cx="1352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14 - Evolução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2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Armadilhas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9" name="Google Shape;1049;p72"/>
          <p:cNvSpPr txBox="1"/>
          <p:nvPr>
            <p:ph idx="4294967295" type="body"/>
          </p:nvPr>
        </p:nvSpPr>
        <p:spPr>
          <a:xfrm>
            <a:off x="451450" y="1293025"/>
            <a:ext cx="75813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b="1" lang="pt-BR" sz="1800">
                <a:solidFill>
                  <a:schemeClr val="dk1"/>
                </a:solidFill>
              </a:rPr>
              <a:t>Mudar o time constantemente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600"/>
              <a:buChar char="￭"/>
            </a:pPr>
            <a:r>
              <a:rPr lang="pt-BR" sz="1600">
                <a:solidFill>
                  <a:schemeClr val="dk1"/>
                </a:solidFill>
              </a:rPr>
              <a:t>As equipes ágeis são auto-organizáveis, sendo recomendado que estas tenham alto desempenho para gerar valor. Mudar membros com frequência pode diminuir a eficiência e produtividade, podendo contribuir para a não permanência de outros membros no projeto.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50" name="Google Shape;1050;p72"/>
          <p:cNvPicPr preferRelativeResize="0"/>
          <p:nvPr/>
        </p:nvPicPr>
        <p:blipFill rotWithShape="1">
          <a:blip r:embed="rId3">
            <a:alphaModFix/>
          </a:blip>
          <a:srcRect b="35716" l="0" r="0" t="0"/>
          <a:stretch/>
        </p:blipFill>
        <p:spPr>
          <a:xfrm>
            <a:off x="3636075" y="3145000"/>
            <a:ext cx="1871851" cy="17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72"/>
          <p:cNvSpPr txBox="1"/>
          <p:nvPr/>
        </p:nvSpPr>
        <p:spPr>
          <a:xfrm>
            <a:off x="3606900" y="4845825"/>
            <a:ext cx="2189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15 - Organização do time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7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ora"/>
                <a:ea typeface="Lora"/>
                <a:cs typeface="Lora"/>
                <a:sym typeface="Lora"/>
              </a:rPr>
              <a:t>Estudo de caso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57" name="Google Shape;1057;p7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73"/>
          <p:cNvGrpSpPr/>
          <p:nvPr/>
        </p:nvGrpSpPr>
        <p:grpSpPr>
          <a:xfrm>
            <a:off x="1190774" y="2301324"/>
            <a:ext cx="500067" cy="540906"/>
            <a:chOff x="584925" y="238125"/>
            <a:chExt cx="415200" cy="525100"/>
          </a:xfrm>
        </p:grpSpPr>
        <p:sp>
          <p:nvSpPr>
            <p:cNvPr id="1059" name="Google Shape;1059;p73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3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3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Contexto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9" name="Google Shape;799;p38"/>
          <p:cNvSpPr txBox="1"/>
          <p:nvPr>
            <p:ph idx="4294967295" type="body"/>
          </p:nvPr>
        </p:nvSpPr>
        <p:spPr>
          <a:xfrm>
            <a:off x="843975" y="1293025"/>
            <a:ext cx="71889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Surgido na década de 90, o </a:t>
            </a:r>
            <a:r>
              <a:rPr b="1" lang="pt-BR" sz="1800">
                <a:solidFill>
                  <a:srgbClr val="000000"/>
                </a:solidFill>
              </a:rPr>
              <a:t>Scrum</a:t>
            </a:r>
            <a:r>
              <a:rPr lang="pt-BR" sz="1800">
                <a:solidFill>
                  <a:srgbClr val="000000"/>
                </a:solidFill>
              </a:rPr>
              <a:t> é um </a:t>
            </a:r>
            <a:r>
              <a:rPr b="1" lang="pt-BR" sz="1800">
                <a:solidFill>
                  <a:srgbClr val="000000"/>
                </a:solidFill>
              </a:rPr>
              <a:t>framework</a:t>
            </a:r>
            <a:r>
              <a:rPr lang="pt-BR" sz="1800">
                <a:solidFill>
                  <a:srgbClr val="000000"/>
                </a:solidFill>
              </a:rPr>
              <a:t> estrutural, utilizado para gerenciar projetos, que se tornou extremamente popular, sendo adotado em peso </a:t>
            </a:r>
            <a:r>
              <a:rPr lang="pt-BR" sz="1800">
                <a:solidFill>
                  <a:schemeClr val="dk1"/>
                </a:solidFill>
              </a:rPr>
              <a:t>no planejamento e gestão de projetos de </a:t>
            </a:r>
            <a:r>
              <a:rPr b="1" lang="pt-BR" sz="1800">
                <a:solidFill>
                  <a:schemeClr val="dk1"/>
                </a:solidFill>
              </a:rPr>
              <a:t>software</a:t>
            </a:r>
            <a:r>
              <a:rPr lang="pt-BR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00" name="Google Shape;80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275" y="2844625"/>
            <a:ext cx="3245451" cy="22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8"/>
          <p:cNvSpPr txBox="1"/>
          <p:nvPr/>
        </p:nvSpPr>
        <p:spPr>
          <a:xfrm>
            <a:off x="2875675" y="4847400"/>
            <a:ext cx="16962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1: Framework Scrum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4"/>
          <p:cNvSpPr txBox="1"/>
          <p:nvPr>
            <p:ph idx="4294967295" type="title"/>
          </p:nvPr>
        </p:nvSpPr>
        <p:spPr>
          <a:xfrm>
            <a:off x="1885100" y="628325"/>
            <a:ext cx="6666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Sistema de Gestão de Estoque</a:t>
            </a:r>
            <a:endParaRPr sz="36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0" name="Google Shape;1070;p74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Estudo de caso realizado na Universidade Federal de São Carlos (UFSCar) com o objetivo de apresentar, num contexto de um ambiente acadêmico, a aplicação da metodologia ágil Scrum.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Foram descritas </a:t>
            </a:r>
            <a:r>
              <a:rPr lang="pt-BR" sz="1800">
                <a:solidFill>
                  <a:schemeClr val="dk1"/>
                </a:solidFill>
              </a:rPr>
              <a:t>as atividades realizadas, sua implantação e sua adaptação, destacando os principais desafios, dificuldades, benefícios, e lições aprendidas na aplicação do framework.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5"/>
          <p:cNvSpPr txBox="1"/>
          <p:nvPr>
            <p:ph idx="4294967295" type="title"/>
          </p:nvPr>
        </p:nvSpPr>
        <p:spPr>
          <a:xfrm>
            <a:off x="1885100" y="628325"/>
            <a:ext cx="6666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Sistema de Gestão de Estoque</a:t>
            </a:r>
            <a:endParaRPr sz="36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6" name="Google Shape;1076;p75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Como se passou em um ambiente acadêmico algumas adaptações foram necessárias como: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Ampliação do período das Sprints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Rotatividade do papel de scrum master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Reuniões semanais não presenciais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Ao longo de 7 Sprints o time desenvolveu o projeto de forma contínua e evolutiva. A cada Sprint o time registrava suas dificuldades e lições aprendidas.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76"/>
          <p:cNvSpPr txBox="1"/>
          <p:nvPr>
            <p:ph idx="4294967295" type="title"/>
          </p:nvPr>
        </p:nvSpPr>
        <p:spPr>
          <a:xfrm>
            <a:off x="1885100" y="628325"/>
            <a:ext cx="6666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Sistema de Gestão de Estoque</a:t>
            </a:r>
            <a:endParaRPr sz="36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2" name="Google Shape;1082;p76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Ao final do projeto pode-se concluir que: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O Scrum, mesmo contendo alguns padrões e regras pode ser adaptado ao projeto.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Mesmo tendo um time composto por alunos que não tinham conhecimento profundo sobre o assunto, ele foi implementado gerando um retorno satisfatório.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Muli"/>
              <a:buChar char="￭"/>
            </a:pPr>
            <a:r>
              <a:rPr lang="pt-BR" sz="1800">
                <a:solidFill>
                  <a:srgbClr val="000000"/>
                </a:solidFill>
              </a:rPr>
              <a:t>A dinâmica do Scrum fez com que o grupo estivesse mais unido e focado no objetivo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7"/>
          <p:cNvSpPr txBox="1"/>
          <p:nvPr>
            <p:ph idx="4294967295" type="title"/>
          </p:nvPr>
        </p:nvSpPr>
        <p:spPr>
          <a:xfrm>
            <a:off x="1885100" y="628325"/>
            <a:ext cx="6666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Sistema de Gestão de Estoque</a:t>
            </a:r>
            <a:endParaRPr sz="36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8" name="Google Shape;1088;p77"/>
          <p:cNvSpPr txBox="1"/>
          <p:nvPr>
            <p:ph idx="4294967295" type="body"/>
          </p:nvPr>
        </p:nvSpPr>
        <p:spPr>
          <a:xfrm>
            <a:off x="580950" y="1273625"/>
            <a:ext cx="71664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O caráter iterativo e evolutivo do Scrum deu aos alunos mais chance de desenvolverem suas habilidades;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9" name="Google Shape;1089;p77"/>
          <p:cNvSpPr/>
          <p:nvPr/>
        </p:nvSpPr>
        <p:spPr>
          <a:xfrm>
            <a:off x="6587950" y="3139276"/>
            <a:ext cx="1159400" cy="122498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2BA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7"/>
          <p:cNvSpPr txBox="1"/>
          <p:nvPr/>
        </p:nvSpPr>
        <p:spPr>
          <a:xfrm>
            <a:off x="1244200" y="2948525"/>
            <a:ext cx="47331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Mesmo surgindo vários empecilhos a ferramenta foi implementada com sucesso, e projetos futuros irão estender sua utilização.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8"/>
          <p:cNvSpPr txBox="1"/>
          <p:nvPr>
            <p:ph idx="4294967295" type="title"/>
          </p:nvPr>
        </p:nvSpPr>
        <p:spPr>
          <a:xfrm>
            <a:off x="1885100" y="707950"/>
            <a:ext cx="6333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Fábrica de desenvolvimento distribuído de software</a:t>
            </a:r>
            <a:endParaRPr sz="36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96" name="Google Shape;1096;p78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Estudo de caso realizado por uma fábrica de desenvolvimento de software open source [O3S 2007]. Esta fábrica é formada por dez alunos do curso de Pós-Graduação do Centro de Informática da Universidade Federal de Pernambuco.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O projeto executado está inserido na área de saúde coletiva/pública, denominado ANKOS (A New Kind Of Simulator) [ANKOS 2007], que surge como um sistema capaz de organizar as informações coletadas por pesquisadores em áreas de estudo da esquistossomose.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9"/>
          <p:cNvSpPr txBox="1"/>
          <p:nvPr>
            <p:ph idx="4294967295" type="title"/>
          </p:nvPr>
        </p:nvSpPr>
        <p:spPr>
          <a:xfrm>
            <a:off x="1885100" y="707950"/>
            <a:ext cx="6333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Fábrica de desenvolvimento distribuído de software</a:t>
            </a:r>
            <a:endParaRPr sz="36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2" name="Google Shape;1102;p79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Em relação ao estudo do projeto anterior podemos perceber que se trata de algo mais complexo, até por que ele é baseado em políticas [Johnson K 2001] que definem as diretrizes básicas a serem adotados por todos os projetos da fábrica de software. </a:t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pt-BR" sz="2000">
                <a:solidFill>
                  <a:srgbClr val="000000"/>
                </a:solidFill>
              </a:rPr>
              <a:t>Será que o Scrum também se encaixou nesse projeto?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80"/>
          <p:cNvSpPr txBox="1"/>
          <p:nvPr>
            <p:ph idx="4294967295" type="title"/>
          </p:nvPr>
        </p:nvSpPr>
        <p:spPr>
          <a:xfrm>
            <a:off x="1885100" y="707950"/>
            <a:ext cx="6333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Fábrica de desenvolvimento distribuído de software</a:t>
            </a:r>
            <a:endParaRPr sz="36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8" name="Google Shape;1108;p80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Nesse cenário, diferente do estudo anterior, o time já havia um conhecimento amplo do assunto, e antes do Scrum utilizavam outras metodologias em seus projetos.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E por esse motivo adaptações foram necessárias: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Reuniões diárias substituídas pela comunicação assíncrona.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O Scrum master além de estar no gerenciamento dos impedimentos, também fazia parte do time de desenvolvedores.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1"/>
          <p:cNvSpPr txBox="1"/>
          <p:nvPr>
            <p:ph idx="4294967295" type="title"/>
          </p:nvPr>
        </p:nvSpPr>
        <p:spPr>
          <a:xfrm>
            <a:off x="1885100" y="707950"/>
            <a:ext cx="6333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Fábrica de desenvolvimento distribuído de software</a:t>
            </a:r>
            <a:endParaRPr sz="36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14" name="Google Shape;1114;p81"/>
          <p:cNvSpPr txBox="1"/>
          <p:nvPr>
            <p:ph idx="4294967295" type="body"/>
          </p:nvPr>
        </p:nvSpPr>
        <p:spPr>
          <a:xfrm>
            <a:off x="843975" y="1293025"/>
            <a:ext cx="71889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Ao final do estudo pode-se perceber que:</a:t>
            </a:r>
            <a:r>
              <a:rPr lang="pt-BR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Algumas premissas importantes do Scrum como a presença física do time com as iterações diárias, não puderam ser cumpridas devido </a:t>
            </a:r>
            <a:r>
              <a:rPr lang="pt-BR" sz="1800">
                <a:solidFill>
                  <a:srgbClr val="000000"/>
                </a:solidFill>
              </a:rPr>
              <a:t>às</a:t>
            </a:r>
            <a:r>
              <a:rPr lang="pt-BR" sz="1800">
                <a:solidFill>
                  <a:srgbClr val="000000"/>
                </a:solidFill>
              </a:rPr>
              <a:t> características do projeto.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A parte do</a:t>
            </a:r>
            <a:r>
              <a:rPr lang="pt-BR" sz="1800">
                <a:solidFill>
                  <a:srgbClr val="000000"/>
                </a:solidFill>
              </a:rPr>
              <a:t> Scrum ser focado em equipes auto-organizadas e auto-gerenciáveis colaborou e muito para o projeto pois são aspectos semelhantes ao desenvolvimento distribuído.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2"/>
          <p:cNvSpPr txBox="1"/>
          <p:nvPr>
            <p:ph idx="4294967295" type="title"/>
          </p:nvPr>
        </p:nvSpPr>
        <p:spPr>
          <a:xfrm>
            <a:off x="1885100" y="707950"/>
            <a:ext cx="6333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Fábrica de desenvolvimento distribuído de software</a:t>
            </a:r>
            <a:endParaRPr sz="36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0" name="Google Shape;1120;p82"/>
          <p:cNvSpPr txBox="1"/>
          <p:nvPr>
            <p:ph idx="4294967295" type="body"/>
          </p:nvPr>
        </p:nvSpPr>
        <p:spPr>
          <a:xfrm>
            <a:off x="481450" y="834700"/>
            <a:ext cx="7188900" cy="1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1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rgbClr val="000000"/>
                </a:solidFill>
              </a:rPr>
              <a:t>A parte do Scrum ser focado em equipes auto-organizadas e auto-gerenciáveis colaborou e muito para o projeto pois são aspectos semelhantes ao desenvolvimento distribuído.</a:t>
            </a:r>
            <a:endParaRPr sz="1800">
              <a:solidFill>
                <a:srgbClr val="000000"/>
              </a:solidFill>
            </a:endParaRPr>
          </a:p>
          <a:p>
            <a:pPr indent="0" lvl="0" marL="91440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21" name="Google Shape;1121;p82"/>
          <p:cNvSpPr/>
          <p:nvPr/>
        </p:nvSpPr>
        <p:spPr>
          <a:xfrm>
            <a:off x="6510950" y="3027101"/>
            <a:ext cx="1159400" cy="122498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2BA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82"/>
          <p:cNvSpPr txBox="1"/>
          <p:nvPr/>
        </p:nvSpPr>
        <p:spPr>
          <a:xfrm>
            <a:off x="974825" y="2836350"/>
            <a:ext cx="50538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Mesmo não cobrindo todas as características específicas para equipes geograficamente distribuídas, foi possível fazer uso de diversos aspectos de desenvolvimento ágil sem comprometer o projeto.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83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8" name="Google Shape;1128;p8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Obrigado!</a:t>
            </a:r>
            <a:endParaRPr sz="6000"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29" name="Google Shape;1129;p83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9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Contexto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7" name="Google Shape;807;p39"/>
          <p:cNvSpPr txBox="1"/>
          <p:nvPr>
            <p:ph idx="4294967295" type="body"/>
          </p:nvPr>
        </p:nvSpPr>
        <p:spPr>
          <a:xfrm>
            <a:off x="843975" y="1293025"/>
            <a:ext cx="71889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Mas, para entender o </a:t>
            </a:r>
            <a:r>
              <a:rPr b="1" lang="pt-BR" sz="1800">
                <a:solidFill>
                  <a:srgbClr val="000000"/>
                </a:solidFill>
              </a:rPr>
              <a:t>porquê</a:t>
            </a:r>
            <a:r>
              <a:rPr lang="pt-BR" sz="1800">
                <a:solidFill>
                  <a:srgbClr val="000000"/>
                </a:solidFill>
              </a:rPr>
              <a:t> de tantos projetos </a:t>
            </a:r>
            <a:r>
              <a:rPr lang="pt-BR" sz="1800">
                <a:solidFill>
                  <a:srgbClr val="000000"/>
                </a:solidFill>
              </a:rPr>
              <a:t>utilizarem</a:t>
            </a:r>
            <a:r>
              <a:rPr lang="pt-BR" sz="1800">
                <a:solidFill>
                  <a:srgbClr val="000000"/>
                </a:solidFill>
              </a:rPr>
              <a:t> Scrum, deve-se entender como esse framework </a:t>
            </a:r>
            <a:r>
              <a:rPr b="1" lang="pt-BR" sz="1800">
                <a:solidFill>
                  <a:srgbClr val="000000"/>
                </a:solidFill>
              </a:rPr>
              <a:t>auxilia</a:t>
            </a:r>
            <a:r>
              <a:rPr lang="pt-BR" sz="1800">
                <a:solidFill>
                  <a:srgbClr val="000000"/>
                </a:solidFill>
              </a:rPr>
              <a:t> o processo de desenvolvimento de software.</a:t>
            </a:r>
            <a:br>
              <a:rPr lang="pt-BR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Para isso, é necessário entender a </a:t>
            </a:r>
            <a:r>
              <a:rPr b="1" lang="pt-BR" sz="1800">
                <a:solidFill>
                  <a:srgbClr val="000000"/>
                </a:solidFill>
              </a:rPr>
              <a:t>origem</a:t>
            </a:r>
            <a:r>
              <a:rPr lang="pt-BR" sz="1800">
                <a:solidFill>
                  <a:srgbClr val="000000"/>
                </a:solidFill>
              </a:rPr>
              <a:t> da própria Engenharia de Software </a:t>
            </a:r>
            <a:r>
              <a:rPr lang="pt-BR" sz="1800">
                <a:solidFill>
                  <a:schemeClr val="dk1"/>
                </a:solidFill>
              </a:rPr>
              <a:t>[1].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4"/>
          <p:cNvSpPr txBox="1"/>
          <p:nvPr/>
        </p:nvSpPr>
        <p:spPr>
          <a:xfrm>
            <a:off x="1531950" y="589450"/>
            <a:ext cx="73860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uli"/>
                <a:ea typeface="Muli"/>
                <a:cs typeface="Muli"/>
                <a:sym typeface="Muli"/>
              </a:rPr>
              <a:t>Referências: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[1] 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SCHWABER, K; SUTHERLAND, J. Um guia definitivo para o Scrum: as regras do jogo.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</a:t>
            </a:r>
            <a:r>
              <a:rPr b="1" lang="pt-BR" sz="1100">
                <a:latin typeface="Muli"/>
                <a:ea typeface="Muli"/>
                <a:cs typeface="Muli"/>
                <a:sym typeface="Muli"/>
              </a:rPr>
              <a:t>2]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 DIJKSTRA, Edsger – The Humble Programmer. 1972.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[3] 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BROOKS, Frederick P. No Silver Bullet – Essence and Accident in Software Engineering. 1987.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[4] 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MANIFESTO PARA O DESENVOLVIMENTO ÁGIL DE SOFTWARE. Disponível em: &lt;http://www.manifestoagil.com.br/index.html&gt;. Acesso em: 01 de outubro de 2018.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[5]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 SCRUM. Disponível em: &lt;https://www.desenvolvimentoagil.com.br/scrum/&gt;. Acesso em: 01 de outubro de 2018.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[6]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 COMMON MISINTERPRETATIONS OF SCRUM. Disponível em: &lt;https://www.scrum.org/resources/blog/common-misinterpretations-scrum&gt;. Acesso em 01 de outubro de 2018.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[7] 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SCRUM PREREQUISITES. Disponível em: &lt;https://mplaza.pm/scrum-prerequisites/&gt;. Acesso em: 01 de outubro de 2018.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[8]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 IMPLANTAÇÃO DE SCRUM: 10 ERROS QUE VOCÊ NÃO PODE COMETER. Disponível em: &lt;https://www.scrum.org/resources/blog/common-misinterpretations-scrum&gt;. Acesso em: 01 de outubro de 2018.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[9]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 15 ARMADILHAS COMUNS DO SCRUM. Disponível em: &lt;https://sitecampus.com.br/15-armadilhas-comuns-do-scrum/&gt;. Acesso em: 01 de outubro de 2018.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[10]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 DESENVOLVIMENTO DE SOFTWARE USANDO O FRAMEWORK SCRUM: UM ESTUDO DE CASO. Disponível em: &lt;http://www.revistatis.dc.ufscar.br/index.php/revista/article/view/81&gt;. Acesso em: 01 de outubro de 2018.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latin typeface="Muli"/>
                <a:ea typeface="Muli"/>
                <a:cs typeface="Muli"/>
                <a:sym typeface="Muli"/>
              </a:rPr>
              <a:t>[11]</a:t>
            </a:r>
            <a:r>
              <a:rPr lang="pt-BR" sz="1100">
                <a:latin typeface="Muli"/>
                <a:ea typeface="Muli"/>
                <a:cs typeface="Muli"/>
                <a:sym typeface="Muli"/>
              </a:rPr>
              <a:t> SOARES, F. et al. Adoção de SCRUM em uma Fábrica de Desenvolvimento Distribuído de Software. 2007.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85"/>
          <p:cNvSpPr txBox="1"/>
          <p:nvPr/>
        </p:nvSpPr>
        <p:spPr>
          <a:xfrm>
            <a:off x="1476150" y="611650"/>
            <a:ext cx="7330800" cy="4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uli"/>
                <a:ea typeface="Muli"/>
                <a:cs typeface="Muli"/>
                <a:sym typeface="Muli"/>
              </a:rPr>
              <a:t>Imagens: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</a:rPr>
              <a:t>Figura 1. Disponível em &lt;https://www.desenvolvimentoagil.com.br/images/scrum/ciclo_scrum.gif&gt;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</a:rPr>
              <a:t>Figura 2. Disponível em &lt;http://labs.sogeti.com/wp-content/uploads/2017/11/no-silver-bullet-e1509987415294.png&gt;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4292E"/>
                </a:solidFill>
              </a:rPr>
              <a:t>Figura 3. Disponível em &lt;https://image.shutterstock.com/image-vector/business-concept-cartoon-businessman-pushing-260nw-1023393298.jpg&gt;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4292E"/>
                </a:solidFill>
              </a:rPr>
              <a:t>Figura 4. Disponível em: &lt;https://www.joebarrios.com/scrum-master-role-business-analyst/&gt;.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4292E"/>
                </a:solidFill>
              </a:rPr>
              <a:t>Figura 5. Disponível em: &lt;https://innolution.com/blog/how-safe-is-your-agile-environment&gt;.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4292E"/>
                </a:solidFill>
              </a:rPr>
              <a:t>Figura 6. Disponível em: &lt;https://www.bitcoininsider.org/article/15963/5-scrum-masters-their-best-advice-leading-high-performing-teams&gt;.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4292E"/>
                </a:solidFill>
              </a:rPr>
              <a:t>Figura 7. Disponível em: &lt;https://www.fiverr.com/arsalanxafar/be-your-scrum-master-agile-project-manager&gt;.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4292E"/>
                </a:solidFill>
              </a:rPr>
              <a:t>Figura 8. Disponível em: &lt;http://www.agilebuddha.com/agile/agile-offshore-business-analyst-complementing-the-role-of-product-owner/&gt;.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4292E"/>
                </a:solidFill>
              </a:rPr>
              <a:t>Figura 9. Disponível em: &lt;https://www.infoworks-tn.com/daily-scrum/&gt;.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24292E"/>
                </a:solidFill>
              </a:rPr>
              <a:t>Figura 10. Disponível em: &lt;http://roneringa.com/leading-scrum-teams-to-maturity/&gt;.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6"/>
          <p:cNvSpPr txBox="1"/>
          <p:nvPr/>
        </p:nvSpPr>
        <p:spPr>
          <a:xfrm>
            <a:off x="1476150" y="611650"/>
            <a:ext cx="7330800" cy="4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uli"/>
                <a:ea typeface="Muli"/>
                <a:cs typeface="Muli"/>
                <a:sym typeface="Muli"/>
              </a:rPr>
              <a:t>Imagens: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</a:rPr>
              <a:t>Figura 11. Disponível em: &lt;http://scrumbook.org/value-stream/sprint/sprint-retrospective.html&gt;.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</a:rPr>
              <a:t>Figura 12. Disponível em: &lt;http://loonslab.com/2017/05/02/common-problems-with-the-daily-stand-up/&gt;.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</a:rPr>
              <a:t>Figura 13. Disponível em: &lt;https://medium.com/the-liberators/myth-the-scrum-master-cant-remove-people-from-the-scrum-team-92fba0ad391b&gt;.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</a:rPr>
              <a:t>Figura 14. Disponível em: &lt;http://roneringa.com/leading-scrum-teams-to-maturity/&gt;.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</a:rPr>
              <a:t>Figura 15. Disponível em: &lt;</a:t>
            </a:r>
            <a:r>
              <a:rPr lang="pt-BR" sz="1200" u="sng">
                <a:solidFill>
                  <a:schemeClr val="hlink"/>
                </a:solidFill>
                <a:hlinkClick r:id="rId3"/>
              </a:rPr>
              <a:t>https://controlyourchaos.wordpress.com/</a:t>
            </a:r>
            <a:r>
              <a:rPr lang="pt-BR" sz="1200">
                <a:solidFill>
                  <a:srgbClr val="24292E"/>
                </a:solidFill>
              </a:rPr>
              <a:t>&gt;.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4292E"/>
                </a:solidFill>
              </a:rPr>
              <a:t>Figura 16. Disponível em &lt;http://litterale.com.br/2018/04/12/estudo-de-caso-devido-a-um-conflito-mal-resolvido-dois-diretores-pediram-demissao/&gt;</a:t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0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Contexto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13" name="Google Shape;813;p40"/>
          <p:cNvSpPr txBox="1"/>
          <p:nvPr>
            <p:ph idx="4294967295" type="body"/>
          </p:nvPr>
        </p:nvSpPr>
        <p:spPr>
          <a:xfrm>
            <a:off x="843975" y="1293025"/>
            <a:ext cx="71889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Na década de 60, a indústria se deparou com a chamada </a:t>
            </a:r>
            <a:r>
              <a:rPr b="1" lang="pt-BR" sz="1800">
                <a:solidFill>
                  <a:srgbClr val="000000"/>
                </a:solidFill>
              </a:rPr>
              <a:t>“Crise do Software”</a:t>
            </a:r>
            <a:r>
              <a:rPr lang="pt-BR" sz="1800">
                <a:solidFill>
                  <a:srgbClr val="000000"/>
                </a:solidFill>
              </a:rPr>
              <a:t>, ocasionada por um acúmulo de </a:t>
            </a:r>
            <a:r>
              <a:rPr b="1" lang="pt-BR" sz="1800">
                <a:solidFill>
                  <a:srgbClr val="000000"/>
                </a:solidFill>
              </a:rPr>
              <a:t>problemas</a:t>
            </a:r>
            <a:r>
              <a:rPr lang="pt-BR" sz="1800">
                <a:solidFill>
                  <a:srgbClr val="000000"/>
                </a:solidFill>
              </a:rPr>
              <a:t> no processo de desenvolvimento, tais como: </a:t>
            </a:r>
            <a:r>
              <a:rPr lang="pt-B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￭"/>
            </a:pPr>
            <a:r>
              <a:rPr lang="pt-BR" sz="1800">
                <a:solidFill>
                  <a:schemeClr val="dk1"/>
                </a:solidFill>
              </a:rPr>
              <a:t>imprecisão nas estimativas de prazo e custo, insatisfação do cliente com o sistema entregue, qualidade de software menor que a adequada, dificuldade de manutenção do software, dentre outros [2].</a:t>
            </a:r>
            <a:br>
              <a:rPr lang="pt-B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Para se resolver esses problemas, surgiu a </a:t>
            </a:r>
            <a:r>
              <a:rPr b="1" lang="pt-BR" sz="1800">
                <a:solidFill>
                  <a:schemeClr val="dk1"/>
                </a:solidFill>
              </a:rPr>
              <a:t>Engenharia de Software.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1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Contexto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19" name="Google Shape;819;p41"/>
          <p:cNvSpPr txBox="1"/>
          <p:nvPr>
            <p:ph idx="4294967295" type="body"/>
          </p:nvPr>
        </p:nvSpPr>
        <p:spPr>
          <a:xfrm>
            <a:off x="843975" y="1293025"/>
            <a:ext cx="71889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rgbClr val="000000"/>
                </a:solidFill>
              </a:rPr>
              <a:t>Porém, a Engenharia de Software </a:t>
            </a:r>
            <a:r>
              <a:rPr b="1" lang="pt-BR" sz="1800">
                <a:solidFill>
                  <a:srgbClr val="000000"/>
                </a:solidFill>
              </a:rPr>
              <a:t>não foi suficiente</a:t>
            </a:r>
            <a:r>
              <a:rPr lang="pt-BR" sz="1800">
                <a:solidFill>
                  <a:srgbClr val="000000"/>
                </a:solidFill>
              </a:rPr>
              <a:t> para se resolver todos esses problemas. Isso porque, segundo Frederick P. Brooks, o software enfrenta </a:t>
            </a:r>
            <a:r>
              <a:rPr b="1" lang="pt-BR" sz="1800">
                <a:solidFill>
                  <a:schemeClr val="dk1"/>
                </a:solidFill>
              </a:rPr>
              <a:t>dificuldades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b="1" lang="pt-BR" sz="1800">
                <a:solidFill>
                  <a:schemeClr val="dk1"/>
                </a:solidFill>
              </a:rPr>
              <a:t>essenciais</a:t>
            </a:r>
            <a:r>
              <a:rPr lang="pt-BR" sz="1800">
                <a:solidFill>
                  <a:schemeClr val="dk1"/>
                </a:solidFill>
              </a:rPr>
              <a:t> (pertinentes à sua natureza) e </a:t>
            </a:r>
            <a:r>
              <a:rPr b="1" lang="pt-BR" sz="1800">
                <a:solidFill>
                  <a:schemeClr val="dk1"/>
                </a:solidFill>
              </a:rPr>
              <a:t>acidentais</a:t>
            </a:r>
            <a:r>
              <a:rPr lang="pt-BR" sz="1800">
                <a:solidFill>
                  <a:schemeClr val="dk1"/>
                </a:solidFill>
              </a:rPr>
              <a:t> (pertinentes à sua produção).</a:t>
            </a:r>
            <a:br>
              <a:rPr lang="pt-B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➥"/>
            </a:pPr>
            <a:r>
              <a:rPr lang="pt-BR" sz="1800">
                <a:solidFill>
                  <a:schemeClr val="dk1"/>
                </a:solidFill>
              </a:rPr>
              <a:t>A Engenharia criada resolve </a:t>
            </a:r>
            <a:r>
              <a:rPr b="1" lang="pt-BR" sz="1800">
                <a:solidFill>
                  <a:schemeClr val="dk1"/>
                </a:solidFill>
              </a:rPr>
              <a:t>somente</a:t>
            </a:r>
            <a:r>
              <a:rPr lang="pt-BR" sz="1800">
                <a:solidFill>
                  <a:schemeClr val="dk1"/>
                </a:solidFill>
              </a:rPr>
              <a:t> problemas acidentais.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20" name="Google Shape;8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100" y="76195"/>
            <a:ext cx="2228700" cy="141523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41"/>
          <p:cNvSpPr txBox="1"/>
          <p:nvPr/>
        </p:nvSpPr>
        <p:spPr>
          <a:xfrm>
            <a:off x="6593100" y="0"/>
            <a:ext cx="2703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Figura 2: “Não há bala de prata”, representando o famoso artigo de Brooks.</a:t>
            </a:r>
            <a:endParaRPr sz="90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2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Contexto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7" name="Google Shape;827;p42"/>
          <p:cNvSpPr txBox="1"/>
          <p:nvPr>
            <p:ph idx="4294967295" type="body"/>
          </p:nvPr>
        </p:nvSpPr>
        <p:spPr>
          <a:xfrm>
            <a:off x="843975" y="1293025"/>
            <a:ext cx="71889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➥"/>
            </a:pPr>
            <a:r>
              <a:rPr lang="pt-BR" sz="1800">
                <a:solidFill>
                  <a:schemeClr val="dk1"/>
                </a:solidFill>
              </a:rPr>
              <a:t>Dessa forma, permaneceram problemas como: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￭"/>
            </a:pPr>
            <a:r>
              <a:rPr b="1" lang="pt-BR" sz="1800">
                <a:solidFill>
                  <a:schemeClr val="dk1"/>
                </a:solidFill>
              </a:rPr>
              <a:t>Complexidade</a:t>
            </a:r>
            <a:r>
              <a:rPr lang="pt-BR" sz="1800">
                <a:solidFill>
                  <a:schemeClr val="dk1"/>
                </a:solidFill>
              </a:rPr>
              <a:t> — o software pode possuir grande número de estados;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￭"/>
            </a:pPr>
            <a:r>
              <a:rPr b="1" lang="pt-BR" sz="1800">
                <a:solidFill>
                  <a:schemeClr val="dk1"/>
                </a:solidFill>
              </a:rPr>
              <a:t>Conformidade</a:t>
            </a:r>
            <a:r>
              <a:rPr lang="pt-BR" sz="1800">
                <a:solidFill>
                  <a:schemeClr val="dk1"/>
                </a:solidFill>
              </a:rPr>
              <a:t> — padrões desenvolvidos por pessoas diferentes em tempos diferentes;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￭"/>
            </a:pPr>
            <a:r>
              <a:rPr b="1" lang="pt-BR" sz="1800">
                <a:solidFill>
                  <a:schemeClr val="dk1"/>
                </a:solidFill>
              </a:rPr>
              <a:t>Alterabilidade</a:t>
            </a:r>
            <a:r>
              <a:rPr lang="pt-BR" sz="1800">
                <a:solidFill>
                  <a:schemeClr val="dk1"/>
                </a:solidFill>
              </a:rPr>
              <a:t> — um produto pode passar por mudanças constantes;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￭"/>
            </a:pPr>
            <a:r>
              <a:rPr b="1" lang="pt-BR" sz="1800">
                <a:solidFill>
                  <a:schemeClr val="dk1"/>
                </a:solidFill>
              </a:rPr>
              <a:t>Invisibilidade</a:t>
            </a:r>
            <a:r>
              <a:rPr lang="pt-BR" sz="1800">
                <a:solidFill>
                  <a:schemeClr val="dk1"/>
                </a:solidFill>
              </a:rPr>
              <a:t> — software não é um produto tangível e visualizável, não pode ser representado através de uma abstração geométrica [3].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3"/>
          <p:cNvSpPr txBox="1"/>
          <p:nvPr>
            <p:ph idx="4294967295" type="title"/>
          </p:nvPr>
        </p:nvSpPr>
        <p:spPr>
          <a:xfrm>
            <a:off x="1885100" y="62832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  <a:latin typeface="Lora"/>
                <a:ea typeface="Lora"/>
                <a:cs typeface="Lora"/>
                <a:sym typeface="Lora"/>
              </a:rPr>
              <a:t>Contexto</a:t>
            </a:r>
            <a:endParaRPr>
              <a:solidFill>
                <a:srgbClr val="20124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33" name="Google Shape;833;p43"/>
          <p:cNvSpPr txBox="1"/>
          <p:nvPr>
            <p:ph idx="4294967295" type="body"/>
          </p:nvPr>
        </p:nvSpPr>
        <p:spPr>
          <a:xfrm>
            <a:off x="843975" y="1293025"/>
            <a:ext cx="7188900" cy="1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➥"/>
            </a:pPr>
            <a:r>
              <a:rPr lang="pt-BR" sz="1800">
                <a:solidFill>
                  <a:schemeClr val="dk1"/>
                </a:solidFill>
              </a:rPr>
              <a:t>Logo, a fim de se </a:t>
            </a:r>
            <a:r>
              <a:rPr b="1" lang="pt-BR" sz="1800">
                <a:solidFill>
                  <a:schemeClr val="dk1"/>
                </a:solidFill>
              </a:rPr>
              <a:t>resolver</a:t>
            </a:r>
            <a:r>
              <a:rPr lang="pt-BR" sz="1800">
                <a:solidFill>
                  <a:schemeClr val="dk1"/>
                </a:solidFill>
              </a:rPr>
              <a:t> problemas relacionados à Engenharia de Software corrente e modelos de desenvolvimento </a:t>
            </a:r>
            <a:r>
              <a:rPr lang="pt-BR" sz="1800">
                <a:solidFill>
                  <a:schemeClr val="dk1"/>
                </a:solidFill>
              </a:rPr>
              <a:t>tradicionais </a:t>
            </a:r>
            <a:r>
              <a:rPr lang="pt-BR" sz="1800">
                <a:solidFill>
                  <a:schemeClr val="dk1"/>
                </a:solidFill>
              </a:rPr>
              <a:t>como o Cascata, considerados lentos, burocráticos e inflexíveis, foi </a:t>
            </a:r>
            <a:r>
              <a:rPr lang="pt-BR" sz="1800">
                <a:solidFill>
                  <a:schemeClr val="dk1"/>
                </a:solidFill>
              </a:rPr>
              <a:t>concebido o conceito de </a:t>
            </a:r>
            <a:r>
              <a:rPr b="1" lang="pt-BR" sz="1800">
                <a:solidFill>
                  <a:schemeClr val="dk1"/>
                </a:solidFill>
              </a:rPr>
              <a:t>desenvolvimento ágil</a:t>
            </a:r>
            <a:r>
              <a:rPr lang="pt-BR" sz="1800">
                <a:solidFill>
                  <a:schemeClr val="dk1"/>
                </a:solidFill>
              </a:rPr>
              <a:t> de software.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34" name="Google Shape;834;p43"/>
          <p:cNvPicPr preferRelativeResize="0"/>
          <p:nvPr/>
        </p:nvPicPr>
        <p:blipFill rotWithShape="1">
          <a:blip r:embed="rId3">
            <a:alphaModFix/>
          </a:blip>
          <a:srcRect b="8189" l="0" r="0" t="0"/>
          <a:stretch/>
        </p:blipFill>
        <p:spPr>
          <a:xfrm>
            <a:off x="2990088" y="3119975"/>
            <a:ext cx="2896675" cy="2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3"/>
          <p:cNvSpPr txBox="1"/>
          <p:nvPr/>
        </p:nvSpPr>
        <p:spPr>
          <a:xfrm>
            <a:off x="4325200" y="4847400"/>
            <a:ext cx="22287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Muli"/>
                <a:ea typeface="Muli"/>
                <a:cs typeface="Muli"/>
                <a:sym typeface="Muli"/>
              </a:rPr>
              <a:t>Figura 3: Desenvolvimento ágil</a:t>
            </a:r>
            <a:endParaRPr sz="9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