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06" r:id="rId2"/>
    <p:sldId id="338" r:id="rId3"/>
    <p:sldId id="343" r:id="rId4"/>
    <p:sldId id="344" r:id="rId5"/>
    <p:sldId id="345" r:id="rId6"/>
    <p:sldId id="269" r:id="rId7"/>
  </p:sldIdLst>
  <p:sldSz cx="12192000" cy="6858000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3">
          <p15:clr>
            <a:srgbClr val="A4A3A4"/>
          </p15:clr>
        </p15:guide>
        <p15:guide id="2" pos="38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D5F"/>
    <a:srgbClr val="1B90A2"/>
    <a:srgbClr val="93B784"/>
    <a:srgbClr val="55C1E7"/>
    <a:srgbClr val="C0D2D3"/>
    <a:srgbClr val="CDE8EA"/>
    <a:srgbClr val="272779"/>
    <a:srgbClr val="0052D9"/>
    <a:srgbClr val="0019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73" autoAdjust="0"/>
    <p:restoredTop sz="94660"/>
  </p:normalViewPr>
  <p:slideViewPr>
    <p:cSldViewPr showGuides="1">
      <p:cViewPr varScale="1">
        <p:scale>
          <a:sx n="114" d="100"/>
          <a:sy n="114" d="100"/>
        </p:scale>
        <p:origin x="666" y="84"/>
      </p:cViewPr>
      <p:guideLst>
        <p:guide orient="horz" pos="2133"/>
        <p:guide pos="38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深色封面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 hasCustomPrompt="1"/>
          </p:nvPr>
        </p:nvSpPr>
        <p:spPr>
          <a:xfrm>
            <a:off x="1481050" y="1709362"/>
            <a:ext cx="9803477" cy="1381905"/>
          </a:xfrm>
        </p:spPr>
        <p:txBody>
          <a:bodyPr anchor="b">
            <a:noAutofit/>
          </a:bodyPr>
          <a:lstStyle>
            <a:lvl1pPr algn="r">
              <a:defRPr sz="7000">
                <a:solidFill>
                  <a:srgbClr val="0052D9"/>
                </a:solidFill>
                <a:latin typeface="TTTGB Medium" panose="020C06030202040F0204" pitchFamily="34" charset="-122"/>
                <a:ea typeface="TTTGB Medium" panose="020C06030202040F0204" pitchFamily="34" charset="-122"/>
              </a:defRPr>
            </a:lvl1pPr>
          </a:lstStyle>
          <a:p>
            <a:r>
              <a:rPr lang="zh-CN" altLang="en-US" dirty="0"/>
              <a:t>腾讯信息安全部</a:t>
            </a:r>
            <a:r>
              <a:rPr lang="en-US" altLang="zh-CN" dirty="0"/>
              <a:t>PPT</a:t>
            </a:r>
            <a:r>
              <a:rPr lang="zh-CN" altLang="en-US" dirty="0"/>
              <a:t>模版</a:t>
            </a:r>
          </a:p>
        </p:txBody>
      </p:sp>
      <p:sp>
        <p:nvSpPr>
          <p:cNvPr id="8" name="副标题 7"/>
          <p:cNvSpPr>
            <a:spLocks noGrp="1"/>
          </p:cNvSpPr>
          <p:nvPr>
            <p:ph type="subTitle" idx="1" hasCustomPrompt="1"/>
          </p:nvPr>
        </p:nvSpPr>
        <p:spPr>
          <a:xfrm>
            <a:off x="1781809" y="3009338"/>
            <a:ext cx="9397537" cy="601272"/>
          </a:xfrm>
        </p:spPr>
        <p:txBody>
          <a:bodyPr>
            <a:norm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defRPr lang="en-US" altLang="zh-CN" sz="3500" smtClean="0">
                <a:solidFill>
                  <a:srgbClr val="0052D9"/>
                </a:solidFill>
                <a:latin typeface="TTTGB Medium" panose="020C06030202040F0204" pitchFamily="34" charset="-122"/>
                <a:ea typeface="TTTGB Medium" panose="020C06030202040F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defRPr/>
            </a:pPr>
            <a:r>
              <a:rPr lang="en-US" altLang="zh-CN" dirty="0"/>
              <a:t>Tencent Infosec dept PowerPoint Template</a:t>
            </a:r>
            <a:endParaRPr lang="en-US" altLang="zh-CN" sz="2400" dirty="0">
              <a:solidFill>
                <a:srgbClr val="FFFFFF"/>
              </a:solidFill>
              <a:latin typeface="+mj-lt"/>
            </a:endParaRPr>
          </a:p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目录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 hasCustomPrompt="1"/>
          </p:nvPr>
        </p:nvSpPr>
        <p:spPr>
          <a:xfrm>
            <a:off x="838200" y="1129004"/>
            <a:ext cx="1531776" cy="561684"/>
          </a:xfrm>
        </p:spPr>
        <p:txBody>
          <a:bodyPr>
            <a:noAutofit/>
          </a:bodyPr>
          <a:lstStyle>
            <a:lvl1pPr algn="l">
              <a:defRPr sz="3600">
                <a:solidFill>
                  <a:srgbClr val="0052D9"/>
                </a:solidFill>
                <a:latin typeface="TTTGB Medium" panose="020C06030202040F0204" pitchFamily="34" charset="-122"/>
                <a:ea typeface="TTTGB Medium" panose="020C06030202040F0204" pitchFamily="34" charset="-122"/>
              </a:defRPr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838200" y="1847850"/>
            <a:ext cx="9955763" cy="318135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-122"/>
                <a:ea typeface="微软雅黑" charset="-122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-122"/>
                <a:ea typeface="微软雅黑" charset="-122"/>
              </a:defRPr>
            </a:lvl2pPr>
          </a:lstStyle>
          <a:p>
            <a:pPr lvl="0"/>
            <a:r>
              <a:rPr lang="zh-CN" altLang="en-US" dirty="0"/>
              <a:t>版式设计</a:t>
            </a:r>
            <a:endParaRPr lang="en-US" altLang="zh-CN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zh-CN" altLang="en-US" dirty="0"/>
              <a:t>色彩体系</a:t>
            </a:r>
            <a:endParaRPr lang="en-US" altLang="zh-CN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zh-CN" altLang="en-US" dirty="0"/>
              <a:t>图表系统</a:t>
            </a:r>
            <a:endParaRPr lang="en-US" altLang="zh-CN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zh-CN" altLang="en-US" dirty="0"/>
              <a:t>感谢页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63" y="6402068"/>
            <a:ext cx="1017522" cy="394243"/>
          </a:xfrm>
          <a:prstGeom prst="rect">
            <a:avLst/>
          </a:prstGeom>
        </p:spPr>
      </p:pic>
      <p:sp>
        <p:nvSpPr>
          <p:cNvPr id="10" name="矩形"/>
          <p:cNvSpPr/>
          <p:nvPr userDrawn="1"/>
        </p:nvSpPr>
        <p:spPr>
          <a:xfrm>
            <a:off x="-10518" y="6310313"/>
            <a:ext cx="12202518" cy="28800"/>
          </a:xfrm>
          <a:prstGeom prst="rect">
            <a:avLst/>
          </a:prstGeom>
          <a:solidFill>
            <a:srgbClr val="004CD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1" name="文本占位符 2"/>
          <p:cNvSpPr>
            <a:spLocks noGrp="1"/>
          </p:cNvSpPr>
          <p:nvPr>
            <p:ph type="body" idx="16" hasCustomPrompt="1"/>
          </p:nvPr>
        </p:nvSpPr>
        <p:spPr>
          <a:xfrm>
            <a:off x="7650099" y="6445267"/>
            <a:ext cx="4368038" cy="307843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rgbClr val="0047D6"/>
                </a:solidFill>
                <a:latin typeface="微软雅黑" charset="-122"/>
                <a:ea typeface="微软雅黑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过渡页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7698273" y="2761062"/>
            <a:ext cx="3635208" cy="1500187"/>
          </a:xfrm>
        </p:spPr>
        <p:txBody>
          <a:bodyPr>
            <a:normAutofit/>
          </a:bodyPr>
          <a:lstStyle>
            <a:lvl1pPr marL="0" indent="0">
              <a:buNone/>
              <a:defRPr sz="4800">
                <a:solidFill>
                  <a:srgbClr val="0052D9"/>
                </a:solidFill>
                <a:latin typeface="TTTGB Medium" panose="020C06030202040F0204" pitchFamily="34" charset="-122"/>
                <a:ea typeface="TTTGB Medium" panose="020C06030202040F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标题</a:t>
            </a:r>
          </a:p>
        </p:txBody>
      </p:sp>
      <p:sp>
        <p:nvSpPr>
          <p:cNvPr id="8" name="椭圆 7"/>
          <p:cNvSpPr/>
          <p:nvPr userDrawn="1"/>
        </p:nvSpPr>
        <p:spPr>
          <a:xfrm>
            <a:off x="6853554" y="2760670"/>
            <a:ext cx="805382" cy="808906"/>
          </a:xfrm>
          <a:prstGeom prst="ellipse">
            <a:avLst/>
          </a:prstGeom>
          <a:solidFill>
            <a:srgbClr val="0052D9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853554" y="2788184"/>
            <a:ext cx="719055" cy="784808"/>
          </a:xfrm>
        </p:spPr>
        <p:txBody>
          <a:bodyPr anchor="b">
            <a:noAutofit/>
          </a:bodyPr>
          <a:lstStyle>
            <a:lvl1pPr>
              <a:defRPr sz="4800">
                <a:solidFill>
                  <a:schemeClr val="bg1"/>
                </a:solidFill>
                <a:latin typeface="TTTGB Medium" panose="020C06030202040F0204" pitchFamily="34" charset="-122"/>
                <a:ea typeface="TTTGB Medium" panose="020C06030202040F0204" pitchFamily="34" charset="-122"/>
              </a:defRPr>
            </a:lvl1pPr>
          </a:lstStyle>
          <a:p>
            <a:r>
              <a:rPr lang="en-US" altLang="zh-CN" dirty="0"/>
              <a:t>1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序号标题与内容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956310" y="1600200"/>
            <a:ext cx="10317480" cy="4526280"/>
          </a:xfrm>
        </p:spPr>
        <p:txBody>
          <a:bodyPr/>
          <a:lstStyle>
            <a:lvl1pPr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-122"/>
                <a:ea typeface="微软雅黑" charset="-122"/>
              </a:defRPr>
            </a:lvl1pPr>
            <a:lvl2pPr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-122"/>
                <a:ea typeface="微软雅黑" charset="-122"/>
              </a:defRPr>
            </a:lvl2pPr>
            <a:lvl3pPr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-122"/>
                <a:ea typeface="微软雅黑" charset="-122"/>
              </a:defRPr>
            </a:lvl3pPr>
            <a:lvl4pPr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-122"/>
                <a:ea typeface="微软雅黑" charset="-122"/>
              </a:defRPr>
            </a:lvl4pPr>
            <a:lvl5pPr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-122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椭圆 7"/>
          <p:cNvSpPr/>
          <p:nvPr userDrawn="1"/>
        </p:nvSpPr>
        <p:spPr>
          <a:xfrm>
            <a:off x="871220" y="461366"/>
            <a:ext cx="541655" cy="530782"/>
          </a:xfrm>
          <a:prstGeom prst="ellipse">
            <a:avLst/>
          </a:prstGeom>
          <a:solidFill>
            <a:srgbClr val="0052D9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52D9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文本占位符 2"/>
          <p:cNvSpPr>
            <a:spLocks noGrp="1"/>
          </p:cNvSpPr>
          <p:nvPr>
            <p:ph type="body" idx="17" hasCustomPrompt="1"/>
          </p:nvPr>
        </p:nvSpPr>
        <p:spPr>
          <a:xfrm>
            <a:off x="930903" y="446805"/>
            <a:ext cx="323215" cy="308055"/>
          </a:xfrm>
        </p:spPr>
        <p:txBody>
          <a:bodyPr>
            <a:noAutofit/>
          </a:bodyPr>
          <a:lstStyle>
            <a:lvl1pPr marL="0" indent="0">
              <a:buNone/>
              <a:defRPr sz="3600">
                <a:solidFill>
                  <a:schemeClr val="bg1"/>
                </a:solidFill>
                <a:latin typeface="TTTGB Medium" panose="020C06030202040F0204" pitchFamily="34" charset="-122"/>
                <a:ea typeface="TTTGB Medium" panose="020C06030202040F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1</a:t>
            </a:r>
          </a:p>
        </p:txBody>
      </p:sp>
      <p:sp>
        <p:nvSpPr>
          <p:cNvPr id="13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1521460" y="447040"/>
            <a:ext cx="8310880" cy="378460"/>
          </a:xfrm>
        </p:spPr>
        <p:txBody>
          <a:bodyPr>
            <a:noAutofit/>
          </a:bodyPr>
          <a:lstStyle>
            <a:lvl1pPr marL="0" indent="0">
              <a:buNone/>
              <a:defRPr sz="3600">
                <a:solidFill>
                  <a:srgbClr val="0052D9"/>
                </a:solidFill>
                <a:latin typeface="TTTGB Medium" panose="020C06030202040F0204" pitchFamily="34" charset="-122"/>
                <a:ea typeface="TTTGB Medium" panose="020C06030202040F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标题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63" y="6402068"/>
            <a:ext cx="1017522" cy="394243"/>
          </a:xfrm>
          <a:prstGeom prst="rect">
            <a:avLst/>
          </a:prstGeom>
        </p:spPr>
      </p:pic>
      <p:sp>
        <p:nvSpPr>
          <p:cNvPr id="3" name="矩形"/>
          <p:cNvSpPr/>
          <p:nvPr userDrawn="1"/>
        </p:nvSpPr>
        <p:spPr>
          <a:xfrm>
            <a:off x="-10518" y="6310313"/>
            <a:ext cx="12202518" cy="28800"/>
          </a:xfrm>
          <a:prstGeom prst="rect">
            <a:avLst/>
          </a:prstGeom>
          <a:solidFill>
            <a:srgbClr val="004CD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" name="文本占位符 2"/>
          <p:cNvSpPr>
            <a:spLocks noGrp="1"/>
          </p:cNvSpPr>
          <p:nvPr>
            <p:ph type="body" idx="16" hasCustomPrompt="1"/>
          </p:nvPr>
        </p:nvSpPr>
        <p:spPr>
          <a:xfrm>
            <a:off x="7650099" y="6445267"/>
            <a:ext cx="4368038" cy="307843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rgbClr val="0047D6"/>
                </a:solidFill>
                <a:latin typeface="微软雅黑" charset="-122"/>
                <a:ea typeface="微软雅黑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内容与图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 hasCustomPrompt="1"/>
          </p:nvPr>
        </p:nvSpPr>
        <p:spPr>
          <a:xfrm>
            <a:off x="871855" y="1274445"/>
            <a:ext cx="4085590" cy="4517390"/>
          </a:xfr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-122"/>
                <a:ea typeface="微软雅黑" charset="-122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-122"/>
                <a:ea typeface="微软雅黑" charset="-122"/>
              </a:defRPr>
            </a:lvl2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zh-CN" altLang="en-US" dirty="0"/>
              <a:t>正文级别</a:t>
            </a:r>
            <a:r>
              <a:rPr lang="en-US" altLang="zh-CN" dirty="0"/>
              <a:t>1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zh-CN" altLang="en-US" dirty="0"/>
              <a:t>正文级别</a:t>
            </a:r>
            <a:r>
              <a:rPr lang="en-US" altLang="zh-CN" dirty="0"/>
              <a:t>2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zh-CN" altLang="en-US" dirty="0"/>
              <a:t>正文级别</a:t>
            </a:r>
            <a:r>
              <a:rPr lang="en-US" altLang="zh-CN" dirty="0"/>
              <a:t>3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zh-CN" altLang="en-US" dirty="0"/>
              <a:t>正文级别</a:t>
            </a:r>
            <a:r>
              <a:rPr lang="en-US" altLang="zh-CN" dirty="0"/>
              <a:t>4</a:t>
            </a:r>
          </a:p>
        </p:txBody>
      </p:sp>
      <p:sp>
        <p:nvSpPr>
          <p:cNvPr id="8" name="tencent_left.png"/>
          <p:cNvSpPr>
            <a:spLocks noGrp="1"/>
          </p:cNvSpPr>
          <p:nvPr>
            <p:ph type="pic" sz="half" idx="13"/>
          </p:nvPr>
        </p:nvSpPr>
        <p:spPr>
          <a:xfrm>
            <a:off x="5410200" y="304800"/>
            <a:ext cx="6400552" cy="548679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>
            <a:lvl1pPr>
              <a:defRPr sz="2400">
                <a:solidFill>
                  <a:srgbClr val="0052D9"/>
                </a:solidFill>
                <a:latin typeface="微软雅黑" charset="-122"/>
                <a:ea typeface="微软雅黑" charset="-122"/>
              </a:defRPr>
            </a:lvl1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5" name="椭圆 4"/>
          <p:cNvSpPr/>
          <p:nvPr userDrawn="1"/>
        </p:nvSpPr>
        <p:spPr>
          <a:xfrm>
            <a:off x="871220" y="461366"/>
            <a:ext cx="541655" cy="530782"/>
          </a:xfrm>
          <a:prstGeom prst="ellipse">
            <a:avLst/>
          </a:prstGeom>
          <a:solidFill>
            <a:srgbClr val="0052D9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52D9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文本占位符 2"/>
          <p:cNvSpPr>
            <a:spLocks noGrp="1"/>
          </p:cNvSpPr>
          <p:nvPr>
            <p:ph type="body" idx="18" hasCustomPrompt="1"/>
          </p:nvPr>
        </p:nvSpPr>
        <p:spPr>
          <a:xfrm>
            <a:off x="930903" y="446805"/>
            <a:ext cx="323215" cy="308055"/>
          </a:xfrm>
        </p:spPr>
        <p:txBody>
          <a:bodyPr>
            <a:noAutofit/>
          </a:bodyPr>
          <a:lstStyle>
            <a:lvl1pPr marL="0" indent="0">
              <a:buNone/>
              <a:defRPr sz="3600">
                <a:solidFill>
                  <a:schemeClr val="bg1"/>
                </a:solidFill>
                <a:latin typeface="TTTGB Medium" panose="020C06030202040F0204" pitchFamily="34" charset="-122"/>
                <a:ea typeface="TTTGB Medium" panose="020C06030202040F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1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idx="19" hasCustomPrompt="1"/>
          </p:nvPr>
        </p:nvSpPr>
        <p:spPr>
          <a:xfrm>
            <a:off x="1521460" y="447040"/>
            <a:ext cx="3780155" cy="378460"/>
          </a:xfrm>
        </p:spPr>
        <p:txBody>
          <a:bodyPr>
            <a:noAutofit/>
          </a:bodyPr>
          <a:lstStyle>
            <a:lvl1pPr marL="0" indent="0">
              <a:buNone/>
              <a:defRPr sz="3600">
                <a:solidFill>
                  <a:srgbClr val="0052D9"/>
                </a:solidFill>
                <a:latin typeface="TTTGB Medium" panose="020C06030202040F0204" pitchFamily="34" charset="-122"/>
                <a:ea typeface="TTTGB Medium" panose="020C06030202040F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标题</a:t>
            </a: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63" y="6402068"/>
            <a:ext cx="1017522" cy="394243"/>
          </a:xfrm>
          <a:prstGeom prst="rect">
            <a:avLst/>
          </a:prstGeom>
        </p:spPr>
      </p:pic>
      <p:sp>
        <p:nvSpPr>
          <p:cNvPr id="3" name="矩形"/>
          <p:cNvSpPr/>
          <p:nvPr userDrawn="1"/>
        </p:nvSpPr>
        <p:spPr>
          <a:xfrm>
            <a:off x="-10518" y="6310313"/>
            <a:ext cx="12202518" cy="28800"/>
          </a:xfrm>
          <a:prstGeom prst="rect">
            <a:avLst/>
          </a:prstGeom>
          <a:solidFill>
            <a:srgbClr val="004CD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" name="文本占位符 2"/>
          <p:cNvSpPr>
            <a:spLocks noGrp="1"/>
          </p:cNvSpPr>
          <p:nvPr>
            <p:ph type="body" idx="16" hasCustomPrompt="1"/>
          </p:nvPr>
        </p:nvSpPr>
        <p:spPr>
          <a:xfrm>
            <a:off x="7650099" y="6445267"/>
            <a:ext cx="4368038" cy="307843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rgbClr val="0047D6"/>
                </a:solidFill>
                <a:latin typeface="微软雅黑" charset="-122"/>
                <a:ea typeface="微软雅黑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双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sz="half" idx="1" hasCustomPrompt="1"/>
          </p:nvPr>
        </p:nvSpPr>
        <p:spPr>
          <a:xfrm>
            <a:off x="838200" y="1639570"/>
            <a:ext cx="5181600" cy="4287520"/>
          </a:xfrm>
        </p:spPr>
        <p:txBody>
          <a:bodyPr/>
          <a:lstStyle>
            <a:lvl1pPr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-122"/>
                <a:ea typeface="微软雅黑" charset="-122"/>
              </a:defRPr>
            </a:lvl1pPr>
            <a:lvl2pPr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-122"/>
                <a:ea typeface="微软雅黑" charset="-122"/>
              </a:defRPr>
            </a:lvl2pPr>
            <a:lvl3pPr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-122"/>
                <a:ea typeface="微软雅黑" charset="-122"/>
              </a:defRPr>
            </a:lvl3pPr>
            <a:lvl4pPr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-122"/>
                <a:ea typeface="微软雅黑" charset="-122"/>
              </a:defRPr>
            </a:lvl4pPr>
            <a:lvl5pPr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-122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4" name="椭圆 23"/>
          <p:cNvSpPr/>
          <p:nvPr userDrawn="1"/>
        </p:nvSpPr>
        <p:spPr>
          <a:xfrm>
            <a:off x="871220" y="461366"/>
            <a:ext cx="541655" cy="530782"/>
          </a:xfrm>
          <a:prstGeom prst="ellipse">
            <a:avLst/>
          </a:prstGeom>
          <a:solidFill>
            <a:srgbClr val="0052D9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52D9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5" name="文本占位符 2"/>
          <p:cNvSpPr>
            <a:spLocks noGrp="1"/>
          </p:cNvSpPr>
          <p:nvPr>
            <p:ph type="body" idx="17" hasCustomPrompt="1"/>
          </p:nvPr>
        </p:nvSpPr>
        <p:spPr>
          <a:xfrm>
            <a:off x="930903" y="446805"/>
            <a:ext cx="323215" cy="308055"/>
          </a:xfrm>
        </p:spPr>
        <p:txBody>
          <a:bodyPr>
            <a:noAutofit/>
          </a:bodyPr>
          <a:lstStyle>
            <a:lvl1pPr marL="0" indent="0">
              <a:buNone/>
              <a:defRPr sz="3600">
                <a:solidFill>
                  <a:schemeClr val="bg1"/>
                </a:solidFill>
                <a:latin typeface="TTTGB Medium" panose="020C06030202040F0204" pitchFamily="34" charset="-122"/>
                <a:ea typeface="TTTGB Medium" panose="020C06030202040F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1</a:t>
            </a:r>
          </a:p>
        </p:txBody>
      </p:sp>
      <p:sp>
        <p:nvSpPr>
          <p:cNvPr id="23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1521460" y="447040"/>
            <a:ext cx="8310880" cy="378460"/>
          </a:xfrm>
        </p:spPr>
        <p:txBody>
          <a:bodyPr>
            <a:noAutofit/>
          </a:bodyPr>
          <a:lstStyle>
            <a:lvl1pPr marL="0" indent="0">
              <a:buNone/>
              <a:defRPr sz="3600">
                <a:solidFill>
                  <a:srgbClr val="0052D9"/>
                </a:solidFill>
                <a:latin typeface="TTTGB Medium" panose="020C06030202040F0204" pitchFamily="34" charset="-122"/>
                <a:ea typeface="TTTGB Medium" panose="020C06030202040F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标题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half" idx="18" hasCustomPrompt="1"/>
          </p:nvPr>
        </p:nvSpPr>
        <p:spPr>
          <a:xfrm>
            <a:off x="6471285" y="1639570"/>
            <a:ext cx="5181600" cy="4287520"/>
          </a:xfrm>
        </p:spPr>
        <p:txBody>
          <a:bodyPr/>
          <a:lstStyle>
            <a:lvl1pPr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-122"/>
                <a:ea typeface="微软雅黑" charset="-122"/>
              </a:defRPr>
            </a:lvl1pPr>
            <a:lvl2pPr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-122"/>
                <a:ea typeface="微软雅黑" charset="-122"/>
              </a:defRPr>
            </a:lvl2pPr>
            <a:lvl3pPr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-122"/>
                <a:ea typeface="微软雅黑" charset="-122"/>
              </a:defRPr>
            </a:lvl3pPr>
            <a:lvl4pPr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-122"/>
                <a:ea typeface="微软雅黑" charset="-122"/>
              </a:defRPr>
            </a:lvl4pPr>
            <a:lvl5pPr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-122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63" y="6402068"/>
            <a:ext cx="1017522" cy="394243"/>
          </a:xfrm>
          <a:prstGeom prst="rect">
            <a:avLst/>
          </a:prstGeom>
        </p:spPr>
      </p:pic>
      <p:sp>
        <p:nvSpPr>
          <p:cNvPr id="3" name="矩形"/>
          <p:cNvSpPr/>
          <p:nvPr userDrawn="1"/>
        </p:nvSpPr>
        <p:spPr>
          <a:xfrm>
            <a:off x="-10518" y="6310313"/>
            <a:ext cx="12202518" cy="28800"/>
          </a:xfrm>
          <a:prstGeom prst="rect">
            <a:avLst/>
          </a:prstGeom>
          <a:solidFill>
            <a:srgbClr val="004CD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" name="文本占位符 2"/>
          <p:cNvSpPr>
            <a:spLocks noGrp="1"/>
          </p:cNvSpPr>
          <p:nvPr>
            <p:ph type="body" idx="16" hasCustomPrompt="1"/>
          </p:nvPr>
        </p:nvSpPr>
        <p:spPr>
          <a:xfrm>
            <a:off x="7650099" y="6445267"/>
            <a:ext cx="4368038" cy="307843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rgbClr val="0047D6"/>
                </a:solidFill>
                <a:latin typeface="微软雅黑" charset="-122"/>
                <a:ea typeface="微软雅黑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ncent_left.png"/>
          <p:cNvSpPr>
            <a:spLocks noGrp="1"/>
          </p:cNvSpPr>
          <p:nvPr>
            <p:ph type="pic" sz="half" idx="13"/>
          </p:nvPr>
        </p:nvSpPr>
        <p:spPr>
          <a:xfrm>
            <a:off x="0" y="-1"/>
            <a:ext cx="6400552" cy="631031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>
            <a:lvl1pPr>
              <a:defRPr sz="2400">
                <a:solidFill>
                  <a:srgbClr val="0052D9"/>
                </a:solidFill>
                <a:latin typeface="微软雅黑" charset="-122"/>
                <a:ea typeface="微软雅黑" charset="-122"/>
              </a:defRPr>
            </a:lvl1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12" name="tencent_left.png"/>
          <p:cNvSpPr>
            <a:spLocks noGrp="1"/>
          </p:cNvSpPr>
          <p:nvPr>
            <p:ph type="pic" sz="half" idx="17"/>
          </p:nvPr>
        </p:nvSpPr>
        <p:spPr>
          <a:xfrm>
            <a:off x="6411070" y="-2"/>
            <a:ext cx="5780930" cy="32444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>
            <a:lvl1pPr>
              <a:defRPr sz="2400">
                <a:solidFill>
                  <a:srgbClr val="0052D9"/>
                </a:solidFill>
                <a:latin typeface="微软雅黑" charset="-122"/>
                <a:ea typeface="微软雅黑" charset="-122"/>
              </a:defRPr>
            </a:lvl1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14" name="tencent_left.png"/>
          <p:cNvSpPr>
            <a:spLocks noGrp="1"/>
          </p:cNvSpPr>
          <p:nvPr>
            <p:ph type="pic" sz="half" idx="18"/>
          </p:nvPr>
        </p:nvSpPr>
        <p:spPr>
          <a:xfrm>
            <a:off x="6421588" y="3302001"/>
            <a:ext cx="5780930" cy="303711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>
            <a:lvl1pPr>
              <a:defRPr sz="2400">
                <a:solidFill>
                  <a:srgbClr val="0052D9"/>
                </a:solidFill>
                <a:latin typeface="微软雅黑" charset="-122"/>
                <a:ea typeface="微软雅黑" charset="-122"/>
              </a:defRPr>
            </a:lvl1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63" y="6402068"/>
            <a:ext cx="1017522" cy="394243"/>
          </a:xfrm>
          <a:prstGeom prst="rect">
            <a:avLst/>
          </a:prstGeom>
        </p:spPr>
      </p:pic>
      <p:sp>
        <p:nvSpPr>
          <p:cNvPr id="3" name="矩形"/>
          <p:cNvSpPr/>
          <p:nvPr userDrawn="1"/>
        </p:nvSpPr>
        <p:spPr>
          <a:xfrm>
            <a:off x="-10518" y="6310313"/>
            <a:ext cx="12202518" cy="28800"/>
          </a:xfrm>
          <a:prstGeom prst="rect">
            <a:avLst/>
          </a:prstGeom>
          <a:solidFill>
            <a:srgbClr val="004CD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" name="文本占位符 2"/>
          <p:cNvSpPr>
            <a:spLocks noGrp="1"/>
          </p:cNvSpPr>
          <p:nvPr>
            <p:ph type="body" idx="16" hasCustomPrompt="1"/>
          </p:nvPr>
        </p:nvSpPr>
        <p:spPr>
          <a:xfrm>
            <a:off x="7650099" y="6445267"/>
            <a:ext cx="4368038" cy="307843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rgbClr val="0047D6"/>
                </a:solidFill>
                <a:latin typeface="微软雅黑" charset="-122"/>
                <a:ea typeface="微软雅黑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封底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874406" y="2678906"/>
            <a:ext cx="4127422" cy="1500187"/>
          </a:xfrm>
        </p:spPr>
        <p:txBody>
          <a:bodyPr>
            <a:noAutofit/>
          </a:bodyPr>
          <a:lstStyle>
            <a:lvl1pPr marL="0" indent="0">
              <a:buNone/>
              <a:defRPr sz="8000">
                <a:solidFill>
                  <a:srgbClr val="0052D9"/>
                </a:solidFill>
                <a:latin typeface="TTTGB Medium" panose="020C06030202040F0204" pitchFamily="34" charset="-122"/>
                <a:ea typeface="TTTGB Medium" panose="020C06030202040F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Thanks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itchFamily="34" charset="0"/>
              </a:rPr>
              <a:t>‹#›</a:t>
            </a:fld>
            <a:endParaRPr lang="zh-CN" altLang="en-US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itchFamily="34" charset="0"/>
          <a:ea typeface="宋体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itchFamily="34" charset="0"/>
          <a:ea typeface="宋体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itchFamily="34" charset="0"/>
          <a:ea typeface="宋体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itchFamily="34" charset="0"/>
          <a:ea typeface="宋体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itchFamily="34" charset="0"/>
          <a:ea typeface="宋体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itchFamily="34" charset="0"/>
          <a:ea typeface="宋体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itchFamily="34" charset="0"/>
          <a:ea typeface="宋体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itchFamily="34" charset="0"/>
          <a:ea typeface="宋体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tmp"/><Relationship Id="rId3" Type="http://schemas.openxmlformats.org/officeDocument/2006/relationships/image" Target="../media/image8.tmp"/><Relationship Id="rId7" Type="http://schemas.openxmlformats.org/officeDocument/2006/relationships/image" Target="../media/image12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tmp"/><Relationship Id="rId5" Type="http://schemas.openxmlformats.org/officeDocument/2006/relationships/image" Target="../media/image10.tmp"/><Relationship Id="rId4" Type="http://schemas.openxmlformats.org/officeDocument/2006/relationships/image" Target="../media/image9.tm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695400" y="1700808"/>
            <a:ext cx="9955763" cy="151216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Model Overview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Object Function: CTCLoss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Prediction Display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" name="标题 6">
            <a:extLst>
              <a:ext uri="{FF2B5EF4-FFF2-40B4-BE49-F238E27FC236}">
                <a16:creationId xmlns:a16="http://schemas.microsoft.com/office/drawing/2014/main" id="{6DC31D64-CA79-439C-97B3-E897B1F4AB7B}"/>
              </a:ext>
            </a:extLst>
          </p:cNvPr>
          <p:cNvSpPr txBox="1">
            <a:spLocks/>
          </p:cNvSpPr>
          <p:nvPr/>
        </p:nvSpPr>
        <p:spPr>
          <a:xfrm>
            <a:off x="812707" y="548680"/>
            <a:ext cx="11205429" cy="792088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600" b="0" i="0" u="none" kern="1200" baseline="0">
                <a:solidFill>
                  <a:srgbClr val="0052D9"/>
                </a:solidFill>
                <a:latin typeface="TTTGB Medium" panose="020C06030202040F0204" pitchFamily="34" charset="-122"/>
                <a:ea typeface="TTTGB Medium" panose="020C06030202040F0204" pitchFamily="34" charset="-122"/>
                <a:cs typeface="+mj-cs"/>
              </a:defRPr>
            </a:lvl1pPr>
          </a:lstStyle>
          <a:p>
            <a:r>
              <a:rPr lang="en-US" altLang="zh-CN" sz="2000" dirty="0">
                <a:latin typeface="+mj-lt"/>
              </a:rPr>
              <a:t>An End-to-End Trainable Neural Network for Image-based Sequence</a:t>
            </a:r>
          </a:p>
          <a:p>
            <a:r>
              <a:rPr lang="en-US" altLang="zh-CN" sz="2000" dirty="0">
                <a:latin typeface="+mj-lt"/>
              </a:rPr>
              <a:t>    Recognition and Its Application to Scene Text Recognition</a:t>
            </a:r>
          </a:p>
        </p:txBody>
      </p:sp>
    </p:spTree>
    <p:extLst>
      <p:ext uri="{BB962C8B-B14F-4D97-AF65-F5344CB8AC3E}">
        <p14:creationId xmlns:p14="http://schemas.microsoft.com/office/powerpoint/2010/main" val="74883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12708" y="332656"/>
            <a:ext cx="5427308" cy="561684"/>
          </a:xfrm>
        </p:spPr>
        <p:txBody>
          <a:bodyPr/>
          <a:lstStyle/>
          <a:p>
            <a:r>
              <a:rPr lang="en-US" altLang="zh-CN" sz="2000" dirty="0">
                <a:latin typeface="+mj-lt"/>
              </a:rPr>
              <a:t>Model Overview</a:t>
            </a:r>
            <a:endParaRPr lang="zh-CN" altLang="en-US" sz="2000" dirty="0">
              <a:latin typeface="+mj-lt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AF027A18-13B3-4154-BB38-51DB0E4B9F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1040087"/>
            <a:ext cx="4090215" cy="4777826"/>
          </a:xfr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B59A793-2D09-4A04-AA75-7CE5C9E8A3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958" y="1304764"/>
            <a:ext cx="6762361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384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12708" y="332656"/>
            <a:ext cx="5427308" cy="561684"/>
          </a:xfrm>
        </p:spPr>
        <p:txBody>
          <a:bodyPr/>
          <a:lstStyle/>
          <a:p>
            <a:r>
              <a:rPr lang="en-US" altLang="zh-CN" sz="2000" dirty="0"/>
              <a:t>Model Overview</a:t>
            </a:r>
            <a:endParaRPr lang="zh-CN" altLang="en-US" sz="2000" dirty="0"/>
          </a:p>
        </p:txBody>
      </p:sp>
      <p:sp>
        <p:nvSpPr>
          <p:cNvPr id="9" name="文本占位符 8"/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697335E-EDE3-46F5-8EC8-331CEF17C3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6" y="1628800"/>
            <a:ext cx="2124371" cy="69542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005FBDEF-0528-4826-8CD6-84FD501156C2}"/>
              </a:ext>
            </a:extLst>
          </p:cNvPr>
          <p:cNvSpPr txBox="1"/>
          <p:nvPr/>
        </p:nvSpPr>
        <p:spPr>
          <a:xfrm>
            <a:off x="1351779" y="2448064"/>
            <a:ext cx="9781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images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C48F86FA-545C-450B-9651-C9AEE7F2331B}"/>
              </a:ext>
            </a:extLst>
          </p:cNvPr>
          <p:cNvSpPr/>
          <p:nvPr/>
        </p:nvSpPr>
        <p:spPr>
          <a:xfrm>
            <a:off x="3346342" y="1823294"/>
            <a:ext cx="360040" cy="216024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937D777-40D0-402F-B031-38F6122B871B}"/>
              </a:ext>
            </a:extLst>
          </p:cNvPr>
          <p:cNvSpPr txBox="1"/>
          <p:nvPr/>
        </p:nvSpPr>
        <p:spPr>
          <a:xfrm>
            <a:off x="3268118" y="1490300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CNN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0F16E81-42D6-4328-BEC4-349C3CCD1965}"/>
              </a:ext>
            </a:extLst>
          </p:cNvPr>
          <p:cNvSpPr txBox="1"/>
          <p:nvPr/>
        </p:nvSpPr>
        <p:spPr>
          <a:xfrm>
            <a:off x="366373" y="1812127"/>
            <a:ext cx="4411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7D6D408-66D4-496A-934D-73BDAEA36D0D}"/>
              </a:ext>
            </a:extLst>
          </p:cNvPr>
          <p:cNvSpPr txBox="1"/>
          <p:nvPr/>
        </p:nvSpPr>
        <p:spPr>
          <a:xfrm>
            <a:off x="1631504" y="1382578"/>
            <a:ext cx="4187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62DA89DC-4177-436E-9D5D-CAD03FECB4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768" y="1504957"/>
            <a:ext cx="1857634" cy="943107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27C489BC-7915-4A30-A560-3D5D4458EDF4}"/>
              </a:ext>
            </a:extLst>
          </p:cNvPr>
          <p:cNvSpPr txBox="1"/>
          <p:nvPr/>
        </p:nvSpPr>
        <p:spPr>
          <a:xfrm>
            <a:off x="4223792" y="2448063"/>
            <a:ext cx="1067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maps</a:t>
            </a:r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2267201A-0BDC-447E-B926-C298741D7154}"/>
              </a:ext>
            </a:extLst>
          </p:cNvPr>
          <p:cNvSpPr/>
          <p:nvPr/>
        </p:nvSpPr>
        <p:spPr>
          <a:xfrm>
            <a:off x="6251849" y="1865170"/>
            <a:ext cx="360040" cy="216024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A57D929-7D3B-45D1-8AA9-0E5CB12996DF}"/>
              </a:ext>
            </a:extLst>
          </p:cNvPr>
          <p:cNvSpPr txBox="1"/>
          <p:nvPr/>
        </p:nvSpPr>
        <p:spPr>
          <a:xfrm>
            <a:off x="6173625" y="1532176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571A3D5C-02E9-4088-A88D-8C123174BE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149" y="1407906"/>
            <a:ext cx="1428949" cy="457264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4F2E1554-A7D3-4B6C-96C7-FAFB8CED7E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033" y="932181"/>
            <a:ext cx="1428949" cy="457264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8F1FC4A5-37F5-4D46-885B-AD5C0CC108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149" y="2357931"/>
            <a:ext cx="1428949" cy="457264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468EAB95-C0D4-4542-9FEA-E65F22537516}"/>
              </a:ext>
            </a:extLst>
          </p:cNvPr>
          <p:cNvSpPr txBox="1"/>
          <p:nvPr/>
        </p:nvSpPr>
        <p:spPr>
          <a:xfrm>
            <a:off x="7514618" y="1973182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</p:txBody>
      </p:sp>
      <p:sp>
        <p:nvSpPr>
          <p:cNvPr id="32" name="左大括号 31">
            <a:extLst>
              <a:ext uri="{FF2B5EF4-FFF2-40B4-BE49-F238E27FC236}">
                <a16:creationId xmlns:a16="http://schemas.microsoft.com/office/drawing/2014/main" id="{1A7B0266-C9FB-48A6-8873-D696376F90BF}"/>
              </a:ext>
            </a:extLst>
          </p:cNvPr>
          <p:cNvSpPr/>
          <p:nvPr/>
        </p:nvSpPr>
        <p:spPr>
          <a:xfrm rot="10800000">
            <a:off x="8556276" y="886195"/>
            <a:ext cx="198846" cy="1929000"/>
          </a:xfrm>
          <a:prstGeom prst="lef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18E2414-7033-4BC1-98C4-47D7540A01FF}"/>
              </a:ext>
            </a:extLst>
          </p:cNvPr>
          <p:cNvSpPr txBox="1"/>
          <p:nvPr/>
        </p:nvSpPr>
        <p:spPr>
          <a:xfrm>
            <a:off x="8815126" y="1704405"/>
            <a:ext cx="14334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height ( as horizontal features)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5116375-4F0E-4C33-B2B0-50E1E1E2656C}"/>
              </a:ext>
            </a:extLst>
          </p:cNvPr>
          <p:cNvSpPr txBox="1"/>
          <p:nvPr/>
        </p:nvSpPr>
        <p:spPr>
          <a:xfrm>
            <a:off x="7520271" y="2922945"/>
            <a:ext cx="4187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</a:p>
        </p:txBody>
      </p:sp>
      <p:sp>
        <p:nvSpPr>
          <p:cNvPr id="35" name="箭头: 右 34">
            <a:extLst>
              <a:ext uri="{FF2B5EF4-FFF2-40B4-BE49-F238E27FC236}">
                <a16:creationId xmlns:a16="http://schemas.microsoft.com/office/drawing/2014/main" id="{806BD03E-B734-499B-8694-841D5D7F3CBF}"/>
              </a:ext>
            </a:extLst>
          </p:cNvPr>
          <p:cNvSpPr/>
          <p:nvPr/>
        </p:nvSpPr>
        <p:spPr>
          <a:xfrm rot="5400000">
            <a:off x="10311114" y="1881183"/>
            <a:ext cx="360040" cy="216024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D775C0FA-6819-4A6D-83B4-CB5ADAD432D2}"/>
              </a:ext>
            </a:extLst>
          </p:cNvPr>
          <p:cNvSpPr txBox="1"/>
          <p:nvPr/>
        </p:nvSpPr>
        <p:spPr>
          <a:xfrm>
            <a:off x="10091190" y="5583843"/>
            <a:ext cx="11673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length (width)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8A8D690-B592-4DBB-BA3F-164D465655EC}"/>
              </a:ext>
            </a:extLst>
          </p:cNvPr>
          <p:cNvSpPr txBox="1"/>
          <p:nvPr/>
        </p:nvSpPr>
        <p:spPr>
          <a:xfrm>
            <a:off x="10204138" y="2401896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</a:p>
        </p:txBody>
      </p:sp>
      <p:sp>
        <p:nvSpPr>
          <p:cNvPr id="44" name="左大括号 43">
            <a:extLst>
              <a:ext uri="{FF2B5EF4-FFF2-40B4-BE49-F238E27FC236}">
                <a16:creationId xmlns:a16="http://schemas.microsoft.com/office/drawing/2014/main" id="{23FC66E8-9FA3-48D3-AEAE-8C54EB988BF2}"/>
              </a:ext>
            </a:extLst>
          </p:cNvPr>
          <p:cNvSpPr/>
          <p:nvPr/>
        </p:nvSpPr>
        <p:spPr>
          <a:xfrm>
            <a:off x="9635272" y="3093345"/>
            <a:ext cx="198846" cy="2320284"/>
          </a:xfrm>
          <a:prstGeom prst="lef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箭头: 右 44">
            <a:extLst>
              <a:ext uri="{FF2B5EF4-FFF2-40B4-BE49-F238E27FC236}">
                <a16:creationId xmlns:a16="http://schemas.microsoft.com/office/drawing/2014/main" id="{C72F931A-34FC-49FB-AF18-BDCCBDC08158}"/>
              </a:ext>
            </a:extLst>
          </p:cNvPr>
          <p:cNvSpPr/>
          <p:nvPr/>
        </p:nvSpPr>
        <p:spPr>
          <a:xfrm rot="10800000">
            <a:off x="7822417" y="4165966"/>
            <a:ext cx="360040" cy="216024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79AA6E3A-A5B4-4996-951D-9351728E113A}"/>
              </a:ext>
            </a:extLst>
          </p:cNvPr>
          <p:cNvSpPr txBox="1"/>
          <p:nvPr/>
        </p:nvSpPr>
        <p:spPr>
          <a:xfrm>
            <a:off x="7684464" y="4489160"/>
            <a:ext cx="748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Bi-LISM</a:t>
            </a:r>
          </a:p>
        </p:txBody>
      </p:sp>
      <p:sp>
        <p:nvSpPr>
          <p:cNvPr id="52" name="箭头: 右 51">
            <a:extLst>
              <a:ext uri="{FF2B5EF4-FFF2-40B4-BE49-F238E27FC236}">
                <a16:creationId xmlns:a16="http://schemas.microsoft.com/office/drawing/2014/main" id="{B38C2204-F9CD-4B5C-841B-0D07B28DBE88}"/>
              </a:ext>
            </a:extLst>
          </p:cNvPr>
          <p:cNvSpPr/>
          <p:nvPr/>
        </p:nvSpPr>
        <p:spPr>
          <a:xfrm rot="10800000">
            <a:off x="4419034" y="4209346"/>
            <a:ext cx="360040" cy="216024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258842F5-FB96-41DE-9935-1EC5072BBF55}"/>
              </a:ext>
            </a:extLst>
          </p:cNvPr>
          <p:cNvSpPr txBox="1"/>
          <p:nvPr/>
        </p:nvSpPr>
        <p:spPr>
          <a:xfrm>
            <a:off x="4308256" y="3809773"/>
            <a:ext cx="569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Dense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80C06018-1056-4E74-B336-66ECE05D3F70}"/>
              </a:ext>
            </a:extLst>
          </p:cNvPr>
          <p:cNvSpPr txBox="1"/>
          <p:nvPr/>
        </p:nvSpPr>
        <p:spPr>
          <a:xfrm>
            <a:off x="8557663" y="4166546"/>
            <a:ext cx="9060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features</a:t>
            </a:r>
          </a:p>
        </p:txBody>
      </p:sp>
      <p:pic>
        <p:nvPicPr>
          <p:cNvPr id="63" name="图片 62">
            <a:extLst>
              <a:ext uri="{FF2B5EF4-FFF2-40B4-BE49-F238E27FC236}">
                <a16:creationId xmlns:a16="http://schemas.microsoft.com/office/drawing/2014/main" id="{7FCE7907-13E5-46DC-8358-2CFBB18880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53182" y="3934492"/>
            <a:ext cx="2596736" cy="738113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C4FD81C6-29F8-4D48-8136-94231711EB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008" y="3472328"/>
            <a:ext cx="2105319" cy="1562318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387B9EB0-297D-47D0-A952-F69E738A49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058" y="3956898"/>
            <a:ext cx="2305372" cy="504895"/>
          </a:xfrm>
          <a:prstGeom prst="rect">
            <a:avLst/>
          </a:prstGeom>
        </p:spPr>
      </p:pic>
      <p:sp>
        <p:nvSpPr>
          <p:cNvPr id="68" name="文本框 67">
            <a:extLst>
              <a:ext uri="{FF2B5EF4-FFF2-40B4-BE49-F238E27FC236}">
                <a16:creationId xmlns:a16="http://schemas.microsoft.com/office/drawing/2014/main" id="{985795E3-4230-495B-9EF6-BAEDD14CBFF1}"/>
              </a:ext>
            </a:extLst>
          </p:cNvPr>
          <p:cNvSpPr txBox="1"/>
          <p:nvPr/>
        </p:nvSpPr>
        <p:spPr>
          <a:xfrm>
            <a:off x="2530436" y="4484816"/>
            <a:ext cx="11673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length (width)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7B1784F7-0312-46FB-9679-7D35DD290F56}"/>
              </a:ext>
            </a:extLst>
          </p:cNvPr>
          <p:cNvSpPr txBox="1"/>
          <p:nvPr/>
        </p:nvSpPr>
        <p:spPr>
          <a:xfrm>
            <a:off x="887244" y="4083938"/>
            <a:ext cx="10631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 Probability</a:t>
            </a:r>
          </a:p>
        </p:txBody>
      </p:sp>
      <p:pic>
        <p:nvPicPr>
          <p:cNvPr id="71" name="图片 70">
            <a:extLst>
              <a:ext uri="{FF2B5EF4-FFF2-40B4-BE49-F238E27FC236}">
                <a16:creationId xmlns:a16="http://schemas.microsoft.com/office/drawing/2014/main" id="{F16AB86F-2F05-4625-8CE1-31194E3077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436" y="3163003"/>
            <a:ext cx="885949" cy="314369"/>
          </a:xfrm>
          <a:prstGeom prst="rect">
            <a:avLst/>
          </a:prstGeom>
        </p:spPr>
      </p:pic>
      <p:sp>
        <p:nvSpPr>
          <p:cNvPr id="72" name="箭头: 右 71">
            <a:extLst>
              <a:ext uri="{FF2B5EF4-FFF2-40B4-BE49-F238E27FC236}">
                <a16:creationId xmlns:a16="http://schemas.microsoft.com/office/drawing/2014/main" id="{C9349EF5-F485-4691-91F9-F166F4257312}"/>
              </a:ext>
            </a:extLst>
          </p:cNvPr>
          <p:cNvSpPr/>
          <p:nvPr/>
        </p:nvSpPr>
        <p:spPr>
          <a:xfrm rot="16200000">
            <a:off x="2769761" y="3645843"/>
            <a:ext cx="360040" cy="216024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E2278621-7995-456F-853E-85770F193CCF}"/>
              </a:ext>
            </a:extLst>
          </p:cNvPr>
          <p:cNvSpPr txBox="1"/>
          <p:nvPr/>
        </p:nvSpPr>
        <p:spPr>
          <a:xfrm>
            <a:off x="6138141" y="5110380"/>
            <a:ext cx="11673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length (width)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8E238A8E-8126-4750-BB1A-A5023F2AB5E1}"/>
              </a:ext>
            </a:extLst>
          </p:cNvPr>
          <p:cNvSpPr txBox="1"/>
          <p:nvPr/>
        </p:nvSpPr>
        <p:spPr>
          <a:xfrm>
            <a:off x="2583298" y="5248280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CTC loss</a:t>
            </a:r>
          </a:p>
        </p:txBody>
      </p:sp>
      <p:sp>
        <p:nvSpPr>
          <p:cNvPr id="75" name="箭头: 右 74">
            <a:extLst>
              <a:ext uri="{FF2B5EF4-FFF2-40B4-BE49-F238E27FC236}">
                <a16:creationId xmlns:a16="http://schemas.microsoft.com/office/drawing/2014/main" id="{3343BAC4-093E-4FEC-87BE-BC777D7DDB99}"/>
              </a:ext>
            </a:extLst>
          </p:cNvPr>
          <p:cNvSpPr/>
          <p:nvPr/>
        </p:nvSpPr>
        <p:spPr>
          <a:xfrm rot="5400000">
            <a:off x="2769761" y="4894024"/>
            <a:ext cx="360040" cy="216024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箭头: 右 75">
            <a:extLst>
              <a:ext uri="{FF2B5EF4-FFF2-40B4-BE49-F238E27FC236}">
                <a16:creationId xmlns:a16="http://schemas.microsoft.com/office/drawing/2014/main" id="{F60228BB-4778-4568-899F-15D0CEDE1F03}"/>
              </a:ext>
            </a:extLst>
          </p:cNvPr>
          <p:cNvSpPr/>
          <p:nvPr/>
        </p:nvSpPr>
        <p:spPr>
          <a:xfrm>
            <a:off x="3604586" y="5228990"/>
            <a:ext cx="360040" cy="216024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DF1F4814-DFB0-4C17-84E1-E26EAA27B38F}"/>
              </a:ext>
            </a:extLst>
          </p:cNvPr>
          <p:cNvSpPr txBox="1"/>
          <p:nvPr/>
        </p:nvSpPr>
        <p:spPr>
          <a:xfrm>
            <a:off x="4096621" y="5168015"/>
            <a:ext cx="20633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backward: parameter updating</a:t>
            </a:r>
          </a:p>
        </p:txBody>
      </p:sp>
    </p:spTree>
    <p:extLst>
      <p:ext uri="{BB962C8B-B14F-4D97-AF65-F5344CB8AC3E}">
        <p14:creationId xmlns:p14="http://schemas.microsoft.com/office/powerpoint/2010/main" val="3685578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12708" y="332656"/>
            <a:ext cx="5427308" cy="561684"/>
          </a:xfrm>
        </p:spPr>
        <p:txBody>
          <a:bodyPr/>
          <a:lstStyle/>
          <a:p>
            <a:r>
              <a:rPr lang="en-US" altLang="zh-CN" sz="2000" dirty="0"/>
              <a:t>Object Function: CTCLoss</a:t>
            </a:r>
            <a:endParaRPr lang="zh-CN" altLang="en-US" sz="2000" dirty="0"/>
          </a:p>
        </p:txBody>
      </p:sp>
      <p:sp>
        <p:nvSpPr>
          <p:cNvPr id="48" name="内容占位符 7">
            <a:extLst>
              <a:ext uri="{FF2B5EF4-FFF2-40B4-BE49-F238E27FC236}">
                <a16:creationId xmlns:a16="http://schemas.microsoft.com/office/drawing/2014/main" id="{D0B88202-FA7A-4112-A1BB-8F3168EAE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433" y="1340768"/>
            <a:ext cx="9865096" cy="460851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/>
                </a:solidFill>
                <a:sym typeface="+mn-ea"/>
              </a:rPr>
              <a:t>Calculates loss between a continuous (unsegmented) time series and a target sequence. CTCLoss sums over the probability of possible alignments of input to target, producing a loss value which is differentiable with respect to each input node. The alignment of input to target is assumed to be "many-to-one", which limits the length of the target sequence such that it must be :the input length.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tx1"/>
              </a:solidFill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/>
                </a:solidFill>
                <a:sym typeface="+mn-ea"/>
              </a:rPr>
              <a:t>Example</a:t>
            </a:r>
            <a:r>
              <a:rPr lang="zh-CN" altLang="en-US" sz="1600" dirty="0">
                <a:solidFill>
                  <a:schemeClr val="tx1"/>
                </a:solidFill>
                <a:sym typeface="+mn-ea"/>
              </a:rPr>
              <a:t>：</a:t>
            </a:r>
            <a:endParaRPr lang="en-US" altLang="zh-CN" sz="1600" dirty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Target Sequence:  Zoo</a:t>
            </a:r>
          </a:p>
          <a:p>
            <a:pPr lvl="1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CTC will find the all satisfied paths, and sum over the probability of possible alignments of input to target. The object function is to maximum the sum of the probability.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4FDE2A9-70A0-4B29-BD61-1B9541A2E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04" y="3861048"/>
            <a:ext cx="2429214" cy="1943371"/>
          </a:xfrm>
          <a:prstGeom prst="rect">
            <a:avLst/>
          </a:prstGeom>
        </p:spPr>
      </p:pic>
      <p:sp>
        <p:nvSpPr>
          <p:cNvPr id="49" name="文本框 48">
            <a:extLst>
              <a:ext uri="{FF2B5EF4-FFF2-40B4-BE49-F238E27FC236}">
                <a16:creationId xmlns:a16="http://schemas.microsoft.com/office/drawing/2014/main" id="{07338616-9E6F-4295-A3B4-09118AAE8E98}"/>
              </a:ext>
            </a:extLst>
          </p:cNvPr>
          <p:cNvSpPr txBox="1"/>
          <p:nvPr/>
        </p:nvSpPr>
        <p:spPr>
          <a:xfrm>
            <a:off x="2055670" y="5829336"/>
            <a:ext cx="15808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possible alignments of “ZOO”</a:t>
            </a:r>
          </a:p>
        </p:txBody>
      </p:sp>
      <p:sp>
        <p:nvSpPr>
          <p:cNvPr id="50" name="文本占位符 8">
            <a:extLst>
              <a:ext uri="{FF2B5EF4-FFF2-40B4-BE49-F238E27FC236}">
                <a16:creationId xmlns:a16="http://schemas.microsoft.com/office/drawing/2014/main" id="{70EE8889-058E-45B7-A93C-AC4984CE07BB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7650099" y="6445267"/>
            <a:ext cx="4368038" cy="307843"/>
          </a:xfrm>
        </p:spPr>
        <p:txBody>
          <a:bodyPr/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9062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12708" y="332656"/>
            <a:ext cx="5427308" cy="561684"/>
          </a:xfrm>
        </p:spPr>
        <p:txBody>
          <a:bodyPr/>
          <a:lstStyle/>
          <a:p>
            <a:r>
              <a:rPr lang="en-US" altLang="zh-CN" sz="2000" dirty="0"/>
              <a:t>Prediction Display</a:t>
            </a:r>
            <a:endParaRPr lang="zh-CN" altLang="en-US" sz="2000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07338616-9E6F-4295-A3B4-09118AAE8E98}"/>
              </a:ext>
            </a:extLst>
          </p:cNvPr>
          <p:cNvSpPr txBox="1"/>
          <p:nvPr/>
        </p:nvSpPr>
        <p:spPr>
          <a:xfrm>
            <a:off x="5607725" y="5726624"/>
            <a:ext cx="9765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Display</a:t>
            </a:r>
          </a:p>
        </p:txBody>
      </p:sp>
      <p:sp>
        <p:nvSpPr>
          <p:cNvPr id="12" name="文本占位符 8">
            <a:extLst>
              <a:ext uri="{FF2B5EF4-FFF2-40B4-BE49-F238E27FC236}">
                <a16:creationId xmlns:a16="http://schemas.microsoft.com/office/drawing/2014/main" id="{05F06997-EB39-4C1B-B503-E4E127F3280B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7650099" y="6445267"/>
            <a:ext cx="4368038" cy="307843"/>
          </a:xfrm>
        </p:spPr>
        <p:txBody>
          <a:bodyPr/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B367E1B-0E6B-4DC1-9518-7F624ACE3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768" y="948824"/>
            <a:ext cx="3774462" cy="453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128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Thanks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43B1861-1A57-497E-8B33-B092B0E38B68}"/>
              </a:ext>
            </a:extLst>
          </p:cNvPr>
          <p:cNvSpPr txBox="1"/>
          <p:nvPr/>
        </p:nvSpPr>
        <p:spPr>
          <a:xfrm>
            <a:off x="839416" y="692696"/>
            <a:ext cx="10801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200" b="1" i="1" dirty="0"/>
          </a:p>
          <a:p>
            <a:endParaRPr lang="en-US" altLang="zh-CN" sz="1200" b="1" i="1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sz="1200" dirty="0"/>
              <a:t> </a:t>
            </a:r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zh-CN" alt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腾讯信息安全部PPT模板—浅色版</Template>
  <TotalTime>12491</TotalTime>
  <Words>208</Words>
  <Application>Microsoft Office PowerPoint</Application>
  <PresentationFormat>宽屏</PresentationFormat>
  <Paragraphs>50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Helvetica Neue Medium</vt:lpstr>
      <vt:lpstr>TTTGB Medium</vt:lpstr>
      <vt:lpstr>微软雅黑</vt:lpstr>
      <vt:lpstr>Arial</vt:lpstr>
      <vt:lpstr>Times New Roman</vt:lpstr>
      <vt:lpstr>默认设计模板</vt:lpstr>
      <vt:lpstr>PowerPoint 演示文稿</vt:lpstr>
      <vt:lpstr>Model Overview</vt:lpstr>
      <vt:lpstr>Model Overview</vt:lpstr>
      <vt:lpstr>Object Function: CTCLoss</vt:lpstr>
      <vt:lpstr>Prediction Display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T100618</dc:creator>
  <cp:lastModifiedBy>林 杰钦</cp:lastModifiedBy>
  <cp:revision>184</cp:revision>
  <dcterms:created xsi:type="dcterms:W3CDTF">2019-04-02T08:39:00Z</dcterms:created>
  <dcterms:modified xsi:type="dcterms:W3CDTF">2021-03-28T04:44:32Z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2052-10.8.0.5648</vt:lpwstr>
  </property>
</Properties>
</file>