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6" r:id="rId2"/>
    <p:sldId id="338" r:id="rId3"/>
    <p:sldId id="336" r:id="rId4"/>
    <p:sldId id="337" r:id="rId5"/>
    <p:sldId id="339" r:id="rId6"/>
    <p:sldId id="259" r:id="rId7"/>
    <p:sldId id="340" r:id="rId8"/>
    <p:sldId id="341" r:id="rId9"/>
    <p:sldId id="342" r:id="rId10"/>
    <p:sldId id="269" r:id="rId11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>
          <p15:clr>
            <a:srgbClr val="A4A3A4"/>
          </p15:clr>
        </p15:guide>
        <p15:guide id="2" pos="3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D5F"/>
    <a:srgbClr val="1B90A2"/>
    <a:srgbClr val="93B784"/>
    <a:srgbClr val="55C1E7"/>
    <a:srgbClr val="C0D2D3"/>
    <a:srgbClr val="CDE8EA"/>
    <a:srgbClr val="272779"/>
    <a:srgbClr val="0052D9"/>
    <a:srgbClr val="001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3" autoAdjust="0"/>
    <p:restoredTop sz="94660"/>
  </p:normalViewPr>
  <p:slideViewPr>
    <p:cSldViewPr showGuides="1">
      <p:cViewPr>
        <p:scale>
          <a:sx n="100" d="100"/>
          <a:sy n="100" d="100"/>
        </p:scale>
        <p:origin x="258" y="402"/>
      </p:cViewPr>
      <p:guideLst>
        <p:guide orient="horz" pos="2133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深色封面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 hasCustomPrompt="1"/>
          </p:nvPr>
        </p:nvSpPr>
        <p:spPr>
          <a:xfrm>
            <a:off x="1481050" y="1709362"/>
            <a:ext cx="9803477" cy="1381905"/>
          </a:xfrm>
        </p:spPr>
        <p:txBody>
          <a:bodyPr anchor="b">
            <a:noAutofit/>
          </a:bodyPr>
          <a:lstStyle>
            <a:lvl1pPr algn="r">
              <a:defRPr sz="700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</a:lstStyle>
          <a:p>
            <a:r>
              <a:rPr lang="zh-CN" altLang="en-US" dirty="0"/>
              <a:t>腾讯信息安全部</a:t>
            </a:r>
            <a:r>
              <a:rPr lang="en-US" altLang="zh-CN" dirty="0"/>
              <a:t>PPT</a:t>
            </a:r>
            <a:r>
              <a:rPr lang="zh-CN" altLang="en-US" dirty="0"/>
              <a:t>模版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781809" y="3009338"/>
            <a:ext cx="9397537" cy="601272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lang="en-US" altLang="zh-CN" sz="3500" smtClean="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en-US" altLang="zh-CN" dirty="0"/>
              <a:t>Tencent Infosec dept PowerPoint Template</a:t>
            </a:r>
            <a:endParaRPr lang="en-US" altLang="zh-CN" sz="2400" dirty="0">
              <a:solidFill>
                <a:srgbClr val="FFFFFF"/>
              </a:solidFill>
              <a:latin typeface="+mj-lt"/>
            </a:endParaRPr>
          </a:p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838200" y="1129004"/>
            <a:ext cx="1531776" cy="561684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838200" y="1847850"/>
            <a:ext cx="9955763" cy="31813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defRPr>
            </a:lvl2pPr>
          </a:lstStyle>
          <a:p>
            <a:pPr lvl="0"/>
            <a:r>
              <a:rPr lang="zh-CN" altLang="en-US" dirty="0"/>
              <a:t>版式设计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dirty="0"/>
              <a:t>色彩体系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dirty="0"/>
              <a:t>图表系统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dirty="0"/>
              <a:t>感谢页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3" y="6402068"/>
            <a:ext cx="1017522" cy="394243"/>
          </a:xfrm>
          <a:prstGeom prst="rect">
            <a:avLst/>
          </a:prstGeom>
        </p:spPr>
      </p:pic>
      <p:sp>
        <p:nvSpPr>
          <p:cNvPr id="10" name="矩形"/>
          <p:cNvSpPr/>
          <p:nvPr userDrawn="1"/>
        </p:nvSpPr>
        <p:spPr>
          <a:xfrm>
            <a:off x="-10518" y="6310313"/>
            <a:ext cx="12202518" cy="28800"/>
          </a:xfrm>
          <a:prstGeom prst="rect">
            <a:avLst/>
          </a:prstGeom>
          <a:solidFill>
            <a:srgbClr val="004C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7650099" y="6445267"/>
            <a:ext cx="4368038" cy="307843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0047D6"/>
                </a:solidFill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过渡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7698273" y="2761062"/>
            <a:ext cx="3635208" cy="1500187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8" name="椭圆 7"/>
          <p:cNvSpPr/>
          <p:nvPr userDrawn="1"/>
        </p:nvSpPr>
        <p:spPr>
          <a:xfrm>
            <a:off x="6853554" y="2760670"/>
            <a:ext cx="805382" cy="808906"/>
          </a:xfrm>
          <a:prstGeom prst="ellipse">
            <a:avLst/>
          </a:prstGeom>
          <a:solidFill>
            <a:srgbClr val="0052D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853554" y="2788184"/>
            <a:ext cx="719055" cy="784808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</a:lstStyle>
          <a:p>
            <a:r>
              <a:rPr lang="en-US" altLang="zh-CN" dirty="0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序号标题与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956310" y="1600200"/>
            <a:ext cx="10317480" cy="4526280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椭圆 7"/>
          <p:cNvSpPr/>
          <p:nvPr userDrawn="1"/>
        </p:nvSpPr>
        <p:spPr>
          <a:xfrm>
            <a:off x="871220" y="461366"/>
            <a:ext cx="541655" cy="530782"/>
          </a:xfrm>
          <a:prstGeom prst="ellipse">
            <a:avLst/>
          </a:prstGeom>
          <a:solidFill>
            <a:srgbClr val="0052D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52D9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930903" y="446805"/>
            <a:ext cx="323215" cy="308055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521460" y="447040"/>
            <a:ext cx="8310880" cy="37846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标题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3" y="6402068"/>
            <a:ext cx="1017522" cy="394243"/>
          </a:xfrm>
          <a:prstGeom prst="rect">
            <a:avLst/>
          </a:prstGeom>
        </p:spPr>
      </p:pic>
      <p:sp>
        <p:nvSpPr>
          <p:cNvPr id="3" name="矩形"/>
          <p:cNvSpPr/>
          <p:nvPr userDrawn="1"/>
        </p:nvSpPr>
        <p:spPr>
          <a:xfrm>
            <a:off x="-10518" y="6310313"/>
            <a:ext cx="12202518" cy="28800"/>
          </a:xfrm>
          <a:prstGeom prst="rect">
            <a:avLst/>
          </a:prstGeom>
          <a:solidFill>
            <a:srgbClr val="004C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7650099" y="6445267"/>
            <a:ext cx="4368038" cy="307843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0047D6"/>
                </a:solidFill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与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871855" y="1274445"/>
            <a:ext cx="4085590" cy="4517390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defRPr>
            </a:lvl2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dirty="0"/>
              <a:t>正文级别</a:t>
            </a:r>
            <a:r>
              <a:rPr lang="en-US" altLang="zh-CN" dirty="0"/>
              <a:t>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dirty="0"/>
              <a:t>正文级别</a:t>
            </a:r>
            <a:r>
              <a:rPr lang="en-US" altLang="zh-CN" dirty="0"/>
              <a:t>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dirty="0"/>
              <a:t>正文级别</a:t>
            </a:r>
            <a:r>
              <a:rPr lang="en-US" altLang="zh-CN" dirty="0"/>
              <a:t>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dirty="0"/>
              <a:t>正文级别</a:t>
            </a:r>
            <a:r>
              <a:rPr lang="en-US" altLang="zh-CN" dirty="0"/>
              <a:t>4</a:t>
            </a:r>
          </a:p>
        </p:txBody>
      </p:sp>
      <p:sp>
        <p:nvSpPr>
          <p:cNvPr id="8" name="tencent_left.png"/>
          <p:cNvSpPr>
            <a:spLocks noGrp="1"/>
          </p:cNvSpPr>
          <p:nvPr>
            <p:ph type="pic" sz="half" idx="13"/>
          </p:nvPr>
        </p:nvSpPr>
        <p:spPr>
          <a:xfrm>
            <a:off x="5410200" y="304800"/>
            <a:ext cx="6400552" cy="54867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sz="2400">
                <a:solidFill>
                  <a:srgbClr val="0052D9"/>
                </a:solidFill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5" name="椭圆 4"/>
          <p:cNvSpPr/>
          <p:nvPr userDrawn="1"/>
        </p:nvSpPr>
        <p:spPr>
          <a:xfrm>
            <a:off x="871220" y="461366"/>
            <a:ext cx="541655" cy="530782"/>
          </a:xfrm>
          <a:prstGeom prst="ellipse">
            <a:avLst/>
          </a:prstGeom>
          <a:solidFill>
            <a:srgbClr val="0052D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52D9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930903" y="446805"/>
            <a:ext cx="323215" cy="308055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1521460" y="447040"/>
            <a:ext cx="3780155" cy="37846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标题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3" y="6402068"/>
            <a:ext cx="1017522" cy="394243"/>
          </a:xfrm>
          <a:prstGeom prst="rect">
            <a:avLst/>
          </a:prstGeom>
        </p:spPr>
      </p:pic>
      <p:sp>
        <p:nvSpPr>
          <p:cNvPr id="3" name="矩形"/>
          <p:cNvSpPr/>
          <p:nvPr userDrawn="1"/>
        </p:nvSpPr>
        <p:spPr>
          <a:xfrm>
            <a:off x="-10518" y="6310313"/>
            <a:ext cx="12202518" cy="28800"/>
          </a:xfrm>
          <a:prstGeom prst="rect">
            <a:avLst/>
          </a:prstGeom>
          <a:solidFill>
            <a:srgbClr val="004C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7650099" y="6445267"/>
            <a:ext cx="4368038" cy="307843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0047D6"/>
                </a:solidFill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双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half" idx="1" hasCustomPrompt="1"/>
          </p:nvPr>
        </p:nvSpPr>
        <p:spPr>
          <a:xfrm>
            <a:off x="838200" y="1639570"/>
            <a:ext cx="5181600" cy="4287520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4" name="椭圆 23"/>
          <p:cNvSpPr/>
          <p:nvPr userDrawn="1"/>
        </p:nvSpPr>
        <p:spPr>
          <a:xfrm>
            <a:off x="871220" y="461366"/>
            <a:ext cx="541655" cy="530782"/>
          </a:xfrm>
          <a:prstGeom prst="ellipse">
            <a:avLst/>
          </a:prstGeom>
          <a:solidFill>
            <a:srgbClr val="0052D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52D9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930903" y="446805"/>
            <a:ext cx="323215" cy="308055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521460" y="447040"/>
            <a:ext cx="8310880" cy="37846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标题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half" idx="18" hasCustomPrompt="1"/>
          </p:nvPr>
        </p:nvSpPr>
        <p:spPr>
          <a:xfrm>
            <a:off x="6471285" y="1639570"/>
            <a:ext cx="5181600" cy="4287520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3pPr>
            <a:lvl4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4pPr>
            <a:lvl5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3" y="6402068"/>
            <a:ext cx="1017522" cy="394243"/>
          </a:xfrm>
          <a:prstGeom prst="rect">
            <a:avLst/>
          </a:prstGeom>
        </p:spPr>
      </p:pic>
      <p:sp>
        <p:nvSpPr>
          <p:cNvPr id="3" name="矩形"/>
          <p:cNvSpPr/>
          <p:nvPr userDrawn="1"/>
        </p:nvSpPr>
        <p:spPr>
          <a:xfrm>
            <a:off x="-10518" y="6310313"/>
            <a:ext cx="12202518" cy="28800"/>
          </a:xfrm>
          <a:prstGeom prst="rect">
            <a:avLst/>
          </a:prstGeom>
          <a:solidFill>
            <a:srgbClr val="004C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7650099" y="6445267"/>
            <a:ext cx="4368038" cy="307843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0047D6"/>
                </a:solidFill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ncent_left.png"/>
          <p:cNvSpPr>
            <a:spLocks noGrp="1"/>
          </p:cNvSpPr>
          <p:nvPr>
            <p:ph type="pic" sz="half" idx="13"/>
          </p:nvPr>
        </p:nvSpPr>
        <p:spPr>
          <a:xfrm>
            <a:off x="0" y="-1"/>
            <a:ext cx="6400552" cy="631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sz="2400">
                <a:solidFill>
                  <a:srgbClr val="0052D9"/>
                </a:solidFill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2" name="tencent_left.png"/>
          <p:cNvSpPr>
            <a:spLocks noGrp="1"/>
          </p:cNvSpPr>
          <p:nvPr>
            <p:ph type="pic" sz="half" idx="17"/>
          </p:nvPr>
        </p:nvSpPr>
        <p:spPr>
          <a:xfrm>
            <a:off x="6411070" y="-2"/>
            <a:ext cx="5780930" cy="3244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sz="2400">
                <a:solidFill>
                  <a:srgbClr val="0052D9"/>
                </a:solidFill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4" name="tencent_left.png"/>
          <p:cNvSpPr>
            <a:spLocks noGrp="1"/>
          </p:cNvSpPr>
          <p:nvPr>
            <p:ph type="pic" sz="half" idx="18"/>
          </p:nvPr>
        </p:nvSpPr>
        <p:spPr>
          <a:xfrm>
            <a:off x="6421588" y="3302001"/>
            <a:ext cx="5780930" cy="30371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sz="2400">
                <a:solidFill>
                  <a:srgbClr val="0052D9"/>
                </a:solidFill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3" y="6402068"/>
            <a:ext cx="1017522" cy="394243"/>
          </a:xfrm>
          <a:prstGeom prst="rect">
            <a:avLst/>
          </a:prstGeom>
        </p:spPr>
      </p:pic>
      <p:sp>
        <p:nvSpPr>
          <p:cNvPr id="3" name="矩形"/>
          <p:cNvSpPr/>
          <p:nvPr userDrawn="1"/>
        </p:nvSpPr>
        <p:spPr>
          <a:xfrm>
            <a:off x="-10518" y="6310313"/>
            <a:ext cx="12202518" cy="28800"/>
          </a:xfrm>
          <a:prstGeom prst="rect">
            <a:avLst/>
          </a:prstGeom>
          <a:solidFill>
            <a:srgbClr val="004C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7650099" y="6445267"/>
            <a:ext cx="4368038" cy="307843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0047D6"/>
                </a:solidFill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封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74406" y="2678906"/>
            <a:ext cx="4127422" cy="1500187"/>
          </a:xfrm>
        </p:spPr>
        <p:txBody>
          <a:bodyPr>
            <a:noAutofit/>
          </a:bodyPr>
          <a:lstStyle>
            <a:lvl1pPr marL="0" indent="0">
              <a:buNone/>
              <a:defRPr sz="800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95400" y="1700808"/>
            <a:ext cx="9955763" cy="151216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Model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Data Preprocess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Feature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Model Structure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标题 6">
            <a:extLst>
              <a:ext uri="{FF2B5EF4-FFF2-40B4-BE49-F238E27FC236}">
                <a16:creationId xmlns:a16="http://schemas.microsoft.com/office/drawing/2014/main" id="{6DC31D64-CA79-439C-97B3-E897B1F4AB7B}"/>
              </a:ext>
            </a:extLst>
          </p:cNvPr>
          <p:cNvSpPr txBox="1">
            <a:spLocks/>
          </p:cNvSpPr>
          <p:nvPr/>
        </p:nvSpPr>
        <p:spPr>
          <a:xfrm>
            <a:off x="812707" y="548680"/>
            <a:ext cx="11205429" cy="79208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j-cs"/>
              </a:defRPr>
            </a:lvl1pPr>
          </a:lstStyle>
          <a:p>
            <a:r>
              <a:rPr lang="en-US" altLang="zh-CN" b="1" dirty="0"/>
              <a:t>Relation</a:t>
            </a:r>
            <a:r>
              <a:rPr lang="zh-CN" altLang="en-US" b="1" dirty="0"/>
              <a:t> </a:t>
            </a:r>
            <a:r>
              <a:rPr lang="en-US" altLang="zh-CN" b="1" dirty="0"/>
              <a:t>Classification via Convolutional Deep Neural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8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3B1861-1A57-497E-8B33-B092B0E38B68}"/>
              </a:ext>
            </a:extLst>
          </p:cNvPr>
          <p:cNvSpPr txBox="1"/>
          <p:nvPr/>
        </p:nvSpPr>
        <p:spPr>
          <a:xfrm>
            <a:off x="839416" y="692696"/>
            <a:ext cx="108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b="1" i="1" dirty="0"/>
          </a:p>
          <a:p>
            <a:endParaRPr lang="en-US" altLang="zh-CN" sz="1200" b="1" i="1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 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2708" y="332656"/>
            <a:ext cx="5427308" cy="561684"/>
          </a:xfrm>
        </p:spPr>
        <p:txBody>
          <a:bodyPr/>
          <a:lstStyle/>
          <a:p>
            <a:r>
              <a:rPr lang="en-US" altLang="zh-CN" dirty="0"/>
              <a:t>Model Overview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2BB3416C-8305-477C-A917-C9EED1D35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392965"/>
            <a:ext cx="9751643" cy="3816424"/>
          </a:xfrm>
        </p:spPr>
      </p:pic>
    </p:spTree>
    <p:extLst>
      <p:ext uri="{BB962C8B-B14F-4D97-AF65-F5344CB8AC3E}">
        <p14:creationId xmlns:p14="http://schemas.microsoft.com/office/powerpoint/2010/main" val="209638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2708" y="332656"/>
            <a:ext cx="4275180" cy="561684"/>
          </a:xfrm>
        </p:spPr>
        <p:txBody>
          <a:bodyPr/>
          <a:lstStyle/>
          <a:p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Preprocess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789BDC-1652-4B35-A327-E5BFBFCF2D7A}"/>
              </a:ext>
            </a:extLst>
          </p:cNvPr>
          <p:cNvSpPr txBox="1"/>
          <p:nvPr/>
        </p:nvSpPr>
        <p:spPr>
          <a:xfrm>
            <a:off x="836361" y="1228110"/>
            <a:ext cx="9555821" cy="175432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Input Sentence:</a:t>
            </a:r>
          </a:p>
          <a:p>
            <a:endParaRPr lang="en-US" dirty="0"/>
          </a:p>
          <a:p>
            <a:r>
              <a:rPr lang="en-US" dirty="0"/>
              <a:t>8001	"The most common &lt;e1&gt;</a:t>
            </a:r>
            <a:r>
              <a:rPr lang="en-US" b="1" dirty="0"/>
              <a:t>audits</a:t>
            </a:r>
            <a:r>
              <a:rPr lang="en-US" dirty="0"/>
              <a:t>&lt;/e1&gt; were about &lt;e2&gt;</a:t>
            </a:r>
            <a:r>
              <a:rPr lang="en-US" b="1" dirty="0"/>
              <a:t>waste</a:t>
            </a:r>
            <a:r>
              <a:rPr lang="en-US" dirty="0"/>
              <a:t>&lt;/e2&gt; and recycling."</a:t>
            </a:r>
          </a:p>
          <a:p>
            <a:r>
              <a:rPr lang="en-US" dirty="0"/>
              <a:t>Message-Topic(e1,e2)</a:t>
            </a:r>
          </a:p>
          <a:p>
            <a:r>
              <a:rPr lang="en-US" dirty="0"/>
              <a:t>Comment: Assuming an audit = an audit document.</a:t>
            </a:r>
          </a:p>
          <a:p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3E011-AC0D-4A18-B61D-A7B902E98325}"/>
              </a:ext>
            </a:extLst>
          </p:cNvPr>
          <p:cNvSpPr txBox="1"/>
          <p:nvPr/>
        </p:nvSpPr>
        <p:spPr>
          <a:xfrm>
            <a:off x="836361" y="3592227"/>
            <a:ext cx="9551094" cy="23083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 JSON:</a:t>
            </a:r>
          </a:p>
          <a:p>
            <a:r>
              <a:rPr lang="en-US" dirty="0"/>
              <a:t>8001", "relation": "Message-Topic(e1,e2)",</a:t>
            </a:r>
          </a:p>
          <a:p>
            <a:r>
              <a:rPr lang="en-US" dirty="0"/>
              <a:t>"head": "audits",</a:t>
            </a:r>
          </a:p>
          <a:p>
            <a:r>
              <a:rPr lang="en-US" dirty="0"/>
              <a:t>"tail": "waste",</a:t>
            </a:r>
          </a:p>
          <a:p>
            <a:r>
              <a:rPr lang="en-US" dirty="0"/>
              <a:t>"</a:t>
            </a:r>
            <a:r>
              <a:rPr lang="en-US" dirty="0" err="1"/>
              <a:t>subj_start</a:t>
            </a:r>
            <a:r>
              <a:rPr lang="en-US" dirty="0"/>
              <a:t>": 3, "</a:t>
            </a:r>
            <a:r>
              <a:rPr lang="en-US" dirty="0" err="1"/>
              <a:t>subj_end</a:t>
            </a:r>
            <a:r>
              <a:rPr lang="en-US" dirty="0"/>
              <a:t>": 3, </a:t>
            </a:r>
          </a:p>
          <a:p>
            <a:r>
              <a:rPr lang="en-US" dirty="0"/>
              <a:t>"</a:t>
            </a:r>
            <a:r>
              <a:rPr lang="en-US" dirty="0" err="1"/>
              <a:t>obj_start</a:t>
            </a:r>
            <a:r>
              <a:rPr lang="en-US" dirty="0"/>
              <a:t>": 6, "</a:t>
            </a:r>
            <a:r>
              <a:rPr lang="en-US" dirty="0" err="1"/>
              <a:t>obj_end</a:t>
            </a:r>
            <a:r>
              <a:rPr lang="en-US" dirty="0"/>
              <a:t>": 6, </a:t>
            </a:r>
          </a:p>
          <a:p>
            <a:r>
              <a:rPr lang="en-US" dirty="0"/>
              <a:t>"sentence": ["The", "most", "common", "audits", "were", "about", "waste", "and", "recycling", "."], "comment": " Assuming an audit = an audit document."}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0E21D28E-243D-4D81-B09D-7B1F3AEC9012}"/>
              </a:ext>
            </a:extLst>
          </p:cNvPr>
          <p:cNvSpPr/>
          <p:nvPr/>
        </p:nvSpPr>
        <p:spPr>
          <a:xfrm>
            <a:off x="4943872" y="3030653"/>
            <a:ext cx="553736" cy="513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A6311A-C126-4561-9A39-06EC888A7A9A}"/>
              </a:ext>
            </a:extLst>
          </p:cNvPr>
          <p:cNvSpPr txBox="1"/>
          <p:nvPr/>
        </p:nvSpPr>
        <p:spPr>
          <a:xfrm>
            <a:off x="5614271" y="308763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altLang="zh-CN" dirty="0"/>
              <a:t>Preprocessor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2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2708" y="332656"/>
            <a:ext cx="5427308" cy="561684"/>
          </a:xfrm>
        </p:spPr>
        <p:txBody>
          <a:bodyPr/>
          <a:lstStyle/>
          <a:p>
            <a:r>
              <a:rPr lang="en-US" altLang="zh-CN" b="1" dirty="0"/>
              <a:t>Feature Engineering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内容占位符 7">
            <a:extLst>
              <a:ext uri="{FF2B5EF4-FFF2-40B4-BE49-F238E27FC236}">
                <a16:creationId xmlns:a16="http://schemas.microsoft.com/office/drawing/2014/main" id="{B3A8E407-BC35-40A1-8176-72BDC7F3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050206"/>
            <a:ext cx="9927530" cy="58077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Sentence Level Features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：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Word Features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1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457200" lvl="1" indent="0">
              <a:buNone/>
            </a:pPr>
            <a:endParaRPr lang="en-US" altLang="zh-CN" sz="1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457200" lvl="1" indent="0">
              <a:buNone/>
            </a:pPr>
            <a:endParaRPr lang="en-US" altLang="zh-CN" sz="1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Position Features: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altLang="zh-CN" sz="1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914400" lvl="1" indent="-457200">
              <a:buFont typeface="+mj-lt"/>
              <a:buAutoNum type="arabicPeriod" startAt="2"/>
            </a:pPr>
            <a:endParaRPr lang="en-US" altLang="zh-CN" sz="1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914400" lvl="1" indent="-457200">
              <a:buFont typeface="+mj-lt"/>
              <a:buAutoNum type="arabicPeriod" startAt="2"/>
            </a:pPr>
            <a:endParaRPr lang="en-US" altLang="zh-CN" sz="1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914400" lvl="1" indent="-457200">
              <a:buFont typeface="+mj-lt"/>
              <a:buAutoNum type="arabicPeriod" startAt="2"/>
            </a:pPr>
            <a:endParaRPr lang="en-US" altLang="zh-CN" sz="1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914400" lvl="1" indent="-457200">
              <a:buFont typeface="+mj-lt"/>
              <a:buAutoNum type="arabicPeriod" startAt="2"/>
            </a:pPr>
            <a:endParaRPr lang="en-US" altLang="zh-CN" sz="1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914400" lvl="1" indent="-457200">
              <a:buFont typeface="+mj-lt"/>
              <a:buAutoNum type="arabicPeriod" startAt="2"/>
            </a:pPr>
            <a:endParaRPr lang="en-US" altLang="zh-CN" sz="1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914400" lvl="1" indent="-457200">
              <a:buFont typeface="+mj-lt"/>
              <a:buAutoNum type="arabicPeriod" startAt="2"/>
            </a:pPr>
            <a:endParaRPr lang="en-US" altLang="zh-CN" sz="1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914400" lvl="1" indent="-457200">
              <a:buFont typeface="+mj-lt"/>
              <a:buAutoNum type="arabicPeriod" startAt="2"/>
            </a:pPr>
            <a:endParaRPr lang="en-US" altLang="zh-CN" sz="1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914400" lvl="1" indent="-457200">
              <a:buFont typeface="+mj-lt"/>
              <a:buAutoNum type="arabicPeriod" startAt="2"/>
            </a:pPr>
            <a:endParaRPr lang="en-US" altLang="zh-CN" sz="1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457200" lvl="1" indent="0">
              <a:buNone/>
            </a:pPr>
            <a:endParaRPr lang="en-US" altLang="zh-CN" sz="1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Sentence Features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457200" lvl="1"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11A7B7-CF74-46FE-9B2B-59A549469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81" y="1698278"/>
            <a:ext cx="4947807" cy="37953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7A208BE-71B6-4360-B838-88EBDF6CEB6D}"/>
              </a:ext>
            </a:extLst>
          </p:cNvPr>
          <p:cNvSpPr txBox="1"/>
          <p:nvPr/>
        </p:nvSpPr>
        <p:spPr>
          <a:xfrm>
            <a:off x="1706450" y="1989553"/>
            <a:ext cx="8779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word tokens of the sentence S are then represented as a list of vectors (x0, x1, · · · , x6), where xi corresponds to the word embedding of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i-th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in the sentence. To use a context size of w, we combine the size w windows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vectors into a richer feature. For example, when we take w = 3, the WF can be represented as follows: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4DE5FE2-DE8A-4216-BA51-BB9919EE8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68" y="2668220"/>
            <a:ext cx="3600400" cy="3489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B3ADD55-6A29-4800-8F97-DE46AC09A093}"/>
              </a:ext>
            </a:extLst>
          </p:cNvPr>
          <p:cNvSpPr txBox="1"/>
          <p:nvPr/>
        </p:nvSpPr>
        <p:spPr>
          <a:xfrm>
            <a:off x="1709176" y="3145813"/>
            <a:ext cx="87790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relative distance to head entity and tail entity. the relative distances of “moving” in sentence S to “people” and “downtown” are 3 and -3, respectively.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relative distances also are mapped to a vector of dimension de (a hyperparameter);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head entity [People]: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tail entity [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downtown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1C1915F-8A54-4114-B850-182FE2118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3877677"/>
            <a:ext cx="5352397" cy="65285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5DCE1B6-E95C-4AF2-ACEC-BB50C03CDF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685" y="4701782"/>
            <a:ext cx="5068661" cy="56594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5B699E6-0D5B-44D7-81C1-32AE18FA7C6B}"/>
              </a:ext>
            </a:extLst>
          </p:cNvPr>
          <p:cNvSpPr txBox="1"/>
          <p:nvPr/>
        </p:nvSpPr>
        <p:spPr>
          <a:xfrm>
            <a:off x="5053472" y="5264746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 = [d1, d2].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E35B21B-E43B-495C-87CF-ADBB09BE6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5931346"/>
            <a:ext cx="684363" cy="2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7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12708" y="332656"/>
            <a:ext cx="5427308" cy="561684"/>
          </a:xfrm>
        </p:spPr>
        <p:txBody>
          <a:bodyPr/>
          <a:lstStyle/>
          <a:p>
            <a:r>
              <a:rPr lang="en-US" altLang="zh-CN" b="1" dirty="0"/>
              <a:t>Feature Engineering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内容占位符 7">
            <a:extLst>
              <a:ext uri="{FF2B5EF4-FFF2-40B4-BE49-F238E27FC236}">
                <a16:creationId xmlns:a16="http://schemas.microsoft.com/office/drawing/2014/main" id="{B3A8E407-BC35-40A1-8176-72BDC7F3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050206"/>
            <a:ext cx="9927530" cy="27363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 Lexical Level Features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：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L1</a:t>
            </a:r>
            <a:r>
              <a:rPr lang="zh-CN" altLang="en-US" sz="1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Embedding Word Features for Entity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L2 : Embedding Word Features for Entity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L3 : Left and right tokens of noun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L4: Left and right tokens of noun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L5 : WordNet hypernyms of nouns: a word with a broad meaning constituting a category into which words with more specific meanings fall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C5FC3A-8E41-43BA-B98E-8ED1C0DB3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2996952"/>
            <a:ext cx="5352397" cy="6528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5FBA61D-CEBB-469B-A933-95EC4B31F61B}"/>
              </a:ext>
            </a:extLst>
          </p:cNvPr>
          <p:cNvSpPr txBox="1"/>
          <p:nvPr/>
        </p:nvSpPr>
        <p:spPr>
          <a:xfrm>
            <a:off x="1497062" y="3680766"/>
            <a:ext cx="79308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head entity [People]:  (the left, itself, the right) = ([People], [People],[have])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head entity [downtown]:  (the left, itself, the right) = ([into], [downtown], [downtown])</a:t>
            </a:r>
          </a:p>
        </p:txBody>
      </p:sp>
    </p:spTree>
    <p:extLst>
      <p:ext uri="{BB962C8B-B14F-4D97-AF65-F5344CB8AC3E}">
        <p14:creationId xmlns:p14="http://schemas.microsoft.com/office/powerpoint/2010/main" val="40444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9AF27907-860E-4C0F-A93A-9B8A9ADB5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0016" y="1817470"/>
            <a:ext cx="1295519" cy="2116723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标题 6">
            <a:extLst>
              <a:ext uri="{FF2B5EF4-FFF2-40B4-BE49-F238E27FC236}">
                <a16:creationId xmlns:a16="http://schemas.microsoft.com/office/drawing/2014/main" id="{91E2C53C-515A-43E4-9814-CA201EBC8AEF}"/>
              </a:ext>
            </a:extLst>
          </p:cNvPr>
          <p:cNvSpPr txBox="1">
            <a:spLocks/>
          </p:cNvSpPr>
          <p:nvPr/>
        </p:nvSpPr>
        <p:spPr>
          <a:xfrm>
            <a:off x="812708" y="332656"/>
            <a:ext cx="5427308" cy="561684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j-cs"/>
              </a:defRPr>
            </a:lvl1pPr>
          </a:lstStyle>
          <a:p>
            <a:r>
              <a:rPr lang="en-US" altLang="zh-CN" b="1" dirty="0"/>
              <a:t>Model Details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F79B74-5798-4FDA-9861-2D90583F89EC}"/>
              </a:ext>
            </a:extLst>
          </p:cNvPr>
          <p:cNvSpPr txBox="1"/>
          <p:nvPr/>
        </p:nvSpPr>
        <p:spPr>
          <a:xfrm>
            <a:off x="836361" y="1228110"/>
            <a:ext cx="1770678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Word Features:</a:t>
            </a:r>
          </a:p>
        </p:txBody>
      </p:sp>
      <p:pic>
        <p:nvPicPr>
          <p:cNvPr id="8" name="Picture 6" descr="Word Embeddings">
            <a:extLst>
              <a:ext uri="{FF2B5EF4-FFF2-40B4-BE49-F238E27FC236}">
                <a16:creationId xmlns:a16="http://schemas.microsoft.com/office/drawing/2014/main" id="{D60BD515-EA72-4FF9-A342-AE5A1B6A769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21" y="2169469"/>
            <a:ext cx="4108515" cy="147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90EC232-4B65-4541-B66A-6C30EFD901EA}"/>
              </a:ext>
            </a:extLst>
          </p:cNvPr>
          <p:cNvCxnSpPr>
            <a:cxnSpLocks/>
          </p:cNvCxnSpPr>
          <p:nvPr/>
        </p:nvCxnSpPr>
        <p:spPr>
          <a:xfrm>
            <a:off x="5025649" y="2875832"/>
            <a:ext cx="453752" cy="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1C564C67-29DA-4248-8685-C37D0EAA9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039" y="2011453"/>
            <a:ext cx="4439816" cy="1791586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5C804CF-49D8-4EB6-AC8A-98345D6F5EB1}"/>
              </a:ext>
            </a:extLst>
          </p:cNvPr>
          <p:cNvCxnSpPr>
            <a:cxnSpLocks/>
          </p:cNvCxnSpPr>
          <p:nvPr/>
        </p:nvCxnSpPr>
        <p:spPr>
          <a:xfrm>
            <a:off x="6720703" y="2875831"/>
            <a:ext cx="453752" cy="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6">
            <a:extLst>
              <a:ext uri="{FF2B5EF4-FFF2-40B4-BE49-F238E27FC236}">
                <a16:creationId xmlns:a16="http://schemas.microsoft.com/office/drawing/2014/main" id="{91E2C53C-515A-43E4-9814-CA201EBC8AEF}"/>
              </a:ext>
            </a:extLst>
          </p:cNvPr>
          <p:cNvSpPr txBox="1">
            <a:spLocks/>
          </p:cNvSpPr>
          <p:nvPr/>
        </p:nvSpPr>
        <p:spPr>
          <a:xfrm>
            <a:off x="812708" y="332656"/>
            <a:ext cx="5427308" cy="561684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j-cs"/>
              </a:defRPr>
            </a:lvl1pPr>
          </a:lstStyle>
          <a:p>
            <a:r>
              <a:rPr lang="en-US" altLang="zh-CN" b="1" dirty="0"/>
              <a:t>Model Details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F79B74-5798-4FDA-9861-2D90583F89EC}"/>
              </a:ext>
            </a:extLst>
          </p:cNvPr>
          <p:cNvSpPr txBox="1"/>
          <p:nvPr/>
        </p:nvSpPr>
        <p:spPr>
          <a:xfrm>
            <a:off x="836361" y="1228110"/>
            <a:ext cx="2044149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Position Features: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384194A-8D8C-4F7C-8C87-4BC71E75A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08" y="1844824"/>
            <a:ext cx="10438095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6">
            <a:extLst>
              <a:ext uri="{FF2B5EF4-FFF2-40B4-BE49-F238E27FC236}">
                <a16:creationId xmlns:a16="http://schemas.microsoft.com/office/drawing/2014/main" id="{91E2C53C-515A-43E4-9814-CA201EBC8AEF}"/>
              </a:ext>
            </a:extLst>
          </p:cNvPr>
          <p:cNvSpPr txBox="1">
            <a:spLocks/>
          </p:cNvSpPr>
          <p:nvPr/>
        </p:nvSpPr>
        <p:spPr>
          <a:xfrm>
            <a:off x="812708" y="332656"/>
            <a:ext cx="5427308" cy="561684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j-cs"/>
              </a:defRPr>
            </a:lvl1pPr>
          </a:lstStyle>
          <a:p>
            <a:r>
              <a:rPr lang="en-US" altLang="zh-CN" b="1" dirty="0"/>
              <a:t>Model Details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F79B74-5798-4FDA-9861-2D90583F89EC}"/>
              </a:ext>
            </a:extLst>
          </p:cNvPr>
          <p:cNvSpPr txBox="1"/>
          <p:nvPr/>
        </p:nvSpPr>
        <p:spPr>
          <a:xfrm>
            <a:off x="836361" y="1228110"/>
            <a:ext cx="1095172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Forward: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211099-A1EE-4F09-871A-C6C06EA20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52" y="1590596"/>
            <a:ext cx="739251" cy="12067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DEAEDEE-9367-42A3-8CAF-BEB7AD5EA1A6}"/>
              </a:ext>
            </a:extLst>
          </p:cNvPr>
          <p:cNvSpPr txBox="1"/>
          <p:nvPr/>
        </p:nvSpPr>
        <p:spPr>
          <a:xfrm>
            <a:off x="872418" y="1590596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word vector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97DD86-CF03-4361-ABB0-5C443AF98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78" y="2797315"/>
            <a:ext cx="739251" cy="12067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43A3A5D-D182-44C1-8C94-04E7C862889B}"/>
              </a:ext>
            </a:extLst>
          </p:cNvPr>
          <p:cNvSpPr txBox="1"/>
          <p:nvPr/>
        </p:nvSpPr>
        <p:spPr>
          <a:xfrm>
            <a:off x="843844" y="2797315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position  for entity 1 vector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1BEB2A4-844D-494E-BBB0-DAE4AFF67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52" y="4076685"/>
            <a:ext cx="739251" cy="12067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CB05C63-B43B-41FF-A519-A5CDF7874559}"/>
              </a:ext>
            </a:extLst>
          </p:cNvPr>
          <p:cNvSpPr txBox="1"/>
          <p:nvPr/>
        </p:nvSpPr>
        <p:spPr>
          <a:xfrm>
            <a:off x="807376" y="4080686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position  for entity 2 vector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C2B9E4-E914-44A1-B9BD-88E36A097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2562333"/>
            <a:ext cx="2323809" cy="1733333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7F07313-58A2-4FD7-A974-7AA330534103}"/>
              </a:ext>
            </a:extLst>
          </p:cNvPr>
          <p:cNvCxnSpPr>
            <a:cxnSpLocks/>
          </p:cNvCxnSpPr>
          <p:nvPr/>
        </p:nvCxnSpPr>
        <p:spPr>
          <a:xfrm>
            <a:off x="2927648" y="3356992"/>
            <a:ext cx="453752" cy="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F3EA7CE-61C5-42CD-B498-EDD14ECEB72C}"/>
              </a:ext>
            </a:extLst>
          </p:cNvPr>
          <p:cNvSpPr txBox="1"/>
          <p:nvPr/>
        </p:nvSpPr>
        <p:spPr>
          <a:xfrm>
            <a:off x="2866806" y="3011023"/>
            <a:ext cx="63671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concat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17B5F1-7DD3-4A73-9262-2D4AF481C681}"/>
              </a:ext>
            </a:extLst>
          </p:cNvPr>
          <p:cNvSpPr/>
          <p:nvPr/>
        </p:nvSpPr>
        <p:spPr>
          <a:xfrm>
            <a:off x="3854956" y="2780191"/>
            <a:ext cx="150168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3562A1-B30A-41BE-9782-489C8C005CED}"/>
              </a:ext>
            </a:extLst>
          </p:cNvPr>
          <p:cNvSpPr txBox="1"/>
          <p:nvPr/>
        </p:nvSpPr>
        <p:spPr>
          <a:xfrm>
            <a:off x="4388937" y="2439222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Kernel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7BD1C9-B30E-4D9E-B0A5-AE7DA565E760}"/>
              </a:ext>
            </a:extLst>
          </p:cNvPr>
          <p:cNvCxnSpPr>
            <a:cxnSpLocks/>
          </p:cNvCxnSpPr>
          <p:nvPr/>
        </p:nvCxnSpPr>
        <p:spPr>
          <a:xfrm>
            <a:off x="5827521" y="3380234"/>
            <a:ext cx="453752" cy="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FB4A3BD-2E1C-47A0-8F1E-487AD471E9D2}"/>
              </a:ext>
            </a:extLst>
          </p:cNvPr>
          <p:cNvSpPr txBox="1"/>
          <p:nvPr/>
        </p:nvSpPr>
        <p:spPr>
          <a:xfrm>
            <a:off x="3338479" y="4076670"/>
            <a:ext cx="2627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[max_seq_len , (word_</a:t>
            </a:r>
            <a:r>
              <a:rPr lang="en-US" altLang="zh-CN" sz="1000" dirty="0">
                <a:solidFill>
                  <a:schemeClr val="bg2"/>
                </a:solidFill>
              </a:rPr>
              <a:t>emd + pos_emd *2)]</a:t>
            </a: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6CDC22B-D7A9-44A5-A178-246C74E76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971" y="2593595"/>
            <a:ext cx="1757811" cy="1733312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DED45C7-104F-45DF-9EF7-E2193366C09E}"/>
              </a:ext>
            </a:extLst>
          </p:cNvPr>
          <p:cNvSpPr txBox="1"/>
          <p:nvPr/>
        </p:nvSpPr>
        <p:spPr>
          <a:xfrm>
            <a:off x="6054397" y="2915409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filter number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FFF5ABE-81CC-4D54-8954-3F6A092FA5C8}"/>
              </a:ext>
            </a:extLst>
          </p:cNvPr>
          <p:cNvSpPr txBox="1"/>
          <p:nvPr/>
        </p:nvSpPr>
        <p:spPr>
          <a:xfrm>
            <a:off x="7318104" y="2376771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max_seq_len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10C120F-9393-46B8-B038-BDDCABBEE3BD}"/>
              </a:ext>
            </a:extLst>
          </p:cNvPr>
          <p:cNvSpPr txBox="1"/>
          <p:nvPr/>
        </p:nvSpPr>
        <p:spPr>
          <a:xfrm>
            <a:off x="5647758" y="3076010"/>
            <a:ext cx="9589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convolution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C1FFC1C-54EB-44DB-9416-78D6A1C48713}"/>
              </a:ext>
            </a:extLst>
          </p:cNvPr>
          <p:cNvCxnSpPr>
            <a:cxnSpLocks/>
          </p:cNvCxnSpPr>
          <p:nvPr/>
        </p:nvCxnSpPr>
        <p:spPr>
          <a:xfrm>
            <a:off x="8910660" y="3384818"/>
            <a:ext cx="453752" cy="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56BE335-7BD1-4C39-8647-6EED2F07726B}"/>
              </a:ext>
            </a:extLst>
          </p:cNvPr>
          <p:cNvSpPr txBox="1"/>
          <p:nvPr/>
        </p:nvSpPr>
        <p:spPr>
          <a:xfrm>
            <a:off x="8730897" y="3080594"/>
            <a:ext cx="13420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padding masking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1075AD5-3AA5-4850-97FB-D22D020CC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863" y="2486353"/>
            <a:ext cx="1757811" cy="173331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6F891B53-A228-4A04-ACCD-8F6A1F96CF3E}"/>
              </a:ext>
            </a:extLst>
          </p:cNvPr>
          <p:cNvSpPr txBox="1"/>
          <p:nvPr/>
        </p:nvSpPr>
        <p:spPr>
          <a:xfrm>
            <a:off x="9441607" y="2808167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filter number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6DAFD7D-4BA4-482C-9B3F-FF6FEFCC66E3}"/>
              </a:ext>
            </a:extLst>
          </p:cNvPr>
          <p:cNvSpPr txBox="1"/>
          <p:nvPr/>
        </p:nvSpPr>
        <p:spPr>
          <a:xfrm>
            <a:off x="10666070" y="2262166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max_seq_len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0EB940-AF62-48EA-8350-5C7D66FD98F7}"/>
              </a:ext>
            </a:extLst>
          </p:cNvPr>
          <p:cNvSpPr/>
          <p:nvPr/>
        </p:nvSpPr>
        <p:spPr>
          <a:xfrm>
            <a:off x="11711855" y="2780191"/>
            <a:ext cx="110518" cy="134124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D478BD8-0581-4302-9A52-2C9E3B519524}"/>
              </a:ext>
            </a:extLst>
          </p:cNvPr>
          <p:cNvSpPr txBox="1"/>
          <p:nvPr/>
        </p:nvSpPr>
        <p:spPr>
          <a:xfrm>
            <a:off x="11461363" y="4386702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padding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909CC49-147C-4783-A6E6-4EF98051B6A5}"/>
              </a:ext>
            </a:extLst>
          </p:cNvPr>
          <p:cNvCxnSpPr>
            <a:cxnSpLocks/>
          </p:cNvCxnSpPr>
          <p:nvPr/>
        </p:nvCxnSpPr>
        <p:spPr>
          <a:xfrm flipV="1">
            <a:off x="11767114" y="4159067"/>
            <a:ext cx="0" cy="21602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6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6">
            <a:extLst>
              <a:ext uri="{FF2B5EF4-FFF2-40B4-BE49-F238E27FC236}">
                <a16:creationId xmlns:a16="http://schemas.microsoft.com/office/drawing/2014/main" id="{91E2C53C-515A-43E4-9814-CA201EBC8AEF}"/>
              </a:ext>
            </a:extLst>
          </p:cNvPr>
          <p:cNvSpPr txBox="1">
            <a:spLocks/>
          </p:cNvSpPr>
          <p:nvPr/>
        </p:nvSpPr>
        <p:spPr>
          <a:xfrm>
            <a:off x="812708" y="332656"/>
            <a:ext cx="5427308" cy="561684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0" i="0" u="none" kern="1200" baseline="0">
                <a:solidFill>
                  <a:srgbClr val="0052D9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j-cs"/>
              </a:defRPr>
            </a:lvl1pPr>
          </a:lstStyle>
          <a:p>
            <a:r>
              <a:rPr lang="en-US" altLang="zh-CN" b="1" dirty="0"/>
              <a:t>Model Details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F79B74-5798-4FDA-9861-2D90583F89EC}"/>
              </a:ext>
            </a:extLst>
          </p:cNvPr>
          <p:cNvSpPr txBox="1"/>
          <p:nvPr/>
        </p:nvSpPr>
        <p:spPr>
          <a:xfrm>
            <a:off x="836361" y="1228110"/>
            <a:ext cx="1095172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Forward: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FFC20D0-29D3-4D4F-BEF1-01C9D268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4124325"/>
            <a:ext cx="1757811" cy="173331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0A1E6FE7-890D-449C-8DDE-6678C46CE736}"/>
              </a:ext>
            </a:extLst>
          </p:cNvPr>
          <p:cNvSpPr txBox="1"/>
          <p:nvPr/>
        </p:nvSpPr>
        <p:spPr>
          <a:xfrm>
            <a:off x="684224" y="4446139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filter number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DD063F2-DD0F-4207-BB8A-950354D515AC}"/>
              </a:ext>
            </a:extLst>
          </p:cNvPr>
          <p:cNvSpPr txBox="1"/>
          <p:nvPr/>
        </p:nvSpPr>
        <p:spPr>
          <a:xfrm>
            <a:off x="2227395" y="3973050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max_seq_len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71B800F-C3A0-4972-9D72-8C0885969025}"/>
              </a:ext>
            </a:extLst>
          </p:cNvPr>
          <p:cNvSpPr txBox="1"/>
          <p:nvPr/>
        </p:nvSpPr>
        <p:spPr>
          <a:xfrm>
            <a:off x="2703980" y="6024674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padding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E1C9D20-F84F-4B37-8710-BF28455B047A}"/>
              </a:ext>
            </a:extLst>
          </p:cNvPr>
          <p:cNvCxnSpPr>
            <a:cxnSpLocks/>
          </p:cNvCxnSpPr>
          <p:nvPr/>
        </p:nvCxnSpPr>
        <p:spPr>
          <a:xfrm flipV="1">
            <a:off x="3009731" y="5797039"/>
            <a:ext cx="0" cy="21602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3FA2BA7-62AF-49E8-943C-DA94F20E3846}"/>
              </a:ext>
            </a:extLst>
          </p:cNvPr>
          <p:cNvCxnSpPr>
            <a:cxnSpLocks/>
          </p:cNvCxnSpPr>
          <p:nvPr/>
        </p:nvCxnSpPr>
        <p:spPr>
          <a:xfrm flipV="1">
            <a:off x="1688654" y="3231654"/>
            <a:ext cx="1703024" cy="1185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732F3C3-834C-4459-9FD0-C9F0BFC84EF3}"/>
              </a:ext>
            </a:extLst>
          </p:cNvPr>
          <p:cNvCxnSpPr>
            <a:cxnSpLocks/>
          </p:cNvCxnSpPr>
          <p:nvPr/>
        </p:nvCxnSpPr>
        <p:spPr>
          <a:xfrm flipV="1">
            <a:off x="3012811" y="3271840"/>
            <a:ext cx="646257" cy="11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0F767BF-A78F-4349-BA66-A08CE401122D}"/>
              </a:ext>
            </a:extLst>
          </p:cNvPr>
          <p:cNvSpPr/>
          <p:nvPr/>
        </p:nvSpPr>
        <p:spPr>
          <a:xfrm>
            <a:off x="3371036" y="2972197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C580AB7-40FB-48D1-A470-E28F3DF7B386}"/>
              </a:ext>
            </a:extLst>
          </p:cNvPr>
          <p:cNvSpPr txBox="1"/>
          <p:nvPr/>
        </p:nvSpPr>
        <p:spPr>
          <a:xfrm>
            <a:off x="3391678" y="3701498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2"/>
                </a:solidFill>
              </a:rPr>
              <a:t>maximum pooling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7C2B9D5-88B4-4F23-A0E6-BF155C4C1156}"/>
              </a:ext>
            </a:extLst>
          </p:cNvPr>
          <p:cNvSpPr/>
          <p:nvPr/>
        </p:nvSpPr>
        <p:spPr>
          <a:xfrm>
            <a:off x="1688653" y="4417565"/>
            <a:ext cx="1321077" cy="14007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D07521C-A043-4E2B-A090-7A07BBB294EC}"/>
              </a:ext>
            </a:extLst>
          </p:cNvPr>
          <p:cNvSpPr/>
          <p:nvPr/>
        </p:nvSpPr>
        <p:spPr>
          <a:xfrm>
            <a:off x="3662586" y="2972197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5D664CC-DA69-4013-BC7C-4CB0EE6BAF84}"/>
              </a:ext>
            </a:extLst>
          </p:cNvPr>
          <p:cNvSpPr/>
          <p:nvPr/>
        </p:nvSpPr>
        <p:spPr>
          <a:xfrm>
            <a:off x="3957886" y="2972197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3F517D4-645D-4D4D-BD6A-BECA583E93C7}"/>
              </a:ext>
            </a:extLst>
          </p:cNvPr>
          <p:cNvSpPr/>
          <p:nvPr/>
        </p:nvSpPr>
        <p:spPr>
          <a:xfrm>
            <a:off x="4249436" y="2972197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A02FCCE-0E7D-4B2E-B52A-D99C9D939F6A}"/>
              </a:ext>
            </a:extLst>
          </p:cNvPr>
          <p:cNvSpPr txBox="1"/>
          <p:nvPr/>
        </p:nvSpPr>
        <p:spPr>
          <a:xfrm>
            <a:off x="5358512" y="1649843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2"/>
                </a:solidFill>
              </a:rPr>
              <a:t>hidden size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1F26ED5-1DE2-4507-A441-1DCDA9E79220}"/>
              </a:ext>
            </a:extLst>
          </p:cNvPr>
          <p:cNvSpPr/>
          <p:nvPr/>
        </p:nvSpPr>
        <p:spPr>
          <a:xfrm>
            <a:off x="4547163" y="2968809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828C2FA-1EC4-4DD6-8234-289B18AC34B4}"/>
              </a:ext>
            </a:extLst>
          </p:cNvPr>
          <p:cNvSpPr/>
          <p:nvPr/>
        </p:nvSpPr>
        <p:spPr>
          <a:xfrm>
            <a:off x="4838713" y="2968809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C508146-D7E8-460D-8900-73BEF4053EEB}"/>
              </a:ext>
            </a:extLst>
          </p:cNvPr>
          <p:cNvSpPr/>
          <p:nvPr/>
        </p:nvSpPr>
        <p:spPr>
          <a:xfrm>
            <a:off x="5134013" y="2968809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EF25DD0-DD72-4040-96F7-5E5D2FB7857D}"/>
              </a:ext>
            </a:extLst>
          </p:cNvPr>
          <p:cNvSpPr/>
          <p:nvPr/>
        </p:nvSpPr>
        <p:spPr>
          <a:xfrm>
            <a:off x="5425563" y="2968809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2213C9D-D3DB-4541-A3B9-B440F2DD4965}"/>
              </a:ext>
            </a:extLst>
          </p:cNvPr>
          <p:cNvCxnSpPr>
            <a:cxnSpLocks/>
          </p:cNvCxnSpPr>
          <p:nvPr/>
        </p:nvCxnSpPr>
        <p:spPr>
          <a:xfrm flipV="1">
            <a:off x="3371036" y="2189478"/>
            <a:ext cx="1703825" cy="780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D78083B6-E851-4941-8171-509FB53F88F6}"/>
              </a:ext>
            </a:extLst>
          </p:cNvPr>
          <p:cNvCxnSpPr>
            <a:cxnSpLocks/>
          </p:cNvCxnSpPr>
          <p:nvPr/>
        </p:nvCxnSpPr>
        <p:spPr>
          <a:xfrm flipV="1">
            <a:off x="5720863" y="2205079"/>
            <a:ext cx="505227" cy="763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9711DD37-B7FA-44B0-AD80-1739D5BEC8F2}"/>
              </a:ext>
            </a:extLst>
          </p:cNvPr>
          <p:cNvSpPr/>
          <p:nvPr/>
        </p:nvSpPr>
        <p:spPr>
          <a:xfrm>
            <a:off x="5070480" y="1917047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D90C222-4B6B-47AF-AF20-4A1DD4FF76A1}"/>
              </a:ext>
            </a:extLst>
          </p:cNvPr>
          <p:cNvSpPr/>
          <p:nvPr/>
        </p:nvSpPr>
        <p:spPr>
          <a:xfrm>
            <a:off x="5362030" y="1917047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EB18FDB-3D11-46AB-A5D2-EF79EAF3D65E}"/>
              </a:ext>
            </a:extLst>
          </p:cNvPr>
          <p:cNvSpPr/>
          <p:nvPr/>
        </p:nvSpPr>
        <p:spPr>
          <a:xfrm>
            <a:off x="5657330" y="1917047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086AF54-3735-44EF-9D13-739FD018A3CF}"/>
              </a:ext>
            </a:extLst>
          </p:cNvPr>
          <p:cNvSpPr/>
          <p:nvPr/>
        </p:nvSpPr>
        <p:spPr>
          <a:xfrm>
            <a:off x="5948880" y="1917047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5B86F7A-F794-40B3-B7E8-EEFA72388FB6}"/>
              </a:ext>
            </a:extLst>
          </p:cNvPr>
          <p:cNvSpPr txBox="1"/>
          <p:nvPr/>
        </p:nvSpPr>
        <p:spPr>
          <a:xfrm>
            <a:off x="4294628" y="2735648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2"/>
                </a:solidFill>
              </a:rPr>
              <a:t>filter number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19DEC61-24C6-4FFC-A1D5-7D35092BA651}"/>
              </a:ext>
            </a:extLst>
          </p:cNvPr>
          <p:cNvSpPr txBox="1"/>
          <p:nvPr/>
        </p:nvSpPr>
        <p:spPr>
          <a:xfrm>
            <a:off x="6040997" y="2507744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2"/>
                </a:solidFill>
              </a:rPr>
              <a:t>linear</a:t>
            </a: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1F01EE77-9E33-49CF-A0A8-161CD0CD0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539720" y="3867200"/>
            <a:ext cx="208799" cy="505229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13974CDD-590D-488B-AE4F-DEDD8481D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089454" y="3867199"/>
            <a:ext cx="208799" cy="505229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DD19538B-2466-45CE-8410-85DE1787C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678981" y="3860114"/>
            <a:ext cx="208799" cy="505229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87AD6F81-6DA5-4B71-8448-78198DC74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355392" y="3862209"/>
            <a:ext cx="208799" cy="505229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CEF2A2B4-F3F4-4E81-8CF2-61FD8F370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905126" y="3862595"/>
            <a:ext cx="208799" cy="505229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4E0589D4-8119-4EAF-8756-F871E2A13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470753" y="3861516"/>
            <a:ext cx="208799" cy="505229"/>
          </a:xfrm>
          <a:prstGeom prst="rect">
            <a:avLst/>
          </a:prstGeom>
        </p:spPr>
      </p:pic>
      <p:sp>
        <p:nvSpPr>
          <p:cNvPr id="103" name="文本框 102">
            <a:extLst>
              <a:ext uri="{FF2B5EF4-FFF2-40B4-BE49-F238E27FC236}">
                <a16:creationId xmlns:a16="http://schemas.microsoft.com/office/drawing/2014/main" id="{51563D36-21F0-474D-895C-E5C3F27F1328}"/>
              </a:ext>
            </a:extLst>
          </p:cNvPr>
          <p:cNvSpPr txBox="1"/>
          <p:nvPr/>
        </p:nvSpPr>
        <p:spPr>
          <a:xfrm>
            <a:off x="5358512" y="422872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3896F34-597E-4EE7-82D2-5E1390CD7BC0}"/>
              </a:ext>
            </a:extLst>
          </p:cNvPr>
          <p:cNvSpPr txBox="1"/>
          <p:nvPr/>
        </p:nvSpPr>
        <p:spPr>
          <a:xfrm>
            <a:off x="6362640" y="4267490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Lexical Features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7125879-E282-4B6C-B361-A4183726DB1F}"/>
              </a:ext>
            </a:extLst>
          </p:cNvPr>
          <p:cNvSpPr txBox="1"/>
          <p:nvPr/>
        </p:nvSpPr>
        <p:spPr>
          <a:xfrm>
            <a:off x="6236912" y="3671619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Lexical Features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17F0971-6C92-4746-A2AA-E47DCCE1679F}"/>
              </a:ext>
            </a:extLst>
          </p:cNvPr>
          <p:cNvSpPr txBox="1"/>
          <p:nvPr/>
        </p:nvSpPr>
        <p:spPr>
          <a:xfrm>
            <a:off x="4959144" y="4547596"/>
            <a:ext cx="610076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For head entity [People]:  (the left, itself, the right) = ([People], [People],[have]) </a:t>
            </a:r>
          </a:p>
          <a:p>
            <a:r>
              <a:rPr lang="en-US" sz="1000" dirty="0">
                <a:solidFill>
                  <a:schemeClr val="bg2"/>
                </a:solidFill>
              </a:rPr>
              <a:t>                                                               +</a:t>
            </a:r>
          </a:p>
          <a:p>
            <a:r>
              <a:rPr lang="en-US" sz="1000" dirty="0">
                <a:solidFill>
                  <a:schemeClr val="bg2"/>
                </a:solidFill>
              </a:rPr>
              <a:t>For head entity [downtown]:  (the left, itself, the right) = ([into], [downtown], [downtown])</a:t>
            </a: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63808CC-E745-4DA9-9879-938923E21BB1}"/>
              </a:ext>
            </a:extLst>
          </p:cNvPr>
          <p:cNvCxnSpPr>
            <a:cxnSpLocks/>
          </p:cNvCxnSpPr>
          <p:nvPr/>
        </p:nvCxnSpPr>
        <p:spPr>
          <a:xfrm flipV="1">
            <a:off x="5407442" y="2193726"/>
            <a:ext cx="1629190" cy="1786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38DC5F43-6D77-47E0-AC1E-638FA228035D}"/>
              </a:ext>
            </a:extLst>
          </p:cNvPr>
          <p:cNvCxnSpPr>
            <a:cxnSpLocks/>
          </p:cNvCxnSpPr>
          <p:nvPr/>
        </p:nvCxnSpPr>
        <p:spPr>
          <a:xfrm flipH="1" flipV="1">
            <a:off x="8202428" y="2204264"/>
            <a:ext cx="587779" cy="1804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DA18BD78-712E-45BF-8859-02B979518F26}"/>
              </a:ext>
            </a:extLst>
          </p:cNvPr>
          <p:cNvSpPr/>
          <p:nvPr/>
        </p:nvSpPr>
        <p:spPr>
          <a:xfrm>
            <a:off x="7035995" y="1934268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2795F9B-F255-4DD9-B689-08B57A5B81CD}"/>
              </a:ext>
            </a:extLst>
          </p:cNvPr>
          <p:cNvSpPr/>
          <p:nvPr/>
        </p:nvSpPr>
        <p:spPr>
          <a:xfrm>
            <a:off x="7327545" y="1934268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0F1F1C9-2059-412E-B229-A50867C86C95}"/>
              </a:ext>
            </a:extLst>
          </p:cNvPr>
          <p:cNvSpPr/>
          <p:nvPr/>
        </p:nvSpPr>
        <p:spPr>
          <a:xfrm>
            <a:off x="7622845" y="1934268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0EDAD56-6022-4D34-8C63-EA1CADDB171C}"/>
              </a:ext>
            </a:extLst>
          </p:cNvPr>
          <p:cNvSpPr/>
          <p:nvPr/>
        </p:nvSpPr>
        <p:spPr>
          <a:xfrm>
            <a:off x="7914395" y="1934268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5F6AABF-ACF8-42CB-85BD-ADEFB385B4E2}"/>
              </a:ext>
            </a:extLst>
          </p:cNvPr>
          <p:cNvSpPr txBox="1"/>
          <p:nvPr/>
        </p:nvSpPr>
        <p:spPr>
          <a:xfrm>
            <a:off x="7189017" y="1608705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Lexical Feature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8B2E6D74-574F-4DAE-9189-9B497A7FCE3A}"/>
              </a:ext>
            </a:extLst>
          </p:cNvPr>
          <p:cNvSpPr txBox="1"/>
          <p:nvPr/>
        </p:nvSpPr>
        <p:spPr>
          <a:xfrm>
            <a:off x="6516830" y="1886643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+</a:t>
            </a: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ECD47552-0008-4138-A28C-730D391544F8}"/>
              </a:ext>
            </a:extLst>
          </p:cNvPr>
          <p:cNvCxnSpPr>
            <a:cxnSpLocks/>
          </p:cNvCxnSpPr>
          <p:nvPr/>
        </p:nvCxnSpPr>
        <p:spPr>
          <a:xfrm flipV="1">
            <a:off x="5079120" y="1131911"/>
            <a:ext cx="1703825" cy="780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71BFE0C5-C3C6-4DB2-BF18-06962CED5494}"/>
              </a:ext>
            </a:extLst>
          </p:cNvPr>
          <p:cNvCxnSpPr>
            <a:cxnSpLocks/>
          </p:cNvCxnSpPr>
          <p:nvPr/>
        </p:nvCxnSpPr>
        <p:spPr>
          <a:xfrm flipV="1">
            <a:off x="8213375" y="1131911"/>
            <a:ext cx="336797" cy="808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E10E90F4-AC76-4A2D-9B1E-0ADE84832281}"/>
              </a:ext>
            </a:extLst>
          </p:cNvPr>
          <p:cNvSpPr/>
          <p:nvPr/>
        </p:nvSpPr>
        <p:spPr>
          <a:xfrm>
            <a:off x="6795566" y="843879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76C1C1CD-5248-42B8-89A1-7574321F4CD8}"/>
              </a:ext>
            </a:extLst>
          </p:cNvPr>
          <p:cNvSpPr/>
          <p:nvPr/>
        </p:nvSpPr>
        <p:spPr>
          <a:xfrm>
            <a:off x="7087116" y="843879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BB1FD6C-FD8F-4AF9-80F6-C3E0ECEFA5E8}"/>
              </a:ext>
            </a:extLst>
          </p:cNvPr>
          <p:cNvSpPr/>
          <p:nvPr/>
        </p:nvSpPr>
        <p:spPr>
          <a:xfrm>
            <a:off x="7382416" y="843879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1EA16F32-FD98-4FF1-B31F-C7A40828084B}"/>
              </a:ext>
            </a:extLst>
          </p:cNvPr>
          <p:cNvSpPr/>
          <p:nvPr/>
        </p:nvSpPr>
        <p:spPr>
          <a:xfrm>
            <a:off x="7673966" y="843879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2CE314DF-F6AE-4263-8F92-DD48D4FCFF5D}"/>
              </a:ext>
            </a:extLst>
          </p:cNvPr>
          <p:cNvSpPr/>
          <p:nvPr/>
        </p:nvSpPr>
        <p:spPr>
          <a:xfrm>
            <a:off x="7964614" y="843879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F0CBD9DA-E8D4-4F47-B3EF-E121C5A2BAEF}"/>
              </a:ext>
            </a:extLst>
          </p:cNvPr>
          <p:cNvSpPr/>
          <p:nvPr/>
        </p:nvSpPr>
        <p:spPr>
          <a:xfrm>
            <a:off x="8262140" y="848291"/>
            <a:ext cx="28803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AF57264C-91D0-4587-A4B8-27D128DC4DAA}"/>
              </a:ext>
            </a:extLst>
          </p:cNvPr>
          <p:cNvSpPr txBox="1"/>
          <p:nvPr/>
        </p:nvSpPr>
        <p:spPr>
          <a:xfrm>
            <a:off x="7228561" y="525399"/>
            <a:ext cx="15616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Number of relation class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F2AEF64-539E-4C13-815D-FCAC76FD2A39}"/>
              </a:ext>
            </a:extLst>
          </p:cNvPr>
          <p:cNvSpPr txBox="1"/>
          <p:nvPr/>
        </p:nvSpPr>
        <p:spPr>
          <a:xfrm>
            <a:off x="8526431" y="1443269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Dense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FBBA443D-E850-4B62-B9BA-0B7A4169FFCF}"/>
              </a:ext>
            </a:extLst>
          </p:cNvPr>
          <p:cNvSpPr txBox="1"/>
          <p:nvPr/>
        </p:nvSpPr>
        <p:spPr>
          <a:xfrm>
            <a:off x="8536380" y="2633523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2"/>
                </a:solidFill>
              </a:rPr>
              <a:t>linear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B9F376E-0B18-42AA-A29A-6B87DE633EBE}"/>
              </a:ext>
            </a:extLst>
          </p:cNvPr>
          <p:cNvSpPr txBox="1"/>
          <p:nvPr/>
        </p:nvSpPr>
        <p:spPr>
          <a:xfrm>
            <a:off x="3849508" y="1909566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Sentence Features</a:t>
            </a:r>
          </a:p>
        </p:txBody>
      </p:sp>
    </p:spTree>
    <p:extLst>
      <p:ext uri="{BB962C8B-B14F-4D97-AF65-F5344CB8AC3E}">
        <p14:creationId xmlns:p14="http://schemas.microsoft.com/office/powerpoint/2010/main" val="429171580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腾讯信息安全部PPT模板—浅色版</Template>
  <TotalTime>11217</TotalTime>
  <Words>598</Words>
  <Application>Microsoft Office PowerPoint</Application>
  <PresentationFormat>宽屏</PresentationFormat>
  <Paragraphs>109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Helvetica Neue Medium</vt:lpstr>
      <vt:lpstr>TTTGB Medium</vt:lpstr>
      <vt:lpstr>微软雅黑</vt:lpstr>
      <vt:lpstr>Arial</vt:lpstr>
      <vt:lpstr>Times New Roman</vt:lpstr>
      <vt:lpstr>默认设计模板</vt:lpstr>
      <vt:lpstr>PowerPoint 演示文稿</vt:lpstr>
      <vt:lpstr>Model Overview</vt:lpstr>
      <vt:lpstr>Data Preprocess</vt:lpstr>
      <vt:lpstr>Feature Engineering</vt:lpstr>
      <vt:lpstr>Feature Engineering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T100618</dc:creator>
  <cp:lastModifiedBy>林 杰钦</cp:lastModifiedBy>
  <cp:revision>159</cp:revision>
  <dcterms:created xsi:type="dcterms:W3CDTF">2019-04-02T08:39:00Z</dcterms:created>
  <dcterms:modified xsi:type="dcterms:W3CDTF">2021-01-31T08:35:00Z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2052-10.8.0.5648</vt:lpwstr>
  </property>
</Properties>
</file>