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B3CB-4368-482B-9973-B23FF150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48213D-954A-44B5-B678-87D009E9A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7EE51-4BB9-4650-AF0D-5190B3C6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02D28-0DC4-44AC-9072-2BB8A47C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E7F92-722A-4553-8AE4-AE0DBE16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84227-0ACE-4F55-9264-9B689987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C5E21-1797-4090-BA7E-D5BFDB015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1FDD-08B3-4BFA-8A2F-30E56C5A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DDCCC-DD5F-4985-91A8-2EB70FED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B24ED-1065-4660-A7A5-A9C6BD0C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C5CE9E-3AD6-4ADA-B7C3-3260CF8E6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14E43-27B0-4B2E-B9B8-0234B5F5F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90E1C-4F91-4F90-9218-9158FE97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8CC53-5834-455B-A38B-20F0DA55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2CF52-F1C5-4629-A562-5327C240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83F7-1D30-496A-95CC-E07866AD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5294F-8CB4-404C-8862-AE3488D6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340E1-2AB9-4EF9-9941-8592C60A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7265-DA4F-4A42-BD82-0947EE8A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A926F-7D51-48E6-A2FC-6E122094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48BC-D4A5-4C99-BC10-57EB731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08019-1B7B-4ED9-A61C-E11A884D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E0B11-29FF-4DC5-8671-C0E1E16F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5059-B499-40B3-9DFF-046413B7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945F2-4FDB-40D1-9817-32EF61DE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59CAD-3E2A-4055-A3F5-352ABDF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A2129-8887-446B-9A8D-757F4489E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02BB8-90EE-4B3E-8CCB-7A7491DE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3F4BE-9C73-4635-9F50-CC2F06C6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32E15-FD2E-4543-9B1B-F8AA92DF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C61D1-4026-40A0-A8EA-FC5EE4CE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CCF1C-DA69-4CD3-94F9-50F83EA6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26857-8AB5-464A-989F-AB4C0CAD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BD299B-8CB4-4A67-B6DD-09720A37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1A02F6-6E09-4C92-BF16-C8672EA0B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DA79E-A851-4B9A-BFE0-A1606AB5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F83CB-7AA4-4EFB-9B95-B07BB89F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0B1B3-57EE-418C-99EB-8C0DA88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C666D0-2DC7-42B9-B033-F67D7ED8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600E4-94B0-4F86-8E4C-E8BB473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9A61F9-2FC6-4A56-8B49-F561B6B5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8BC79-39CE-4F67-A6D0-0D0F16C3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51FB4A-DEAD-4993-BE16-29118D3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E0FB0-F48D-456D-9A15-68994442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2C8697-0E70-4FEC-9F7B-ED6835BB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BEA5A-C3B9-4067-8BE4-45EA4509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5CEA5-F42B-443C-8A7B-C4CBF8C9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4C749-3696-44F6-9A8A-3143D22F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C639B-F151-460C-85EA-BEDA663B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0E845-AD78-4101-A797-59C6D7D9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73E19-1B88-44FA-8B65-408348A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0EE82-0F97-4AAE-AD81-4AB4FD0E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9949-53D0-40B9-BEEE-62B3B7E6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E42688-6DEE-4762-BFF6-8EAB4FE62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58ED4-C1DD-427D-9F72-38CD3931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58E78-F948-4C49-9D2B-98D5E33E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302F2-44E7-4371-A616-4DA4A45C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13728-FCD4-4311-B4A3-12C1D5CA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5EB22-F3D3-416B-8DAC-9F741CF3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BB78F-DB39-4034-825F-3C474120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EFD05-AD6A-4832-BE6D-F9A37422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AA89-4978-4DDD-88FB-75ED5E358A7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A4290-F854-4297-9626-3C6762F4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28E89-4602-4328-BB1F-8A7CDE201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00DD-854D-4E7D-BE1F-A2822D45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9F793F-A5DF-484F-B488-A9ADD023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90" y="2161050"/>
            <a:ext cx="5963482" cy="2953162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523521E-B88B-4EB7-9270-34AF6E96DBBA}"/>
              </a:ext>
            </a:extLst>
          </p:cNvPr>
          <p:cNvCxnSpPr>
            <a:cxnSpLocks/>
          </p:cNvCxnSpPr>
          <p:nvPr/>
        </p:nvCxnSpPr>
        <p:spPr>
          <a:xfrm flipV="1">
            <a:off x="5910032" y="4322595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81D42F9-24E3-430F-A424-FC25866E5C81}"/>
              </a:ext>
            </a:extLst>
          </p:cNvPr>
          <p:cNvCxnSpPr>
            <a:cxnSpLocks/>
          </p:cNvCxnSpPr>
          <p:nvPr/>
        </p:nvCxnSpPr>
        <p:spPr>
          <a:xfrm flipV="1">
            <a:off x="6582549" y="4322595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E830F1F-87BB-47EE-BFC2-F7371F9EA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76" y="4101752"/>
            <a:ext cx="2693141" cy="20835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A6E2BC-FA5A-4475-BEC9-EA0DDE317B30}"/>
              </a:ext>
            </a:extLst>
          </p:cNvPr>
          <p:cNvCxnSpPr/>
          <p:nvPr/>
        </p:nvCxnSpPr>
        <p:spPr>
          <a:xfrm flipV="1">
            <a:off x="2231472" y="2441197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DBBC7B-0DB2-401E-BA1D-810AB33D0BDE}"/>
              </a:ext>
            </a:extLst>
          </p:cNvPr>
          <p:cNvCxnSpPr/>
          <p:nvPr/>
        </p:nvCxnSpPr>
        <p:spPr>
          <a:xfrm flipV="1">
            <a:off x="2903989" y="2441197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E38C7B-7064-44FF-8A4B-25BF1D6E7390}"/>
              </a:ext>
            </a:extLst>
          </p:cNvPr>
          <p:cNvCxnSpPr/>
          <p:nvPr/>
        </p:nvCxnSpPr>
        <p:spPr>
          <a:xfrm flipV="1">
            <a:off x="3702341" y="2441197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AF8A026-81F0-4E61-AD18-002DD1984BEE}"/>
              </a:ext>
            </a:extLst>
          </p:cNvPr>
          <p:cNvCxnSpPr/>
          <p:nvPr/>
        </p:nvCxnSpPr>
        <p:spPr>
          <a:xfrm flipV="1">
            <a:off x="4422398" y="2442596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86087-7FEA-4658-A95B-65FF9CE7F660}"/>
              </a:ext>
            </a:extLst>
          </p:cNvPr>
          <p:cNvSpPr txBox="1"/>
          <p:nvPr/>
        </p:nvSpPr>
        <p:spPr>
          <a:xfrm>
            <a:off x="2054969" y="1843212"/>
            <a:ext cx="362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/>
                </a:solidFill>
              </a:rPr>
              <a:t>encoder output (values):</a:t>
            </a:r>
            <a:r>
              <a:rPr lang="zh-CN" altLang="en-US" sz="1200" b="1" dirty="0">
                <a:solidFill>
                  <a:schemeClr val="accent2"/>
                </a:solidFill>
              </a:rPr>
              <a:t>（</a:t>
            </a:r>
            <a:r>
              <a:rPr lang="en-US" altLang="zh-CN" sz="1200" b="1" dirty="0">
                <a:solidFill>
                  <a:schemeClr val="accent2"/>
                </a:solidFill>
              </a:rPr>
              <a:t>batch_size,seq_len,units</a:t>
            </a:r>
            <a:r>
              <a:rPr lang="zh-CN" altLang="en-US" sz="1200" b="1" dirty="0">
                <a:solidFill>
                  <a:schemeClr val="accent2"/>
                </a:solidFill>
              </a:rPr>
              <a:t>）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A1ECE4-7579-43B6-A83B-990AF1A05B30}"/>
              </a:ext>
            </a:extLst>
          </p:cNvPr>
          <p:cNvSpPr txBox="1"/>
          <p:nvPr/>
        </p:nvSpPr>
        <p:spPr>
          <a:xfrm>
            <a:off x="3522130" y="5470712"/>
            <a:ext cx="28216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decoder hidden state (key):(batch_size,units)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Convolutional Neural Network Tutorial - Technoelearn">
            <a:extLst>
              <a:ext uri="{FF2B5EF4-FFF2-40B4-BE49-F238E27FC236}">
                <a16:creationId xmlns:a16="http://schemas.microsoft.com/office/drawing/2014/main" id="{5AA6A3CD-1591-4A46-BB3E-CC41932A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90" y="1314867"/>
            <a:ext cx="911604" cy="5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6FAA504-782B-454B-83B9-FA2F06B284D0}"/>
              </a:ext>
            </a:extLst>
          </p:cNvPr>
          <p:cNvCxnSpPr>
            <a:cxnSpLocks/>
          </p:cNvCxnSpPr>
          <p:nvPr/>
        </p:nvCxnSpPr>
        <p:spPr>
          <a:xfrm flipV="1">
            <a:off x="2779696" y="1520786"/>
            <a:ext cx="616276" cy="390541"/>
          </a:xfrm>
          <a:prstGeom prst="bentConnector3">
            <a:avLst>
              <a:gd name="adj1" fmla="val -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27CD9B6-1FF1-48A6-A62D-EF3905ACF877}"/>
              </a:ext>
            </a:extLst>
          </p:cNvPr>
          <p:cNvSpPr txBox="1"/>
          <p:nvPr/>
        </p:nvSpPr>
        <p:spPr>
          <a:xfrm>
            <a:off x="3579553" y="945836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Dense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40CC7B-8DB9-4CBF-8B99-A71E6CBF645A}"/>
              </a:ext>
            </a:extLst>
          </p:cNvPr>
          <p:cNvCxnSpPr/>
          <p:nvPr/>
        </p:nvCxnSpPr>
        <p:spPr>
          <a:xfrm>
            <a:off x="4543950" y="1530996"/>
            <a:ext cx="38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90757EC-09A6-4350-87D2-1D1AC228553F}"/>
              </a:ext>
            </a:extLst>
          </p:cNvPr>
          <p:cNvSpPr txBox="1"/>
          <p:nvPr/>
        </p:nvSpPr>
        <p:spPr>
          <a:xfrm>
            <a:off x="5037297" y="1406864"/>
            <a:ext cx="2990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query (batch_size, seq_len, attention_units)</a:t>
            </a:r>
          </a:p>
        </p:txBody>
      </p:sp>
      <p:pic>
        <p:nvPicPr>
          <p:cNvPr id="25" name="Picture 2" descr="Convolutional Neural Network Tutorial - Technoelearn">
            <a:extLst>
              <a:ext uri="{FF2B5EF4-FFF2-40B4-BE49-F238E27FC236}">
                <a16:creationId xmlns:a16="http://schemas.microsoft.com/office/drawing/2014/main" id="{A161E23D-1552-4682-B1F8-7E05C28B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51" y="5369377"/>
            <a:ext cx="911604" cy="5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084CB35-BAB0-440E-8AD3-752E330777A9}"/>
              </a:ext>
            </a:extLst>
          </p:cNvPr>
          <p:cNvSpPr txBox="1"/>
          <p:nvPr/>
        </p:nvSpPr>
        <p:spPr>
          <a:xfrm>
            <a:off x="6928824" y="505370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Dense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DFD0FFE-9F62-45C4-AAEC-6AC3322F6F53}"/>
              </a:ext>
            </a:extLst>
          </p:cNvPr>
          <p:cNvCxnSpPr/>
          <p:nvPr/>
        </p:nvCxnSpPr>
        <p:spPr>
          <a:xfrm>
            <a:off x="7804265" y="5667607"/>
            <a:ext cx="38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6A1A47-BE3B-4223-9AE5-0639CBD50CC3}"/>
              </a:ext>
            </a:extLst>
          </p:cNvPr>
          <p:cNvCxnSpPr/>
          <p:nvPr/>
        </p:nvCxnSpPr>
        <p:spPr>
          <a:xfrm>
            <a:off x="6352968" y="5601517"/>
            <a:ext cx="38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C90981C-6E1A-4335-AA7D-76A3ED8DC724}"/>
              </a:ext>
            </a:extLst>
          </p:cNvPr>
          <p:cNvSpPr txBox="1"/>
          <p:nvPr/>
        </p:nvSpPr>
        <p:spPr>
          <a:xfrm>
            <a:off x="8239384" y="5536802"/>
            <a:ext cx="2361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key:</a:t>
            </a:r>
            <a:r>
              <a:rPr lang="zh-CN" altLang="en-US" sz="1100" b="1" dirty="0">
                <a:solidFill>
                  <a:schemeClr val="accent2"/>
                </a:solidFill>
              </a:rPr>
              <a:t>（</a:t>
            </a:r>
            <a:r>
              <a:rPr lang="en-US" altLang="zh-CN" sz="1100" b="1" dirty="0">
                <a:solidFill>
                  <a:schemeClr val="accent2"/>
                </a:solidFill>
              </a:rPr>
              <a:t>batch_size, 1,attention_unit</a:t>
            </a:r>
            <a:r>
              <a:rPr lang="zh-CN" altLang="en-US" sz="1100" b="1" dirty="0">
                <a:solidFill>
                  <a:schemeClr val="accent2"/>
                </a:solidFill>
              </a:rPr>
              <a:t>）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B0011E1-B87A-4ED9-8098-9FF2E3D1FE39}"/>
              </a:ext>
            </a:extLst>
          </p:cNvPr>
          <p:cNvCxnSpPr>
            <a:cxnSpLocks/>
          </p:cNvCxnSpPr>
          <p:nvPr/>
        </p:nvCxnSpPr>
        <p:spPr>
          <a:xfrm>
            <a:off x="8003866" y="1529517"/>
            <a:ext cx="2341468" cy="1247239"/>
          </a:xfrm>
          <a:prstGeom prst="bentConnector3">
            <a:avLst>
              <a:gd name="adj1" fmla="val 9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05541EC-DAA8-408E-8547-20547CC5B63D}"/>
              </a:ext>
            </a:extLst>
          </p:cNvPr>
          <p:cNvCxnSpPr>
            <a:cxnSpLocks/>
          </p:cNvCxnSpPr>
          <p:nvPr/>
        </p:nvCxnSpPr>
        <p:spPr>
          <a:xfrm flipH="1" flipV="1">
            <a:off x="10311085" y="3992286"/>
            <a:ext cx="34249" cy="146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7BCDB6A-7C97-4ADC-91C8-DE9BA72D43FE}"/>
              </a:ext>
            </a:extLst>
          </p:cNvPr>
          <p:cNvSpPr txBox="1"/>
          <p:nvPr/>
        </p:nvSpPr>
        <p:spPr>
          <a:xfrm>
            <a:off x="8192700" y="2501272"/>
            <a:ext cx="1552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attention weight:</a:t>
            </a:r>
          </a:p>
          <a:p>
            <a:r>
              <a:rPr lang="en-US" altLang="zh-CN" sz="1100" b="1" dirty="0">
                <a:solidFill>
                  <a:schemeClr val="accent2"/>
                </a:solidFill>
              </a:rPr>
              <a:t>(batch_size, seq_len, 1)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9E762CD-B555-4006-B15E-513423FBB9CD}"/>
              </a:ext>
            </a:extLst>
          </p:cNvPr>
          <p:cNvCxnSpPr>
            <a:cxnSpLocks/>
          </p:cNvCxnSpPr>
          <p:nvPr/>
        </p:nvCxnSpPr>
        <p:spPr>
          <a:xfrm flipV="1">
            <a:off x="5536734" y="1843212"/>
            <a:ext cx="1054507" cy="1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1E53D37-A66A-4545-85A2-98FF74DC08BC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V="1">
            <a:off x="7985183" y="1038135"/>
            <a:ext cx="446482" cy="1992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B03249E-CC73-445F-A974-7E5981640D3E}"/>
              </a:ext>
            </a:extLst>
          </p:cNvPr>
          <p:cNvSpPr txBox="1"/>
          <p:nvPr/>
        </p:nvSpPr>
        <p:spPr>
          <a:xfrm>
            <a:off x="6547459" y="1680517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multiply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72A0002-807A-451E-BDEC-2FC7EF56CFB4}"/>
              </a:ext>
            </a:extLst>
          </p:cNvPr>
          <p:cNvCxnSpPr>
            <a:cxnSpLocks/>
          </p:cNvCxnSpPr>
          <p:nvPr/>
        </p:nvCxnSpPr>
        <p:spPr>
          <a:xfrm>
            <a:off x="6820735" y="1919107"/>
            <a:ext cx="0" cy="1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B4E3206-6E73-46EE-A196-8E1C8F7DAD07}"/>
              </a:ext>
            </a:extLst>
          </p:cNvPr>
          <p:cNvSpPr txBox="1"/>
          <p:nvPr/>
        </p:nvSpPr>
        <p:spPr>
          <a:xfrm>
            <a:off x="6419346" y="2023686"/>
            <a:ext cx="96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reduce_sum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B752027-2B35-479F-B557-EB609E6DD23E}"/>
              </a:ext>
            </a:extLst>
          </p:cNvPr>
          <p:cNvSpPr txBox="1"/>
          <p:nvPr/>
        </p:nvSpPr>
        <p:spPr>
          <a:xfrm>
            <a:off x="6313137" y="2140351"/>
            <a:ext cx="207728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context vector + </a:t>
            </a:r>
            <a:r>
              <a:rPr lang="en-US" altLang="zh-CN" sz="1100" b="1" dirty="0"/>
              <a:t>x 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(embedding)</a:t>
            </a:r>
            <a:r>
              <a:rPr lang="en-US" altLang="zh-CN" sz="1100" b="1" dirty="0">
                <a:solidFill>
                  <a:schemeClr val="accent2"/>
                </a:solidFill>
              </a:rPr>
              <a:t> :</a:t>
            </a:r>
          </a:p>
          <a:p>
            <a:r>
              <a:rPr lang="en-US" altLang="zh-CN" sz="1100" b="1" dirty="0">
                <a:solidFill>
                  <a:schemeClr val="accent2"/>
                </a:solidFill>
              </a:rPr>
              <a:t>(batch_size,units)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A005B84-A685-4A51-95FF-8FBB7E56B7E6}"/>
              </a:ext>
            </a:extLst>
          </p:cNvPr>
          <p:cNvSpPr txBox="1"/>
          <p:nvPr/>
        </p:nvSpPr>
        <p:spPr>
          <a:xfrm>
            <a:off x="8855093" y="2257757"/>
            <a:ext cx="699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softmax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616CB40-B545-41DD-A276-FC45F46E6FEE}"/>
              </a:ext>
            </a:extLst>
          </p:cNvPr>
          <p:cNvSpPr txBox="1"/>
          <p:nvPr/>
        </p:nvSpPr>
        <p:spPr>
          <a:xfrm>
            <a:off x="3164491" y="401917"/>
            <a:ext cx="5001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Bahdanau Attention Mechanism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DD967-33E7-42FC-9C4D-E3CAAC2E77F0}"/>
              </a:ext>
            </a:extLst>
          </p:cNvPr>
          <p:cNvSpPr txBox="1"/>
          <p:nvPr/>
        </p:nvSpPr>
        <p:spPr>
          <a:xfrm>
            <a:off x="5214540" y="4550650"/>
            <a:ext cx="2258391" cy="30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gency FB" panose="020B0503020202020204" pitchFamily="34" charset="0"/>
              </a:rPr>
              <a:t>&lt;GO&gt;      am              good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EEAE59A-F82D-4DF0-A0F3-A88585694391}"/>
              </a:ext>
            </a:extLst>
          </p:cNvPr>
          <p:cNvCxnSpPr>
            <a:cxnSpLocks/>
          </p:cNvCxnSpPr>
          <p:nvPr/>
        </p:nvCxnSpPr>
        <p:spPr>
          <a:xfrm flipV="1">
            <a:off x="5423131" y="4322595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DC2D665-EBDD-4D0D-9FEC-284CEE4DA242}"/>
              </a:ext>
            </a:extLst>
          </p:cNvPr>
          <p:cNvCxnSpPr>
            <a:cxnSpLocks/>
          </p:cNvCxnSpPr>
          <p:nvPr/>
        </p:nvCxnSpPr>
        <p:spPr>
          <a:xfrm>
            <a:off x="6419346" y="2534756"/>
            <a:ext cx="0" cy="63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F00D15F-9F3E-4FD7-ACD4-854AE03AFDB4}"/>
              </a:ext>
            </a:extLst>
          </p:cNvPr>
          <p:cNvCxnSpPr>
            <a:cxnSpLocks/>
          </p:cNvCxnSpPr>
          <p:nvPr/>
        </p:nvCxnSpPr>
        <p:spPr>
          <a:xfrm>
            <a:off x="5708542" y="3597770"/>
            <a:ext cx="0" cy="186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C241BFF-D284-4AE0-9C93-0FF749F96980}"/>
              </a:ext>
            </a:extLst>
          </p:cNvPr>
          <p:cNvSpPr txBox="1"/>
          <p:nvPr/>
        </p:nvSpPr>
        <p:spPr>
          <a:xfrm>
            <a:off x="10101930" y="3295275"/>
            <a:ext cx="1116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Adding + </a:t>
            </a:r>
            <a:r>
              <a:rPr lang="en-US" altLang="zh-CN" sz="1200" b="1" dirty="0">
                <a:solidFill>
                  <a:schemeClr val="accent1"/>
                </a:solidFill>
              </a:rPr>
              <a:t>tanh 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74" name="Picture 2" descr="Convolutional Neural Network Tutorial - Technoelearn">
            <a:extLst>
              <a:ext uri="{FF2B5EF4-FFF2-40B4-BE49-F238E27FC236}">
                <a16:creationId xmlns:a16="http://schemas.microsoft.com/office/drawing/2014/main" id="{CF1B3260-B980-4F13-A6CA-59702D81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32" y="3214609"/>
            <a:ext cx="911604" cy="5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329843D-D1FA-4A5D-9614-729C30B927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55828" y="3213624"/>
            <a:ext cx="453558" cy="144973"/>
          </a:xfrm>
          <a:prstGeom prst="bentConnector3">
            <a:avLst>
              <a:gd name="adj1" fmla="val -17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08F1F83-2314-42F3-ABAD-0C82DDE616D4}"/>
              </a:ext>
            </a:extLst>
          </p:cNvPr>
          <p:cNvCxnSpPr>
            <a:cxnSpLocks/>
          </p:cNvCxnSpPr>
          <p:nvPr/>
        </p:nvCxnSpPr>
        <p:spPr>
          <a:xfrm flipH="1">
            <a:off x="9815736" y="3451886"/>
            <a:ext cx="244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839B0A8-CD5D-4B59-A40B-6E2FB623648F}"/>
              </a:ext>
            </a:extLst>
          </p:cNvPr>
          <p:cNvSpPr txBox="1"/>
          <p:nvPr/>
        </p:nvSpPr>
        <p:spPr>
          <a:xfrm>
            <a:off x="9018198" y="293762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Dense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441A3B1-4DE2-488A-8D58-7F66DBA507F2}"/>
              </a:ext>
            </a:extLst>
          </p:cNvPr>
          <p:cNvSpPr/>
          <p:nvPr/>
        </p:nvSpPr>
        <p:spPr>
          <a:xfrm>
            <a:off x="7755277" y="2924141"/>
            <a:ext cx="3598476" cy="970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38350D1-5EBA-453D-AE72-88D5B25BB61D}"/>
              </a:ext>
            </a:extLst>
          </p:cNvPr>
          <p:cNvSpPr txBox="1"/>
          <p:nvPr/>
        </p:nvSpPr>
        <p:spPr>
          <a:xfrm>
            <a:off x="7720005" y="3151829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283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9F793F-A5DF-484F-B488-A9ADD023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90" y="2161050"/>
            <a:ext cx="5963482" cy="2953162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523521E-B88B-4EB7-9270-34AF6E96DBBA}"/>
              </a:ext>
            </a:extLst>
          </p:cNvPr>
          <p:cNvCxnSpPr>
            <a:cxnSpLocks/>
          </p:cNvCxnSpPr>
          <p:nvPr/>
        </p:nvCxnSpPr>
        <p:spPr>
          <a:xfrm flipV="1">
            <a:off x="5910032" y="4322595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81D42F9-24E3-430F-A424-FC25866E5C81}"/>
              </a:ext>
            </a:extLst>
          </p:cNvPr>
          <p:cNvCxnSpPr>
            <a:cxnSpLocks/>
          </p:cNvCxnSpPr>
          <p:nvPr/>
        </p:nvCxnSpPr>
        <p:spPr>
          <a:xfrm flipV="1">
            <a:off x="6582549" y="4322595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E830F1F-87BB-47EE-BFC2-F7371F9EA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76" y="4101752"/>
            <a:ext cx="2693141" cy="20835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A6E2BC-FA5A-4475-BEC9-EA0DDE317B30}"/>
              </a:ext>
            </a:extLst>
          </p:cNvPr>
          <p:cNvCxnSpPr/>
          <p:nvPr/>
        </p:nvCxnSpPr>
        <p:spPr>
          <a:xfrm flipV="1">
            <a:off x="2231472" y="2441197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DBBC7B-0DB2-401E-BA1D-810AB33D0BDE}"/>
              </a:ext>
            </a:extLst>
          </p:cNvPr>
          <p:cNvCxnSpPr/>
          <p:nvPr/>
        </p:nvCxnSpPr>
        <p:spPr>
          <a:xfrm flipV="1">
            <a:off x="2903989" y="2441197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E38C7B-7064-44FF-8A4B-25BF1D6E7390}"/>
              </a:ext>
            </a:extLst>
          </p:cNvPr>
          <p:cNvCxnSpPr/>
          <p:nvPr/>
        </p:nvCxnSpPr>
        <p:spPr>
          <a:xfrm flipV="1">
            <a:off x="3702341" y="2441197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AF8A026-81F0-4E61-AD18-002DD1984BEE}"/>
              </a:ext>
            </a:extLst>
          </p:cNvPr>
          <p:cNvCxnSpPr/>
          <p:nvPr/>
        </p:nvCxnSpPr>
        <p:spPr>
          <a:xfrm flipV="1">
            <a:off x="4422398" y="2442596"/>
            <a:ext cx="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86087-7FEA-4658-A95B-65FF9CE7F660}"/>
              </a:ext>
            </a:extLst>
          </p:cNvPr>
          <p:cNvSpPr txBox="1"/>
          <p:nvPr/>
        </p:nvSpPr>
        <p:spPr>
          <a:xfrm>
            <a:off x="2054969" y="1843212"/>
            <a:ext cx="362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/>
                </a:solidFill>
              </a:rPr>
              <a:t>encoder output (values):</a:t>
            </a:r>
            <a:r>
              <a:rPr lang="zh-CN" altLang="en-US" sz="1200" b="1" dirty="0">
                <a:solidFill>
                  <a:schemeClr val="accent2"/>
                </a:solidFill>
              </a:rPr>
              <a:t>（</a:t>
            </a:r>
            <a:r>
              <a:rPr lang="en-US" altLang="zh-CN" sz="1200" b="1" dirty="0">
                <a:solidFill>
                  <a:schemeClr val="accent2"/>
                </a:solidFill>
              </a:rPr>
              <a:t>batch_size,seq_len,units</a:t>
            </a:r>
            <a:r>
              <a:rPr lang="zh-CN" altLang="en-US" sz="1200" b="1" dirty="0">
                <a:solidFill>
                  <a:schemeClr val="accent2"/>
                </a:solidFill>
              </a:rPr>
              <a:t>）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A1ECE4-7579-43B6-A83B-990AF1A05B30}"/>
              </a:ext>
            </a:extLst>
          </p:cNvPr>
          <p:cNvSpPr txBox="1"/>
          <p:nvPr/>
        </p:nvSpPr>
        <p:spPr>
          <a:xfrm>
            <a:off x="3522130" y="5470712"/>
            <a:ext cx="28216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decoder hidden state (key):(batch_size,units)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Convolutional Neural Network Tutorial - Technoelearn">
            <a:extLst>
              <a:ext uri="{FF2B5EF4-FFF2-40B4-BE49-F238E27FC236}">
                <a16:creationId xmlns:a16="http://schemas.microsoft.com/office/drawing/2014/main" id="{5AA6A3CD-1591-4A46-BB3E-CC41932A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90" y="1314867"/>
            <a:ext cx="911604" cy="5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6FAA504-782B-454B-83B9-FA2F06B284D0}"/>
              </a:ext>
            </a:extLst>
          </p:cNvPr>
          <p:cNvCxnSpPr>
            <a:cxnSpLocks/>
          </p:cNvCxnSpPr>
          <p:nvPr/>
        </p:nvCxnSpPr>
        <p:spPr>
          <a:xfrm flipV="1">
            <a:off x="2779696" y="1520786"/>
            <a:ext cx="616276" cy="390541"/>
          </a:xfrm>
          <a:prstGeom prst="bentConnector3">
            <a:avLst>
              <a:gd name="adj1" fmla="val -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27CD9B6-1FF1-48A6-A62D-EF3905ACF877}"/>
              </a:ext>
            </a:extLst>
          </p:cNvPr>
          <p:cNvSpPr txBox="1"/>
          <p:nvPr/>
        </p:nvSpPr>
        <p:spPr>
          <a:xfrm>
            <a:off x="3579553" y="945836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Dense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40CC7B-8DB9-4CBF-8B99-A71E6CBF645A}"/>
              </a:ext>
            </a:extLst>
          </p:cNvPr>
          <p:cNvCxnSpPr/>
          <p:nvPr/>
        </p:nvCxnSpPr>
        <p:spPr>
          <a:xfrm>
            <a:off x="4543950" y="1530996"/>
            <a:ext cx="38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90757EC-09A6-4350-87D2-1D1AC228553F}"/>
              </a:ext>
            </a:extLst>
          </p:cNvPr>
          <p:cNvSpPr txBox="1"/>
          <p:nvPr/>
        </p:nvSpPr>
        <p:spPr>
          <a:xfrm>
            <a:off x="5037297" y="1406864"/>
            <a:ext cx="2990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query (batch_size, seq_len, attention_units)</a:t>
            </a:r>
          </a:p>
        </p:txBody>
      </p:sp>
      <p:pic>
        <p:nvPicPr>
          <p:cNvPr id="25" name="Picture 2" descr="Convolutional Neural Network Tutorial - Technoelearn">
            <a:extLst>
              <a:ext uri="{FF2B5EF4-FFF2-40B4-BE49-F238E27FC236}">
                <a16:creationId xmlns:a16="http://schemas.microsoft.com/office/drawing/2014/main" id="{A161E23D-1552-4682-B1F8-7E05C28B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51" y="5369377"/>
            <a:ext cx="911604" cy="5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084CB35-BAB0-440E-8AD3-752E330777A9}"/>
              </a:ext>
            </a:extLst>
          </p:cNvPr>
          <p:cNvSpPr txBox="1"/>
          <p:nvPr/>
        </p:nvSpPr>
        <p:spPr>
          <a:xfrm>
            <a:off x="6928824" y="505370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Dense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DFD0FFE-9F62-45C4-AAEC-6AC3322F6F53}"/>
              </a:ext>
            </a:extLst>
          </p:cNvPr>
          <p:cNvCxnSpPr/>
          <p:nvPr/>
        </p:nvCxnSpPr>
        <p:spPr>
          <a:xfrm>
            <a:off x="7804265" y="5667607"/>
            <a:ext cx="38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6A1A47-BE3B-4223-9AE5-0639CBD50CC3}"/>
              </a:ext>
            </a:extLst>
          </p:cNvPr>
          <p:cNvCxnSpPr/>
          <p:nvPr/>
        </p:nvCxnSpPr>
        <p:spPr>
          <a:xfrm>
            <a:off x="6352968" y="5601517"/>
            <a:ext cx="38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C90981C-6E1A-4335-AA7D-76A3ED8DC724}"/>
              </a:ext>
            </a:extLst>
          </p:cNvPr>
          <p:cNvSpPr txBox="1"/>
          <p:nvPr/>
        </p:nvSpPr>
        <p:spPr>
          <a:xfrm>
            <a:off x="8239384" y="5536802"/>
            <a:ext cx="2361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key:</a:t>
            </a:r>
            <a:r>
              <a:rPr lang="zh-CN" altLang="en-US" sz="1100" b="1" dirty="0">
                <a:solidFill>
                  <a:schemeClr val="accent2"/>
                </a:solidFill>
              </a:rPr>
              <a:t>（</a:t>
            </a:r>
            <a:r>
              <a:rPr lang="en-US" altLang="zh-CN" sz="1100" b="1" dirty="0">
                <a:solidFill>
                  <a:schemeClr val="accent2"/>
                </a:solidFill>
              </a:rPr>
              <a:t>batch_size, 1,attention_unit</a:t>
            </a:r>
            <a:r>
              <a:rPr lang="zh-CN" altLang="en-US" sz="1100" b="1" dirty="0">
                <a:solidFill>
                  <a:schemeClr val="accent2"/>
                </a:solidFill>
              </a:rPr>
              <a:t>）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90C51C2-E0DD-447B-9439-B9EB49F6F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24" y="3072213"/>
            <a:ext cx="1801122" cy="80128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A190F54-AA72-4D9B-9AC5-99D331DC9730}"/>
              </a:ext>
            </a:extLst>
          </p:cNvPr>
          <p:cNvSpPr txBox="1"/>
          <p:nvPr/>
        </p:nvSpPr>
        <p:spPr>
          <a:xfrm>
            <a:off x="9420156" y="2839904"/>
            <a:ext cx="1425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dot_product </a:t>
            </a:r>
            <a:r>
              <a:rPr lang="en-US" altLang="zh-CN" sz="1200" b="1" dirty="0">
                <a:solidFill>
                  <a:schemeClr val="accent1"/>
                </a:solidFill>
              </a:rPr>
              <a:t>+ tanh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B0011E1-B87A-4ED9-8098-9FF2E3D1FE39}"/>
              </a:ext>
            </a:extLst>
          </p:cNvPr>
          <p:cNvCxnSpPr>
            <a:cxnSpLocks/>
          </p:cNvCxnSpPr>
          <p:nvPr/>
        </p:nvCxnSpPr>
        <p:spPr>
          <a:xfrm>
            <a:off x="8003866" y="1529517"/>
            <a:ext cx="2307219" cy="1244795"/>
          </a:xfrm>
          <a:prstGeom prst="bentConnector3">
            <a:avLst>
              <a:gd name="adj1" fmla="val 994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05541EC-DAA8-408E-8547-20547CC5B63D}"/>
              </a:ext>
            </a:extLst>
          </p:cNvPr>
          <p:cNvCxnSpPr>
            <a:cxnSpLocks/>
          </p:cNvCxnSpPr>
          <p:nvPr/>
        </p:nvCxnSpPr>
        <p:spPr>
          <a:xfrm flipH="1" flipV="1">
            <a:off x="10311085" y="3992286"/>
            <a:ext cx="34249" cy="146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7BCDB6A-7C97-4ADC-91C8-DE9BA72D43FE}"/>
              </a:ext>
            </a:extLst>
          </p:cNvPr>
          <p:cNvSpPr txBox="1"/>
          <p:nvPr/>
        </p:nvSpPr>
        <p:spPr>
          <a:xfrm>
            <a:off x="8192700" y="2501272"/>
            <a:ext cx="1552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attention weight:</a:t>
            </a:r>
          </a:p>
          <a:p>
            <a:r>
              <a:rPr lang="en-US" altLang="zh-CN" sz="1100" b="1" dirty="0">
                <a:solidFill>
                  <a:schemeClr val="accent2"/>
                </a:solidFill>
              </a:rPr>
              <a:t>(batch_size, seq_len, 1)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9E762CD-B555-4006-B15E-513423FBB9CD}"/>
              </a:ext>
            </a:extLst>
          </p:cNvPr>
          <p:cNvCxnSpPr>
            <a:cxnSpLocks/>
          </p:cNvCxnSpPr>
          <p:nvPr/>
        </p:nvCxnSpPr>
        <p:spPr>
          <a:xfrm flipV="1">
            <a:off x="5536734" y="1843212"/>
            <a:ext cx="1054507" cy="1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1E53D37-A66A-4545-85A2-98FF74DC08BC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V="1">
            <a:off x="7985183" y="1038135"/>
            <a:ext cx="446482" cy="1992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B03249E-CC73-445F-A974-7E5981640D3E}"/>
              </a:ext>
            </a:extLst>
          </p:cNvPr>
          <p:cNvSpPr txBox="1"/>
          <p:nvPr/>
        </p:nvSpPr>
        <p:spPr>
          <a:xfrm>
            <a:off x="6547459" y="1680517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multiply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72A0002-807A-451E-BDEC-2FC7EF56CFB4}"/>
              </a:ext>
            </a:extLst>
          </p:cNvPr>
          <p:cNvCxnSpPr>
            <a:cxnSpLocks/>
          </p:cNvCxnSpPr>
          <p:nvPr/>
        </p:nvCxnSpPr>
        <p:spPr>
          <a:xfrm>
            <a:off x="6820735" y="1919107"/>
            <a:ext cx="0" cy="1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B4E3206-6E73-46EE-A196-8E1C8F7DAD07}"/>
              </a:ext>
            </a:extLst>
          </p:cNvPr>
          <p:cNvSpPr txBox="1"/>
          <p:nvPr/>
        </p:nvSpPr>
        <p:spPr>
          <a:xfrm>
            <a:off x="6419346" y="2023686"/>
            <a:ext cx="96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reduce_sum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B752027-2B35-479F-B557-EB609E6DD23E}"/>
              </a:ext>
            </a:extLst>
          </p:cNvPr>
          <p:cNvSpPr txBox="1"/>
          <p:nvPr/>
        </p:nvSpPr>
        <p:spPr>
          <a:xfrm>
            <a:off x="6313137" y="2140351"/>
            <a:ext cx="207728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</a:rPr>
              <a:t>context vector + </a:t>
            </a:r>
            <a:r>
              <a:rPr lang="en-US" altLang="zh-CN" sz="1100" b="1" dirty="0"/>
              <a:t>x 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(embedding)</a:t>
            </a:r>
            <a:r>
              <a:rPr lang="en-US" altLang="zh-CN" sz="1100" b="1" dirty="0">
                <a:solidFill>
                  <a:schemeClr val="accent2"/>
                </a:solidFill>
              </a:rPr>
              <a:t> :</a:t>
            </a:r>
          </a:p>
          <a:p>
            <a:r>
              <a:rPr lang="en-US" altLang="zh-CN" sz="1100" b="1" dirty="0">
                <a:solidFill>
                  <a:schemeClr val="accent2"/>
                </a:solidFill>
              </a:rPr>
              <a:t>(batch_size,units)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A005B84-A685-4A51-95FF-8FBB7E56B7E6}"/>
              </a:ext>
            </a:extLst>
          </p:cNvPr>
          <p:cNvSpPr txBox="1"/>
          <p:nvPr/>
        </p:nvSpPr>
        <p:spPr>
          <a:xfrm>
            <a:off x="8855093" y="2257757"/>
            <a:ext cx="699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softmax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616CB40-B545-41DD-A276-FC45F46E6FEE}"/>
              </a:ext>
            </a:extLst>
          </p:cNvPr>
          <p:cNvSpPr txBox="1"/>
          <p:nvPr/>
        </p:nvSpPr>
        <p:spPr>
          <a:xfrm>
            <a:off x="3164491" y="401917"/>
            <a:ext cx="520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DotProduct Attention Mechanism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DD967-33E7-42FC-9C4D-E3CAAC2E77F0}"/>
              </a:ext>
            </a:extLst>
          </p:cNvPr>
          <p:cNvSpPr txBox="1"/>
          <p:nvPr/>
        </p:nvSpPr>
        <p:spPr>
          <a:xfrm>
            <a:off x="5214540" y="4550650"/>
            <a:ext cx="2258391" cy="30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gency FB" panose="020B0503020202020204" pitchFamily="34" charset="0"/>
              </a:rPr>
              <a:t>&lt;GO&gt;      am              good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EEAE59A-F82D-4DF0-A0F3-A88585694391}"/>
              </a:ext>
            </a:extLst>
          </p:cNvPr>
          <p:cNvCxnSpPr>
            <a:cxnSpLocks/>
          </p:cNvCxnSpPr>
          <p:nvPr/>
        </p:nvCxnSpPr>
        <p:spPr>
          <a:xfrm flipV="1">
            <a:off x="5423131" y="4322595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DC2D665-EBDD-4D0D-9FEC-284CEE4DA242}"/>
              </a:ext>
            </a:extLst>
          </p:cNvPr>
          <p:cNvCxnSpPr>
            <a:cxnSpLocks/>
          </p:cNvCxnSpPr>
          <p:nvPr/>
        </p:nvCxnSpPr>
        <p:spPr>
          <a:xfrm>
            <a:off x="6419346" y="2534756"/>
            <a:ext cx="0" cy="63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780D087-950A-4945-8B2C-0B6069E8A390}"/>
              </a:ext>
            </a:extLst>
          </p:cNvPr>
          <p:cNvSpPr/>
          <p:nvPr/>
        </p:nvSpPr>
        <p:spPr>
          <a:xfrm>
            <a:off x="8333549" y="2894202"/>
            <a:ext cx="3598476" cy="970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F00D15F-9F3E-4FD7-ACD4-854AE03AFDB4}"/>
              </a:ext>
            </a:extLst>
          </p:cNvPr>
          <p:cNvCxnSpPr>
            <a:cxnSpLocks/>
          </p:cNvCxnSpPr>
          <p:nvPr/>
        </p:nvCxnSpPr>
        <p:spPr>
          <a:xfrm>
            <a:off x="5708542" y="3597770"/>
            <a:ext cx="0" cy="186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9A3A080-0B9A-4B38-94B6-80526A855DCC}"/>
              </a:ext>
            </a:extLst>
          </p:cNvPr>
          <p:cNvSpPr txBox="1"/>
          <p:nvPr/>
        </p:nvSpPr>
        <p:spPr>
          <a:xfrm>
            <a:off x="8341898" y="3151074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6922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209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杰钦</dc:creator>
  <cp:lastModifiedBy>林 杰钦</cp:lastModifiedBy>
  <cp:revision>27</cp:revision>
  <dcterms:created xsi:type="dcterms:W3CDTF">2020-12-28T12:13:59Z</dcterms:created>
  <dcterms:modified xsi:type="dcterms:W3CDTF">2021-01-30T03:31:36Z</dcterms:modified>
</cp:coreProperties>
</file>