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F7F81-4B51-0C1C-4041-4B0FDF6F0719}" v="18" dt="2025-04-01T22:08:53.633"/>
    <p1510:client id="{2A61FF67-0B0C-2D62-B920-B235E78F4E29}" v="800" dt="2025-04-02T05:23:16.066"/>
    <p1510:client id="{3FB479A4-E0F3-1859-943D-76A5A941A019}" v="118" dt="2025-04-02T16:52:36.161"/>
    <p1510:client id="{54AD879C-D312-7EE1-2691-DB74BC0DE21A}" v="120" dt="2025-04-03T17:36:49.249"/>
    <p1510:client id="{5DEB8846-8A66-27CF-BE90-BB10BA65E10B}" v="7" dt="2025-04-03T04:46:09.970"/>
    <p1510:client id="{63341841-50B0-AED9-535D-D118D24F5588}" v="4" dt="2025-04-01T21:35:25.776"/>
    <p1510:client id="{8C21DCFF-16E5-601C-3EDA-DD169B551054}" v="66" dt="2025-04-03T02:56:35.756"/>
    <p1510:client id="{DC9AB43A-8B9E-4113-9D06-84003FBB3385}" v="257" dt="2025-04-02T05:25:5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29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38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4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19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89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53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3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46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45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1801437"/>
          </a:xfrm>
        </p:spPr>
        <p:txBody>
          <a:bodyPr>
            <a:normAutofit fontScale="90000"/>
          </a:bodyPr>
          <a:lstStyle/>
          <a:p>
            <a:r>
              <a:rPr lang="en" sz="6000" b="1" dirty="0">
                <a:solidFill>
                  <a:srgbClr val="1F1F1F"/>
                </a:solidFill>
                <a:latin typeface="Calisto MT"/>
              </a:rPr>
              <a:t>Application Design Temu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5736" y="342950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dirty="0"/>
              <a:t>Jefferson David Rico Ruiz</a:t>
            </a:r>
          </a:p>
          <a:p>
            <a:pPr algn="l"/>
            <a:r>
              <a:rPr lang="es-ES" dirty="0"/>
              <a:t>Nelson Navarro De la Rosa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6B520-36C8-E99B-0B30-4A43E9EA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633532"/>
            <a:ext cx="5564038" cy="1338053"/>
          </a:xfrm>
        </p:spPr>
        <p:txBody>
          <a:bodyPr/>
          <a:lstStyle/>
          <a:p>
            <a:r>
              <a:rPr lang="es-ES" dirty="0"/>
              <a:t>Requirements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4E90F-AF1C-6330-61E3-A9540CF83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245" y="1531791"/>
            <a:ext cx="11487509" cy="4387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en-US" b="0" i="0" dirty="0">
                <a:solidFill>
                  <a:srgbClr val="111111"/>
                </a:solidFill>
                <a:effectLst/>
                <a:ea typeface="Roboto"/>
                <a:cs typeface="Roboto"/>
              </a:rPr>
              <a:t>Through the app,</a:t>
            </a:r>
            <a:r>
              <a:rPr lang="en-US" dirty="0">
                <a:solidFill>
                  <a:srgbClr val="111111"/>
                </a:solidFill>
                <a:ea typeface="Roboto"/>
                <a:cs typeface="Roboto"/>
              </a:rPr>
              <a:t> can</a:t>
            </a:r>
            <a:r>
              <a:rPr lang="en-US" b="0" i="0" dirty="0">
                <a:solidFill>
                  <a:srgbClr val="111111"/>
                </a:solidFill>
                <a:effectLst/>
                <a:ea typeface="Roboto"/>
                <a:cs typeface="Roboto"/>
              </a:rPr>
              <a:t> make purchases of different products  </a:t>
            </a:r>
            <a:endParaRPr lang="en-US" dirty="0">
              <a:solidFill>
                <a:srgbClr val="111111"/>
              </a:solidFill>
              <a:ea typeface="Roboto"/>
              <a:cs typeface="Roboto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Allow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CO" dirty="0" err="1">
                <a:solidFill>
                  <a:srgbClr val="111111"/>
                </a:solidFill>
                <a:ea typeface="Roboto"/>
                <a:cs typeface="Roboto"/>
              </a:rPr>
              <a:t>e</a:t>
            </a:r>
            <a:r>
              <a:rPr lang="es-CO" b="0" i="0" dirty="0" err="1">
                <a:solidFill>
                  <a:srgbClr val="111111"/>
                </a:solidFill>
                <a:effectLst/>
                <a:ea typeface="Roboto"/>
                <a:cs typeface="Roboto"/>
              </a:rPr>
              <a:t>fficient</a:t>
            </a:r>
            <a:r>
              <a:rPr lang="es-CO" b="0" i="0" dirty="0">
                <a:solidFill>
                  <a:srgbClr val="111111"/>
                </a:solidFill>
                <a:effectLst/>
                <a:ea typeface="Roboto"/>
                <a:cs typeface="Roboto"/>
              </a:rPr>
              <a:t> </a:t>
            </a:r>
            <a:r>
              <a:rPr lang="es-CO" b="0" i="0" dirty="0" err="1">
                <a:solidFill>
                  <a:srgbClr val="111111"/>
                </a:solidFill>
                <a:effectLst/>
                <a:ea typeface="Roboto"/>
                <a:cs typeface="Roboto"/>
              </a:rPr>
              <a:t>shipping</a:t>
            </a:r>
            <a:r>
              <a:rPr lang="es-CO" b="0" i="0" dirty="0">
                <a:solidFill>
                  <a:srgbClr val="111111"/>
                </a:solidFill>
                <a:effectLst/>
                <a:ea typeface="Roboto"/>
                <a:cs typeface="Roboto"/>
              </a:rPr>
              <a:t> and </a:t>
            </a:r>
            <a:r>
              <a:rPr lang="es-CO" b="0" i="0" dirty="0" err="1">
                <a:solidFill>
                  <a:srgbClr val="111111"/>
                </a:solidFill>
                <a:effectLst/>
                <a:ea typeface="Roboto"/>
                <a:cs typeface="Roboto"/>
              </a:rPr>
              <a:t>logistics</a:t>
            </a:r>
            <a:r>
              <a:rPr lang="es-ES" dirty="0">
                <a:solidFill>
                  <a:srgbClr val="000000"/>
                </a:solidFill>
              </a:rPr>
              <a:t> </a:t>
            </a:r>
            <a:endParaRPr lang="es-ES" dirty="0"/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es-ES" dirty="0" err="1">
                <a:solidFill>
                  <a:srgbClr val="000000"/>
                </a:solidFill>
              </a:rPr>
              <a:t>Ensure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correct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communication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between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the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user</a:t>
            </a:r>
            <a:r>
              <a:rPr lang="es-ES" dirty="0">
                <a:solidFill>
                  <a:srgbClr val="000000"/>
                </a:solidFill>
              </a:rPr>
              <a:t> and </a:t>
            </a:r>
            <a:r>
              <a:rPr lang="es-ES" dirty="0" err="1">
                <a:solidFill>
                  <a:srgbClr val="000000"/>
                </a:solidFill>
              </a:rPr>
              <a:t>the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companies</a:t>
            </a:r>
            <a:r>
              <a:rPr lang="es-ES" dirty="0">
                <a:solidFill>
                  <a:srgbClr val="000000"/>
                </a:solidFill>
              </a:rPr>
              <a:t> 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en-US" b="0" i="0" dirty="0">
                <a:solidFill>
                  <a:srgbClr val="111111"/>
                </a:solidFill>
                <a:effectLst/>
                <a:ea typeface="Roboto"/>
                <a:cs typeface="Roboto"/>
              </a:rPr>
              <a:t>Encourage impulse purchases through promotions</a:t>
            </a:r>
            <a:endParaRPr lang="es-ES" dirty="0">
              <a:solidFill>
                <a:srgbClr val="000000"/>
              </a:solidFill>
              <a:ea typeface="Roboto"/>
              <a:cs typeface="Roboto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en-US" dirty="0">
                <a:solidFill>
                  <a:srgbClr val="111111"/>
                </a:solidFill>
                <a:ea typeface="Roboto"/>
                <a:cs typeface="Roboto"/>
              </a:rPr>
              <a:t>Maintain a correct stock of the items sold in the application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es-CO" b="0" i="0" dirty="0" err="1">
                <a:solidFill>
                  <a:srgbClr val="111111"/>
                </a:solidFill>
                <a:effectLst/>
                <a:ea typeface="Roboto"/>
                <a:cs typeface="Roboto"/>
              </a:rPr>
              <a:t>Facilitating</a:t>
            </a:r>
            <a:r>
              <a:rPr lang="es-CO" b="0" i="0" dirty="0">
                <a:solidFill>
                  <a:srgbClr val="111111"/>
                </a:solidFill>
                <a:effectLst/>
                <a:ea typeface="Roboto"/>
                <a:cs typeface="Roboto"/>
              </a:rPr>
              <a:t> </a:t>
            </a:r>
            <a:r>
              <a:rPr lang="es-CO" b="0" i="0" dirty="0" err="1">
                <a:solidFill>
                  <a:srgbClr val="111111"/>
                </a:solidFill>
                <a:effectLst/>
                <a:ea typeface="Roboto"/>
                <a:cs typeface="Roboto"/>
              </a:rPr>
              <a:t>international</a:t>
            </a:r>
            <a:r>
              <a:rPr lang="es-CO" b="0" i="0" dirty="0">
                <a:solidFill>
                  <a:srgbClr val="111111"/>
                </a:solidFill>
                <a:effectLst/>
                <a:ea typeface="Roboto"/>
                <a:cs typeface="Roboto"/>
              </a:rPr>
              <a:t> shopping</a:t>
            </a:r>
            <a:r>
              <a:rPr lang="en-US" b="0" i="0" dirty="0">
                <a:solidFill>
                  <a:srgbClr val="111111"/>
                </a:solidFill>
                <a:effectLst/>
                <a:ea typeface="Roboto"/>
                <a:cs typeface="Roboto"/>
              </a:rPr>
              <a:t>.</a:t>
            </a:r>
            <a:endParaRPr lang="en-US" dirty="0">
              <a:solidFill>
                <a:srgbClr val="111111"/>
              </a:solidFill>
              <a:ea typeface="Roboto"/>
              <a:cs typeface="Roboto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en-US" dirty="0">
                <a:solidFill>
                  <a:srgbClr val="111111"/>
                </a:solidFill>
                <a:ea typeface="Roboto"/>
                <a:cs typeface="Roboto"/>
              </a:rPr>
              <a:t>Register sales and payments for products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en-US" dirty="0">
                <a:solidFill>
                  <a:srgbClr val="111111"/>
                </a:solidFill>
                <a:ea typeface="Roboto"/>
                <a:cs typeface="Roboto"/>
              </a:rPr>
              <a:t>Allow the user to select the desired items through product sections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en-US">
              <a:solidFill>
                <a:srgbClr val="111111"/>
              </a:solidFill>
              <a:latin typeface="Roboto"/>
              <a:ea typeface="Roboto"/>
              <a:cs typeface="Roboto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es-ES">
              <a:solidFill>
                <a:srgbClr val="000000"/>
              </a:solidFill>
              <a:latin typeface="Aptos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es-ES">
              <a:solidFill>
                <a:srgbClr val="000000"/>
              </a:solidFill>
              <a:latin typeface="Aptos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es-ES">
              <a:solidFill>
                <a:srgbClr val="000000"/>
              </a:solidFill>
              <a:latin typeface="Aptos"/>
            </a:endParaRPr>
          </a:p>
          <a:p>
            <a:pPr algn="l"/>
            <a:endParaRPr lang="es-ES">
              <a:solidFill>
                <a:srgbClr val="000000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81399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5033-CE33-4326-0BEE-2AD884E9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480" y="0"/>
            <a:ext cx="3632200" cy="1325563"/>
          </a:xfrm>
        </p:spPr>
        <p:txBody>
          <a:bodyPr/>
          <a:lstStyle/>
          <a:p>
            <a:r>
              <a:rPr lang="es-CO" dirty="0"/>
              <a:t>USER STORY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56DC83-0F62-A063-EDA9-B65F786121A4}"/>
              </a:ext>
            </a:extLst>
          </p:cNvPr>
          <p:cNvSpPr/>
          <p:nvPr/>
        </p:nvSpPr>
        <p:spPr>
          <a:xfrm>
            <a:off x="579120" y="904568"/>
            <a:ext cx="11033760" cy="5811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E44D1A-E06F-0D35-C3E2-8B2BDB8020CA}"/>
              </a:ext>
            </a:extLst>
          </p:cNvPr>
          <p:cNvSpPr/>
          <p:nvPr/>
        </p:nvSpPr>
        <p:spPr>
          <a:xfrm>
            <a:off x="579120" y="1877961"/>
            <a:ext cx="11033760" cy="4837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95FBD8-D258-8CCB-2E2B-2D97CBD6CFCB}"/>
              </a:ext>
            </a:extLst>
          </p:cNvPr>
          <p:cNvSpPr txBox="1"/>
          <p:nvPr/>
        </p:nvSpPr>
        <p:spPr>
          <a:xfrm>
            <a:off x="662247" y="900813"/>
            <a:ext cx="3643387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 dirty="0"/>
              <a:t>TITLE: </a:t>
            </a:r>
            <a:r>
              <a:rPr lang="en" sz="2400" dirty="0">
                <a:ea typeface="+mn-lt"/>
                <a:cs typeface="+mn-lt"/>
              </a:rPr>
              <a:t>Sort products by category</a:t>
            </a:r>
            <a:endParaRPr lang="es-ES" sz="2400" dirty="0"/>
          </a:p>
          <a:p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5F26A44-5042-530E-1EE4-3A086EAD487C}"/>
              </a:ext>
            </a:extLst>
          </p:cNvPr>
          <p:cNvCxnSpPr/>
          <p:nvPr/>
        </p:nvCxnSpPr>
        <p:spPr>
          <a:xfrm flipV="1">
            <a:off x="4109884" y="956231"/>
            <a:ext cx="0" cy="921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5CFB042-1A2C-5874-F000-ECA82818A4ED}"/>
              </a:ext>
            </a:extLst>
          </p:cNvPr>
          <p:cNvCxnSpPr>
            <a:cxnSpLocks/>
          </p:cNvCxnSpPr>
          <p:nvPr/>
        </p:nvCxnSpPr>
        <p:spPr>
          <a:xfrm flipV="1">
            <a:off x="8180439" y="904568"/>
            <a:ext cx="0" cy="973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E104F0E-BDD1-82D6-4031-03FE8C91303A}"/>
              </a:ext>
            </a:extLst>
          </p:cNvPr>
          <p:cNvSpPr txBox="1"/>
          <p:nvPr/>
        </p:nvSpPr>
        <p:spPr>
          <a:xfrm>
            <a:off x="4040612" y="900813"/>
            <a:ext cx="40828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 dirty="0"/>
              <a:t>PRIORITY:  </a:t>
            </a:r>
            <a:r>
              <a:rPr lang="es-CO" sz="2400" dirty="0"/>
              <a:t>Medium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229433-367B-4C08-6021-277D0E4EC1F8}"/>
              </a:ext>
            </a:extLst>
          </p:cNvPr>
          <p:cNvSpPr txBox="1"/>
          <p:nvPr/>
        </p:nvSpPr>
        <p:spPr>
          <a:xfrm>
            <a:off x="8111167" y="900813"/>
            <a:ext cx="350454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 dirty="0"/>
              <a:t>ESTIMATE:   </a:t>
            </a:r>
            <a:r>
              <a:rPr lang="es-CO" sz="2400" dirty="0"/>
              <a:t>3 </a:t>
            </a:r>
            <a:r>
              <a:rPr lang="es-CO" sz="2400" dirty="0" err="1"/>
              <a:t>weeks</a:t>
            </a:r>
            <a:endParaRPr lang="es-CO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58347C7-88E4-F261-AB65-C9D7CF50F80A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579120" y="4296861"/>
            <a:ext cx="1103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985B9B-0FBF-F86D-3B69-437A80F6A07F}"/>
              </a:ext>
            </a:extLst>
          </p:cNvPr>
          <p:cNvSpPr txBox="1"/>
          <p:nvPr/>
        </p:nvSpPr>
        <p:spPr>
          <a:xfrm>
            <a:off x="662247" y="2001575"/>
            <a:ext cx="10621073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err="1"/>
              <a:t>User</a:t>
            </a:r>
            <a:r>
              <a:rPr lang="es-CO" sz="2800" b="1" dirty="0"/>
              <a:t> </a:t>
            </a:r>
            <a:r>
              <a:rPr lang="es-CO" sz="2800" b="1" err="1"/>
              <a:t>Story</a:t>
            </a:r>
            <a:r>
              <a:rPr lang="es-CO" sz="2800" b="1" dirty="0"/>
              <a:t>: 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As a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potential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buyer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in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app, I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want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have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a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main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interface so I can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easily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access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products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I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need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through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categories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that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show me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related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products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.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This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allows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for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faster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easier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interaction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with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application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.</a:t>
            </a:r>
            <a:endParaRPr lang="en" sz="2800" dirty="0">
              <a:solidFill>
                <a:srgbClr val="000000"/>
              </a:solidFill>
              <a:latin typeface="Aptos"/>
            </a:endParaRPr>
          </a:p>
          <a:p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9CC27EB-B565-3A0C-A301-2B6E9E1961B9}"/>
              </a:ext>
            </a:extLst>
          </p:cNvPr>
          <p:cNvSpPr txBox="1"/>
          <p:nvPr/>
        </p:nvSpPr>
        <p:spPr>
          <a:xfrm>
            <a:off x="668594" y="4463845"/>
            <a:ext cx="10603643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dirty="0" err="1"/>
              <a:t>Acceptance</a:t>
            </a:r>
            <a:r>
              <a:rPr lang="es-CO" sz="2800" b="1" dirty="0"/>
              <a:t> </a:t>
            </a:r>
            <a:r>
              <a:rPr lang="es-CO" sz="2800" b="1" dirty="0" err="1"/>
              <a:t>Criteria</a:t>
            </a:r>
            <a:r>
              <a:rPr lang="es-CO" sz="2800" b="1" dirty="0"/>
              <a:t>: </a:t>
            </a:r>
            <a:r>
              <a:rPr lang="en" sz="2800" dirty="0">
                <a:ea typeface="+mn-lt"/>
                <a:cs typeface="+mn-lt"/>
              </a:rPr>
              <a:t>Given a number of categories defined by the number of products offered </a:t>
            </a:r>
            <a:r>
              <a:rPr lang="en" sz="28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and the relationship between them</a:t>
            </a:r>
            <a:r>
              <a:rPr lang="en" sz="2800" dirty="0">
                <a:ea typeface="+mn-lt"/>
                <a:cs typeface="+mn-lt"/>
              </a:rPr>
              <a:t>, when the user interacts with the categories, they will be able to access another window where the products assigned to that category are filtered.</a:t>
            </a:r>
            <a:endParaRPr lang="es-ES" sz="2800" dirty="0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967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82AE6-CEBB-A875-D36C-DD627546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F74A8-7A88-AAF0-3C58-6DB5C7EC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480" y="0"/>
            <a:ext cx="3632200" cy="1325563"/>
          </a:xfrm>
        </p:spPr>
        <p:txBody>
          <a:bodyPr/>
          <a:lstStyle/>
          <a:p>
            <a:r>
              <a:rPr lang="es-CO"/>
              <a:t>USER STORY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E932BF-0E1D-102C-1A2F-A62EEB4CEAE6}"/>
              </a:ext>
            </a:extLst>
          </p:cNvPr>
          <p:cNvSpPr/>
          <p:nvPr/>
        </p:nvSpPr>
        <p:spPr>
          <a:xfrm>
            <a:off x="579120" y="904568"/>
            <a:ext cx="11033760" cy="5811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A501F1-2B8D-6A6F-F43D-9CCB70912A64}"/>
              </a:ext>
            </a:extLst>
          </p:cNvPr>
          <p:cNvSpPr/>
          <p:nvPr/>
        </p:nvSpPr>
        <p:spPr>
          <a:xfrm>
            <a:off x="579120" y="1877961"/>
            <a:ext cx="11033760" cy="4837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B3CA24-AA4F-ED4E-900B-77B7978210A7}"/>
              </a:ext>
            </a:extLst>
          </p:cNvPr>
          <p:cNvSpPr txBox="1"/>
          <p:nvPr/>
        </p:nvSpPr>
        <p:spPr>
          <a:xfrm>
            <a:off x="662247" y="900813"/>
            <a:ext cx="364338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/>
              <a:t>TITLE: </a:t>
            </a:r>
            <a:r>
              <a:rPr lang="es-CO" sz="2400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Products on Sale</a:t>
            </a:r>
            <a:endParaRPr lang="en" sz="2400">
              <a:solidFill>
                <a:srgbClr val="000000"/>
              </a:solidFill>
              <a:latin typeface="Aptos"/>
            </a:endParaRPr>
          </a:p>
          <a:p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5333165-5305-929F-0440-70FA8CE23550}"/>
              </a:ext>
            </a:extLst>
          </p:cNvPr>
          <p:cNvCxnSpPr/>
          <p:nvPr/>
        </p:nvCxnSpPr>
        <p:spPr>
          <a:xfrm flipV="1">
            <a:off x="4109884" y="956231"/>
            <a:ext cx="0" cy="921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F8D40BD-A42B-DCDD-6A90-F2FD73D7B5D7}"/>
              </a:ext>
            </a:extLst>
          </p:cNvPr>
          <p:cNvCxnSpPr>
            <a:cxnSpLocks/>
          </p:cNvCxnSpPr>
          <p:nvPr/>
        </p:nvCxnSpPr>
        <p:spPr>
          <a:xfrm flipV="1">
            <a:off x="8180439" y="904568"/>
            <a:ext cx="0" cy="973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F35EB5-8DBE-2ECD-06E4-01F6CED54D5C}"/>
              </a:ext>
            </a:extLst>
          </p:cNvPr>
          <p:cNvSpPr txBox="1"/>
          <p:nvPr/>
        </p:nvSpPr>
        <p:spPr>
          <a:xfrm>
            <a:off x="4040612" y="900813"/>
            <a:ext cx="40828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/>
              <a:t>PRIORITY:  </a:t>
            </a:r>
            <a:r>
              <a:rPr lang="es-CO" sz="2400"/>
              <a:t>High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EA3918-F02D-432C-E8E3-149E4B9996C0}"/>
              </a:ext>
            </a:extLst>
          </p:cNvPr>
          <p:cNvSpPr txBox="1"/>
          <p:nvPr/>
        </p:nvSpPr>
        <p:spPr>
          <a:xfrm>
            <a:off x="8111167" y="900813"/>
            <a:ext cx="350454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/>
              <a:t>ESTIMATE:   </a:t>
            </a:r>
            <a:r>
              <a:rPr lang="es-CO" sz="2400"/>
              <a:t>3 </a:t>
            </a:r>
            <a:r>
              <a:rPr lang="es-CO" sz="2400" err="1"/>
              <a:t>weeks</a:t>
            </a:r>
            <a:endParaRPr lang="es-CO" sz="240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079639D-BA36-867A-22E8-66768871CB50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579120" y="4296861"/>
            <a:ext cx="1103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EC9F6A-998E-04BA-DAE3-6A5414B7AA18}"/>
              </a:ext>
            </a:extLst>
          </p:cNvPr>
          <p:cNvSpPr txBox="1"/>
          <p:nvPr/>
        </p:nvSpPr>
        <p:spPr>
          <a:xfrm>
            <a:off x="662247" y="2001575"/>
            <a:ext cx="10621073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/>
              <a:t>User Story: 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As a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potential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buyer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, I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want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see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a sales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window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showing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a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random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product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with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a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discount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and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its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respective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percentage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when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opening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app.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This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intended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motivate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and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attract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attention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buying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products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that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are at a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lower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price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.</a:t>
            </a:r>
          </a:p>
          <a:p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EE8ADD-C0DC-2253-3183-E741A06FE731}"/>
              </a:ext>
            </a:extLst>
          </p:cNvPr>
          <p:cNvSpPr txBox="1"/>
          <p:nvPr/>
        </p:nvSpPr>
        <p:spPr>
          <a:xfrm>
            <a:off x="668594" y="4463845"/>
            <a:ext cx="10603643" cy="2646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err="1"/>
              <a:t>Acceptance</a:t>
            </a:r>
            <a:r>
              <a:rPr lang="es-CO" sz="2800" b="1"/>
              <a:t> </a:t>
            </a:r>
            <a:r>
              <a:rPr lang="es-CO" sz="2800" b="1" err="1"/>
              <a:t>Criteria</a:t>
            </a:r>
            <a:r>
              <a:rPr lang="es-CO" sz="2800" b="1"/>
              <a:t>: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Given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a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list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of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discounted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products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choose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one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at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random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be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displayed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when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starting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application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.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user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has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option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choose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whether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he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is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interested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in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offer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or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not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.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If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user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is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interested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when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he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interacts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with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 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window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offer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he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is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redirected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discounted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products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section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.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On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contrary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if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he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is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not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interested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, he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is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sent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initial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interface.</a:t>
            </a:r>
            <a:endParaRPr lang="en" sz="2400">
              <a:solidFill>
                <a:srgbClr val="000000"/>
              </a:solidFill>
              <a:latin typeface="Aptos"/>
            </a:endParaRP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58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C3B94-4A94-1433-8CDA-CD3FC947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F87CF-24AD-0F56-6932-093C246D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480" y="0"/>
            <a:ext cx="3632200" cy="1325563"/>
          </a:xfrm>
        </p:spPr>
        <p:txBody>
          <a:bodyPr/>
          <a:lstStyle/>
          <a:p>
            <a:r>
              <a:rPr lang="es-CO"/>
              <a:t>USER STORY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1F8B24-C827-D768-8373-984A0FD48E6F}"/>
              </a:ext>
            </a:extLst>
          </p:cNvPr>
          <p:cNvSpPr/>
          <p:nvPr/>
        </p:nvSpPr>
        <p:spPr>
          <a:xfrm>
            <a:off x="579120" y="904568"/>
            <a:ext cx="11033760" cy="5811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080858-7A66-AF42-F964-1F0667105AB4}"/>
              </a:ext>
            </a:extLst>
          </p:cNvPr>
          <p:cNvSpPr/>
          <p:nvPr/>
        </p:nvSpPr>
        <p:spPr>
          <a:xfrm>
            <a:off x="579120" y="1877961"/>
            <a:ext cx="11033760" cy="4837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1690E1-9862-DC28-5E5C-D8B7F166ABF0}"/>
              </a:ext>
            </a:extLst>
          </p:cNvPr>
          <p:cNvSpPr txBox="1"/>
          <p:nvPr/>
        </p:nvSpPr>
        <p:spPr>
          <a:xfrm>
            <a:off x="662247" y="900813"/>
            <a:ext cx="3643387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/>
              <a:t>TITLE: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Product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err="1">
                <a:solidFill>
                  <a:srgbClr val="000000"/>
                </a:solidFill>
                <a:latin typeface="Aptos"/>
              </a:rPr>
              <a:t>Purchase</a:t>
            </a:r>
            <a:r>
              <a:rPr lang="es-CO" sz="2400">
                <a:solidFill>
                  <a:srgbClr val="000000"/>
                </a:solidFill>
                <a:latin typeface="Aptos"/>
              </a:rPr>
              <a:t> Interface</a:t>
            </a:r>
            <a:endParaRPr lang="es-CO" sz="2400">
              <a:solidFill>
                <a:srgbClr val="111111"/>
              </a:solidFill>
              <a:latin typeface="Roboto"/>
              <a:ea typeface="Roboto"/>
              <a:cs typeface="Roboto"/>
            </a:endParaRPr>
          </a:p>
          <a:p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C2AB903-9DED-DEC6-B011-C2CD7BC4D505}"/>
              </a:ext>
            </a:extLst>
          </p:cNvPr>
          <p:cNvCxnSpPr/>
          <p:nvPr/>
        </p:nvCxnSpPr>
        <p:spPr>
          <a:xfrm flipV="1">
            <a:off x="4109884" y="956231"/>
            <a:ext cx="0" cy="921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1D77B07-D1ED-3BB1-B567-1AE41D3935B4}"/>
              </a:ext>
            </a:extLst>
          </p:cNvPr>
          <p:cNvCxnSpPr>
            <a:cxnSpLocks/>
          </p:cNvCxnSpPr>
          <p:nvPr/>
        </p:nvCxnSpPr>
        <p:spPr>
          <a:xfrm flipV="1">
            <a:off x="8180439" y="904568"/>
            <a:ext cx="0" cy="973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95E9EB-E712-83C3-0B05-95B8AC814A55}"/>
              </a:ext>
            </a:extLst>
          </p:cNvPr>
          <p:cNvSpPr txBox="1"/>
          <p:nvPr/>
        </p:nvSpPr>
        <p:spPr>
          <a:xfrm>
            <a:off x="4040612" y="900813"/>
            <a:ext cx="40828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/>
              <a:t>PRIORITY:  </a:t>
            </a:r>
            <a:r>
              <a:rPr lang="es-CO" sz="2400"/>
              <a:t>High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D99105-FDEA-2CE8-1951-79BA5A675EE5}"/>
              </a:ext>
            </a:extLst>
          </p:cNvPr>
          <p:cNvSpPr txBox="1"/>
          <p:nvPr/>
        </p:nvSpPr>
        <p:spPr>
          <a:xfrm>
            <a:off x="8111167" y="900813"/>
            <a:ext cx="350454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/>
              <a:t>ESTIMATE:   </a:t>
            </a:r>
            <a:r>
              <a:rPr lang="es-CO" sz="2400"/>
              <a:t>3 </a:t>
            </a:r>
            <a:r>
              <a:rPr lang="es-CO" sz="2400" err="1"/>
              <a:t>weeks</a:t>
            </a:r>
            <a:endParaRPr lang="es-CO" sz="240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6DE31A2-3FBC-FB71-FD27-AE1BBE6AD81B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579120" y="4296861"/>
            <a:ext cx="1103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C352839-1E98-2937-DAAB-6ACFA252907A}"/>
              </a:ext>
            </a:extLst>
          </p:cNvPr>
          <p:cNvSpPr txBox="1"/>
          <p:nvPr/>
        </p:nvSpPr>
        <p:spPr>
          <a:xfrm>
            <a:off x="662247" y="2015429"/>
            <a:ext cx="10801182" cy="22744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/>
              <a:t>User Story: 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As a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potential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buyer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, I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want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be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redirected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an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interface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that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displays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an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image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of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product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its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price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description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reviews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from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other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users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, and a "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Buy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Now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"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button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when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selecting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a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desired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product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in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any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category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.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This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allows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user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choose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product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purchase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and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learn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more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about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.</a:t>
            </a:r>
            <a:endParaRPr lang="es-CO">
              <a:solidFill>
                <a:srgbClr val="000000"/>
              </a:solidFill>
              <a:latin typeface="Apto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5BC99E6-BAB4-6FB3-8AAE-F159058C93C3}"/>
              </a:ext>
            </a:extLst>
          </p:cNvPr>
          <p:cNvSpPr txBox="1"/>
          <p:nvPr/>
        </p:nvSpPr>
        <p:spPr>
          <a:xfrm>
            <a:off x="668594" y="4463845"/>
            <a:ext cx="1060364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/>
              <a:t>Acceptance Criteria: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Depending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on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selected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product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they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can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choose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purchase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option.When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they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click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"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Buy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Now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"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button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they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will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be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redirected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payment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section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with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payment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options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and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shipping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methods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complete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purchase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process</a:t>
            </a:r>
            <a:r>
              <a:rPr lang="es-CO" sz="2800">
                <a:solidFill>
                  <a:srgbClr val="000000"/>
                </a:solidFill>
                <a:latin typeface="Aptos"/>
              </a:rPr>
              <a:t>.</a:t>
            </a:r>
            <a:endParaRPr lang="es-CO">
              <a:solidFill>
                <a:srgbClr val="000000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95327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02CC-8AF4-CD59-821B-2C0A343EB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31690-C4C4-940B-3919-6E3FF303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480" y="0"/>
            <a:ext cx="3632200" cy="1325563"/>
          </a:xfrm>
        </p:spPr>
        <p:txBody>
          <a:bodyPr/>
          <a:lstStyle/>
          <a:p>
            <a:r>
              <a:rPr lang="es-CO"/>
              <a:t>USER STORY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94CB18-949A-A19B-52DA-AC584198FE5F}"/>
              </a:ext>
            </a:extLst>
          </p:cNvPr>
          <p:cNvSpPr/>
          <p:nvPr/>
        </p:nvSpPr>
        <p:spPr>
          <a:xfrm>
            <a:off x="579120" y="904568"/>
            <a:ext cx="11033760" cy="5811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D1F2796-1C77-EEA6-3C78-71A407F2F8B0}"/>
              </a:ext>
            </a:extLst>
          </p:cNvPr>
          <p:cNvSpPr/>
          <p:nvPr/>
        </p:nvSpPr>
        <p:spPr>
          <a:xfrm>
            <a:off x="579120" y="1877961"/>
            <a:ext cx="11033760" cy="4837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650C6A-9E29-0822-C52B-5613AC003EC3}"/>
              </a:ext>
            </a:extLst>
          </p:cNvPr>
          <p:cNvSpPr txBox="1"/>
          <p:nvPr/>
        </p:nvSpPr>
        <p:spPr>
          <a:xfrm>
            <a:off x="662247" y="900813"/>
            <a:ext cx="364338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/>
              <a:t>TITLE: </a:t>
            </a:r>
            <a:r>
              <a:rPr lang="es-CO" sz="2300" b="0" i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Payment</a:t>
            </a:r>
            <a:r>
              <a:rPr lang="es-CO" sz="2300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CO" sz="2300" b="0" i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methods</a:t>
            </a:r>
            <a:endParaRPr lang="en" sz="2300">
              <a:solidFill>
                <a:srgbClr val="000000"/>
              </a:solidFill>
              <a:latin typeface="Aptos"/>
            </a:endParaRPr>
          </a:p>
          <a:p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B26EF06-8A4C-5521-799E-023BA57933CE}"/>
              </a:ext>
            </a:extLst>
          </p:cNvPr>
          <p:cNvCxnSpPr/>
          <p:nvPr/>
        </p:nvCxnSpPr>
        <p:spPr>
          <a:xfrm flipV="1">
            <a:off x="4109884" y="956231"/>
            <a:ext cx="0" cy="921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A25B519-0E42-F6B7-230B-6CF5C63BD314}"/>
              </a:ext>
            </a:extLst>
          </p:cNvPr>
          <p:cNvCxnSpPr>
            <a:cxnSpLocks/>
          </p:cNvCxnSpPr>
          <p:nvPr/>
        </p:nvCxnSpPr>
        <p:spPr>
          <a:xfrm flipV="1">
            <a:off x="8180439" y="904568"/>
            <a:ext cx="0" cy="973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3F3269-A8C0-01DA-E4D0-0F84D2EC4D8E}"/>
              </a:ext>
            </a:extLst>
          </p:cNvPr>
          <p:cNvSpPr txBox="1"/>
          <p:nvPr/>
        </p:nvSpPr>
        <p:spPr>
          <a:xfrm>
            <a:off x="4040612" y="900813"/>
            <a:ext cx="40828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/>
              <a:t>PRIORITY:  </a:t>
            </a:r>
            <a:r>
              <a:rPr lang="es-CO" sz="2400"/>
              <a:t>High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A3F5F4-3D35-015B-80BC-FB4E546C537B}"/>
              </a:ext>
            </a:extLst>
          </p:cNvPr>
          <p:cNvSpPr txBox="1"/>
          <p:nvPr/>
        </p:nvSpPr>
        <p:spPr>
          <a:xfrm>
            <a:off x="8111167" y="900813"/>
            <a:ext cx="350454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/>
              <a:t>ESTIMATE:   </a:t>
            </a:r>
            <a:r>
              <a:rPr lang="es-CO" sz="2400"/>
              <a:t>3 </a:t>
            </a:r>
            <a:r>
              <a:rPr lang="es-CO" sz="2400" err="1"/>
              <a:t>weeks</a:t>
            </a:r>
            <a:endParaRPr lang="es-CO" sz="240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7E67B2F-C2B5-28B5-2E2D-4F2091BF3EF2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579120" y="4296861"/>
            <a:ext cx="1103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F70076-6CD1-5CAC-3397-A19F3F37A1C0}"/>
              </a:ext>
            </a:extLst>
          </p:cNvPr>
          <p:cNvSpPr txBox="1"/>
          <p:nvPr/>
        </p:nvSpPr>
        <p:spPr>
          <a:xfrm>
            <a:off x="662247" y="2001576"/>
            <a:ext cx="1062107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/>
              <a:t>User Story: 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As a user of the application I want that at the time of paying for the product(s) I am allowed to choose between several payment methods to be able to pay with the method that suits me best, and to have a section to use discount coupons if I have one.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FF9EA2E-452F-CFE1-E4DF-D35424521C07}"/>
              </a:ext>
            </a:extLst>
          </p:cNvPr>
          <p:cNvSpPr txBox="1"/>
          <p:nvPr/>
        </p:nvSpPr>
        <p:spPr>
          <a:xfrm>
            <a:off x="668594" y="4463845"/>
            <a:ext cx="10603643" cy="22929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dirty="0" err="1"/>
              <a:t>Acceptance</a:t>
            </a:r>
            <a:r>
              <a:rPr lang="es-CO" sz="2800" b="1" dirty="0"/>
              <a:t> </a:t>
            </a:r>
            <a:r>
              <a:rPr lang="es-CO" sz="2800" b="1" dirty="0" err="1"/>
              <a:t>Criteria</a:t>
            </a:r>
            <a:r>
              <a:rPr lang="es-CO" sz="2800" b="1" dirty="0"/>
              <a:t>: </a:t>
            </a:r>
            <a:r>
              <a:rPr lang="en-US" sz="2300" b="0" i="0" dirty="0">
                <a:solidFill>
                  <a:srgbClr val="111111"/>
                </a:solidFill>
                <a:effectLst/>
                <a:latin typeface="Roboto"/>
                <a:ea typeface="Roboto"/>
                <a:cs typeface="Roboto"/>
              </a:rPr>
              <a:t>After choosing the payment method, at the time of entering my data, ask for my residence address to know where to send the product.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
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product's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value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will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be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displayed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upon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checkout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, and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if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it's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on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sale,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price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minus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discount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will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be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shown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followed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by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final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price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of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product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.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Finally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, a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button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that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says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 "</a:t>
            </a:r>
            <a:r>
              <a:rPr lang="es-CO" sz="2300" dirty="0" err="1">
                <a:solidFill>
                  <a:srgbClr val="000000"/>
                </a:solidFill>
                <a:latin typeface="Aptos"/>
              </a:rPr>
              <a:t>Checkout</a:t>
            </a:r>
            <a:r>
              <a:rPr lang="es-CO" sz="2300" dirty="0">
                <a:solidFill>
                  <a:srgbClr val="000000"/>
                </a:solidFill>
                <a:latin typeface="Aptos"/>
              </a:rPr>
              <a:t>."</a:t>
            </a:r>
            <a:endParaRPr lang="en-US" sz="2300" dirty="0">
              <a:solidFill>
                <a:srgbClr val="111111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9109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87BD1-00A7-751B-984E-CE84D3CC8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E5F03-1722-B3D7-8287-502DC617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480" y="0"/>
            <a:ext cx="3632200" cy="1325563"/>
          </a:xfrm>
        </p:spPr>
        <p:txBody>
          <a:bodyPr/>
          <a:lstStyle/>
          <a:p>
            <a:r>
              <a:rPr lang="es-CO"/>
              <a:t>USER STORY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81380A7-E196-762C-6270-9018E8AF796F}"/>
              </a:ext>
            </a:extLst>
          </p:cNvPr>
          <p:cNvSpPr/>
          <p:nvPr/>
        </p:nvSpPr>
        <p:spPr>
          <a:xfrm>
            <a:off x="579120" y="904568"/>
            <a:ext cx="11033760" cy="5811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B230BF-D78E-6F97-62CB-C782CB4612F0}"/>
              </a:ext>
            </a:extLst>
          </p:cNvPr>
          <p:cNvSpPr/>
          <p:nvPr/>
        </p:nvSpPr>
        <p:spPr>
          <a:xfrm>
            <a:off x="579120" y="1877961"/>
            <a:ext cx="11033760" cy="4837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BED99A-AD5E-5F4E-DAE0-95DF6BB4A770}"/>
              </a:ext>
            </a:extLst>
          </p:cNvPr>
          <p:cNvSpPr txBox="1"/>
          <p:nvPr/>
        </p:nvSpPr>
        <p:spPr>
          <a:xfrm>
            <a:off x="662247" y="900813"/>
            <a:ext cx="4189726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 dirty="0"/>
              <a:t>TITLE:</a:t>
            </a:r>
            <a:r>
              <a:rPr lang="es-CO" sz="2400" b="1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dirty="0" err="1">
                <a:solidFill>
                  <a:srgbClr val="000000"/>
                </a:solidFill>
                <a:latin typeface="Aptos"/>
              </a:rPr>
              <a:t>sending</a:t>
            </a:r>
            <a:r>
              <a:rPr lang="es-CO" sz="24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400" dirty="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400" dirty="0">
                <a:solidFill>
                  <a:srgbClr val="000000"/>
                </a:solidFill>
                <a:latin typeface="Aptos"/>
              </a:rPr>
              <a:t> </a:t>
            </a:r>
            <a:endParaRPr lang="es-CO">
              <a:solidFill>
                <a:srgbClr val="000000"/>
              </a:solidFill>
              <a:latin typeface="Aptos"/>
            </a:endParaRPr>
          </a:p>
          <a:p>
            <a:r>
              <a:rPr lang="es-CO" sz="2400" dirty="0" err="1">
                <a:solidFill>
                  <a:srgbClr val="000000"/>
                </a:solidFill>
                <a:latin typeface="Aptos"/>
              </a:rPr>
              <a:t>package</a:t>
            </a:r>
            <a:endParaRPr lang="es-CO" dirty="0" err="1"/>
          </a:p>
          <a:p>
            <a:endParaRPr lang="es-CO" sz="2400" b="1" dirty="0"/>
          </a:p>
          <a:p>
            <a:endParaRPr lang="es-CO" sz="2400" b="1" dirty="0">
              <a:solidFill>
                <a:srgbClr val="000000"/>
              </a:solidFill>
              <a:latin typeface="Aptos"/>
              <a:ea typeface="Roboto"/>
              <a:cs typeface="Roboto"/>
            </a:endParaRPr>
          </a:p>
          <a:p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3302E4-785F-E88D-BD58-E24C53CF0074}"/>
              </a:ext>
            </a:extLst>
          </p:cNvPr>
          <p:cNvCxnSpPr/>
          <p:nvPr/>
        </p:nvCxnSpPr>
        <p:spPr>
          <a:xfrm flipV="1">
            <a:off x="4109884" y="956231"/>
            <a:ext cx="0" cy="921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1D7C60D-95E5-3402-A7A3-3029FB76C1D4}"/>
              </a:ext>
            </a:extLst>
          </p:cNvPr>
          <p:cNvCxnSpPr>
            <a:cxnSpLocks/>
          </p:cNvCxnSpPr>
          <p:nvPr/>
        </p:nvCxnSpPr>
        <p:spPr>
          <a:xfrm flipV="1">
            <a:off x="8180439" y="904568"/>
            <a:ext cx="0" cy="973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EAF058-9550-9107-5D81-2AF1740DB36D}"/>
              </a:ext>
            </a:extLst>
          </p:cNvPr>
          <p:cNvSpPr txBox="1"/>
          <p:nvPr/>
        </p:nvSpPr>
        <p:spPr>
          <a:xfrm>
            <a:off x="4040612" y="900813"/>
            <a:ext cx="40828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 dirty="0"/>
              <a:t>PRIORITY:  </a:t>
            </a:r>
            <a:r>
              <a:rPr lang="es-CO" sz="2400" dirty="0"/>
              <a:t>Medium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04E45F-BE5E-7AF1-D401-9759401DA8D0}"/>
              </a:ext>
            </a:extLst>
          </p:cNvPr>
          <p:cNvSpPr txBox="1"/>
          <p:nvPr/>
        </p:nvSpPr>
        <p:spPr>
          <a:xfrm>
            <a:off x="8111167" y="900813"/>
            <a:ext cx="350454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400" b="1"/>
              <a:t>ESTIMATE:   </a:t>
            </a:r>
            <a:r>
              <a:rPr lang="es-CO" sz="2400"/>
              <a:t>3 </a:t>
            </a:r>
            <a:r>
              <a:rPr lang="es-CO" sz="2400" err="1"/>
              <a:t>weeks</a:t>
            </a:r>
            <a:endParaRPr lang="es-CO" sz="240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C13655D-EF7A-C512-CCE2-5E486FE7E6E6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579120" y="4296861"/>
            <a:ext cx="1103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5560323-B291-732E-E74A-D14B4357657D}"/>
              </a:ext>
            </a:extLst>
          </p:cNvPr>
          <p:cNvSpPr txBox="1"/>
          <p:nvPr/>
        </p:nvSpPr>
        <p:spPr>
          <a:xfrm>
            <a:off x="662247" y="2001576"/>
            <a:ext cx="1062107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err="1"/>
              <a:t>User</a:t>
            </a:r>
            <a:r>
              <a:rPr lang="es-CO" sz="2800" b="1" dirty="0"/>
              <a:t> </a:t>
            </a:r>
            <a:r>
              <a:rPr lang="es-CO" sz="2800" b="1" err="1"/>
              <a:t>Story</a:t>
            </a:r>
            <a:r>
              <a:rPr lang="es-CO" sz="2800" b="1" dirty="0"/>
              <a:t>: 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As a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buyer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, I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want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a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space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where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approximate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date and time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of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package's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arrival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shown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,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accessible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as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many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times as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you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want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an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update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of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its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location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periodically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in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order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plan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arrival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of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product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at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its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destination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.</a:t>
            </a:r>
            <a:endParaRPr lang="en-US" sz="2400" i="0" dirty="0">
              <a:solidFill>
                <a:srgbClr val="111111"/>
              </a:solidFill>
              <a:effectLst/>
              <a:latin typeface="Roboto" panose="02000000000000000000" pitchFamily="2" charset="0"/>
              <a:ea typeface="Roboto"/>
              <a:cs typeface="Roboto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7637596-B7FC-4F40-84A4-D6B518F3A153}"/>
              </a:ext>
            </a:extLst>
          </p:cNvPr>
          <p:cNvSpPr txBox="1"/>
          <p:nvPr/>
        </p:nvSpPr>
        <p:spPr>
          <a:xfrm>
            <a:off x="668594" y="4463845"/>
            <a:ext cx="1060364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err="1"/>
              <a:t>Acceptance</a:t>
            </a:r>
            <a:r>
              <a:rPr lang="es-CO" sz="2800" b="1" dirty="0"/>
              <a:t> </a:t>
            </a:r>
            <a:r>
              <a:rPr lang="es-CO" sz="2800" b="1" err="1"/>
              <a:t>Criteria</a:t>
            </a:r>
            <a:r>
              <a:rPr lang="es-CO" sz="2800" b="1" dirty="0"/>
              <a:t>: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Given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approximate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date and time,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when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this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data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displayed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, I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will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be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able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interact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with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confirm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button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which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should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redirect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me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to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the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main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interface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made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up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of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products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divided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into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sz="2800" err="1">
                <a:solidFill>
                  <a:srgbClr val="000000"/>
                </a:solidFill>
                <a:latin typeface="Aptos"/>
              </a:rPr>
              <a:t>categories</a:t>
            </a:r>
            <a:r>
              <a:rPr lang="es-CO" sz="2800" dirty="0">
                <a:solidFill>
                  <a:srgbClr val="000000"/>
                </a:solidFill>
                <a:latin typeface="Aptos"/>
              </a:rPr>
              <a:t>.</a:t>
            </a:r>
            <a:endParaRPr lang="es-CO" sz="2300" dirty="0">
              <a:solidFill>
                <a:srgbClr val="000000"/>
              </a:solidFill>
              <a:latin typeface="Aptos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879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C99E399-FA5A-461F-5215-F6BCBAE7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6" y="1369892"/>
            <a:ext cx="1746310" cy="4434516"/>
          </a:xfrm>
          <a:prstGeom prst="rect">
            <a:avLst/>
          </a:prstGeom>
        </p:spPr>
      </p:pic>
      <p:pic>
        <p:nvPicPr>
          <p:cNvPr id="3" name="Imagen 2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F4247689-FA90-74AD-2D3A-7CDEBEBB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30" y="-720"/>
            <a:ext cx="2033138" cy="3423249"/>
          </a:xfrm>
          <a:prstGeom prst="rect">
            <a:avLst/>
          </a:prstGeom>
        </p:spPr>
      </p:pic>
      <p:pic>
        <p:nvPicPr>
          <p:cNvPr id="4" name="Imagen 3" descr="Imagen que contiene Flecha&#10;&#10;El contenido generado por inteligencia artificial puede ser incorrecto.">
            <a:extLst>
              <a:ext uri="{FF2B5EF4-FFF2-40B4-BE49-F238E27FC236}">
                <a16:creationId xmlns:a16="http://schemas.microsoft.com/office/drawing/2014/main" id="{EA4AF5B0-B55E-D25B-D296-4754539E1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306" y="4044"/>
            <a:ext cx="1897990" cy="3413725"/>
          </a:xfrm>
          <a:prstGeom prst="rect">
            <a:avLst/>
          </a:prstGeom>
        </p:spPr>
      </p:pic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6FF2B49E-35C7-3E44-F5F1-CE59914C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30" y="3593620"/>
            <a:ext cx="1903742" cy="3221966"/>
          </a:xfrm>
          <a:prstGeom prst="rect">
            <a:avLst/>
          </a:prstGeom>
        </p:spPr>
      </p:pic>
      <p:pic>
        <p:nvPicPr>
          <p:cNvPr id="7" name="Imagen 6" descr="Imagen que contiene Interfaz de usuario gráfica&#10;&#10;El contenido generado por inteligencia artificial puede ser incorrecto.">
            <a:extLst>
              <a:ext uri="{FF2B5EF4-FFF2-40B4-BE49-F238E27FC236}">
                <a16:creationId xmlns:a16="http://schemas.microsoft.com/office/drawing/2014/main" id="{8FE72230-A010-32C8-8A7C-569112E59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970" y="1366740"/>
            <a:ext cx="1903548" cy="4443177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nteligencia artificial puede ser incorrecto.">
            <a:extLst>
              <a:ext uri="{FF2B5EF4-FFF2-40B4-BE49-F238E27FC236}">
                <a16:creationId xmlns:a16="http://schemas.microsoft.com/office/drawing/2014/main" id="{35124C78-9950-ED1F-932F-F4E59C124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917" y="1247954"/>
            <a:ext cx="2305411" cy="4563374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32A5D8-E946-3833-760A-232791E51ACB}"/>
              </a:ext>
            </a:extLst>
          </p:cNvPr>
          <p:cNvCxnSpPr/>
          <p:nvPr/>
        </p:nvCxnSpPr>
        <p:spPr>
          <a:xfrm>
            <a:off x="1301750" y="3508375"/>
            <a:ext cx="1397000" cy="1111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FC02B46-3C85-7A2E-D50D-68191896747F}"/>
              </a:ext>
            </a:extLst>
          </p:cNvPr>
          <p:cNvCxnSpPr>
            <a:cxnSpLocks/>
          </p:cNvCxnSpPr>
          <p:nvPr/>
        </p:nvCxnSpPr>
        <p:spPr>
          <a:xfrm flipV="1">
            <a:off x="1776202" y="2031700"/>
            <a:ext cx="965680" cy="134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F647416-7667-7B64-3EEE-E7F8A03E030B}"/>
              </a:ext>
            </a:extLst>
          </p:cNvPr>
          <p:cNvCxnSpPr>
            <a:cxnSpLocks/>
          </p:cNvCxnSpPr>
          <p:nvPr/>
        </p:nvCxnSpPr>
        <p:spPr>
          <a:xfrm flipV="1">
            <a:off x="3774656" y="3613211"/>
            <a:ext cx="3711754" cy="872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F2179E-34D8-E44A-56E9-11E1B6C6674B}"/>
              </a:ext>
            </a:extLst>
          </p:cNvPr>
          <p:cNvCxnSpPr>
            <a:cxnSpLocks/>
          </p:cNvCxnSpPr>
          <p:nvPr/>
        </p:nvCxnSpPr>
        <p:spPr>
          <a:xfrm flipV="1">
            <a:off x="3415221" y="924643"/>
            <a:ext cx="1655792" cy="383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273D7DD-AE06-18EA-A1E3-3EF7051CAA69}"/>
              </a:ext>
            </a:extLst>
          </p:cNvPr>
          <p:cNvCxnSpPr>
            <a:cxnSpLocks/>
          </p:cNvCxnSpPr>
          <p:nvPr/>
        </p:nvCxnSpPr>
        <p:spPr>
          <a:xfrm>
            <a:off x="6031901" y="891696"/>
            <a:ext cx="1411377" cy="1973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DA9509E-D74E-71A9-5C2E-F1AE81FBF68E}"/>
              </a:ext>
            </a:extLst>
          </p:cNvPr>
          <p:cNvCxnSpPr>
            <a:cxnSpLocks/>
          </p:cNvCxnSpPr>
          <p:nvPr/>
        </p:nvCxnSpPr>
        <p:spPr>
          <a:xfrm flipV="1">
            <a:off x="9324315" y="2851209"/>
            <a:ext cx="678133" cy="265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4235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ChronicleVTI</vt:lpstr>
      <vt:lpstr>Application Design Temu</vt:lpstr>
      <vt:lpstr>Requirements</vt:lpstr>
      <vt:lpstr>USER STORY</vt:lpstr>
      <vt:lpstr>USER STORY</vt:lpstr>
      <vt:lpstr>USER STORY</vt:lpstr>
      <vt:lpstr>USER STORY</vt:lpstr>
      <vt:lpstr>USER STORY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156</cp:revision>
  <dcterms:created xsi:type="dcterms:W3CDTF">2025-04-01T21:35:09Z</dcterms:created>
  <dcterms:modified xsi:type="dcterms:W3CDTF">2025-04-03T17:44:18Z</dcterms:modified>
</cp:coreProperties>
</file>