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256" r:id="rId5"/>
    <p:sldId id="258" r:id="rId6"/>
    <p:sldId id="276" r:id="rId7"/>
    <p:sldId id="278" r:id="rId8"/>
    <p:sldId id="267"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94718"/>
  </p:normalViewPr>
  <p:slideViewPr>
    <p:cSldViewPr snapToGrid="0">
      <p:cViewPr>
        <p:scale>
          <a:sx n="112" d="100"/>
          <a:sy n="112" d="100"/>
        </p:scale>
        <p:origin x="-216" y="978"/>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82958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filtering out job titles that have less than 7 data points. Secondly, data that we need to look at is the average salary for employee residence, experience level, employment type, company size, and yearly salary. Variables like remote ratio and company location do not need to be look at as closely because we are mainly looking at the variables shown in the graphs. From the data shown above, there is an outlier in experience level of executive level employees as there are only 6 data points. The new hire will be a full-time employee, we can filter out part-time and free lance work. After looking at the data, we can now take the average salaries per year from the different levels on experience.(entry level, mid level, and senior level)</a:t>
            </a:r>
          </a:p>
          <a:p>
            <a:endParaRPr lang="en-US" dirty="0"/>
          </a:p>
          <a:p>
            <a:r>
              <a:rPr lang="en-US" dirty="0"/>
              <a:t>Side Note: all salaries mentioned above is in USD.</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652322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suggested salary for hire can be obtained from the scatter plot above. We can take this at face value, but we should also take into consideration of the country a potential employee could be residing in. From the previous slide, we can see that depending on where a potential candidate will be from, we can see that other countries compared to the US will be paid at about 50% of the salary of a US employee. </a:t>
            </a:r>
          </a:p>
          <a:p>
            <a:endParaRPr lang="en-US" dirty="0"/>
          </a:p>
          <a:p>
            <a:r>
              <a:rPr lang="en-US" dirty="0"/>
              <a:t>Side note: All salaries in USD</a:t>
            </a: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2189006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Salaries are all in USD. They include salaries that are going up due to the great recession and how competitive the market is. The salaries include the 3 experience levels because a team of data scientist might be considered in the future.</a:t>
            </a: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380152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8/5/2023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8/5/2023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8/5/2023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8/5/2023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8/5/2023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8/5/2023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8/5/2023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8/5/2023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8/5/2023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8/5/2023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8/5/2023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Data Science Salaries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Nelson Tran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 to Analysis</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lnSpcReduction="10000"/>
          </a:bodyPr>
          <a:lstStyle/>
          <a:p>
            <a:pPr marL="342900" indent="-342900">
              <a:buFontTx/>
              <a:buChar char="-"/>
            </a:pPr>
            <a:r>
              <a:rPr lang="en-US" sz="2700" dirty="0"/>
              <a:t>Data collection plays an important part in data analysis.</a:t>
            </a:r>
          </a:p>
          <a:p>
            <a:pPr marL="342900" indent="-342900">
              <a:buFontTx/>
              <a:buChar char="-"/>
            </a:pPr>
            <a:r>
              <a:rPr lang="en-US" sz="2700" dirty="0"/>
              <a:t>Filtering out data with inadequate information will give a more accurate representation of a data science salary.</a:t>
            </a:r>
          </a:p>
          <a:p>
            <a:pPr marL="342900" indent="-342900">
              <a:buFontTx/>
              <a:buChar char="-"/>
            </a:pPr>
            <a:r>
              <a:rPr lang="en-US" sz="2700" dirty="0"/>
              <a:t>Information not needed will also be omitted.</a:t>
            </a:r>
          </a:p>
          <a:p>
            <a:pPr marL="800100" lvl="1" indent="-342900">
              <a:buFontTx/>
              <a:buChar char="-"/>
            </a:pPr>
            <a:r>
              <a:rPr lang="en-US" sz="2700" dirty="0" err="1">
                <a:solidFill>
                  <a:schemeClr val="bg1"/>
                </a:solidFill>
              </a:rPr>
              <a:t>Ie</a:t>
            </a:r>
            <a:r>
              <a:rPr lang="en-US" sz="2700" dirty="0">
                <a:solidFill>
                  <a:schemeClr val="bg1"/>
                </a:solidFill>
              </a:rPr>
              <a:t>. Full-time employment is only considered in data analysis, compared to part-time or freelance work</a:t>
            </a:r>
          </a:p>
          <a:p>
            <a:pPr marL="342900" indent="-342900">
              <a:buFontTx/>
              <a:buChar char="-"/>
            </a:pPr>
            <a:endParaRPr lang="en-US" dirty="0"/>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8/5/2023</a:t>
            </a:fld>
            <a:endParaRPr lang="en-US"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Data Science Salary</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607969D-2530-76A6-CD78-42E3EBB40F86}"/>
              </a:ext>
            </a:extLst>
          </p:cNvPr>
          <p:cNvPicPr>
            <a:picLocks noChangeAspect="1"/>
          </p:cNvPicPr>
          <p:nvPr/>
        </p:nvPicPr>
        <p:blipFill>
          <a:blip r:embed="rId3"/>
          <a:stretch>
            <a:fillRect/>
          </a:stretch>
        </p:blipFill>
        <p:spPr>
          <a:xfrm>
            <a:off x="4594083" y="3537366"/>
            <a:ext cx="3285139" cy="1927371"/>
          </a:xfrm>
          <a:prstGeom prst="rect">
            <a:avLst/>
          </a:prstGeom>
        </p:spPr>
      </p:pic>
      <p:pic>
        <p:nvPicPr>
          <p:cNvPr id="7" name="Picture 6">
            <a:extLst>
              <a:ext uri="{FF2B5EF4-FFF2-40B4-BE49-F238E27FC236}">
                <a16:creationId xmlns:a16="http://schemas.microsoft.com/office/drawing/2014/main" id="{0F5C5E11-BCB3-2A5B-F2BC-768CA883A4E5}"/>
              </a:ext>
            </a:extLst>
          </p:cNvPr>
          <p:cNvPicPr>
            <a:picLocks noChangeAspect="1"/>
          </p:cNvPicPr>
          <p:nvPr/>
        </p:nvPicPr>
        <p:blipFill>
          <a:blip r:embed="rId4"/>
          <a:stretch>
            <a:fillRect/>
          </a:stretch>
        </p:blipFill>
        <p:spPr>
          <a:xfrm>
            <a:off x="3539456" y="1026562"/>
            <a:ext cx="3504775" cy="1823523"/>
          </a:xfrm>
          <a:prstGeom prst="rect">
            <a:avLst/>
          </a:prstGeom>
        </p:spPr>
      </p:pic>
      <p:sp>
        <p:nvSpPr>
          <p:cNvPr id="2" name="Title 1">
            <a:extLst>
              <a:ext uri="{FF2B5EF4-FFF2-40B4-BE49-F238E27FC236}">
                <a16:creationId xmlns:a16="http://schemas.microsoft.com/office/drawing/2014/main" id="{11AD620B-03DD-B3C8-73A0-1FACF7E5F58A}"/>
              </a:ext>
            </a:extLst>
          </p:cNvPr>
          <p:cNvSpPr>
            <a:spLocks noGrp="1"/>
          </p:cNvSpPr>
          <p:nvPr>
            <p:ph type="title"/>
          </p:nvPr>
        </p:nvSpPr>
        <p:spPr>
          <a:xfrm>
            <a:off x="1167492" y="381000"/>
            <a:ext cx="9779183" cy="552061"/>
          </a:xfrm>
        </p:spPr>
        <p:txBody>
          <a:bodyPr/>
          <a:lstStyle/>
          <a:p>
            <a:r>
              <a:rPr lang="en-US" sz="3600" dirty="0"/>
              <a:t>Data Cleaning</a:t>
            </a:r>
          </a:p>
        </p:txBody>
      </p:sp>
      <p:pic>
        <p:nvPicPr>
          <p:cNvPr id="8" name="Content Placeholder 7">
            <a:extLst>
              <a:ext uri="{FF2B5EF4-FFF2-40B4-BE49-F238E27FC236}">
                <a16:creationId xmlns:a16="http://schemas.microsoft.com/office/drawing/2014/main" id="{8C6EEAE9-CC37-28D6-3C67-9EC44AD5AC08}"/>
              </a:ext>
            </a:extLst>
          </p:cNvPr>
          <p:cNvPicPr>
            <a:picLocks noGrp="1" noChangeAspect="1"/>
          </p:cNvPicPr>
          <p:nvPr>
            <p:ph idx="1"/>
          </p:nvPr>
        </p:nvPicPr>
        <p:blipFill>
          <a:blip r:embed="rId5"/>
          <a:stretch>
            <a:fillRect/>
          </a:stretch>
        </p:blipFill>
        <p:spPr>
          <a:xfrm>
            <a:off x="7044231" y="927853"/>
            <a:ext cx="3902444" cy="1927371"/>
          </a:xfrm>
          <a:prstGeom prst="rect">
            <a:avLst/>
          </a:prstGeom>
        </p:spPr>
      </p:pic>
      <p:sp>
        <p:nvSpPr>
          <p:cNvPr id="4" name="Date Placeholder 3">
            <a:extLst>
              <a:ext uri="{FF2B5EF4-FFF2-40B4-BE49-F238E27FC236}">
                <a16:creationId xmlns:a16="http://schemas.microsoft.com/office/drawing/2014/main" id="{94623501-4045-C739-E81E-813A7ED5CD44}"/>
              </a:ext>
            </a:extLst>
          </p:cNvPr>
          <p:cNvSpPr>
            <a:spLocks noGrp="1"/>
          </p:cNvSpPr>
          <p:nvPr>
            <p:ph type="dt" sz="half" idx="2"/>
          </p:nvPr>
        </p:nvSpPr>
        <p:spPr/>
        <p:txBody>
          <a:bodyPr/>
          <a:lstStyle/>
          <a:p>
            <a:fld id="{7E7AB22C-8B7E-9B4A-8C65-396C3C874D86}" type="datetime1">
              <a:rPr lang="en-US" smtClean="0"/>
              <a:pPr/>
              <a:t>8/5/2023</a:t>
            </a:fld>
            <a:endParaRPr lang="en-US" dirty="0"/>
          </a:p>
        </p:txBody>
      </p:sp>
      <p:sp>
        <p:nvSpPr>
          <p:cNvPr id="5" name="Footer Placeholder 4">
            <a:extLst>
              <a:ext uri="{FF2B5EF4-FFF2-40B4-BE49-F238E27FC236}">
                <a16:creationId xmlns:a16="http://schemas.microsoft.com/office/drawing/2014/main" id="{A27EDF4B-FD39-C03B-0E02-B28DFF9C9650}"/>
              </a:ext>
            </a:extLst>
          </p:cNvPr>
          <p:cNvSpPr>
            <a:spLocks noGrp="1"/>
          </p:cNvSpPr>
          <p:nvPr>
            <p:ph type="ftr" sz="quarter" idx="3"/>
          </p:nvPr>
        </p:nvSpPr>
        <p:spPr>
          <a:xfrm>
            <a:off x="4074062" y="6173787"/>
            <a:ext cx="4114800" cy="365125"/>
          </a:xfrm>
        </p:spPr>
        <p:txBody>
          <a:bodyPr/>
          <a:lstStyle/>
          <a:p>
            <a:r>
              <a:rPr lang="en-US" dirty="0"/>
              <a:t>Data Science Salary</a:t>
            </a:r>
          </a:p>
        </p:txBody>
      </p:sp>
      <p:sp>
        <p:nvSpPr>
          <p:cNvPr id="6" name="Slide Number Placeholder 5">
            <a:extLst>
              <a:ext uri="{FF2B5EF4-FFF2-40B4-BE49-F238E27FC236}">
                <a16:creationId xmlns:a16="http://schemas.microsoft.com/office/drawing/2014/main" id="{238C975F-E13B-9C41-E05E-5404DF033C27}"/>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9" name="Picture 8">
            <a:extLst>
              <a:ext uri="{FF2B5EF4-FFF2-40B4-BE49-F238E27FC236}">
                <a16:creationId xmlns:a16="http://schemas.microsoft.com/office/drawing/2014/main" id="{D98BFBAB-EE7F-A34B-25CF-865E6B17732A}"/>
              </a:ext>
            </a:extLst>
          </p:cNvPr>
          <p:cNvPicPr>
            <a:picLocks noChangeAspect="1"/>
          </p:cNvPicPr>
          <p:nvPr/>
        </p:nvPicPr>
        <p:blipFill>
          <a:blip r:embed="rId6"/>
          <a:stretch>
            <a:fillRect/>
          </a:stretch>
        </p:blipFill>
        <p:spPr>
          <a:xfrm>
            <a:off x="7879222" y="3547713"/>
            <a:ext cx="3821627" cy="1928447"/>
          </a:xfrm>
          <a:prstGeom prst="rect">
            <a:avLst/>
          </a:prstGeom>
          <a:solidFill>
            <a:srgbClr val="FFC000"/>
          </a:solidFill>
        </p:spPr>
      </p:pic>
      <p:pic>
        <p:nvPicPr>
          <p:cNvPr id="12" name="Picture 11">
            <a:extLst>
              <a:ext uri="{FF2B5EF4-FFF2-40B4-BE49-F238E27FC236}">
                <a16:creationId xmlns:a16="http://schemas.microsoft.com/office/drawing/2014/main" id="{52ECF809-773A-98EE-4AD0-C6DD46615E6E}"/>
              </a:ext>
            </a:extLst>
          </p:cNvPr>
          <p:cNvPicPr>
            <a:picLocks noChangeAspect="1"/>
          </p:cNvPicPr>
          <p:nvPr/>
        </p:nvPicPr>
        <p:blipFill>
          <a:blip r:embed="rId7"/>
          <a:stretch>
            <a:fillRect/>
          </a:stretch>
        </p:blipFill>
        <p:spPr>
          <a:xfrm>
            <a:off x="381000" y="927853"/>
            <a:ext cx="3158456" cy="1922232"/>
          </a:xfrm>
          <a:prstGeom prst="rect">
            <a:avLst/>
          </a:prstGeom>
        </p:spPr>
      </p:pic>
      <p:pic>
        <p:nvPicPr>
          <p:cNvPr id="13" name="Picture 12">
            <a:extLst>
              <a:ext uri="{FF2B5EF4-FFF2-40B4-BE49-F238E27FC236}">
                <a16:creationId xmlns:a16="http://schemas.microsoft.com/office/drawing/2014/main" id="{56399BC3-73AA-31C8-78E6-388E2B9E0E9A}"/>
              </a:ext>
            </a:extLst>
          </p:cNvPr>
          <p:cNvPicPr>
            <a:picLocks noChangeAspect="1"/>
          </p:cNvPicPr>
          <p:nvPr/>
        </p:nvPicPr>
        <p:blipFill>
          <a:blip r:embed="rId8"/>
          <a:stretch>
            <a:fillRect/>
          </a:stretch>
        </p:blipFill>
        <p:spPr>
          <a:xfrm>
            <a:off x="1223738" y="3547712"/>
            <a:ext cx="3370345" cy="1928448"/>
          </a:xfrm>
          <a:prstGeom prst="rect">
            <a:avLst/>
          </a:prstGeom>
        </p:spPr>
      </p:pic>
    </p:spTree>
    <p:extLst>
      <p:ext uri="{BB962C8B-B14F-4D97-AF65-F5344CB8AC3E}">
        <p14:creationId xmlns:p14="http://schemas.microsoft.com/office/powerpoint/2010/main" val="4198198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828E4-3DBD-B7CC-0A36-983F7E4BA6DB}"/>
              </a:ext>
            </a:extLst>
          </p:cNvPr>
          <p:cNvSpPr>
            <a:spLocks noGrp="1"/>
          </p:cNvSpPr>
          <p:nvPr>
            <p:ph type="title"/>
          </p:nvPr>
        </p:nvSpPr>
        <p:spPr/>
        <p:txBody>
          <a:bodyPr/>
          <a:lstStyle/>
          <a:p>
            <a:pPr algn="ctr"/>
            <a:r>
              <a:rPr lang="en-US" dirty="0"/>
              <a:t>Suggested Salary for Hire</a:t>
            </a:r>
          </a:p>
        </p:txBody>
      </p:sp>
      <p:sp>
        <p:nvSpPr>
          <p:cNvPr id="4" name="Date Placeholder 3">
            <a:extLst>
              <a:ext uri="{FF2B5EF4-FFF2-40B4-BE49-F238E27FC236}">
                <a16:creationId xmlns:a16="http://schemas.microsoft.com/office/drawing/2014/main" id="{4EABFDE9-BAE8-CF3B-B5BF-6FE2C49E1AA7}"/>
              </a:ext>
            </a:extLst>
          </p:cNvPr>
          <p:cNvSpPr>
            <a:spLocks noGrp="1"/>
          </p:cNvSpPr>
          <p:nvPr>
            <p:ph type="dt" sz="half" idx="2"/>
          </p:nvPr>
        </p:nvSpPr>
        <p:spPr/>
        <p:txBody>
          <a:bodyPr/>
          <a:lstStyle/>
          <a:p>
            <a:fld id="{7E7AB22C-8B7E-9B4A-8C65-396C3C874D86}" type="datetime1">
              <a:rPr lang="en-US" smtClean="0"/>
              <a:pPr/>
              <a:t>8/5/2023</a:t>
            </a:fld>
            <a:endParaRPr lang="en-US" dirty="0"/>
          </a:p>
        </p:txBody>
      </p:sp>
      <p:sp>
        <p:nvSpPr>
          <p:cNvPr id="5" name="Footer Placeholder 4">
            <a:extLst>
              <a:ext uri="{FF2B5EF4-FFF2-40B4-BE49-F238E27FC236}">
                <a16:creationId xmlns:a16="http://schemas.microsoft.com/office/drawing/2014/main" id="{C8624B2E-C6E0-9A95-022D-A07D25C9D8D2}"/>
              </a:ext>
            </a:extLst>
          </p:cNvPr>
          <p:cNvSpPr>
            <a:spLocks noGrp="1"/>
          </p:cNvSpPr>
          <p:nvPr>
            <p:ph type="ftr" sz="quarter" idx="3"/>
          </p:nvPr>
        </p:nvSpPr>
        <p:spPr>
          <a:xfrm>
            <a:off x="4060247" y="6356349"/>
            <a:ext cx="4114800" cy="365125"/>
          </a:xfrm>
        </p:spPr>
        <p:txBody>
          <a:bodyPr/>
          <a:lstStyle/>
          <a:p>
            <a:r>
              <a:rPr lang="en-US" dirty="0"/>
              <a:t>Data Science Salary</a:t>
            </a:r>
          </a:p>
        </p:txBody>
      </p:sp>
      <p:sp>
        <p:nvSpPr>
          <p:cNvPr id="6" name="Slide Number Placeholder 5">
            <a:extLst>
              <a:ext uri="{FF2B5EF4-FFF2-40B4-BE49-F238E27FC236}">
                <a16:creationId xmlns:a16="http://schemas.microsoft.com/office/drawing/2014/main" id="{7A9F9B96-980B-A8C6-2B44-07F6D7FC4171}"/>
              </a:ext>
            </a:extLst>
          </p:cNvPr>
          <p:cNvSpPr>
            <a:spLocks noGrp="1"/>
          </p:cNvSpPr>
          <p:nvPr>
            <p:ph type="sldNum" sz="quarter" idx="4"/>
          </p:nvPr>
        </p:nvSpPr>
        <p:spPr/>
        <p:txBody>
          <a:bodyPr/>
          <a:lstStyle/>
          <a:p>
            <a:fld id="{294A09A9-5501-47C1-A89A-A340965A2BE2}" type="slidenum">
              <a:rPr lang="en-US" smtClean="0"/>
              <a:pPr/>
              <a:t>4</a:t>
            </a:fld>
            <a:endParaRPr lang="en-US" dirty="0"/>
          </a:p>
        </p:txBody>
      </p:sp>
      <p:pic>
        <p:nvPicPr>
          <p:cNvPr id="10" name="Content Placeholder 9">
            <a:extLst>
              <a:ext uri="{FF2B5EF4-FFF2-40B4-BE49-F238E27FC236}">
                <a16:creationId xmlns:a16="http://schemas.microsoft.com/office/drawing/2014/main" id="{98FFF474-CF21-18C5-DB44-B37F7D115523}"/>
              </a:ext>
            </a:extLst>
          </p:cNvPr>
          <p:cNvPicPr>
            <a:picLocks noGrp="1" noChangeAspect="1"/>
          </p:cNvPicPr>
          <p:nvPr>
            <p:ph idx="1"/>
          </p:nvPr>
        </p:nvPicPr>
        <p:blipFill rotWithShape="1">
          <a:blip r:embed="rId3"/>
          <a:srcRect t="6976" b="15"/>
          <a:stretch/>
        </p:blipFill>
        <p:spPr>
          <a:xfrm>
            <a:off x="1167492" y="1784304"/>
            <a:ext cx="10152404" cy="4102592"/>
          </a:xfrm>
          <a:prstGeom prst="rect">
            <a:avLst/>
          </a:prstGeom>
        </p:spPr>
      </p:pic>
    </p:spTree>
    <p:extLst>
      <p:ext uri="{BB962C8B-B14F-4D97-AF65-F5344CB8AC3E}">
        <p14:creationId xmlns:p14="http://schemas.microsoft.com/office/powerpoint/2010/main" val="209864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a:buFontTx/>
              <a:buChar char="-"/>
            </a:pPr>
            <a:r>
              <a:rPr lang="en-US" dirty="0"/>
              <a:t>We can expect to pay employees in the US:</a:t>
            </a:r>
          </a:p>
          <a:p>
            <a:pPr marL="800100" lvl="1" indent="-342900">
              <a:buFontTx/>
              <a:buChar char="-"/>
            </a:pPr>
            <a:r>
              <a:rPr lang="en-US" dirty="0">
                <a:solidFill>
                  <a:schemeClr val="bg2"/>
                </a:solidFill>
              </a:rPr>
              <a:t>Entry Level: 70,000$ - 80,000$</a:t>
            </a:r>
          </a:p>
          <a:p>
            <a:pPr marL="800100" lvl="1" indent="-342900">
              <a:buFontTx/>
              <a:buChar char="-"/>
            </a:pPr>
            <a:r>
              <a:rPr lang="en-US" dirty="0">
                <a:solidFill>
                  <a:schemeClr val="bg2"/>
                </a:solidFill>
              </a:rPr>
              <a:t>Junior Level: 90,000$ - 100,000$</a:t>
            </a:r>
          </a:p>
          <a:p>
            <a:pPr marL="800100" lvl="1" indent="-342900">
              <a:buFontTx/>
              <a:buChar char="-"/>
            </a:pPr>
            <a:r>
              <a:rPr lang="en-US" dirty="0">
                <a:solidFill>
                  <a:schemeClr val="bg2"/>
                </a:solidFill>
              </a:rPr>
              <a:t>Senior Level: 130,000$ - 140,000$</a:t>
            </a:r>
          </a:p>
          <a:p>
            <a:pPr marL="342900" indent="-342900">
              <a:buFontTx/>
              <a:buChar char="-"/>
            </a:pPr>
            <a:r>
              <a:rPr lang="en-US" dirty="0"/>
              <a:t>We can expect to pay employees outside the US:</a:t>
            </a:r>
          </a:p>
          <a:p>
            <a:pPr marL="800100" lvl="1" indent="-342900">
              <a:buFontTx/>
              <a:buChar char="-"/>
            </a:pPr>
            <a:r>
              <a:rPr lang="en-US" dirty="0">
                <a:solidFill>
                  <a:schemeClr val="bg2"/>
                </a:solidFill>
              </a:rPr>
              <a:t>Entry Level: 40,000$ - 50,000$</a:t>
            </a:r>
          </a:p>
          <a:p>
            <a:pPr marL="800100" lvl="1" indent="-342900">
              <a:buFontTx/>
              <a:buChar char="-"/>
            </a:pPr>
            <a:r>
              <a:rPr lang="en-US" dirty="0">
                <a:solidFill>
                  <a:schemeClr val="bg2"/>
                </a:solidFill>
              </a:rPr>
              <a:t>Junior Level: 60,000$ - 70,000$</a:t>
            </a:r>
          </a:p>
          <a:p>
            <a:pPr marL="800100" lvl="1" indent="-342900">
              <a:buFontTx/>
              <a:buChar char="-"/>
            </a:pPr>
            <a:r>
              <a:rPr lang="en-US" dirty="0">
                <a:solidFill>
                  <a:schemeClr val="bg2"/>
                </a:solidFill>
              </a:rPr>
              <a:t>Senior Level: 90,000$ - 105,000$</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8/5/2023</a:t>
            </a:fld>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Data Science Salaries</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a:bodyPr>
          <a:lstStyle/>
          <a:p>
            <a:r>
              <a:rPr lang="en-US" dirty="0"/>
              <a:t>Nelson Tran</a:t>
            </a:r>
          </a:p>
          <a:p>
            <a:endParaRPr lang="en-US" dirty="0"/>
          </a:p>
          <a:p>
            <a:r>
              <a:rPr lang="en-US" dirty="0"/>
              <a:t>Trannq@merrimack.edu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{0CD9DDDD-7834-489D-8E2C-6ADACD9EA8B6}tf45331398_win32</Template>
  <TotalTime>390</TotalTime>
  <Words>465</Words>
  <Application>Microsoft Office PowerPoint</Application>
  <PresentationFormat>Widescreen</PresentationFormat>
  <Paragraphs>45</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Tenorite</vt:lpstr>
      <vt:lpstr>Office Theme</vt:lpstr>
      <vt:lpstr>Data Science Salaries</vt:lpstr>
      <vt:lpstr>Introduction to Analysis</vt:lpstr>
      <vt:lpstr>Data Cleaning</vt:lpstr>
      <vt:lpstr>Suggested Salary for Hire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Salaries</dc:title>
  <dc:creator>Nelson Q Tran</dc:creator>
  <cp:lastModifiedBy>Nelson Q Tran</cp:lastModifiedBy>
  <cp:revision>1</cp:revision>
  <dcterms:created xsi:type="dcterms:W3CDTF">2023-08-05T14:53:21Z</dcterms:created>
  <dcterms:modified xsi:type="dcterms:W3CDTF">2023-08-05T21:23:45Z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