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85" r:id="rId3"/>
    <p:sldId id="257" r:id="rId4"/>
    <p:sldId id="275" r:id="rId5"/>
    <p:sldId id="259" r:id="rId6"/>
    <p:sldId id="264" r:id="rId7"/>
    <p:sldId id="291" r:id="rId8"/>
    <p:sldId id="265" r:id="rId9"/>
    <p:sldId id="262" r:id="rId10"/>
    <p:sldId id="297" r:id="rId11"/>
    <p:sldId id="278" r:id="rId12"/>
    <p:sldId id="279" r:id="rId13"/>
    <p:sldId id="296" r:id="rId14"/>
    <p:sldId id="290" r:id="rId15"/>
    <p:sldId id="288" r:id="rId16"/>
    <p:sldId id="287"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7C3D5C-5EC7-471B-BCAB-31B762CDEF4A}">
          <p14:sldIdLst>
            <p14:sldId id="256"/>
            <p14:sldId id="285"/>
            <p14:sldId id="257"/>
            <p14:sldId id="275"/>
            <p14:sldId id="259"/>
          </p14:sldIdLst>
        </p14:section>
        <p14:section name="Untitled Section" id="{B56EDF47-88E3-42B0-A3BC-0AF9CA5E671D}">
          <p14:sldIdLst>
            <p14:sldId id="264"/>
            <p14:sldId id="291"/>
            <p14:sldId id="265"/>
            <p14:sldId id="262"/>
            <p14:sldId id="297"/>
            <p14:sldId id="278"/>
            <p14:sldId id="279"/>
            <p14:sldId id="296"/>
            <p14:sldId id="290"/>
            <p14:sldId id="288"/>
            <p14:sldId id="28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5" autoAdjust="0"/>
    <p:restoredTop sz="94660"/>
  </p:normalViewPr>
  <p:slideViewPr>
    <p:cSldViewPr snapToGrid="0">
      <p:cViewPr varScale="1">
        <p:scale>
          <a:sx n="113" d="100"/>
          <a:sy n="113" d="100"/>
        </p:scale>
        <p:origin x="10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2DE3A1-E735-4983-9E92-D4D1BCE0473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GB"/>
        </a:p>
      </dgm:t>
    </dgm:pt>
    <dgm:pt modelId="{814A8158-92C9-463F-9692-79AB56CE3B93}">
      <dgm:prSet phldrT="[Text]" custT="1"/>
      <dgm:spPr/>
      <dgm:t>
        <a:bodyPr/>
        <a:lstStyle/>
        <a:p>
          <a:r>
            <a:rPr lang="en-GB" sz="1400" dirty="0"/>
            <a:t>Start</a:t>
          </a:r>
        </a:p>
      </dgm:t>
    </dgm:pt>
    <dgm:pt modelId="{9FAFF5F5-8C94-4F13-8EC0-6A2AA0687F8B}" type="parTrans" cxnId="{77DD5CFF-9C4D-4A93-A445-CC2ED8BEBB35}">
      <dgm:prSet/>
      <dgm:spPr/>
      <dgm:t>
        <a:bodyPr/>
        <a:lstStyle/>
        <a:p>
          <a:endParaRPr lang="en-GB"/>
        </a:p>
      </dgm:t>
    </dgm:pt>
    <dgm:pt modelId="{4C966013-64C6-4533-BFC4-41854A63B315}" type="sibTrans" cxnId="{77DD5CFF-9C4D-4A93-A445-CC2ED8BEBB35}">
      <dgm:prSet/>
      <dgm:spPr/>
      <dgm:t>
        <a:bodyPr/>
        <a:lstStyle/>
        <a:p>
          <a:endParaRPr lang="en-GB"/>
        </a:p>
      </dgm:t>
    </dgm:pt>
    <dgm:pt modelId="{20A073F7-9B70-43B3-A263-D88E44B6EA1F}">
      <dgm:prSet phldrT="[Text]" custT="1"/>
      <dgm:spPr/>
      <dgm:t>
        <a:bodyPr/>
        <a:lstStyle/>
        <a:p>
          <a:r>
            <a:rPr lang="en-GB" sz="1400" dirty="0" smtClean="0"/>
            <a:t>Handling</a:t>
          </a:r>
          <a:endParaRPr lang="en-GB" sz="1400" dirty="0"/>
        </a:p>
      </dgm:t>
    </dgm:pt>
    <dgm:pt modelId="{E5F57A41-55E0-4D7E-9A7A-11125ADD9C18}" type="parTrans" cxnId="{027B12B5-C512-4D7E-BC45-32CFE5B5D27E}">
      <dgm:prSet/>
      <dgm:spPr/>
      <dgm:t>
        <a:bodyPr/>
        <a:lstStyle/>
        <a:p>
          <a:endParaRPr lang="en-GB"/>
        </a:p>
      </dgm:t>
    </dgm:pt>
    <dgm:pt modelId="{F8785086-F920-458B-9780-8AF2F0A8DDDA}" type="sibTrans" cxnId="{027B12B5-C512-4D7E-BC45-32CFE5B5D27E}">
      <dgm:prSet/>
      <dgm:spPr/>
      <dgm:t>
        <a:bodyPr/>
        <a:lstStyle/>
        <a:p>
          <a:endParaRPr lang="en-GB"/>
        </a:p>
      </dgm:t>
    </dgm:pt>
    <dgm:pt modelId="{C5F73A21-45B6-4C6A-8894-ED2F9C00435D}">
      <dgm:prSet phldrT="[Text]" custT="1"/>
      <dgm:spPr/>
      <dgm:t>
        <a:bodyPr/>
        <a:lstStyle/>
        <a:p>
          <a:r>
            <a:rPr lang="en-GB" sz="1400" dirty="0" smtClean="0"/>
            <a:t>Analysis and graph generation</a:t>
          </a:r>
          <a:endParaRPr lang="en-GB" sz="1400" dirty="0"/>
        </a:p>
      </dgm:t>
    </dgm:pt>
    <dgm:pt modelId="{8E89E3C4-5216-4CA2-BE2B-CF4107BEE506}" type="parTrans" cxnId="{FA6B8E05-85A6-4B82-BCBB-FFF79B5379DC}">
      <dgm:prSet/>
      <dgm:spPr/>
      <dgm:t>
        <a:bodyPr/>
        <a:lstStyle/>
        <a:p>
          <a:endParaRPr lang="en-GB"/>
        </a:p>
      </dgm:t>
    </dgm:pt>
    <dgm:pt modelId="{AF25C52E-B9B6-43BB-AC42-71F7B7F03E57}" type="sibTrans" cxnId="{FA6B8E05-85A6-4B82-BCBB-FFF79B5379DC}">
      <dgm:prSet/>
      <dgm:spPr/>
      <dgm:t>
        <a:bodyPr/>
        <a:lstStyle/>
        <a:p>
          <a:endParaRPr lang="en-GB"/>
        </a:p>
      </dgm:t>
    </dgm:pt>
    <dgm:pt modelId="{948A5CA9-8E85-4D32-8490-6EA20C7B479E}">
      <dgm:prSet phldrT="[Text]" custT="1"/>
      <dgm:spPr/>
      <dgm:t>
        <a:bodyPr/>
        <a:lstStyle/>
        <a:p>
          <a:r>
            <a:rPr lang="en-GB" sz="1400" dirty="0" smtClean="0"/>
            <a:t>Dipole comparison  for various years</a:t>
          </a:r>
          <a:endParaRPr lang="en-GB" sz="1400" dirty="0"/>
        </a:p>
      </dgm:t>
    </dgm:pt>
    <dgm:pt modelId="{D75FCA43-3DBD-438F-8F7F-D567BB1E7F7F}" type="parTrans" cxnId="{7FCD3AAF-3D9B-428D-96DA-F770D528A12F}">
      <dgm:prSet/>
      <dgm:spPr/>
      <dgm:t>
        <a:bodyPr/>
        <a:lstStyle/>
        <a:p>
          <a:endParaRPr lang="en-GB"/>
        </a:p>
      </dgm:t>
    </dgm:pt>
    <dgm:pt modelId="{46113CB3-7EC0-4BF4-9D45-7F51C2C59AB4}" type="sibTrans" cxnId="{7FCD3AAF-3D9B-428D-96DA-F770D528A12F}">
      <dgm:prSet/>
      <dgm:spPr/>
      <dgm:t>
        <a:bodyPr/>
        <a:lstStyle/>
        <a:p>
          <a:endParaRPr lang="en-GB"/>
        </a:p>
      </dgm:t>
    </dgm:pt>
    <dgm:pt modelId="{86C38A77-6024-4414-858E-D151C73F711F}">
      <dgm:prSet phldrT="[Text]" custT="1"/>
      <dgm:spPr/>
      <dgm:t>
        <a:bodyPr/>
        <a:lstStyle/>
        <a:p>
          <a:r>
            <a:rPr lang="en-GB" sz="1400" dirty="0"/>
            <a:t>Data, minute averaged</a:t>
          </a:r>
        </a:p>
      </dgm:t>
    </dgm:pt>
    <dgm:pt modelId="{5296E4D8-4C24-48BB-8AC8-560102CB7F0A}" type="parTrans" cxnId="{1196411C-32F9-48A8-8A13-5908C1B2C8F0}">
      <dgm:prSet/>
      <dgm:spPr/>
      <dgm:t>
        <a:bodyPr/>
        <a:lstStyle/>
        <a:p>
          <a:endParaRPr lang="en-GB"/>
        </a:p>
      </dgm:t>
    </dgm:pt>
    <dgm:pt modelId="{A3077AE9-9BD3-4408-AEF3-568428DA3A95}" type="sibTrans" cxnId="{1196411C-32F9-48A8-8A13-5908C1B2C8F0}">
      <dgm:prSet/>
      <dgm:spPr/>
      <dgm:t>
        <a:bodyPr/>
        <a:lstStyle/>
        <a:p>
          <a:endParaRPr lang="en-GB"/>
        </a:p>
      </dgm:t>
    </dgm:pt>
    <dgm:pt modelId="{901B7A89-C371-4642-8279-E0E8E3F0478F}">
      <dgm:prSet phldrT="[Text]" custT="1"/>
      <dgm:spPr/>
      <dgm:t>
        <a:bodyPr/>
        <a:lstStyle/>
        <a:p>
          <a:r>
            <a:rPr lang="en-GB" sz="1400" dirty="0" smtClean="0"/>
            <a:t>Average over 2 solar rotations</a:t>
          </a:r>
          <a:endParaRPr lang="en-GB" sz="1400" dirty="0"/>
        </a:p>
      </dgm:t>
    </dgm:pt>
    <dgm:pt modelId="{B65E67CC-816A-4747-84C6-0333B7E74420}" type="parTrans" cxnId="{9801E16C-0D5F-48A8-94D7-23C33590E987}">
      <dgm:prSet/>
      <dgm:spPr/>
      <dgm:t>
        <a:bodyPr/>
        <a:lstStyle/>
        <a:p>
          <a:endParaRPr lang="en-GB"/>
        </a:p>
      </dgm:t>
    </dgm:pt>
    <dgm:pt modelId="{B2E24D5C-F37F-4DC2-973E-5FC6A551F46D}" type="sibTrans" cxnId="{9801E16C-0D5F-48A8-94D7-23C33590E987}">
      <dgm:prSet/>
      <dgm:spPr/>
      <dgm:t>
        <a:bodyPr/>
        <a:lstStyle/>
        <a:p>
          <a:endParaRPr lang="en-GB"/>
        </a:p>
      </dgm:t>
    </dgm:pt>
    <dgm:pt modelId="{7E4833EA-42F4-4A10-BFAC-00D9DFB8A915}">
      <dgm:prSet phldrT="[Text]" custT="1"/>
      <dgm:spPr/>
      <dgm:t>
        <a:bodyPr/>
        <a:lstStyle/>
        <a:p>
          <a:r>
            <a:rPr lang="en-GB" sz="1400" dirty="0" smtClean="0"/>
            <a:t>Redefine angles</a:t>
          </a:r>
          <a:endParaRPr lang="en-GB" sz="1400" dirty="0"/>
        </a:p>
      </dgm:t>
    </dgm:pt>
    <dgm:pt modelId="{C894F91A-0A71-407F-AA98-B52894EFFAC3}" type="parTrans" cxnId="{B7467FF2-FDDA-4272-8D58-A2D030FF32C8}">
      <dgm:prSet/>
      <dgm:spPr/>
      <dgm:t>
        <a:bodyPr/>
        <a:lstStyle/>
        <a:p>
          <a:endParaRPr lang="en-US"/>
        </a:p>
      </dgm:t>
    </dgm:pt>
    <dgm:pt modelId="{6E55FA0E-4E16-4FFB-A9DE-AB93A27EC3E1}" type="sibTrans" cxnId="{B7467FF2-FDDA-4272-8D58-A2D030FF32C8}">
      <dgm:prSet/>
      <dgm:spPr/>
      <dgm:t>
        <a:bodyPr/>
        <a:lstStyle/>
        <a:p>
          <a:endParaRPr lang="en-US"/>
        </a:p>
      </dgm:t>
    </dgm:pt>
    <dgm:pt modelId="{92E6AA7C-D779-4E62-88FA-3AAF37C17FB3}">
      <dgm:prSet phldrT="[Text]" custT="1"/>
      <dgm:spPr/>
      <dgm:t>
        <a:bodyPr/>
        <a:lstStyle/>
        <a:p>
          <a:r>
            <a:rPr lang="en-GB" sz="1400" dirty="0" smtClean="0"/>
            <a:t>Hourly averages</a:t>
          </a:r>
          <a:endParaRPr lang="en-GB" sz="1400" dirty="0"/>
        </a:p>
      </dgm:t>
    </dgm:pt>
    <dgm:pt modelId="{5C106E20-29C9-4CBF-BCF6-D5C63D7BE2B2}" type="parTrans" cxnId="{EE208111-A5F4-4788-A5F1-1454DBCB78C6}">
      <dgm:prSet/>
      <dgm:spPr/>
      <dgm:t>
        <a:bodyPr/>
        <a:lstStyle/>
        <a:p>
          <a:endParaRPr lang="en-US"/>
        </a:p>
      </dgm:t>
    </dgm:pt>
    <dgm:pt modelId="{D7FF55B1-BDF3-48B9-B2D6-58D8F693C91F}" type="sibTrans" cxnId="{EE208111-A5F4-4788-A5F1-1454DBCB78C6}">
      <dgm:prSet/>
      <dgm:spPr/>
      <dgm:t>
        <a:bodyPr/>
        <a:lstStyle/>
        <a:p>
          <a:endParaRPr lang="en-US"/>
        </a:p>
      </dgm:t>
    </dgm:pt>
    <dgm:pt modelId="{C51979DF-C371-4704-A2B3-4D9B4356E70C}">
      <dgm:prSet phldrT="[Text]" custT="1"/>
      <dgm:spPr/>
      <dgm:t>
        <a:bodyPr/>
        <a:lstStyle/>
        <a:p>
          <a:r>
            <a:rPr lang="en-GB" sz="1400" dirty="0" smtClean="0"/>
            <a:t>Handle Missing data and duplicates</a:t>
          </a:r>
          <a:endParaRPr lang="en-GB" sz="1400" dirty="0"/>
        </a:p>
      </dgm:t>
    </dgm:pt>
    <dgm:pt modelId="{AC1EC46D-B0F7-4FD2-9A37-C0B4B6122FA8}" type="parTrans" cxnId="{05029D69-85E6-466D-ABC7-C9F7E3E1D78E}">
      <dgm:prSet/>
      <dgm:spPr/>
      <dgm:t>
        <a:bodyPr/>
        <a:lstStyle/>
        <a:p>
          <a:endParaRPr lang="en-US"/>
        </a:p>
      </dgm:t>
    </dgm:pt>
    <dgm:pt modelId="{E59E6705-E835-4C58-9287-384EA177370C}" type="sibTrans" cxnId="{05029D69-85E6-466D-ABC7-C9F7E3E1D78E}">
      <dgm:prSet/>
      <dgm:spPr/>
      <dgm:t>
        <a:bodyPr/>
        <a:lstStyle/>
        <a:p>
          <a:endParaRPr lang="en-US"/>
        </a:p>
      </dgm:t>
    </dgm:pt>
    <dgm:pt modelId="{596886F1-CB8B-490C-B3FA-646612BDC5B7}">
      <dgm:prSet phldrT="[Text]" custT="1"/>
      <dgm:spPr/>
      <dgm:t>
        <a:bodyPr/>
        <a:lstStyle/>
        <a:p>
          <a:r>
            <a:rPr lang="en-GB" sz="1400" dirty="0" smtClean="0"/>
            <a:t>Calculate R^2 Br for each minute</a:t>
          </a:r>
          <a:endParaRPr lang="en-GB" sz="1400" dirty="0"/>
        </a:p>
      </dgm:t>
    </dgm:pt>
    <dgm:pt modelId="{6562046B-7C2D-453B-9259-FFA1FF5B0B90}" type="parTrans" cxnId="{E4664593-4A98-48C7-A617-E94BFD972164}">
      <dgm:prSet/>
      <dgm:spPr/>
      <dgm:t>
        <a:bodyPr/>
        <a:lstStyle/>
        <a:p>
          <a:endParaRPr lang="en-US"/>
        </a:p>
      </dgm:t>
    </dgm:pt>
    <dgm:pt modelId="{A79DE60A-03E1-4430-9E46-0C14CC4865F8}" type="sibTrans" cxnId="{E4664593-4A98-48C7-A617-E94BFD972164}">
      <dgm:prSet/>
      <dgm:spPr/>
      <dgm:t>
        <a:bodyPr/>
        <a:lstStyle/>
        <a:p>
          <a:endParaRPr lang="en-US"/>
        </a:p>
      </dgm:t>
    </dgm:pt>
    <dgm:pt modelId="{77E03F17-F17E-45DF-9881-DFD8A903D9F1}">
      <dgm:prSet phldrT="[Text]" custT="1"/>
      <dgm:spPr/>
      <dgm:t>
        <a:bodyPr/>
        <a:lstStyle/>
        <a:p>
          <a:r>
            <a:rPr lang="en-GB" sz="1400" dirty="0" smtClean="0"/>
            <a:t>Fluctuation removal</a:t>
          </a:r>
          <a:endParaRPr lang="en-GB" sz="1400" dirty="0"/>
        </a:p>
      </dgm:t>
    </dgm:pt>
    <dgm:pt modelId="{B69FAE11-1093-4CE2-B135-8F002EAF7256}" type="parTrans" cxnId="{6D308C29-74AA-4A8E-ABFC-BA835DCA851C}">
      <dgm:prSet/>
      <dgm:spPr/>
      <dgm:t>
        <a:bodyPr/>
        <a:lstStyle/>
        <a:p>
          <a:endParaRPr lang="en-US"/>
        </a:p>
      </dgm:t>
    </dgm:pt>
    <dgm:pt modelId="{71359A95-CBEE-4A87-9A09-9E5260BA70F8}" type="sibTrans" cxnId="{6D308C29-74AA-4A8E-ABFC-BA835DCA851C}">
      <dgm:prSet/>
      <dgm:spPr/>
      <dgm:t>
        <a:bodyPr/>
        <a:lstStyle/>
        <a:p>
          <a:endParaRPr lang="en-US"/>
        </a:p>
      </dgm:t>
    </dgm:pt>
    <dgm:pt modelId="{05DB9A62-AF15-4F7C-8F75-808CFC631786}">
      <dgm:prSet phldrT="[Text]" custT="1"/>
      <dgm:spPr/>
      <dgm:t>
        <a:bodyPr/>
        <a:lstStyle/>
        <a:p>
          <a:r>
            <a:rPr lang="en-GB" sz="1400" dirty="0" smtClean="0"/>
            <a:t>Daily averages</a:t>
          </a:r>
          <a:endParaRPr lang="en-GB" sz="1400" dirty="0"/>
        </a:p>
      </dgm:t>
    </dgm:pt>
    <dgm:pt modelId="{1F04B997-8EFB-4F3A-9427-273793F0018D}" type="parTrans" cxnId="{F8D4D535-1536-4886-BFA5-5A83F85F794E}">
      <dgm:prSet/>
      <dgm:spPr/>
      <dgm:t>
        <a:bodyPr/>
        <a:lstStyle/>
        <a:p>
          <a:endParaRPr lang="en-US"/>
        </a:p>
      </dgm:t>
    </dgm:pt>
    <dgm:pt modelId="{8856BFD7-2334-485B-B7E9-BA280B14C0B8}" type="sibTrans" cxnId="{F8D4D535-1536-4886-BFA5-5A83F85F794E}">
      <dgm:prSet/>
      <dgm:spPr/>
      <dgm:t>
        <a:bodyPr/>
        <a:lstStyle/>
        <a:p>
          <a:endParaRPr lang="en-US"/>
        </a:p>
      </dgm:t>
    </dgm:pt>
    <dgm:pt modelId="{6D82693B-0175-4890-A259-B4F3E73B77AA}">
      <dgm:prSet phldrT="[Text]" custT="1"/>
      <dgm:spPr/>
      <dgm:t>
        <a:bodyPr/>
        <a:lstStyle/>
        <a:p>
          <a:r>
            <a:rPr lang="en-GB" sz="1400" dirty="0" smtClean="0"/>
            <a:t>Separate Negative and positive sectors</a:t>
          </a:r>
          <a:endParaRPr lang="en-GB" sz="1400" dirty="0"/>
        </a:p>
      </dgm:t>
    </dgm:pt>
    <dgm:pt modelId="{DED6F168-2847-4F4E-8068-5298DF906C09}" type="parTrans" cxnId="{A1CCE4D2-C718-411F-8BCE-71B08B567C36}">
      <dgm:prSet/>
      <dgm:spPr/>
      <dgm:t>
        <a:bodyPr/>
        <a:lstStyle/>
        <a:p>
          <a:endParaRPr lang="en-US"/>
        </a:p>
      </dgm:t>
    </dgm:pt>
    <dgm:pt modelId="{4C85930E-8378-4404-A791-9BF6751F941A}" type="sibTrans" cxnId="{A1CCE4D2-C718-411F-8BCE-71B08B567C36}">
      <dgm:prSet/>
      <dgm:spPr/>
      <dgm:t>
        <a:bodyPr/>
        <a:lstStyle/>
        <a:p>
          <a:endParaRPr lang="en-US"/>
        </a:p>
      </dgm:t>
    </dgm:pt>
    <dgm:pt modelId="{EA3606BE-1D12-43EC-B52C-145E5199448A}">
      <dgm:prSet phldrT="[Text]" custT="1"/>
      <dgm:spPr/>
      <dgm:t>
        <a:bodyPr/>
        <a:lstStyle/>
        <a:p>
          <a:r>
            <a:rPr lang="en-GB" sz="1400" smtClean="0"/>
            <a:t>Averaging</a:t>
          </a:r>
          <a:endParaRPr lang="en-GB" sz="1400" dirty="0"/>
        </a:p>
      </dgm:t>
    </dgm:pt>
    <dgm:pt modelId="{5A2ACD78-049A-4718-BA40-55DBB35A4C8C}" type="parTrans" cxnId="{0F70B488-A562-4EE8-AE6A-D6D9A75CFA13}">
      <dgm:prSet/>
      <dgm:spPr/>
      <dgm:t>
        <a:bodyPr/>
        <a:lstStyle/>
        <a:p>
          <a:endParaRPr lang="en-US"/>
        </a:p>
      </dgm:t>
    </dgm:pt>
    <dgm:pt modelId="{E2CB355E-C343-4FD7-B8B9-DC43DF432082}" type="sibTrans" cxnId="{0F70B488-A562-4EE8-AE6A-D6D9A75CFA13}">
      <dgm:prSet/>
      <dgm:spPr/>
      <dgm:t>
        <a:bodyPr/>
        <a:lstStyle/>
        <a:p>
          <a:endParaRPr lang="en-US"/>
        </a:p>
      </dgm:t>
    </dgm:pt>
    <dgm:pt modelId="{6EEB6582-BC9A-4E36-A7F2-E9BE6984D749}">
      <dgm:prSet phldrT="[Text]" custT="1"/>
      <dgm:spPr/>
      <dgm:t>
        <a:bodyPr/>
        <a:lstStyle/>
        <a:p>
          <a:r>
            <a:rPr lang="en-GB" sz="1400" dirty="0" smtClean="0"/>
            <a:t>Compare magnetic activity to sunspot number</a:t>
          </a:r>
          <a:endParaRPr lang="en-GB" sz="1400" dirty="0"/>
        </a:p>
      </dgm:t>
    </dgm:pt>
    <dgm:pt modelId="{4A009C6D-80BF-4182-8992-6726D1D03559}" type="parTrans" cxnId="{4F058AC8-73AD-49F4-8C26-F57B9358AEB2}">
      <dgm:prSet/>
      <dgm:spPr/>
      <dgm:t>
        <a:bodyPr/>
        <a:lstStyle/>
        <a:p>
          <a:endParaRPr lang="en-US"/>
        </a:p>
      </dgm:t>
    </dgm:pt>
    <dgm:pt modelId="{6776EEBE-51AD-494D-A5E0-65333CFB3F2E}" type="sibTrans" cxnId="{4F058AC8-73AD-49F4-8C26-F57B9358AEB2}">
      <dgm:prSet/>
      <dgm:spPr/>
      <dgm:t>
        <a:bodyPr/>
        <a:lstStyle/>
        <a:p>
          <a:endParaRPr lang="en-US"/>
        </a:p>
      </dgm:t>
    </dgm:pt>
    <dgm:pt modelId="{ED0AB0FC-DBBD-47EC-983C-2ED3FCFF7BF2}" type="pres">
      <dgm:prSet presAssocID="{802DE3A1-E735-4983-9E92-D4D1BCE04735}" presName="Name0" presStyleCnt="0">
        <dgm:presLayoutVars>
          <dgm:chPref val="3"/>
          <dgm:dir/>
          <dgm:animLvl val="lvl"/>
          <dgm:resizeHandles/>
        </dgm:presLayoutVars>
      </dgm:prSet>
      <dgm:spPr/>
      <dgm:t>
        <a:bodyPr/>
        <a:lstStyle/>
        <a:p>
          <a:endParaRPr lang="en-US"/>
        </a:p>
      </dgm:t>
    </dgm:pt>
    <dgm:pt modelId="{EE544477-093E-48A9-9E51-EF4704E87D20}" type="pres">
      <dgm:prSet presAssocID="{814A8158-92C9-463F-9692-79AB56CE3B93}" presName="horFlow" presStyleCnt="0"/>
      <dgm:spPr/>
    </dgm:pt>
    <dgm:pt modelId="{5B1BA4D5-B9B8-4C20-8E8E-5E30E3BE8BAA}" type="pres">
      <dgm:prSet presAssocID="{814A8158-92C9-463F-9692-79AB56CE3B93}" presName="bigChev" presStyleLbl="node1" presStyleIdx="0" presStyleCnt="4"/>
      <dgm:spPr/>
      <dgm:t>
        <a:bodyPr/>
        <a:lstStyle/>
        <a:p>
          <a:endParaRPr lang="en-US"/>
        </a:p>
      </dgm:t>
    </dgm:pt>
    <dgm:pt modelId="{512473A3-FEFC-42AE-AF12-DE68BE7AA415}" type="pres">
      <dgm:prSet presAssocID="{5296E4D8-4C24-48BB-8AC8-560102CB7F0A}" presName="parTrans" presStyleCnt="0"/>
      <dgm:spPr/>
    </dgm:pt>
    <dgm:pt modelId="{EC9C9A3F-B5C1-4721-8CB0-360FA877DC11}" type="pres">
      <dgm:prSet presAssocID="{86C38A77-6024-4414-858E-D151C73F711F}" presName="node" presStyleLbl="alignAccFollowNode1" presStyleIdx="0" presStyleCnt="11">
        <dgm:presLayoutVars>
          <dgm:bulletEnabled val="1"/>
        </dgm:presLayoutVars>
      </dgm:prSet>
      <dgm:spPr/>
      <dgm:t>
        <a:bodyPr/>
        <a:lstStyle/>
        <a:p>
          <a:endParaRPr lang="en-US"/>
        </a:p>
      </dgm:t>
    </dgm:pt>
    <dgm:pt modelId="{723CE5E2-BF54-447B-9F82-78383499D6C2}" type="pres">
      <dgm:prSet presAssocID="{814A8158-92C9-463F-9692-79AB56CE3B93}" presName="vSp" presStyleCnt="0"/>
      <dgm:spPr/>
    </dgm:pt>
    <dgm:pt modelId="{5A485482-C15B-401D-8981-33287F79E2A1}" type="pres">
      <dgm:prSet presAssocID="{20A073F7-9B70-43B3-A263-D88E44B6EA1F}" presName="horFlow" presStyleCnt="0"/>
      <dgm:spPr/>
    </dgm:pt>
    <dgm:pt modelId="{1567CF64-2A3A-4D5D-A5A0-FED49ADF11AD}" type="pres">
      <dgm:prSet presAssocID="{20A073F7-9B70-43B3-A263-D88E44B6EA1F}" presName="bigChev" presStyleLbl="node1" presStyleIdx="1" presStyleCnt="4"/>
      <dgm:spPr/>
      <dgm:t>
        <a:bodyPr/>
        <a:lstStyle/>
        <a:p>
          <a:endParaRPr lang="en-US"/>
        </a:p>
      </dgm:t>
    </dgm:pt>
    <dgm:pt modelId="{BF01708D-80FC-4704-A7A7-AC9C186580E3}" type="pres">
      <dgm:prSet presAssocID="{AC1EC46D-B0F7-4FD2-9A37-C0B4B6122FA8}" presName="parTrans" presStyleCnt="0"/>
      <dgm:spPr/>
    </dgm:pt>
    <dgm:pt modelId="{0E8BB565-C759-4C82-A9B1-5C60B335DA89}" type="pres">
      <dgm:prSet presAssocID="{C51979DF-C371-4704-A2B3-4D9B4356E70C}" presName="node" presStyleLbl="alignAccFollowNode1" presStyleIdx="1" presStyleCnt="11">
        <dgm:presLayoutVars>
          <dgm:bulletEnabled val="1"/>
        </dgm:presLayoutVars>
      </dgm:prSet>
      <dgm:spPr/>
      <dgm:t>
        <a:bodyPr/>
        <a:lstStyle/>
        <a:p>
          <a:endParaRPr lang="en-US"/>
        </a:p>
      </dgm:t>
    </dgm:pt>
    <dgm:pt modelId="{947AA344-C8F4-42AE-8F5D-BBF0B9E02A01}" type="pres">
      <dgm:prSet presAssocID="{E59E6705-E835-4C58-9287-384EA177370C}" presName="sibTrans" presStyleCnt="0"/>
      <dgm:spPr/>
    </dgm:pt>
    <dgm:pt modelId="{CD24CB43-E03E-4429-BBDB-E480083A11CB}" type="pres">
      <dgm:prSet presAssocID="{596886F1-CB8B-490C-B3FA-646612BDC5B7}" presName="node" presStyleLbl="alignAccFollowNode1" presStyleIdx="2" presStyleCnt="11">
        <dgm:presLayoutVars>
          <dgm:bulletEnabled val="1"/>
        </dgm:presLayoutVars>
      </dgm:prSet>
      <dgm:spPr/>
      <dgm:t>
        <a:bodyPr/>
        <a:lstStyle/>
        <a:p>
          <a:endParaRPr lang="en-US"/>
        </a:p>
      </dgm:t>
    </dgm:pt>
    <dgm:pt modelId="{6634172F-4A9D-455F-A6AB-4DFC31EA4967}" type="pres">
      <dgm:prSet presAssocID="{A79DE60A-03E1-4430-9E46-0C14CC4865F8}" presName="sibTrans" presStyleCnt="0"/>
      <dgm:spPr/>
    </dgm:pt>
    <dgm:pt modelId="{50F9D603-CAC9-4C90-A379-5B42EB0CD02A}" type="pres">
      <dgm:prSet presAssocID="{7E4833EA-42F4-4A10-BFAC-00D9DFB8A915}" presName="node" presStyleLbl="alignAccFollowNode1" presStyleIdx="3" presStyleCnt="11">
        <dgm:presLayoutVars>
          <dgm:bulletEnabled val="1"/>
        </dgm:presLayoutVars>
      </dgm:prSet>
      <dgm:spPr/>
      <dgm:t>
        <a:bodyPr/>
        <a:lstStyle/>
        <a:p>
          <a:endParaRPr lang="en-US"/>
        </a:p>
      </dgm:t>
    </dgm:pt>
    <dgm:pt modelId="{96E20E6F-DB82-4876-A703-67439D5163D0}" type="pres">
      <dgm:prSet presAssocID="{6E55FA0E-4E16-4FFB-A9DE-AB93A27EC3E1}" presName="sibTrans" presStyleCnt="0"/>
      <dgm:spPr/>
    </dgm:pt>
    <dgm:pt modelId="{413F1425-C163-4270-AF38-0C7319265DBF}" type="pres">
      <dgm:prSet presAssocID="{6D82693B-0175-4890-A259-B4F3E73B77AA}" presName="node" presStyleLbl="alignAccFollowNode1" presStyleIdx="4" presStyleCnt="11">
        <dgm:presLayoutVars>
          <dgm:bulletEnabled val="1"/>
        </dgm:presLayoutVars>
      </dgm:prSet>
      <dgm:spPr/>
      <dgm:t>
        <a:bodyPr/>
        <a:lstStyle/>
        <a:p>
          <a:endParaRPr lang="en-US"/>
        </a:p>
      </dgm:t>
    </dgm:pt>
    <dgm:pt modelId="{31952121-5994-47D8-B620-9D3AA507AF60}" type="pres">
      <dgm:prSet presAssocID="{20A073F7-9B70-43B3-A263-D88E44B6EA1F}" presName="vSp" presStyleCnt="0"/>
      <dgm:spPr/>
    </dgm:pt>
    <dgm:pt modelId="{972E532B-F09E-4E65-BA4D-6BD3BA171C1B}" type="pres">
      <dgm:prSet presAssocID="{EA3606BE-1D12-43EC-B52C-145E5199448A}" presName="horFlow" presStyleCnt="0"/>
      <dgm:spPr/>
    </dgm:pt>
    <dgm:pt modelId="{772A3FE0-6043-4D49-B7E6-83A6C90C2688}" type="pres">
      <dgm:prSet presAssocID="{EA3606BE-1D12-43EC-B52C-145E5199448A}" presName="bigChev" presStyleLbl="node1" presStyleIdx="2" presStyleCnt="4"/>
      <dgm:spPr/>
      <dgm:t>
        <a:bodyPr/>
        <a:lstStyle/>
        <a:p>
          <a:endParaRPr lang="en-US"/>
        </a:p>
      </dgm:t>
    </dgm:pt>
    <dgm:pt modelId="{B2D89F04-D893-4C31-8B7D-2CD92AA7E340}" type="pres">
      <dgm:prSet presAssocID="{5C106E20-29C9-4CBF-BCF6-D5C63D7BE2B2}" presName="parTrans" presStyleCnt="0"/>
      <dgm:spPr/>
    </dgm:pt>
    <dgm:pt modelId="{73758C78-2DFA-4947-9409-21393235DF6D}" type="pres">
      <dgm:prSet presAssocID="{92E6AA7C-D779-4E62-88FA-3AAF37C17FB3}" presName="node" presStyleLbl="alignAccFollowNode1" presStyleIdx="5" presStyleCnt="11" custLinFactNeighborX="26691" custLinFactNeighborY="173">
        <dgm:presLayoutVars>
          <dgm:bulletEnabled val="1"/>
        </dgm:presLayoutVars>
      </dgm:prSet>
      <dgm:spPr/>
      <dgm:t>
        <a:bodyPr/>
        <a:lstStyle/>
        <a:p>
          <a:endParaRPr lang="en-US"/>
        </a:p>
      </dgm:t>
    </dgm:pt>
    <dgm:pt modelId="{B23491DE-02EA-40ED-A2EF-C24C8EB454E5}" type="pres">
      <dgm:prSet presAssocID="{D7FF55B1-BDF3-48B9-B2D6-58D8F693C91F}" presName="sibTrans" presStyleCnt="0"/>
      <dgm:spPr/>
    </dgm:pt>
    <dgm:pt modelId="{E30AC39F-A0EE-42B1-A4D6-4B13328F2126}" type="pres">
      <dgm:prSet presAssocID="{77E03F17-F17E-45DF-9881-DFD8A903D9F1}" presName="node" presStyleLbl="alignAccFollowNode1" presStyleIdx="6" presStyleCnt="11" custLinFactNeighborX="17820" custLinFactNeighborY="173">
        <dgm:presLayoutVars>
          <dgm:bulletEnabled val="1"/>
        </dgm:presLayoutVars>
      </dgm:prSet>
      <dgm:spPr/>
      <dgm:t>
        <a:bodyPr/>
        <a:lstStyle/>
        <a:p>
          <a:endParaRPr lang="en-US"/>
        </a:p>
      </dgm:t>
    </dgm:pt>
    <dgm:pt modelId="{E6F52F47-AFFB-43C2-A5FE-F240020E9D17}" type="pres">
      <dgm:prSet presAssocID="{71359A95-CBEE-4A87-9A09-9E5260BA70F8}" presName="sibTrans" presStyleCnt="0"/>
      <dgm:spPr/>
    </dgm:pt>
    <dgm:pt modelId="{234253AB-2C65-49F0-BA6E-B083FBA9AF6A}" type="pres">
      <dgm:prSet presAssocID="{05DB9A62-AF15-4F7C-8F75-808CFC631786}" presName="node" presStyleLbl="alignAccFollowNode1" presStyleIdx="7" presStyleCnt="11" custLinFactNeighborX="9684" custLinFactNeighborY="173">
        <dgm:presLayoutVars>
          <dgm:bulletEnabled val="1"/>
        </dgm:presLayoutVars>
      </dgm:prSet>
      <dgm:spPr/>
      <dgm:t>
        <a:bodyPr/>
        <a:lstStyle/>
        <a:p>
          <a:endParaRPr lang="en-US"/>
        </a:p>
      </dgm:t>
    </dgm:pt>
    <dgm:pt modelId="{D362E8DB-C02A-4375-ABE0-57DA86334C76}" type="pres">
      <dgm:prSet presAssocID="{EA3606BE-1D12-43EC-B52C-145E5199448A}" presName="vSp" presStyleCnt="0"/>
      <dgm:spPr/>
    </dgm:pt>
    <dgm:pt modelId="{BFA76525-485A-4D58-A3B6-DD16A9AF99DA}" type="pres">
      <dgm:prSet presAssocID="{C5F73A21-45B6-4C6A-8894-ED2F9C00435D}" presName="horFlow" presStyleCnt="0"/>
      <dgm:spPr/>
    </dgm:pt>
    <dgm:pt modelId="{219C5AE5-A39C-4B0F-B7D5-B642E4D4A347}" type="pres">
      <dgm:prSet presAssocID="{C5F73A21-45B6-4C6A-8894-ED2F9C00435D}" presName="bigChev" presStyleLbl="node1" presStyleIdx="3" presStyleCnt="4"/>
      <dgm:spPr/>
      <dgm:t>
        <a:bodyPr/>
        <a:lstStyle/>
        <a:p>
          <a:endParaRPr lang="en-US"/>
        </a:p>
      </dgm:t>
    </dgm:pt>
    <dgm:pt modelId="{D9271DAE-11BA-48EC-B6CE-E313DA45A5CC}" type="pres">
      <dgm:prSet presAssocID="{D75FCA43-3DBD-438F-8F7F-D567BB1E7F7F}" presName="parTrans" presStyleCnt="0"/>
      <dgm:spPr/>
    </dgm:pt>
    <dgm:pt modelId="{920DAA24-FB85-4F72-8B2F-18433041E687}" type="pres">
      <dgm:prSet presAssocID="{948A5CA9-8E85-4D32-8490-6EA20C7B479E}" presName="node" presStyleLbl="alignAccFollowNode1" presStyleIdx="8" presStyleCnt="11">
        <dgm:presLayoutVars>
          <dgm:bulletEnabled val="1"/>
        </dgm:presLayoutVars>
      </dgm:prSet>
      <dgm:spPr/>
      <dgm:t>
        <a:bodyPr/>
        <a:lstStyle/>
        <a:p>
          <a:endParaRPr lang="en-US"/>
        </a:p>
      </dgm:t>
    </dgm:pt>
    <dgm:pt modelId="{AD647E89-28FB-4591-B047-2659E20B4423}" type="pres">
      <dgm:prSet presAssocID="{46113CB3-7EC0-4BF4-9D45-7F51C2C59AB4}" presName="sibTrans" presStyleCnt="0"/>
      <dgm:spPr/>
    </dgm:pt>
    <dgm:pt modelId="{FACA175A-E175-4BCE-BC52-A0940FF6A86C}" type="pres">
      <dgm:prSet presAssocID="{901B7A89-C371-4642-8279-E0E8E3F0478F}" presName="node" presStyleLbl="alignAccFollowNode1" presStyleIdx="9" presStyleCnt="11" custScaleX="109594">
        <dgm:presLayoutVars>
          <dgm:bulletEnabled val="1"/>
        </dgm:presLayoutVars>
      </dgm:prSet>
      <dgm:spPr/>
      <dgm:t>
        <a:bodyPr/>
        <a:lstStyle/>
        <a:p>
          <a:endParaRPr lang="en-US"/>
        </a:p>
      </dgm:t>
    </dgm:pt>
    <dgm:pt modelId="{C87215A0-1EA9-4D11-ACF8-D51882BDC445}" type="pres">
      <dgm:prSet presAssocID="{B2E24D5C-F37F-4DC2-973E-5FC6A551F46D}" presName="sibTrans" presStyleCnt="0"/>
      <dgm:spPr/>
    </dgm:pt>
    <dgm:pt modelId="{81ADF17D-3A8F-455F-A764-7A64F4042A0B}" type="pres">
      <dgm:prSet presAssocID="{6EEB6582-BC9A-4E36-A7F2-E9BE6984D749}" presName="node" presStyleLbl="alignAccFollowNode1" presStyleIdx="10" presStyleCnt="11">
        <dgm:presLayoutVars>
          <dgm:bulletEnabled val="1"/>
        </dgm:presLayoutVars>
      </dgm:prSet>
      <dgm:spPr/>
      <dgm:t>
        <a:bodyPr/>
        <a:lstStyle/>
        <a:p>
          <a:endParaRPr lang="en-US"/>
        </a:p>
      </dgm:t>
    </dgm:pt>
  </dgm:ptLst>
  <dgm:cxnLst>
    <dgm:cxn modelId="{87429086-C8EA-4906-ADB7-32343BDBC4FA}" type="presOf" srcId="{86C38A77-6024-4414-858E-D151C73F711F}" destId="{EC9C9A3F-B5C1-4721-8CB0-360FA877DC11}" srcOrd="0" destOrd="0" presId="urn:microsoft.com/office/officeart/2005/8/layout/lProcess3"/>
    <dgm:cxn modelId="{352C7827-22F4-46BE-847C-8E023D9256FF}" type="presOf" srcId="{802DE3A1-E735-4983-9E92-D4D1BCE04735}" destId="{ED0AB0FC-DBBD-47EC-983C-2ED3FCFF7BF2}" srcOrd="0" destOrd="0" presId="urn:microsoft.com/office/officeart/2005/8/layout/lProcess3"/>
    <dgm:cxn modelId="{B7467FF2-FDDA-4272-8D58-A2D030FF32C8}" srcId="{20A073F7-9B70-43B3-A263-D88E44B6EA1F}" destId="{7E4833EA-42F4-4A10-BFAC-00D9DFB8A915}" srcOrd="2" destOrd="0" parTransId="{C894F91A-0A71-407F-AA98-B52894EFFAC3}" sibTransId="{6E55FA0E-4E16-4FFB-A9DE-AB93A27EC3E1}"/>
    <dgm:cxn modelId="{CC7C2C01-C16E-499A-80A2-FBCCAF395FC4}" type="presOf" srcId="{814A8158-92C9-463F-9692-79AB56CE3B93}" destId="{5B1BA4D5-B9B8-4C20-8E8E-5E30E3BE8BAA}" srcOrd="0" destOrd="0" presId="urn:microsoft.com/office/officeart/2005/8/layout/lProcess3"/>
    <dgm:cxn modelId="{9801E16C-0D5F-48A8-94D7-23C33590E987}" srcId="{C5F73A21-45B6-4C6A-8894-ED2F9C00435D}" destId="{901B7A89-C371-4642-8279-E0E8E3F0478F}" srcOrd="1" destOrd="0" parTransId="{B65E67CC-816A-4747-84C6-0333B7E74420}" sibTransId="{B2E24D5C-F37F-4DC2-973E-5FC6A551F46D}"/>
    <dgm:cxn modelId="{89755E5C-23A4-4C1A-956C-353C47A4192E}" type="presOf" srcId="{596886F1-CB8B-490C-B3FA-646612BDC5B7}" destId="{CD24CB43-E03E-4429-BBDB-E480083A11CB}" srcOrd="0" destOrd="0" presId="urn:microsoft.com/office/officeart/2005/8/layout/lProcess3"/>
    <dgm:cxn modelId="{77DD5CFF-9C4D-4A93-A445-CC2ED8BEBB35}" srcId="{802DE3A1-E735-4983-9E92-D4D1BCE04735}" destId="{814A8158-92C9-463F-9692-79AB56CE3B93}" srcOrd="0" destOrd="0" parTransId="{9FAFF5F5-8C94-4F13-8EC0-6A2AA0687F8B}" sibTransId="{4C966013-64C6-4533-BFC4-41854A63B315}"/>
    <dgm:cxn modelId="{0F70B488-A562-4EE8-AE6A-D6D9A75CFA13}" srcId="{802DE3A1-E735-4983-9E92-D4D1BCE04735}" destId="{EA3606BE-1D12-43EC-B52C-145E5199448A}" srcOrd="2" destOrd="0" parTransId="{5A2ACD78-049A-4718-BA40-55DBB35A4C8C}" sibTransId="{E2CB355E-C343-4FD7-B8B9-DC43DF432082}"/>
    <dgm:cxn modelId="{E4664593-4A98-48C7-A617-E94BFD972164}" srcId="{20A073F7-9B70-43B3-A263-D88E44B6EA1F}" destId="{596886F1-CB8B-490C-B3FA-646612BDC5B7}" srcOrd="1" destOrd="0" parTransId="{6562046B-7C2D-453B-9259-FFA1FF5B0B90}" sibTransId="{A79DE60A-03E1-4430-9E46-0C14CC4865F8}"/>
    <dgm:cxn modelId="{A1CCE4D2-C718-411F-8BCE-71B08B567C36}" srcId="{20A073F7-9B70-43B3-A263-D88E44B6EA1F}" destId="{6D82693B-0175-4890-A259-B4F3E73B77AA}" srcOrd="3" destOrd="0" parTransId="{DED6F168-2847-4F4E-8068-5298DF906C09}" sibTransId="{4C85930E-8378-4404-A791-9BF6751F941A}"/>
    <dgm:cxn modelId="{01CE50DE-B582-435B-949C-07AAADEAE149}" type="presOf" srcId="{6EEB6582-BC9A-4E36-A7F2-E9BE6984D749}" destId="{81ADF17D-3A8F-455F-A764-7A64F4042A0B}" srcOrd="0" destOrd="0" presId="urn:microsoft.com/office/officeart/2005/8/layout/lProcess3"/>
    <dgm:cxn modelId="{6D308C29-74AA-4A8E-ABFC-BA835DCA851C}" srcId="{EA3606BE-1D12-43EC-B52C-145E5199448A}" destId="{77E03F17-F17E-45DF-9881-DFD8A903D9F1}" srcOrd="1" destOrd="0" parTransId="{B69FAE11-1093-4CE2-B135-8F002EAF7256}" sibTransId="{71359A95-CBEE-4A87-9A09-9E5260BA70F8}"/>
    <dgm:cxn modelId="{129DBC8C-02EE-4015-A011-BA784DC971CB}" type="presOf" srcId="{948A5CA9-8E85-4D32-8490-6EA20C7B479E}" destId="{920DAA24-FB85-4F72-8B2F-18433041E687}" srcOrd="0" destOrd="0" presId="urn:microsoft.com/office/officeart/2005/8/layout/lProcess3"/>
    <dgm:cxn modelId="{EE208111-A5F4-4788-A5F1-1454DBCB78C6}" srcId="{EA3606BE-1D12-43EC-B52C-145E5199448A}" destId="{92E6AA7C-D779-4E62-88FA-3AAF37C17FB3}" srcOrd="0" destOrd="0" parTransId="{5C106E20-29C9-4CBF-BCF6-D5C63D7BE2B2}" sibTransId="{D7FF55B1-BDF3-48B9-B2D6-58D8F693C91F}"/>
    <dgm:cxn modelId="{027B12B5-C512-4D7E-BC45-32CFE5B5D27E}" srcId="{802DE3A1-E735-4983-9E92-D4D1BCE04735}" destId="{20A073F7-9B70-43B3-A263-D88E44B6EA1F}" srcOrd="1" destOrd="0" parTransId="{E5F57A41-55E0-4D7E-9A7A-11125ADD9C18}" sibTransId="{F8785086-F920-458B-9780-8AF2F0A8DDDA}"/>
    <dgm:cxn modelId="{05029D69-85E6-466D-ABC7-C9F7E3E1D78E}" srcId="{20A073F7-9B70-43B3-A263-D88E44B6EA1F}" destId="{C51979DF-C371-4704-A2B3-4D9B4356E70C}" srcOrd="0" destOrd="0" parTransId="{AC1EC46D-B0F7-4FD2-9A37-C0B4B6122FA8}" sibTransId="{E59E6705-E835-4C58-9287-384EA177370C}"/>
    <dgm:cxn modelId="{C3556425-A652-4D41-A9BE-2C52A4E593EB}" type="presOf" srcId="{77E03F17-F17E-45DF-9881-DFD8A903D9F1}" destId="{E30AC39F-A0EE-42B1-A4D6-4B13328F2126}" srcOrd="0" destOrd="0" presId="urn:microsoft.com/office/officeart/2005/8/layout/lProcess3"/>
    <dgm:cxn modelId="{1196411C-32F9-48A8-8A13-5908C1B2C8F0}" srcId="{814A8158-92C9-463F-9692-79AB56CE3B93}" destId="{86C38A77-6024-4414-858E-D151C73F711F}" srcOrd="0" destOrd="0" parTransId="{5296E4D8-4C24-48BB-8AC8-560102CB7F0A}" sibTransId="{A3077AE9-9BD3-4408-AEF3-568428DA3A95}"/>
    <dgm:cxn modelId="{7FCD3AAF-3D9B-428D-96DA-F770D528A12F}" srcId="{C5F73A21-45B6-4C6A-8894-ED2F9C00435D}" destId="{948A5CA9-8E85-4D32-8490-6EA20C7B479E}" srcOrd="0" destOrd="0" parTransId="{D75FCA43-3DBD-438F-8F7F-D567BB1E7F7F}" sibTransId="{46113CB3-7EC0-4BF4-9D45-7F51C2C59AB4}"/>
    <dgm:cxn modelId="{43752F73-0530-4B34-900B-68F6DF350F22}" type="presOf" srcId="{EA3606BE-1D12-43EC-B52C-145E5199448A}" destId="{772A3FE0-6043-4D49-B7E6-83A6C90C2688}" srcOrd="0" destOrd="0" presId="urn:microsoft.com/office/officeart/2005/8/layout/lProcess3"/>
    <dgm:cxn modelId="{4F058AC8-73AD-49F4-8C26-F57B9358AEB2}" srcId="{C5F73A21-45B6-4C6A-8894-ED2F9C00435D}" destId="{6EEB6582-BC9A-4E36-A7F2-E9BE6984D749}" srcOrd="2" destOrd="0" parTransId="{4A009C6D-80BF-4182-8992-6726D1D03559}" sibTransId="{6776EEBE-51AD-494D-A5E0-65333CFB3F2E}"/>
    <dgm:cxn modelId="{45E5E745-5E45-48FE-951B-DB2C6C7CEBE6}" type="presOf" srcId="{901B7A89-C371-4642-8279-E0E8E3F0478F}" destId="{FACA175A-E175-4BCE-BC52-A0940FF6A86C}" srcOrd="0" destOrd="0" presId="urn:microsoft.com/office/officeart/2005/8/layout/lProcess3"/>
    <dgm:cxn modelId="{17863D3B-75CC-48E4-A942-97079601DBD7}" type="presOf" srcId="{05DB9A62-AF15-4F7C-8F75-808CFC631786}" destId="{234253AB-2C65-49F0-BA6E-B083FBA9AF6A}" srcOrd="0" destOrd="0" presId="urn:microsoft.com/office/officeart/2005/8/layout/lProcess3"/>
    <dgm:cxn modelId="{D8D4FBE0-7585-4D67-8BAE-76E0ABB61087}" type="presOf" srcId="{C51979DF-C371-4704-A2B3-4D9B4356E70C}" destId="{0E8BB565-C759-4C82-A9B1-5C60B335DA89}" srcOrd="0" destOrd="0" presId="urn:microsoft.com/office/officeart/2005/8/layout/lProcess3"/>
    <dgm:cxn modelId="{F8D4D535-1536-4886-BFA5-5A83F85F794E}" srcId="{EA3606BE-1D12-43EC-B52C-145E5199448A}" destId="{05DB9A62-AF15-4F7C-8F75-808CFC631786}" srcOrd="2" destOrd="0" parTransId="{1F04B997-8EFB-4F3A-9427-273793F0018D}" sibTransId="{8856BFD7-2334-485B-B7E9-BA280B14C0B8}"/>
    <dgm:cxn modelId="{D5AE1A0E-0B4E-4EF1-9E6C-E6D73B68056E}" type="presOf" srcId="{92E6AA7C-D779-4E62-88FA-3AAF37C17FB3}" destId="{73758C78-2DFA-4947-9409-21393235DF6D}" srcOrd="0" destOrd="0" presId="urn:microsoft.com/office/officeart/2005/8/layout/lProcess3"/>
    <dgm:cxn modelId="{FA6B8E05-85A6-4B82-BCBB-FFF79B5379DC}" srcId="{802DE3A1-E735-4983-9E92-D4D1BCE04735}" destId="{C5F73A21-45B6-4C6A-8894-ED2F9C00435D}" srcOrd="3" destOrd="0" parTransId="{8E89E3C4-5216-4CA2-BE2B-CF4107BEE506}" sibTransId="{AF25C52E-B9B6-43BB-AC42-71F7B7F03E57}"/>
    <dgm:cxn modelId="{CB6AA992-3EC4-4E05-B439-6D1DBA44D6C8}" type="presOf" srcId="{20A073F7-9B70-43B3-A263-D88E44B6EA1F}" destId="{1567CF64-2A3A-4D5D-A5A0-FED49ADF11AD}" srcOrd="0" destOrd="0" presId="urn:microsoft.com/office/officeart/2005/8/layout/lProcess3"/>
    <dgm:cxn modelId="{EE7ED557-F79F-467B-941C-CAB5B9209448}" type="presOf" srcId="{7E4833EA-42F4-4A10-BFAC-00D9DFB8A915}" destId="{50F9D603-CAC9-4C90-A379-5B42EB0CD02A}" srcOrd="0" destOrd="0" presId="urn:microsoft.com/office/officeart/2005/8/layout/lProcess3"/>
    <dgm:cxn modelId="{948714C1-37D7-4D2E-8A08-672B6BA662B7}" type="presOf" srcId="{6D82693B-0175-4890-A259-B4F3E73B77AA}" destId="{413F1425-C163-4270-AF38-0C7319265DBF}" srcOrd="0" destOrd="0" presId="urn:microsoft.com/office/officeart/2005/8/layout/lProcess3"/>
    <dgm:cxn modelId="{5D5134DF-EB86-4776-A1A1-2839E26CD61F}" type="presOf" srcId="{C5F73A21-45B6-4C6A-8894-ED2F9C00435D}" destId="{219C5AE5-A39C-4B0F-B7D5-B642E4D4A347}" srcOrd="0" destOrd="0" presId="urn:microsoft.com/office/officeart/2005/8/layout/lProcess3"/>
    <dgm:cxn modelId="{8248D9AF-84D1-4990-A015-4A1AFFFE93A9}" type="presParOf" srcId="{ED0AB0FC-DBBD-47EC-983C-2ED3FCFF7BF2}" destId="{EE544477-093E-48A9-9E51-EF4704E87D20}" srcOrd="0" destOrd="0" presId="urn:microsoft.com/office/officeart/2005/8/layout/lProcess3"/>
    <dgm:cxn modelId="{4034C735-D59B-4B8C-B84D-D069757CCE38}" type="presParOf" srcId="{EE544477-093E-48A9-9E51-EF4704E87D20}" destId="{5B1BA4D5-B9B8-4C20-8E8E-5E30E3BE8BAA}" srcOrd="0" destOrd="0" presId="urn:microsoft.com/office/officeart/2005/8/layout/lProcess3"/>
    <dgm:cxn modelId="{34E1FF49-7204-42CB-977A-335BB4708584}" type="presParOf" srcId="{EE544477-093E-48A9-9E51-EF4704E87D20}" destId="{512473A3-FEFC-42AE-AF12-DE68BE7AA415}" srcOrd="1" destOrd="0" presId="urn:microsoft.com/office/officeart/2005/8/layout/lProcess3"/>
    <dgm:cxn modelId="{D3A9AC08-A5DA-493F-B21B-021D95BB6AB5}" type="presParOf" srcId="{EE544477-093E-48A9-9E51-EF4704E87D20}" destId="{EC9C9A3F-B5C1-4721-8CB0-360FA877DC11}" srcOrd="2" destOrd="0" presId="urn:microsoft.com/office/officeart/2005/8/layout/lProcess3"/>
    <dgm:cxn modelId="{2952CF31-3EAC-42CA-8B2B-FBC07B58C709}" type="presParOf" srcId="{ED0AB0FC-DBBD-47EC-983C-2ED3FCFF7BF2}" destId="{723CE5E2-BF54-447B-9F82-78383499D6C2}" srcOrd="1" destOrd="0" presId="urn:microsoft.com/office/officeart/2005/8/layout/lProcess3"/>
    <dgm:cxn modelId="{A0DC3CA4-24D4-44FE-A19E-AF48DA25D4A4}" type="presParOf" srcId="{ED0AB0FC-DBBD-47EC-983C-2ED3FCFF7BF2}" destId="{5A485482-C15B-401D-8981-33287F79E2A1}" srcOrd="2" destOrd="0" presId="urn:microsoft.com/office/officeart/2005/8/layout/lProcess3"/>
    <dgm:cxn modelId="{6A4215FB-18F1-4CB7-BA3F-83FCEAADA20A}" type="presParOf" srcId="{5A485482-C15B-401D-8981-33287F79E2A1}" destId="{1567CF64-2A3A-4D5D-A5A0-FED49ADF11AD}" srcOrd="0" destOrd="0" presId="urn:microsoft.com/office/officeart/2005/8/layout/lProcess3"/>
    <dgm:cxn modelId="{34AA9B0D-5DB2-4EDC-AFF6-974D44C55B92}" type="presParOf" srcId="{5A485482-C15B-401D-8981-33287F79E2A1}" destId="{BF01708D-80FC-4704-A7A7-AC9C186580E3}" srcOrd="1" destOrd="0" presId="urn:microsoft.com/office/officeart/2005/8/layout/lProcess3"/>
    <dgm:cxn modelId="{5B05B530-11A1-42F1-A8AF-21AEDCFCBF36}" type="presParOf" srcId="{5A485482-C15B-401D-8981-33287F79E2A1}" destId="{0E8BB565-C759-4C82-A9B1-5C60B335DA89}" srcOrd="2" destOrd="0" presId="urn:microsoft.com/office/officeart/2005/8/layout/lProcess3"/>
    <dgm:cxn modelId="{E729A21B-C209-41A9-8192-FFECF4DFFD10}" type="presParOf" srcId="{5A485482-C15B-401D-8981-33287F79E2A1}" destId="{947AA344-C8F4-42AE-8F5D-BBF0B9E02A01}" srcOrd="3" destOrd="0" presId="urn:microsoft.com/office/officeart/2005/8/layout/lProcess3"/>
    <dgm:cxn modelId="{3318BEFA-B9B2-4B64-AC33-B6B97C43200B}" type="presParOf" srcId="{5A485482-C15B-401D-8981-33287F79E2A1}" destId="{CD24CB43-E03E-4429-BBDB-E480083A11CB}" srcOrd="4" destOrd="0" presId="urn:microsoft.com/office/officeart/2005/8/layout/lProcess3"/>
    <dgm:cxn modelId="{887ABA44-6D75-4B50-AA1B-2A7EADAE5ECE}" type="presParOf" srcId="{5A485482-C15B-401D-8981-33287F79E2A1}" destId="{6634172F-4A9D-455F-A6AB-4DFC31EA4967}" srcOrd="5" destOrd="0" presId="urn:microsoft.com/office/officeart/2005/8/layout/lProcess3"/>
    <dgm:cxn modelId="{92FB87FD-EB0E-4129-8D7F-AE13DF815397}" type="presParOf" srcId="{5A485482-C15B-401D-8981-33287F79E2A1}" destId="{50F9D603-CAC9-4C90-A379-5B42EB0CD02A}" srcOrd="6" destOrd="0" presId="urn:microsoft.com/office/officeart/2005/8/layout/lProcess3"/>
    <dgm:cxn modelId="{63F4902F-F2BE-406F-A704-FC5F0B0A0194}" type="presParOf" srcId="{5A485482-C15B-401D-8981-33287F79E2A1}" destId="{96E20E6F-DB82-4876-A703-67439D5163D0}" srcOrd="7" destOrd="0" presId="urn:microsoft.com/office/officeart/2005/8/layout/lProcess3"/>
    <dgm:cxn modelId="{B3E1E1F6-56D0-4874-895D-04D270FC7630}" type="presParOf" srcId="{5A485482-C15B-401D-8981-33287F79E2A1}" destId="{413F1425-C163-4270-AF38-0C7319265DBF}" srcOrd="8" destOrd="0" presId="urn:microsoft.com/office/officeart/2005/8/layout/lProcess3"/>
    <dgm:cxn modelId="{1712A68F-B002-4CA7-B2B9-F23E108210F0}" type="presParOf" srcId="{ED0AB0FC-DBBD-47EC-983C-2ED3FCFF7BF2}" destId="{31952121-5994-47D8-B620-9D3AA507AF60}" srcOrd="3" destOrd="0" presId="urn:microsoft.com/office/officeart/2005/8/layout/lProcess3"/>
    <dgm:cxn modelId="{26381DFB-79EA-4F44-A6F7-08ABEEE657C0}" type="presParOf" srcId="{ED0AB0FC-DBBD-47EC-983C-2ED3FCFF7BF2}" destId="{972E532B-F09E-4E65-BA4D-6BD3BA171C1B}" srcOrd="4" destOrd="0" presId="urn:microsoft.com/office/officeart/2005/8/layout/lProcess3"/>
    <dgm:cxn modelId="{82F35FBD-0F24-460B-ADF4-E2C4731C87F8}" type="presParOf" srcId="{972E532B-F09E-4E65-BA4D-6BD3BA171C1B}" destId="{772A3FE0-6043-4D49-B7E6-83A6C90C2688}" srcOrd="0" destOrd="0" presId="urn:microsoft.com/office/officeart/2005/8/layout/lProcess3"/>
    <dgm:cxn modelId="{24D97A51-AC3E-4255-BEA7-C3549D017722}" type="presParOf" srcId="{972E532B-F09E-4E65-BA4D-6BD3BA171C1B}" destId="{B2D89F04-D893-4C31-8B7D-2CD92AA7E340}" srcOrd="1" destOrd="0" presId="urn:microsoft.com/office/officeart/2005/8/layout/lProcess3"/>
    <dgm:cxn modelId="{0FCE38A3-7C18-4BD2-B30B-2ACBFE59C0FC}" type="presParOf" srcId="{972E532B-F09E-4E65-BA4D-6BD3BA171C1B}" destId="{73758C78-2DFA-4947-9409-21393235DF6D}" srcOrd="2" destOrd="0" presId="urn:microsoft.com/office/officeart/2005/8/layout/lProcess3"/>
    <dgm:cxn modelId="{E5F43CB8-EE2D-46B2-A5FC-08B6A457260B}" type="presParOf" srcId="{972E532B-F09E-4E65-BA4D-6BD3BA171C1B}" destId="{B23491DE-02EA-40ED-A2EF-C24C8EB454E5}" srcOrd="3" destOrd="0" presId="urn:microsoft.com/office/officeart/2005/8/layout/lProcess3"/>
    <dgm:cxn modelId="{1177EA6E-AFD0-4AEE-91FB-2CD92294E734}" type="presParOf" srcId="{972E532B-F09E-4E65-BA4D-6BD3BA171C1B}" destId="{E30AC39F-A0EE-42B1-A4D6-4B13328F2126}" srcOrd="4" destOrd="0" presId="urn:microsoft.com/office/officeart/2005/8/layout/lProcess3"/>
    <dgm:cxn modelId="{E193D747-035B-4BDA-B6A5-6B63F95D292F}" type="presParOf" srcId="{972E532B-F09E-4E65-BA4D-6BD3BA171C1B}" destId="{E6F52F47-AFFB-43C2-A5FE-F240020E9D17}" srcOrd="5" destOrd="0" presId="urn:microsoft.com/office/officeart/2005/8/layout/lProcess3"/>
    <dgm:cxn modelId="{59E27A1A-C0A9-4A1C-993D-D89858200F1A}" type="presParOf" srcId="{972E532B-F09E-4E65-BA4D-6BD3BA171C1B}" destId="{234253AB-2C65-49F0-BA6E-B083FBA9AF6A}" srcOrd="6" destOrd="0" presId="urn:microsoft.com/office/officeart/2005/8/layout/lProcess3"/>
    <dgm:cxn modelId="{34969569-5B89-4A1B-8139-C7E2DACD39AE}" type="presParOf" srcId="{ED0AB0FC-DBBD-47EC-983C-2ED3FCFF7BF2}" destId="{D362E8DB-C02A-4375-ABE0-57DA86334C76}" srcOrd="5" destOrd="0" presId="urn:microsoft.com/office/officeart/2005/8/layout/lProcess3"/>
    <dgm:cxn modelId="{928AC34D-5CB0-44F3-A002-0BA1D1A1CFC5}" type="presParOf" srcId="{ED0AB0FC-DBBD-47EC-983C-2ED3FCFF7BF2}" destId="{BFA76525-485A-4D58-A3B6-DD16A9AF99DA}" srcOrd="6" destOrd="0" presId="urn:microsoft.com/office/officeart/2005/8/layout/lProcess3"/>
    <dgm:cxn modelId="{0DC9A465-DFF4-4F25-A684-6F7C34095CC1}" type="presParOf" srcId="{BFA76525-485A-4D58-A3B6-DD16A9AF99DA}" destId="{219C5AE5-A39C-4B0F-B7D5-B642E4D4A347}" srcOrd="0" destOrd="0" presId="urn:microsoft.com/office/officeart/2005/8/layout/lProcess3"/>
    <dgm:cxn modelId="{C6C8054B-B036-4B91-B598-5F79197CCB73}" type="presParOf" srcId="{BFA76525-485A-4D58-A3B6-DD16A9AF99DA}" destId="{D9271DAE-11BA-48EC-B6CE-E313DA45A5CC}" srcOrd="1" destOrd="0" presId="urn:microsoft.com/office/officeart/2005/8/layout/lProcess3"/>
    <dgm:cxn modelId="{CB77A1CE-0D11-4E5C-97DA-8034C22CC9D1}" type="presParOf" srcId="{BFA76525-485A-4D58-A3B6-DD16A9AF99DA}" destId="{920DAA24-FB85-4F72-8B2F-18433041E687}" srcOrd="2" destOrd="0" presId="urn:microsoft.com/office/officeart/2005/8/layout/lProcess3"/>
    <dgm:cxn modelId="{3BDDBF54-8F8F-48DF-919A-E6DEC58ED8ED}" type="presParOf" srcId="{BFA76525-485A-4D58-A3B6-DD16A9AF99DA}" destId="{AD647E89-28FB-4591-B047-2659E20B4423}" srcOrd="3" destOrd="0" presId="urn:microsoft.com/office/officeart/2005/8/layout/lProcess3"/>
    <dgm:cxn modelId="{F0083556-8B5D-48D8-B153-42D9ABD6A689}" type="presParOf" srcId="{BFA76525-485A-4D58-A3B6-DD16A9AF99DA}" destId="{FACA175A-E175-4BCE-BC52-A0940FF6A86C}" srcOrd="4" destOrd="0" presId="urn:microsoft.com/office/officeart/2005/8/layout/lProcess3"/>
    <dgm:cxn modelId="{A54DB5F6-3ADD-45AD-9892-D1BAD8A16907}" type="presParOf" srcId="{BFA76525-485A-4D58-A3B6-DD16A9AF99DA}" destId="{C87215A0-1EA9-4D11-ACF8-D51882BDC445}" srcOrd="5" destOrd="0" presId="urn:microsoft.com/office/officeart/2005/8/layout/lProcess3"/>
    <dgm:cxn modelId="{C5294260-7ACA-4F58-A31F-A563CFB848CE}" type="presParOf" srcId="{BFA76525-485A-4D58-A3B6-DD16A9AF99DA}" destId="{81ADF17D-3A8F-455F-A764-7A64F4042A0B}"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BA4D5-B9B8-4C20-8E8E-5E30E3BE8BAA}">
      <dsp:nvSpPr>
        <dsp:cNvPr id="0" name=""/>
        <dsp:cNvSpPr/>
      </dsp:nvSpPr>
      <dsp:spPr>
        <a:xfrm>
          <a:off x="1228" y="557841"/>
          <a:ext cx="2453318" cy="98132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a:t>Start</a:t>
          </a:r>
        </a:p>
      </dsp:txBody>
      <dsp:txXfrm>
        <a:off x="491892" y="557841"/>
        <a:ext cx="1471991" cy="981327"/>
      </dsp:txXfrm>
    </dsp:sp>
    <dsp:sp modelId="{EC9C9A3F-B5C1-4721-8CB0-360FA877DC11}">
      <dsp:nvSpPr>
        <dsp:cNvPr id="0" name=""/>
        <dsp:cNvSpPr/>
      </dsp:nvSpPr>
      <dsp:spPr>
        <a:xfrm>
          <a:off x="2135615" y="641254"/>
          <a:ext cx="2036253"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a:t>Data, minute averaged</a:t>
          </a:r>
        </a:p>
      </dsp:txBody>
      <dsp:txXfrm>
        <a:off x="2542866" y="641254"/>
        <a:ext cx="1221752" cy="814501"/>
      </dsp:txXfrm>
    </dsp:sp>
    <dsp:sp modelId="{1567CF64-2A3A-4D5D-A5A0-FED49ADF11AD}">
      <dsp:nvSpPr>
        <dsp:cNvPr id="0" name=""/>
        <dsp:cNvSpPr/>
      </dsp:nvSpPr>
      <dsp:spPr>
        <a:xfrm>
          <a:off x="1228" y="1676554"/>
          <a:ext cx="2453318" cy="98132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Handling</a:t>
          </a:r>
          <a:endParaRPr lang="en-GB" sz="1400" kern="1200" dirty="0"/>
        </a:p>
      </dsp:txBody>
      <dsp:txXfrm>
        <a:off x="491892" y="1676554"/>
        <a:ext cx="1471991" cy="981327"/>
      </dsp:txXfrm>
    </dsp:sp>
    <dsp:sp modelId="{0E8BB565-C759-4C82-A9B1-5C60B335DA89}">
      <dsp:nvSpPr>
        <dsp:cNvPr id="0" name=""/>
        <dsp:cNvSpPr/>
      </dsp:nvSpPr>
      <dsp:spPr>
        <a:xfrm>
          <a:off x="2135615" y="1759967"/>
          <a:ext cx="2036253"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Handle Missing data and duplicates</a:t>
          </a:r>
          <a:endParaRPr lang="en-GB" sz="1400" kern="1200" dirty="0"/>
        </a:p>
      </dsp:txBody>
      <dsp:txXfrm>
        <a:off x="2542866" y="1759967"/>
        <a:ext cx="1221752" cy="814501"/>
      </dsp:txXfrm>
    </dsp:sp>
    <dsp:sp modelId="{CD24CB43-E03E-4429-BBDB-E480083A11CB}">
      <dsp:nvSpPr>
        <dsp:cNvPr id="0" name=""/>
        <dsp:cNvSpPr/>
      </dsp:nvSpPr>
      <dsp:spPr>
        <a:xfrm>
          <a:off x="3886793" y="1759967"/>
          <a:ext cx="2036253"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Calculate R^2 Br for each minute</a:t>
          </a:r>
          <a:endParaRPr lang="en-GB" sz="1400" kern="1200" dirty="0"/>
        </a:p>
      </dsp:txBody>
      <dsp:txXfrm>
        <a:off x="4294044" y="1759967"/>
        <a:ext cx="1221752" cy="814501"/>
      </dsp:txXfrm>
    </dsp:sp>
    <dsp:sp modelId="{50F9D603-CAC9-4C90-A379-5B42EB0CD02A}">
      <dsp:nvSpPr>
        <dsp:cNvPr id="0" name=""/>
        <dsp:cNvSpPr/>
      </dsp:nvSpPr>
      <dsp:spPr>
        <a:xfrm>
          <a:off x="5637972" y="1759967"/>
          <a:ext cx="2036253"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Redefine angles</a:t>
          </a:r>
          <a:endParaRPr lang="en-GB" sz="1400" kern="1200" dirty="0"/>
        </a:p>
      </dsp:txBody>
      <dsp:txXfrm>
        <a:off x="6045223" y="1759967"/>
        <a:ext cx="1221752" cy="814501"/>
      </dsp:txXfrm>
    </dsp:sp>
    <dsp:sp modelId="{413F1425-C163-4270-AF38-0C7319265DBF}">
      <dsp:nvSpPr>
        <dsp:cNvPr id="0" name=""/>
        <dsp:cNvSpPr/>
      </dsp:nvSpPr>
      <dsp:spPr>
        <a:xfrm>
          <a:off x="7389150" y="1759967"/>
          <a:ext cx="2036253"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Separate Negative and positive sectors</a:t>
          </a:r>
          <a:endParaRPr lang="en-GB" sz="1400" kern="1200" dirty="0"/>
        </a:p>
      </dsp:txBody>
      <dsp:txXfrm>
        <a:off x="7796401" y="1759967"/>
        <a:ext cx="1221752" cy="814501"/>
      </dsp:txXfrm>
    </dsp:sp>
    <dsp:sp modelId="{772A3FE0-6043-4D49-B7E6-83A6C90C2688}">
      <dsp:nvSpPr>
        <dsp:cNvPr id="0" name=""/>
        <dsp:cNvSpPr/>
      </dsp:nvSpPr>
      <dsp:spPr>
        <a:xfrm>
          <a:off x="1228" y="2795267"/>
          <a:ext cx="2453318" cy="98132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smtClean="0"/>
            <a:t>Averaging</a:t>
          </a:r>
          <a:endParaRPr lang="en-GB" sz="1400" kern="1200" dirty="0"/>
        </a:p>
      </dsp:txBody>
      <dsp:txXfrm>
        <a:off x="491892" y="2795267"/>
        <a:ext cx="1471991" cy="981327"/>
      </dsp:txXfrm>
    </dsp:sp>
    <dsp:sp modelId="{73758C78-2DFA-4947-9409-21393235DF6D}">
      <dsp:nvSpPr>
        <dsp:cNvPr id="0" name=""/>
        <dsp:cNvSpPr/>
      </dsp:nvSpPr>
      <dsp:spPr>
        <a:xfrm>
          <a:off x="2211704" y="2880089"/>
          <a:ext cx="2036253"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Hourly averages</a:t>
          </a:r>
          <a:endParaRPr lang="en-GB" sz="1400" kern="1200" dirty="0"/>
        </a:p>
      </dsp:txBody>
      <dsp:txXfrm>
        <a:off x="2618955" y="2880089"/>
        <a:ext cx="1221752" cy="814501"/>
      </dsp:txXfrm>
    </dsp:sp>
    <dsp:sp modelId="{E30AC39F-A0EE-42B1-A4D6-4B13328F2126}">
      <dsp:nvSpPr>
        <dsp:cNvPr id="0" name=""/>
        <dsp:cNvSpPr/>
      </dsp:nvSpPr>
      <dsp:spPr>
        <a:xfrm>
          <a:off x="3937594" y="2880089"/>
          <a:ext cx="2036253"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Fluctuation removal</a:t>
          </a:r>
          <a:endParaRPr lang="en-GB" sz="1400" kern="1200" dirty="0"/>
        </a:p>
      </dsp:txBody>
      <dsp:txXfrm>
        <a:off x="4344845" y="2880089"/>
        <a:ext cx="1221752" cy="814501"/>
      </dsp:txXfrm>
    </dsp:sp>
    <dsp:sp modelId="{234253AB-2C65-49F0-BA6E-B083FBA9AF6A}">
      <dsp:nvSpPr>
        <dsp:cNvPr id="0" name=""/>
        <dsp:cNvSpPr/>
      </dsp:nvSpPr>
      <dsp:spPr>
        <a:xfrm>
          <a:off x="5665578" y="2880089"/>
          <a:ext cx="2036253"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Daily averages</a:t>
          </a:r>
          <a:endParaRPr lang="en-GB" sz="1400" kern="1200" dirty="0"/>
        </a:p>
      </dsp:txBody>
      <dsp:txXfrm>
        <a:off x="6072829" y="2880089"/>
        <a:ext cx="1221752" cy="814501"/>
      </dsp:txXfrm>
    </dsp:sp>
    <dsp:sp modelId="{219C5AE5-A39C-4B0F-B7D5-B642E4D4A347}">
      <dsp:nvSpPr>
        <dsp:cNvPr id="0" name=""/>
        <dsp:cNvSpPr/>
      </dsp:nvSpPr>
      <dsp:spPr>
        <a:xfrm>
          <a:off x="1228" y="3913980"/>
          <a:ext cx="2453318" cy="98132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Analysis and graph generation</a:t>
          </a:r>
          <a:endParaRPr lang="en-GB" sz="1400" kern="1200" dirty="0"/>
        </a:p>
      </dsp:txBody>
      <dsp:txXfrm>
        <a:off x="491892" y="3913980"/>
        <a:ext cx="1471991" cy="981327"/>
      </dsp:txXfrm>
    </dsp:sp>
    <dsp:sp modelId="{920DAA24-FB85-4F72-8B2F-18433041E687}">
      <dsp:nvSpPr>
        <dsp:cNvPr id="0" name=""/>
        <dsp:cNvSpPr/>
      </dsp:nvSpPr>
      <dsp:spPr>
        <a:xfrm>
          <a:off x="2135615" y="3997393"/>
          <a:ext cx="2036253"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Dipole comparison  for various years</a:t>
          </a:r>
          <a:endParaRPr lang="en-GB" sz="1400" kern="1200" dirty="0"/>
        </a:p>
      </dsp:txBody>
      <dsp:txXfrm>
        <a:off x="2542866" y="3997393"/>
        <a:ext cx="1221752" cy="814501"/>
      </dsp:txXfrm>
    </dsp:sp>
    <dsp:sp modelId="{FACA175A-E175-4BCE-BC52-A0940FF6A86C}">
      <dsp:nvSpPr>
        <dsp:cNvPr id="0" name=""/>
        <dsp:cNvSpPr/>
      </dsp:nvSpPr>
      <dsp:spPr>
        <a:xfrm>
          <a:off x="3886793" y="3997393"/>
          <a:ext cx="2231612"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Average over 2 solar rotations</a:t>
          </a:r>
          <a:endParaRPr lang="en-GB" sz="1400" kern="1200" dirty="0"/>
        </a:p>
      </dsp:txBody>
      <dsp:txXfrm>
        <a:off x="4294044" y="3997393"/>
        <a:ext cx="1417111" cy="814501"/>
      </dsp:txXfrm>
    </dsp:sp>
    <dsp:sp modelId="{81ADF17D-3A8F-455F-A764-7A64F4042A0B}">
      <dsp:nvSpPr>
        <dsp:cNvPr id="0" name=""/>
        <dsp:cNvSpPr/>
      </dsp:nvSpPr>
      <dsp:spPr>
        <a:xfrm>
          <a:off x="5833330" y="3997393"/>
          <a:ext cx="2036253" cy="8145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GB" sz="1400" kern="1200" dirty="0" smtClean="0"/>
            <a:t>Compare magnetic activity to sunspot number</a:t>
          </a:r>
          <a:endParaRPr lang="en-GB" sz="1400" kern="1200" dirty="0"/>
        </a:p>
      </dsp:txBody>
      <dsp:txXfrm>
        <a:off x="6240581" y="3997393"/>
        <a:ext cx="1221752" cy="8145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38891A-F543-436F-B0DF-11042E5F97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D0235F6-416E-46B2-8444-88A101D13D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CFFF7-EE73-49F7-A6BD-3B730A588379}" type="datetimeFigureOut">
              <a:rPr lang="en-GB" smtClean="0"/>
              <a:t>16/04/2018</a:t>
            </a:fld>
            <a:endParaRPr lang="en-GB"/>
          </a:p>
        </p:txBody>
      </p:sp>
      <p:sp>
        <p:nvSpPr>
          <p:cNvPr id="4" name="Footer Placeholder 3">
            <a:extLst>
              <a:ext uri="{FF2B5EF4-FFF2-40B4-BE49-F238E27FC236}">
                <a16:creationId xmlns:a16="http://schemas.microsoft.com/office/drawing/2014/main" id="{6FBCCE12-B801-4629-8CF6-1684DC94AE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27FD855-4E5C-4871-A420-A2A6694831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F75FB-7CCF-4AE3-ABA7-33EF054C493E}" type="slidenum">
              <a:rPr lang="en-GB" smtClean="0"/>
              <a:t>‹#›</a:t>
            </a:fld>
            <a:endParaRPr lang="en-GB"/>
          </a:p>
        </p:txBody>
      </p:sp>
    </p:spTree>
    <p:extLst>
      <p:ext uri="{BB962C8B-B14F-4D97-AF65-F5344CB8AC3E}">
        <p14:creationId xmlns:p14="http://schemas.microsoft.com/office/powerpoint/2010/main" val="1733944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80F9D-0F06-4BD8-9FCF-E445535A717D}" type="datetimeFigureOut">
              <a:rPr lang="en-GB" smtClean="0"/>
              <a:t>16/04/2018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421A4-8564-4044-8E4D-7AA48111680E}" type="slidenum">
              <a:rPr lang="en-GB" smtClean="0"/>
              <a:t>‹#›</a:t>
            </a:fld>
            <a:endParaRPr lang="en-GB"/>
          </a:p>
        </p:txBody>
      </p:sp>
    </p:spTree>
    <p:extLst>
      <p:ext uri="{BB962C8B-B14F-4D97-AF65-F5344CB8AC3E}">
        <p14:creationId xmlns:p14="http://schemas.microsoft.com/office/powerpoint/2010/main" val="30435036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99F6-16A7-4F33-97C6-02101B91A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10498C0-C510-4A25-9344-5EADD579E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FC4A1E0-3787-430D-8DD8-50B3A6D01665}"/>
              </a:ext>
            </a:extLst>
          </p:cNvPr>
          <p:cNvSpPr>
            <a:spLocks noGrp="1"/>
          </p:cNvSpPr>
          <p:nvPr>
            <p:ph type="dt" sz="half" idx="10"/>
          </p:nvPr>
        </p:nvSpPr>
        <p:spPr/>
        <p:txBody>
          <a:bodyPr/>
          <a:lstStyle/>
          <a:p>
            <a:fld id="{6180284D-16ED-416D-B4D7-5A0CB42908A8}" type="datetime1">
              <a:rPr lang="en-GB" smtClean="0"/>
              <a:t>16/04/2018</a:t>
            </a:fld>
            <a:endParaRPr lang="en-GB"/>
          </a:p>
        </p:txBody>
      </p:sp>
      <p:sp>
        <p:nvSpPr>
          <p:cNvPr id="5" name="Footer Placeholder 4">
            <a:extLst>
              <a:ext uri="{FF2B5EF4-FFF2-40B4-BE49-F238E27FC236}">
                <a16:creationId xmlns:a16="http://schemas.microsoft.com/office/drawing/2014/main" id="{ED329AD5-F701-4009-9F40-D3198FF8F0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57F538-5E21-44A7-98B7-BFD6C2B7C758}"/>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383443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D0CC-829C-4E49-9D53-7BD50BCC8D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7517C9-29C1-4857-A4F4-4455A65EC8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6EA24B-9F4C-4969-AC2C-EFC9CE390094}"/>
              </a:ext>
            </a:extLst>
          </p:cNvPr>
          <p:cNvSpPr>
            <a:spLocks noGrp="1"/>
          </p:cNvSpPr>
          <p:nvPr>
            <p:ph type="dt" sz="half" idx="10"/>
          </p:nvPr>
        </p:nvSpPr>
        <p:spPr/>
        <p:txBody>
          <a:bodyPr/>
          <a:lstStyle/>
          <a:p>
            <a:fld id="{BA275ABC-2301-4F72-BB77-EF2D95D47CD8}" type="datetime1">
              <a:rPr lang="en-GB" smtClean="0"/>
              <a:t>16/04/2018</a:t>
            </a:fld>
            <a:endParaRPr lang="en-GB"/>
          </a:p>
        </p:txBody>
      </p:sp>
      <p:sp>
        <p:nvSpPr>
          <p:cNvPr id="5" name="Footer Placeholder 4">
            <a:extLst>
              <a:ext uri="{FF2B5EF4-FFF2-40B4-BE49-F238E27FC236}">
                <a16:creationId xmlns:a16="http://schemas.microsoft.com/office/drawing/2014/main" id="{6828EA4C-D960-4E89-94B6-41C4F5B9F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3A742D-0499-4C28-A352-16739195FE59}"/>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193722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7E52D-EB55-4314-9C50-ECB5B6F2AF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92B786-6157-4E68-8C3F-E76521F31D5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EB09D0-30A7-4FB9-A1C3-EA56D6FC8D56}"/>
              </a:ext>
            </a:extLst>
          </p:cNvPr>
          <p:cNvSpPr>
            <a:spLocks noGrp="1"/>
          </p:cNvSpPr>
          <p:nvPr>
            <p:ph type="dt" sz="half" idx="10"/>
          </p:nvPr>
        </p:nvSpPr>
        <p:spPr/>
        <p:txBody>
          <a:bodyPr/>
          <a:lstStyle/>
          <a:p>
            <a:fld id="{1D469585-E2A0-430A-9528-2730F7B2EC0E}" type="datetime1">
              <a:rPr lang="en-GB" smtClean="0"/>
              <a:t>16/04/2018</a:t>
            </a:fld>
            <a:endParaRPr lang="en-GB"/>
          </a:p>
        </p:txBody>
      </p:sp>
      <p:sp>
        <p:nvSpPr>
          <p:cNvPr id="5" name="Footer Placeholder 4">
            <a:extLst>
              <a:ext uri="{FF2B5EF4-FFF2-40B4-BE49-F238E27FC236}">
                <a16:creationId xmlns:a16="http://schemas.microsoft.com/office/drawing/2014/main" id="{20EDDE76-0D27-4DA1-A055-8B7A7764E8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486BAD-08A5-4D5F-8D61-E48CED76AD26}"/>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151958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D746-7319-4D02-B2FF-9D0806F837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93FDD5-AED9-438A-8B31-CE51258662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431924-78BA-44BF-87BF-8E05896812BE}"/>
              </a:ext>
            </a:extLst>
          </p:cNvPr>
          <p:cNvSpPr>
            <a:spLocks noGrp="1"/>
          </p:cNvSpPr>
          <p:nvPr>
            <p:ph type="dt" sz="half" idx="10"/>
          </p:nvPr>
        </p:nvSpPr>
        <p:spPr/>
        <p:txBody>
          <a:bodyPr/>
          <a:lstStyle/>
          <a:p>
            <a:fld id="{F583CC52-F732-4004-BAE3-9B91BA080205}" type="datetime1">
              <a:rPr lang="en-GB" smtClean="0"/>
              <a:t>16/04/2018</a:t>
            </a:fld>
            <a:endParaRPr lang="en-GB"/>
          </a:p>
        </p:txBody>
      </p:sp>
      <p:sp>
        <p:nvSpPr>
          <p:cNvPr id="5" name="Footer Placeholder 4">
            <a:extLst>
              <a:ext uri="{FF2B5EF4-FFF2-40B4-BE49-F238E27FC236}">
                <a16:creationId xmlns:a16="http://schemas.microsoft.com/office/drawing/2014/main" id="{88006D3E-D71A-4190-996D-4B726D5B2A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6061EE-92E9-4252-89C9-87486935A83F}"/>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284820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450F-B46B-4765-9904-0AECB63BC3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04D08BC-3198-4032-92E1-3C83F41CB8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64B3DA-B94D-4294-8ED2-DAA02E43A712}"/>
              </a:ext>
            </a:extLst>
          </p:cNvPr>
          <p:cNvSpPr>
            <a:spLocks noGrp="1"/>
          </p:cNvSpPr>
          <p:nvPr>
            <p:ph type="dt" sz="half" idx="10"/>
          </p:nvPr>
        </p:nvSpPr>
        <p:spPr/>
        <p:txBody>
          <a:bodyPr/>
          <a:lstStyle/>
          <a:p>
            <a:fld id="{CCD83642-C28A-4D48-B451-70A33C92B3B9}" type="datetime1">
              <a:rPr lang="en-GB" smtClean="0"/>
              <a:t>16/04/2018</a:t>
            </a:fld>
            <a:endParaRPr lang="en-GB"/>
          </a:p>
        </p:txBody>
      </p:sp>
      <p:sp>
        <p:nvSpPr>
          <p:cNvPr id="5" name="Footer Placeholder 4">
            <a:extLst>
              <a:ext uri="{FF2B5EF4-FFF2-40B4-BE49-F238E27FC236}">
                <a16:creationId xmlns:a16="http://schemas.microsoft.com/office/drawing/2014/main" id="{ADD20CD2-FFA2-4494-9414-DC1566D132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3D8380-52F5-49B0-8C18-87901BCCEAA4}"/>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187297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6EA7-EA01-4E06-A6D7-0056B54448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ECD5CC-126F-4218-BC10-0F2E8BDC6D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59CD824-36E6-4A6A-9D3C-B63C0C517B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9936805-5F63-41C9-AEB6-9A4538FCD588}"/>
              </a:ext>
            </a:extLst>
          </p:cNvPr>
          <p:cNvSpPr>
            <a:spLocks noGrp="1"/>
          </p:cNvSpPr>
          <p:nvPr>
            <p:ph type="dt" sz="half" idx="10"/>
          </p:nvPr>
        </p:nvSpPr>
        <p:spPr/>
        <p:txBody>
          <a:bodyPr/>
          <a:lstStyle/>
          <a:p>
            <a:fld id="{21364633-7BAA-45DB-B889-AA232DB9B6B4}" type="datetime1">
              <a:rPr lang="en-GB" smtClean="0"/>
              <a:t>16/04/2018</a:t>
            </a:fld>
            <a:endParaRPr lang="en-GB"/>
          </a:p>
        </p:txBody>
      </p:sp>
      <p:sp>
        <p:nvSpPr>
          <p:cNvPr id="6" name="Footer Placeholder 5">
            <a:extLst>
              <a:ext uri="{FF2B5EF4-FFF2-40B4-BE49-F238E27FC236}">
                <a16:creationId xmlns:a16="http://schemas.microsoft.com/office/drawing/2014/main" id="{C07AE233-3D32-485E-87E0-3A4CE0EAF2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6162E1-DD17-46AE-A71C-FED7F6FC3B9E}"/>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35305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471D-FEB5-40DE-A3FD-374686FD0D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7250BA-A900-406D-88EE-EEB8EECD5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87D1D6-CA98-447C-A06F-B683CD7D9E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D6C3064-B169-4F6E-B4BF-C2D14B697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9A8131-32AB-4955-BF0C-7A53FCD445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4695DB-C4EF-442E-ABCA-2B81548E27EA}"/>
              </a:ext>
            </a:extLst>
          </p:cNvPr>
          <p:cNvSpPr>
            <a:spLocks noGrp="1"/>
          </p:cNvSpPr>
          <p:nvPr>
            <p:ph type="dt" sz="half" idx="10"/>
          </p:nvPr>
        </p:nvSpPr>
        <p:spPr/>
        <p:txBody>
          <a:bodyPr/>
          <a:lstStyle/>
          <a:p>
            <a:fld id="{9D55491B-59F4-4B8D-B225-469B802F6365}" type="datetime1">
              <a:rPr lang="en-GB" smtClean="0"/>
              <a:t>16/04/2018</a:t>
            </a:fld>
            <a:endParaRPr lang="en-GB"/>
          </a:p>
        </p:txBody>
      </p:sp>
      <p:sp>
        <p:nvSpPr>
          <p:cNvPr id="8" name="Footer Placeholder 7">
            <a:extLst>
              <a:ext uri="{FF2B5EF4-FFF2-40B4-BE49-F238E27FC236}">
                <a16:creationId xmlns:a16="http://schemas.microsoft.com/office/drawing/2014/main" id="{1604BC37-E8AD-41E2-8C71-CBBBB00E40C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26EB2D-4272-4268-B6E7-DF4379C0D425}"/>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63968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D896-D5BD-4FE3-9FAD-E9E824BC72C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E6EBF4-0B63-41E7-9976-8B9C0EB62EC5}"/>
              </a:ext>
            </a:extLst>
          </p:cNvPr>
          <p:cNvSpPr>
            <a:spLocks noGrp="1"/>
          </p:cNvSpPr>
          <p:nvPr>
            <p:ph type="dt" sz="half" idx="10"/>
          </p:nvPr>
        </p:nvSpPr>
        <p:spPr/>
        <p:txBody>
          <a:bodyPr/>
          <a:lstStyle/>
          <a:p>
            <a:fld id="{E7F7978F-CFA0-40EE-B98A-91A38EB7B993}" type="datetime1">
              <a:rPr lang="en-GB" smtClean="0"/>
              <a:t>16/04/2018</a:t>
            </a:fld>
            <a:endParaRPr lang="en-GB"/>
          </a:p>
        </p:txBody>
      </p:sp>
      <p:sp>
        <p:nvSpPr>
          <p:cNvPr id="4" name="Footer Placeholder 3">
            <a:extLst>
              <a:ext uri="{FF2B5EF4-FFF2-40B4-BE49-F238E27FC236}">
                <a16:creationId xmlns:a16="http://schemas.microsoft.com/office/drawing/2014/main" id="{1CCB0FDB-3BCA-4B56-B612-DC68160A4E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DCE88B3-B634-4949-843C-B4A274C2EFD9}"/>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132511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1A1CC-473F-4C19-9FB5-6F10CA414F6E}"/>
              </a:ext>
            </a:extLst>
          </p:cNvPr>
          <p:cNvSpPr>
            <a:spLocks noGrp="1"/>
          </p:cNvSpPr>
          <p:nvPr>
            <p:ph type="dt" sz="half" idx="10"/>
          </p:nvPr>
        </p:nvSpPr>
        <p:spPr/>
        <p:txBody>
          <a:bodyPr/>
          <a:lstStyle/>
          <a:p>
            <a:fld id="{B4A5A88D-4BF5-42B6-B298-E94BEBA0B13C}" type="datetime1">
              <a:rPr lang="en-GB" smtClean="0"/>
              <a:t>16/04/2018</a:t>
            </a:fld>
            <a:endParaRPr lang="en-GB"/>
          </a:p>
        </p:txBody>
      </p:sp>
      <p:sp>
        <p:nvSpPr>
          <p:cNvPr id="3" name="Footer Placeholder 2">
            <a:extLst>
              <a:ext uri="{FF2B5EF4-FFF2-40B4-BE49-F238E27FC236}">
                <a16:creationId xmlns:a16="http://schemas.microsoft.com/office/drawing/2014/main" id="{5BE093B9-4FE3-4B17-84AA-E0766E41E2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8B7C2F-FE1B-4082-8E10-14A05BA5C881}"/>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115970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4958-19FC-4F34-90B2-4CFD7C48D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28F670-BF41-42BD-8F8C-06DBA073A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06A5844-C124-46A6-9526-8659168A7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38F7BA-D735-4947-AA72-7152ABAAD7D6}"/>
              </a:ext>
            </a:extLst>
          </p:cNvPr>
          <p:cNvSpPr>
            <a:spLocks noGrp="1"/>
          </p:cNvSpPr>
          <p:nvPr>
            <p:ph type="dt" sz="half" idx="10"/>
          </p:nvPr>
        </p:nvSpPr>
        <p:spPr/>
        <p:txBody>
          <a:bodyPr/>
          <a:lstStyle/>
          <a:p>
            <a:fld id="{97902D8C-E50B-4F73-BA97-689504D62E70}" type="datetime1">
              <a:rPr lang="en-GB" smtClean="0"/>
              <a:t>16/04/2018</a:t>
            </a:fld>
            <a:endParaRPr lang="en-GB"/>
          </a:p>
        </p:txBody>
      </p:sp>
      <p:sp>
        <p:nvSpPr>
          <p:cNvPr id="6" name="Footer Placeholder 5">
            <a:extLst>
              <a:ext uri="{FF2B5EF4-FFF2-40B4-BE49-F238E27FC236}">
                <a16:creationId xmlns:a16="http://schemas.microsoft.com/office/drawing/2014/main" id="{89E29016-610C-4EBB-9B86-6E2DDF0163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B1352F-2062-482D-9F67-88124565EEC5}"/>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112230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15C1-B73E-48C2-8941-5A4E657C6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85CAE94-A089-402F-863A-9119D1304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CDFB727-B664-472F-844C-5E566490F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6E1847-3B9D-478F-A29C-019F370E9ED4}"/>
              </a:ext>
            </a:extLst>
          </p:cNvPr>
          <p:cNvSpPr>
            <a:spLocks noGrp="1"/>
          </p:cNvSpPr>
          <p:nvPr>
            <p:ph type="dt" sz="half" idx="10"/>
          </p:nvPr>
        </p:nvSpPr>
        <p:spPr/>
        <p:txBody>
          <a:bodyPr/>
          <a:lstStyle/>
          <a:p>
            <a:fld id="{9F9E5DA6-42DB-4911-89A4-D82B264AFF52}" type="datetime1">
              <a:rPr lang="en-GB" smtClean="0"/>
              <a:t>16/04/2018</a:t>
            </a:fld>
            <a:endParaRPr lang="en-GB"/>
          </a:p>
        </p:txBody>
      </p:sp>
      <p:sp>
        <p:nvSpPr>
          <p:cNvPr id="6" name="Footer Placeholder 5">
            <a:extLst>
              <a:ext uri="{FF2B5EF4-FFF2-40B4-BE49-F238E27FC236}">
                <a16:creationId xmlns:a16="http://schemas.microsoft.com/office/drawing/2014/main" id="{08651F1A-F8D2-414D-8EE4-F040E99A80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625262-7D21-45D7-B7F6-04B93D435556}"/>
              </a:ext>
            </a:extLst>
          </p:cNvPr>
          <p:cNvSpPr>
            <a:spLocks noGrp="1"/>
          </p:cNvSpPr>
          <p:nvPr>
            <p:ph type="sldNum" sz="quarter" idx="12"/>
          </p:nvPr>
        </p:nvSpPr>
        <p:spPr/>
        <p:txBody>
          <a:bodyPr/>
          <a:lstStyle/>
          <a:p>
            <a:fld id="{53921255-AFB1-45B0-AC66-47AF84630658}" type="slidenum">
              <a:rPr lang="en-GB" smtClean="0"/>
              <a:t>‹#›</a:t>
            </a:fld>
            <a:endParaRPr lang="en-GB"/>
          </a:p>
        </p:txBody>
      </p:sp>
    </p:spTree>
    <p:extLst>
      <p:ext uri="{BB962C8B-B14F-4D97-AF65-F5344CB8AC3E}">
        <p14:creationId xmlns:p14="http://schemas.microsoft.com/office/powerpoint/2010/main" val="326897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43877E-F296-476D-BC05-B7C3B8B04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00FA05-1754-409D-AD6E-197E046C8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595330-AA1C-454B-9DCC-C0AF8FC2E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ED60F-2ED7-4FB9-9FE6-51472FC7EE6D}" type="datetime1">
              <a:rPr lang="en-GB" smtClean="0"/>
              <a:t>16/04/2018</a:t>
            </a:fld>
            <a:endParaRPr lang="en-GB"/>
          </a:p>
        </p:txBody>
      </p:sp>
      <p:sp>
        <p:nvSpPr>
          <p:cNvPr id="5" name="Footer Placeholder 4">
            <a:extLst>
              <a:ext uri="{FF2B5EF4-FFF2-40B4-BE49-F238E27FC236}">
                <a16:creationId xmlns:a16="http://schemas.microsoft.com/office/drawing/2014/main" id="{28190820-8345-47BB-B7BF-74A34CD04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E0A05A-25A9-4FBD-A8A2-31C8A5F6D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21255-AFB1-45B0-AC66-47AF84630658}" type="slidenum">
              <a:rPr lang="en-GB" smtClean="0"/>
              <a:t>‹#›</a:t>
            </a:fld>
            <a:endParaRPr lang="en-GB"/>
          </a:p>
        </p:txBody>
      </p:sp>
    </p:spTree>
    <p:extLst>
      <p:ext uri="{BB962C8B-B14F-4D97-AF65-F5344CB8AC3E}">
        <p14:creationId xmlns:p14="http://schemas.microsoft.com/office/powerpoint/2010/main" val="3042016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asa.gov/content/goddard/sdo/potw593-magnetic-field-lines-in-time-lapse" TargetMode="External"/><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redsci.com/corona/jun01eclipse/jun01eclipse.htm"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nk.springer.com/article/10.12942/lrsp-2013-5"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ink.springer.com/article/10.12942/lrsp-2013-5"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yanoursun.wikispaces.com/The+Journey+Of+Solar+Wind+In+The+Solar+System+And+Earth_Ethan"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do.gsfc.nasa.gov/gallery/potw/item/593"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sa.gov/mission_pages/juno/images/index.html"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s://earth.esa.int/web/eoportal/satellite-missions/a/ac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iopscience.iop.org/article/10.1086/589684/fulltext/"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link.springer.com/article/10.12942/lrsp-2013-5"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link.springer.com/article/10.12942/lrsp-2013-5"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9A3486-3DF8-46F8-9736-C91B1319FADA}"/>
              </a:ext>
            </a:extLst>
          </p:cNvPr>
          <p:cNvPicPr>
            <a:picLocks noChangeAspect="1"/>
          </p:cNvPicPr>
          <p:nvPr/>
        </p:nvPicPr>
        <p:blipFill rotWithShape="1">
          <a:blip r:embed="rId2">
            <a:extLst>
              <a:ext uri="{28A0092B-C50C-407E-A947-70E740481C1C}">
                <a14:useLocalDpi xmlns:a14="http://schemas.microsoft.com/office/drawing/2010/main" val="0"/>
              </a:ext>
            </a:extLst>
          </a:blip>
          <a:srcRect l="1" r="924"/>
          <a:stretch/>
        </p:blipFill>
        <p:spPr>
          <a:xfrm>
            <a:off x="6993062" y="53916"/>
            <a:ext cx="5041678" cy="3725221"/>
          </a:xfrm>
          <a:prstGeom prst="rect">
            <a:avLst/>
          </a:prstGeom>
        </p:spPr>
      </p:pic>
      <p:sp>
        <p:nvSpPr>
          <p:cNvPr id="2" name="Title 1">
            <a:extLst>
              <a:ext uri="{FF2B5EF4-FFF2-40B4-BE49-F238E27FC236}">
                <a16:creationId xmlns:a16="http://schemas.microsoft.com/office/drawing/2014/main" id="{3A813C40-1963-41EF-9155-2D2CC994C991}"/>
              </a:ext>
            </a:extLst>
          </p:cNvPr>
          <p:cNvSpPr>
            <a:spLocks noGrp="1"/>
          </p:cNvSpPr>
          <p:nvPr>
            <p:ph type="ctrTitle"/>
          </p:nvPr>
        </p:nvSpPr>
        <p:spPr>
          <a:xfrm>
            <a:off x="68484" y="1944303"/>
            <a:ext cx="9144000" cy="2387600"/>
          </a:xfrm>
        </p:spPr>
        <p:txBody>
          <a:bodyPr>
            <a:normAutofit fontScale="90000"/>
          </a:bodyPr>
          <a:lstStyle/>
          <a:p>
            <a:r>
              <a:rPr lang="en-GB" dirty="0"/>
              <a:t>ACE AND JUNO OBSERVATIONS OF RADIAL MAGETIC FIELD</a:t>
            </a:r>
          </a:p>
        </p:txBody>
      </p:sp>
      <p:sp>
        <p:nvSpPr>
          <p:cNvPr id="3" name="Subtitle 2">
            <a:extLst>
              <a:ext uri="{FF2B5EF4-FFF2-40B4-BE49-F238E27FC236}">
                <a16:creationId xmlns:a16="http://schemas.microsoft.com/office/drawing/2014/main" id="{5C2F2340-A8A3-43B4-A4EB-6D313AF65CEC}"/>
              </a:ext>
            </a:extLst>
          </p:cNvPr>
          <p:cNvSpPr>
            <a:spLocks noGrp="1"/>
          </p:cNvSpPr>
          <p:nvPr>
            <p:ph type="subTitle" idx="1"/>
          </p:nvPr>
        </p:nvSpPr>
        <p:spPr>
          <a:xfrm>
            <a:off x="218980" y="4395804"/>
            <a:ext cx="9144000" cy="1655762"/>
          </a:xfrm>
        </p:spPr>
        <p:txBody>
          <a:bodyPr/>
          <a:lstStyle/>
          <a:p>
            <a:r>
              <a:rPr lang="en-GB" dirty="0"/>
              <a:t>Nelson </a:t>
            </a:r>
            <a:r>
              <a:rPr lang="en-GB" dirty="0" err="1"/>
              <a:t>Talukder</a:t>
            </a:r>
            <a:r>
              <a:rPr lang="en-GB" dirty="0"/>
              <a:t> </a:t>
            </a:r>
          </a:p>
          <a:p>
            <a:r>
              <a:rPr lang="en-GB" dirty="0"/>
              <a:t>Supervisor: Robert Forsyth</a:t>
            </a:r>
          </a:p>
        </p:txBody>
      </p:sp>
      <p:sp>
        <p:nvSpPr>
          <p:cNvPr id="4" name="TextBox 3">
            <a:extLst>
              <a:ext uri="{FF2B5EF4-FFF2-40B4-BE49-F238E27FC236}">
                <a16:creationId xmlns:a16="http://schemas.microsoft.com/office/drawing/2014/main" id="{9043BBF6-53B4-4B27-B849-02ADB5D06A5C}"/>
              </a:ext>
            </a:extLst>
          </p:cNvPr>
          <p:cNvSpPr txBox="1"/>
          <p:nvPr/>
        </p:nvSpPr>
        <p:spPr>
          <a:xfrm>
            <a:off x="0" y="6418513"/>
            <a:ext cx="5734327" cy="1569660"/>
          </a:xfrm>
          <a:prstGeom prst="rect">
            <a:avLst/>
          </a:prstGeom>
          <a:noFill/>
        </p:spPr>
        <p:txBody>
          <a:bodyPr wrap="none" rtlCol="0">
            <a:spAutoFit/>
          </a:bodyPr>
          <a:lstStyle/>
          <a:p>
            <a:r>
              <a:rPr lang="en-GB" sz="1200" dirty="0"/>
              <a:t>Picture of the </a:t>
            </a:r>
            <a:r>
              <a:rPr lang="en-GB" sz="1200" dirty="0" err="1"/>
              <a:t>Heliospheric</a:t>
            </a:r>
            <a:r>
              <a:rPr lang="en-GB" sz="1200" dirty="0"/>
              <a:t> Current Sheet, from:</a:t>
            </a:r>
          </a:p>
          <a:p>
            <a:r>
              <a:rPr lang="en-GB" sz="1200" dirty="0">
                <a:hlinkClick r:id="rId3"/>
              </a:rPr>
              <a:t>https://www.nasa.gov/content/goddard/sdo/potw593-magnetic-field-lines-in-time-lapse</a:t>
            </a:r>
            <a:endParaRPr lang="en-GB" sz="1200" dirty="0"/>
          </a:p>
          <a:p>
            <a:r>
              <a:rPr lang="en-GB" dirty="0"/>
              <a:t>l</a:t>
            </a:r>
          </a:p>
          <a:p>
            <a:endParaRPr lang="en-GB" dirty="0"/>
          </a:p>
          <a:p>
            <a:endParaRPr lang="en-GB" dirty="0"/>
          </a:p>
          <a:p>
            <a:endParaRPr lang="en-GB" dirty="0"/>
          </a:p>
        </p:txBody>
      </p:sp>
      <p:pic>
        <p:nvPicPr>
          <p:cNvPr id="7" name="Picture 6">
            <a:extLst>
              <a:ext uri="{FF2B5EF4-FFF2-40B4-BE49-F238E27FC236}">
                <a16:creationId xmlns:a16="http://schemas.microsoft.com/office/drawing/2014/main" id="{E423511D-F0B3-4093-B882-3A02CD5D930D}"/>
              </a:ext>
            </a:extLst>
          </p:cNvPr>
          <p:cNvPicPr>
            <a:picLocks noChangeAspect="1"/>
          </p:cNvPicPr>
          <p:nvPr/>
        </p:nvPicPr>
        <p:blipFill>
          <a:blip r:embed="rId4"/>
          <a:stretch>
            <a:fillRect/>
          </a:stretch>
        </p:blipFill>
        <p:spPr>
          <a:xfrm>
            <a:off x="0" y="0"/>
            <a:ext cx="3292475" cy="1400608"/>
          </a:xfrm>
          <a:prstGeom prst="rect">
            <a:avLst/>
          </a:prstGeom>
        </p:spPr>
      </p:pic>
      <p:sp>
        <p:nvSpPr>
          <p:cNvPr id="5" name="Slide Number Placeholder 4">
            <a:extLst>
              <a:ext uri="{FF2B5EF4-FFF2-40B4-BE49-F238E27FC236}">
                <a16:creationId xmlns:a16="http://schemas.microsoft.com/office/drawing/2014/main" id="{BF896CF1-6C0F-428A-92BD-7321BC12AFE8}"/>
              </a:ext>
            </a:extLst>
          </p:cNvPr>
          <p:cNvSpPr>
            <a:spLocks noGrp="1"/>
          </p:cNvSpPr>
          <p:nvPr>
            <p:ph type="sldNum" sz="quarter" idx="12"/>
          </p:nvPr>
        </p:nvSpPr>
        <p:spPr/>
        <p:txBody>
          <a:bodyPr/>
          <a:lstStyle/>
          <a:p>
            <a:fld id="{53921255-AFB1-45B0-AC66-47AF84630658}" type="slidenum">
              <a:rPr lang="en-GB" smtClean="0"/>
              <a:t>1</a:t>
            </a:fld>
            <a:endParaRPr lang="en-GB"/>
          </a:p>
        </p:txBody>
      </p:sp>
    </p:spTree>
    <p:extLst>
      <p:ext uri="{BB962C8B-B14F-4D97-AF65-F5344CB8AC3E}">
        <p14:creationId xmlns:p14="http://schemas.microsoft.com/office/powerpoint/2010/main" val="88762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947A61-799A-4437-8A96-0DFF35A58AF7}"/>
              </a:ext>
            </a:extLst>
          </p:cNvPr>
          <p:cNvPicPr>
            <a:picLocks noChangeAspect="1"/>
          </p:cNvPicPr>
          <p:nvPr/>
        </p:nvPicPr>
        <p:blipFill rotWithShape="1">
          <a:blip r:embed="rId2">
            <a:extLst>
              <a:ext uri="{28A0092B-C50C-407E-A947-70E740481C1C}">
                <a14:useLocalDpi xmlns:a14="http://schemas.microsoft.com/office/drawing/2010/main" val="0"/>
              </a:ext>
            </a:extLst>
          </a:blip>
          <a:srcRect l="10172" t="4044" r="8696" b="7609"/>
          <a:stretch/>
        </p:blipFill>
        <p:spPr>
          <a:xfrm>
            <a:off x="989860" y="495112"/>
            <a:ext cx="10833717" cy="5913813"/>
          </a:xfrm>
          <a:prstGeom prst="rect">
            <a:avLst/>
          </a:prstGeom>
        </p:spPr>
      </p:pic>
      <p:sp>
        <p:nvSpPr>
          <p:cNvPr id="3" name="TextBox 2">
            <a:extLst>
              <a:ext uri="{FF2B5EF4-FFF2-40B4-BE49-F238E27FC236}">
                <a16:creationId xmlns:a16="http://schemas.microsoft.com/office/drawing/2014/main" id="{E3822323-F460-4F85-B7C7-DA338FC78806}"/>
              </a:ext>
            </a:extLst>
          </p:cNvPr>
          <p:cNvSpPr txBox="1"/>
          <p:nvPr/>
        </p:nvSpPr>
        <p:spPr>
          <a:xfrm>
            <a:off x="0" y="6488668"/>
            <a:ext cx="3085129" cy="369332"/>
          </a:xfrm>
          <a:prstGeom prst="rect">
            <a:avLst/>
          </a:prstGeom>
          <a:noFill/>
        </p:spPr>
        <p:txBody>
          <a:bodyPr wrap="square" rtlCol="0">
            <a:spAutoFit/>
          </a:bodyPr>
          <a:lstStyle/>
          <a:p>
            <a:r>
              <a:rPr lang="en-GB" dirty="0"/>
              <a:t>Figure 7: IMF Split via sector</a:t>
            </a:r>
          </a:p>
        </p:txBody>
      </p:sp>
      <p:sp>
        <p:nvSpPr>
          <p:cNvPr id="4" name="Rectangle 3">
            <a:extLst>
              <a:ext uri="{FF2B5EF4-FFF2-40B4-BE49-F238E27FC236}">
                <a16:creationId xmlns:a16="http://schemas.microsoft.com/office/drawing/2014/main" id="{A0CA2829-D089-4112-B7CC-A3F56FCCD5C3}"/>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7F4E7466-F363-4008-A690-13660C568C93}"/>
              </a:ext>
            </a:extLst>
          </p:cNvPr>
          <p:cNvSpPr>
            <a:spLocks noGrp="1"/>
          </p:cNvSpPr>
          <p:nvPr>
            <p:ph type="sldNum" sz="quarter" idx="12"/>
          </p:nvPr>
        </p:nvSpPr>
        <p:spPr/>
        <p:txBody>
          <a:bodyPr/>
          <a:lstStyle/>
          <a:p>
            <a:fld id="{53921255-AFB1-45B0-AC66-47AF84630658}" type="slidenum">
              <a:rPr lang="en-GB" smtClean="0"/>
              <a:t>10</a:t>
            </a:fld>
            <a:endParaRPr lang="en-GB"/>
          </a:p>
        </p:txBody>
      </p:sp>
      <p:pic>
        <p:nvPicPr>
          <p:cNvPr id="7" name="Picture 6">
            <a:extLst>
              <a:ext uri="{FF2B5EF4-FFF2-40B4-BE49-F238E27FC236}">
                <a16:creationId xmlns:a16="http://schemas.microsoft.com/office/drawing/2014/main" id="{60A1D5E4-F7DB-458C-BB60-B2933247C3DF}"/>
              </a:ext>
            </a:extLst>
          </p:cNvPr>
          <p:cNvPicPr>
            <a:picLocks noChangeAspect="1"/>
          </p:cNvPicPr>
          <p:nvPr/>
        </p:nvPicPr>
        <p:blipFill>
          <a:blip r:embed="rId3"/>
          <a:stretch>
            <a:fillRect/>
          </a:stretch>
        </p:blipFill>
        <p:spPr>
          <a:xfrm>
            <a:off x="513610" y="2433266"/>
            <a:ext cx="476250" cy="2524125"/>
          </a:xfrm>
          <a:prstGeom prst="rect">
            <a:avLst/>
          </a:prstGeom>
        </p:spPr>
      </p:pic>
      <p:pic>
        <p:nvPicPr>
          <p:cNvPr id="8" name="Picture 7">
            <a:extLst>
              <a:ext uri="{FF2B5EF4-FFF2-40B4-BE49-F238E27FC236}">
                <a16:creationId xmlns:a16="http://schemas.microsoft.com/office/drawing/2014/main" id="{9A8F66CE-3DB0-4ACF-858E-631CD65D13C8}"/>
              </a:ext>
            </a:extLst>
          </p:cNvPr>
          <p:cNvPicPr>
            <a:picLocks noChangeAspect="1"/>
          </p:cNvPicPr>
          <p:nvPr/>
        </p:nvPicPr>
        <p:blipFill>
          <a:blip r:embed="rId4"/>
          <a:stretch>
            <a:fillRect/>
          </a:stretch>
        </p:blipFill>
        <p:spPr>
          <a:xfrm>
            <a:off x="5810389" y="6440024"/>
            <a:ext cx="1743075" cy="295275"/>
          </a:xfrm>
          <a:prstGeom prst="rect">
            <a:avLst/>
          </a:prstGeom>
        </p:spPr>
      </p:pic>
    </p:spTree>
    <p:extLst>
      <p:ext uri="{BB962C8B-B14F-4D97-AF65-F5344CB8AC3E}">
        <p14:creationId xmlns:p14="http://schemas.microsoft.com/office/powerpoint/2010/main" val="4180635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2564-D300-4556-BF51-A064252A1AAE}"/>
              </a:ext>
            </a:extLst>
          </p:cNvPr>
          <p:cNvSpPr>
            <a:spLocks noGrp="1"/>
          </p:cNvSpPr>
          <p:nvPr>
            <p:ph type="title"/>
          </p:nvPr>
        </p:nvSpPr>
        <p:spPr/>
        <p:txBody>
          <a:bodyPr/>
          <a:lstStyle/>
          <a:p>
            <a:r>
              <a:rPr lang="en-GB" dirty="0"/>
              <a:t>Comparing negative and positive sectors</a:t>
            </a:r>
          </a:p>
        </p:txBody>
      </p:sp>
      <p:sp>
        <p:nvSpPr>
          <p:cNvPr id="3" name="Content Placeholder 2">
            <a:extLst>
              <a:ext uri="{FF2B5EF4-FFF2-40B4-BE49-F238E27FC236}">
                <a16:creationId xmlns:a16="http://schemas.microsoft.com/office/drawing/2014/main" id="{1AE95E59-386E-4132-AD92-03E224D12FDE}"/>
              </a:ext>
            </a:extLst>
          </p:cNvPr>
          <p:cNvSpPr>
            <a:spLocks noGrp="1"/>
          </p:cNvSpPr>
          <p:nvPr>
            <p:ph idx="1"/>
          </p:nvPr>
        </p:nvSpPr>
        <p:spPr>
          <a:xfrm>
            <a:off x="838199" y="1825627"/>
            <a:ext cx="3547370" cy="4667248"/>
          </a:xfrm>
        </p:spPr>
        <p:txBody>
          <a:bodyPr>
            <a:normAutofit/>
          </a:bodyPr>
          <a:lstStyle/>
          <a:p>
            <a:pPr marL="0" indent="0">
              <a:buNone/>
            </a:pPr>
            <a:endParaRPr lang="en-GB" sz="2200" dirty="0"/>
          </a:p>
          <a:p>
            <a:r>
              <a:rPr lang="en-GB" sz="2200" dirty="0"/>
              <a:t>Averaging periods different for ACE and Juno.</a:t>
            </a:r>
          </a:p>
          <a:p>
            <a:pPr marL="0" indent="0">
              <a:buNone/>
            </a:pPr>
            <a:endParaRPr lang="en-GB" sz="2200" dirty="0"/>
          </a:p>
          <a:p>
            <a:pPr marL="0" indent="0">
              <a:buNone/>
            </a:pPr>
            <a:endParaRPr lang="en-GB" sz="2200" dirty="0"/>
          </a:p>
          <a:p>
            <a:r>
              <a:rPr lang="en-GB" sz="2200" dirty="0"/>
              <a:t>Averaged over 2 cycles to remove the effect of CIR’s for 2012</a:t>
            </a:r>
          </a:p>
        </p:txBody>
      </p:sp>
      <p:graphicFrame>
        <p:nvGraphicFramePr>
          <p:cNvPr id="5" name="Table 4">
            <a:extLst>
              <a:ext uri="{FF2B5EF4-FFF2-40B4-BE49-F238E27FC236}">
                <a16:creationId xmlns:a16="http://schemas.microsoft.com/office/drawing/2014/main" id="{18F6B0AF-67F3-4135-A1BF-49957EDA0598}"/>
              </a:ext>
            </a:extLst>
          </p:cNvPr>
          <p:cNvGraphicFramePr>
            <a:graphicFrameLocks noGrp="1"/>
          </p:cNvGraphicFramePr>
          <p:nvPr>
            <p:extLst>
              <p:ext uri="{D42A27DB-BD31-4B8C-83A1-F6EECF244321}">
                <p14:modId xmlns:p14="http://schemas.microsoft.com/office/powerpoint/2010/main" val="65710345"/>
              </p:ext>
            </p:extLst>
          </p:nvPr>
        </p:nvGraphicFramePr>
        <p:xfrm>
          <a:off x="5449412" y="2328579"/>
          <a:ext cx="5495280" cy="2625160"/>
        </p:xfrm>
        <a:graphic>
          <a:graphicData uri="http://schemas.openxmlformats.org/drawingml/2006/table">
            <a:tbl>
              <a:tblPr firstRow="1" bandRow="1">
                <a:tableStyleId>{5C22544A-7EE6-4342-B048-85BDC9FD1C3A}</a:tableStyleId>
              </a:tblPr>
              <a:tblGrid>
                <a:gridCol w="1373820">
                  <a:extLst>
                    <a:ext uri="{9D8B030D-6E8A-4147-A177-3AD203B41FA5}">
                      <a16:colId xmlns:a16="http://schemas.microsoft.com/office/drawing/2014/main" val="2446532691"/>
                    </a:ext>
                  </a:extLst>
                </a:gridCol>
                <a:gridCol w="1373820">
                  <a:extLst>
                    <a:ext uri="{9D8B030D-6E8A-4147-A177-3AD203B41FA5}">
                      <a16:colId xmlns:a16="http://schemas.microsoft.com/office/drawing/2014/main" val="1978313962"/>
                    </a:ext>
                  </a:extLst>
                </a:gridCol>
                <a:gridCol w="1373820">
                  <a:extLst>
                    <a:ext uri="{9D8B030D-6E8A-4147-A177-3AD203B41FA5}">
                      <a16:colId xmlns:a16="http://schemas.microsoft.com/office/drawing/2014/main" val="517037708"/>
                    </a:ext>
                  </a:extLst>
                </a:gridCol>
                <a:gridCol w="1373820">
                  <a:extLst>
                    <a:ext uri="{9D8B030D-6E8A-4147-A177-3AD203B41FA5}">
                      <a16:colId xmlns:a16="http://schemas.microsoft.com/office/drawing/2014/main" val="2015455513"/>
                    </a:ext>
                  </a:extLst>
                </a:gridCol>
              </a:tblGrid>
              <a:tr h="552665">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Averages Field Strength R</a:t>
                      </a:r>
                      <a:r>
                        <a:rPr lang="en-GB" sz="2200" baseline="30000" dirty="0"/>
                        <a:t>2</a:t>
                      </a:r>
                      <a:r>
                        <a:rPr lang="en-GB" sz="2200" dirty="0"/>
                        <a:t>Br (AU^2 </a:t>
                      </a:r>
                      <a:r>
                        <a:rPr lang="en-GB" sz="2200" dirty="0" err="1"/>
                        <a:t>nT</a:t>
                      </a:r>
                      <a:r>
                        <a:rPr lang="en-GB" sz="2200" dirty="0"/>
                        <a: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432492556"/>
                  </a:ext>
                </a:extLst>
              </a:tr>
              <a:tr h="552665">
                <a:tc gridSpan="2">
                  <a:txBody>
                    <a:bodyPr/>
                    <a:lstStyle/>
                    <a:p>
                      <a:pPr algn="ctr"/>
                      <a:r>
                        <a:rPr lang="en-GB" sz="2200" dirty="0"/>
                        <a:t>Juno</a:t>
                      </a:r>
                    </a:p>
                  </a:txBody>
                  <a:tcPr/>
                </a:tc>
                <a:tc hMerge="1">
                  <a:txBody>
                    <a:bodyPr/>
                    <a:lstStyle/>
                    <a:p>
                      <a:endParaRPr lang="en-GB" dirty="0"/>
                    </a:p>
                  </a:txBody>
                  <a:tcPr/>
                </a:tc>
                <a:tc gridSpan="2">
                  <a:txBody>
                    <a:bodyPr/>
                    <a:lstStyle/>
                    <a:p>
                      <a:pPr algn="ctr"/>
                      <a:r>
                        <a:rPr lang="en-GB" sz="2200" dirty="0"/>
                        <a:t>Ace</a:t>
                      </a:r>
                    </a:p>
                  </a:txBody>
                  <a:tcPr/>
                </a:tc>
                <a:tc hMerge="1">
                  <a:txBody>
                    <a:bodyPr/>
                    <a:lstStyle/>
                    <a:p>
                      <a:endParaRPr lang="en-GB" dirty="0"/>
                    </a:p>
                  </a:txBody>
                  <a:tcPr/>
                </a:tc>
                <a:extLst>
                  <a:ext uri="{0D108BD9-81ED-4DB2-BD59-A6C34878D82A}">
                    <a16:rowId xmlns:a16="http://schemas.microsoft.com/office/drawing/2014/main" val="841900446"/>
                  </a:ext>
                </a:extLst>
              </a:tr>
              <a:tr h="552665">
                <a:tc>
                  <a:txBody>
                    <a:bodyPr/>
                    <a:lstStyle/>
                    <a:p>
                      <a:r>
                        <a:rPr lang="en-GB" sz="2200" dirty="0"/>
                        <a:t>Positive</a:t>
                      </a:r>
                    </a:p>
                  </a:txBody>
                  <a:tcPr/>
                </a:tc>
                <a:tc>
                  <a:txBody>
                    <a:bodyPr/>
                    <a:lstStyle/>
                    <a:p>
                      <a:r>
                        <a:rPr lang="en-GB" sz="2200" dirty="0"/>
                        <a:t>Negative</a:t>
                      </a:r>
                    </a:p>
                  </a:txBody>
                  <a:tcPr/>
                </a:tc>
                <a:tc>
                  <a:txBody>
                    <a:bodyPr/>
                    <a:lstStyle/>
                    <a:p>
                      <a:r>
                        <a:rPr lang="en-GB" sz="2200" dirty="0"/>
                        <a:t>Positive</a:t>
                      </a:r>
                    </a:p>
                  </a:txBody>
                  <a:tcPr/>
                </a:tc>
                <a:tc>
                  <a:txBody>
                    <a:bodyPr/>
                    <a:lstStyle/>
                    <a:p>
                      <a:r>
                        <a:rPr lang="en-GB" sz="2200" dirty="0"/>
                        <a:t>Negative</a:t>
                      </a:r>
                    </a:p>
                  </a:txBody>
                  <a:tcPr/>
                </a:tc>
                <a:extLst>
                  <a:ext uri="{0D108BD9-81ED-4DB2-BD59-A6C34878D82A}">
                    <a16:rowId xmlns:a16="http://schemas.microsoft.com/office/drawing/2014/main" val="291729967"/>
                  </a:ext>
                </a:extLst>
              </a:tr>
              <a:tr h="967165">
                <a:tc>
                  <a:txBody>
                    <a:bodyPr/>
                    <a:lstStyle/>
                    <a:p>
                      <a:r>
                        <a:rPr lang="en-GB" sz="2200" dirty="0"/>
                        <a:t>3.5±1.9</a:t>
                      </a:r>
                    </a:p>
                  </a:txBody>
                  <a:tcPr/>
                </a:tc>
                <a:tc>
                  <a:txBody>
                    <a:bodyPr/>
                    <a:lstStyle/>
                    <a:p>
                      <a:r>
                        <a:rPr lang="en-GB" sz="2200" dirty="0"/>
                        <a:t>-3.2±1.4</a:t>
                      </a:r>
                    </a:p>
                  </a:txBody>
                  <a:tcPr/>
                </a:tc>
                <a:tc>
                  <a:txBody>
                    <a:bodyPr/>
                    <a:lstStyle/>
                    <a:p>
                      <a:r>
                        <a:rPr lang="en-GB" sz="2200" dirty="0"/>
                        <a:t>2.5±1.1</a:t>
                      </a:r>
                    </a:p>
                  </a:txBody>
                  <a:tcPr/>
                </a:tc>
                <a:tc>
                  <a:txBody>
                    <a:bodyPr/>
                    <a:lstStyle/>
                    <a:p>
                      <a:r>
                        <a:rPr lang="en-GB" sz="2200" dirty="0"/>
                        <a:t>-2.6±2.1</a:t>
                      </a:r>
                    </a:p>
                  </a:txBody>
                  <a:tcPr/>
                </a:tc>
                <a:extLst>
                  <a:ext uri="{0D108BD9-81ED-4DB2-BD59-A6C34878D82A}">
                    <a16:rowId xmlns:a16="http://schemas.microsoft.com/office/drawing/2014/main" val="340031090"/>
                  </a:ext>
                </a:extLst>
              </a:tr>
            </a:tbl>
          </a:graphicData>
        </a:graphic>
      </p:graphicFrame>
      <p:sp>
        <p:nvSpPr>
          <p:cNvPr id="6" name="TextBox 5">
            <a:extLst>
              <a:ext uri="{FF2B5EF4-FFF2-40B4-BE49-F238E27FC236}">
                <a16:creationId xmlns:a16="http://schemas.microsoft.com/office/drawing/2014/main" id="{9ABDB414-29FE-4869-A6BD-DCB604DDCD09}"/>
              </a:ext>
            </a:extLst>
          </p:cNvPr>
          <p:cNvSpPr txBox="1"/>
          <p:nvPr/>
        </p:nvSpPr>
        <p:spPr>
          <a:xfrm>
            <a:off x="6276513" y="5106889"/>
            <a:ext cx="4073375" cy="646331"/>
          </a:xfrm>
          <a:prstGeom prst="rect">
            <a:avLst/>
          </a:prstGeom>
          <a:noFill/>
        </p:spPr>
        <p:txBody>
          <a:bodyPr wrap="square" rtlCol="0">
            <a:spAutoFit/>
          </a:bodyPr>
          <a:lstStyle/>
          <a:p>
            <a:r>
              <a:rPr lang="en-GB" dirty="0"/>
              <a:t>Table 1: The average values for Juno and ACE, across 2012</a:t>
            </a:r>
          </a:p>
        </p:txBody>
      </p:sp>
      <p:sp>
        <p:nvSpPr>
          <p:cNvPr id="7" name="Rectangle 6">
            <a:extLst>
              <a:ext uri="{FF2B5EF4-FFF2-40B4-BE49-F238E27FC236}">
                <a16:creationId xmlns:a16="http://schemas.microsoft.com/office/drawing/2014/main" id="{12506CD4-F764-49B8-818E-0C649F7D5F3A}"/>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14E96E13-2C34-465C-B83D-605457393A60}"/>
              </a:ext>
            </a:extLst>
          </p:cNvPr>
          <p:cNvSpPr>
            <a:spLocks noGrp="1"/>
          </p:cNvSpPr>
          <p:nvPr>
            <p:ph type="sldNum" sz="quarter" idx="12"/>
          </p:nvPr>
        </p:nvSpPr>
        <p:spPr/>
        <p:txBody>
          <a:bodyPr/>
          <a:lstStyle/>
          <a:p>
            <a:fld id="{53921255-AFB1-45B0-AC66-47AF84630658}" type="slidenum">
              <a:rPr lang="en-GB" smtClean="0"/>
              <a:t>11</a:t>
            </a:fld>
            <a:endParaRPr lang="en-GB"/>
          </a:p>
        </p:txBody>
      </p:sp>
    </p:spTree>
    <p:extLst>
      <p:ext uri="{BB962C8B-B14F-4D97-AF65-F5344CB8AC3E}">
        <p14:creationId xmlns:p14="http://schemas.microsoft.com/office/powerpoint/2010/main" val="161233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A970F1-D5E2-4D6E-AB41-445088E90B0A}"/>
              </a:ext>
            </a:extLst>
          </p:cNvPr>
          <p:cNvPicPr>
            <a:picLocks noChangeAspect="1"/>
          </p:cNvPicPr>
          <p:nvPr/>
        </p:nvPicPr>
        <p:blipFill rotWithShape="1">
          <a:blip r:embed="rId2">
            <a:extLst>
              <a:ext uri="{28A0092B-C50C-407E-A947-70E740481C1C}">
                <a14:useLocalDpi xmlns:a14="http://schemas.microsoft.com/office/drawing/2010/main" val="0"/>
              </a:ext>
            </a:extLst>
          </a:blip>
          <a:srcRect l="7792" t="5824" r="9345" b="3537"/>
          <a:stretch/>
        </p:blipFill>
        <p:spPr>
          <a:xfrm>
            <a:off x="838200" y="921939"/>
            <a:ext cx="10394072" cy="5465543"/>
          </a:xfrm>
          <a:prstGeom prst="rect">
            <a:avLst/>
          </a:prstGeom>
        </p:spPr>
      </p:pic>
      <p:sp>
        <p:nvSpPr>
          <p:cNvPr id="3" name="TextBox 2">
            <a:extLst>
              <a:ext uri="{FF2B5EF4-FFF2-40B4-BE49-F238E27FC236}">
                <a16:creationId xmlns:a16="http://schemas.microsoft.com/office/drawing/2014/main" id="{0142CCB0-6A88-494E-938A-5E2EA43EFE6F}"/>
              </a:ext>
            </a:extLst>
          </p:cNvPr>
          <p:cNvSpPr txBox="1"/>
          <p:nvPr/>
        </p:nvSpPr>
        <p:spPr>
          <a:xfrm>
            <a:off x="0" y="6488668"/>
            <a:ext cx="3764132" cy="369332"/>
          </a:xfrm>
          <a:prstGeom prst="rect">
            <a:avLst/>
          </a:prstGeom>
          <a:noFill/>
        </p:spPr>
        <p:txBody>
          <a:bodyPr wrap="square" rtlCol="0">
            <a:spAutoFit/>
          </a:bodyPr>
          <a:lstStyle/>
          <a:p>
            <a:r>
              <a:rPr lang="en-GB" dirty="0"/>
              <a:t>Figure 8: 2 Solar rotation averages</a:t>
            </a:r>
          </a:p>
        </p:txBody>
      </p:sp>
      <p:sp>
        <p:nvSpPr>
          <p:cNvPr id="4" name="Rectangle 3">
            <a:extLst>
              <a:ext uri="{FF2B5EF4-FFF2-40B4-BE49-F238E27FC236}">
                <a16:creationId xmlns:a16="http://schemas.microsoft.com/office/drawing/2014/main" id="{E7B0467F-50AE-49FF-98AE-3DBA6357E1FA}"/>
              </a:ext>
            </a:extLst>
          </p:cNvPr>
          <p:cNvSpPr/>
          <p:nvPr/>
        </p:nvSpPr>
        <p:spPr>
          <a:xfrm>
            <a:off x="0" y="0"/>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E26B1073-CC53-4158-B810-5588F8204695}"/>
              </a:ext>
            </a:extLst>
          </p:cNvPr>
          <p:cNvSpPr>
            <a:spLocks noGrp="1"/>
          </p:cNvSpPr>
          <p:nvPr>
            <p:ph type="sldNum" sz="quarter" idx="12"/>
          </p:nvPr>
        </p:nvSpPr>
        <p:spPr/>
        <p:txBody>
          <a:bodyPr/>
          <a:lstStyle/>
          <a:p>
            <a:fld id="{53921255-AFB1-45B0-AC66-47AF84630658}" type="slidenum">
              <a:rPr lang="en-GB" smtClean="0"/>
              <a:t>12</a:t>
            </a:fld>
            <a:endParaRPr lang="en-GB"/>
          </a:p>
        </p:txBody>
      </p:sp>
    </p:spTree>
    <p:extLst>
      <p:ext uri="{BB962C8B-B14F-4D97-AF65-F5344CB8AC3E}">
        <p14:creationId xmlns:p14="http://schemas.microsoft.com/office/powerpoint/2010/main" val="203651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0A73-B72B-4869-98A5-12F66AAC33CF}"/>
              </a:ext>
            </a:extLst>
          </p:cNvPr>
          <p:cNvSpPr>
            <a:spLocks noGrp="1"/>
          </p:cNvSpPr>
          <p:nvPr>
            <p:ph type="title"/>
          </p:nvPr>
        </p:nvSpPr>
        <p:spPr/>
        <p:txBody>
          <a:bodyPr/>
          <a:lstStyle/>
          <a:p>
            <a:r>
              <a:rPr lang="en-GB" dirty="0"/>
              <a:t>Comments on result</a:t>
            </a:r>
          </a:p>
        </p:txBody>
      </p:sp>
      <p:sp>
        <p:nvSpPr>
          <p:cNvPr id="3" name="Content Placeholder 2">
            <a:extLst>
              <a:ext uri="{FF2B5EF4-FFF2-40B4-BE49-F238E27FC236}">
                <a16:creationId xmlns:a16="http://schemas.microsoft.com/office/drawing/2014/main" id="{FF0AFAF0-6D87-4B60-993B-D64CAE40E861}"/>
              </a:ext>
            </a:extLst>
          </p:cNvPr>
          <p:cNvSpPr>
            <a:spLocks noGrp="1"/>
          </p:cNvSpPr>
          <p:nvPr>
            <p:ph idx="1"/>
          </p:nvPr>
        </p:nvSpPr>
        <p:spPr>
          <a:xfrm>
            <a:off x="838200" y="1825625"/>
            <a:ext cx="4556760" cy="4351338"/>
          </a:xfrm>
        </p:spPr>
        <p:txBody>
          <a:bodyPr>
            <a:normAutofit/>
          </a:bodyPr>
          <a:lstStyle/>
          <a:p>
            <a:endParaRPr lang="en-GB" sz="2200" dirty="0"/>
          </a:p>
          <a:p>
            <a:r>
              <a:rPr lang="en-GB" sz="2200" dirty="0"/>
              <a:t>The HCS gets distorted by solar wind.</a:t>
            </a:r>
          </a:p>
          <a:p>
            <a:endParaRPr lang="en-GB" sz="2200" dirty="0"/>
          </a:p>
          <a:p>
            <a:endParaRPr lang="en-GB" sz="2200" dirty="0"/>
          </a:p>
          <a:p>
            <a:r>
              <a:rPr lang="en-GB" sz="2200" dirty="0"/>
              <a:t>Juno and ACE not often at similar magnetic regions, sunspot lifetimes limit comparison</a:t>
            </a:r>
            <a:endParaRPr lang="en-GB" sz="2200" dirty="0">
              <a:solidFill>
                <a:schemeClr val="accent2"/>
              </a:solidFill>
            </a:endParaRPr>
          </a:p>
        </p:txBody>
      </p:sp>
      <p:pic>
        <p:nvPicPr>
          <p:cNvPr id="4" name="Picture 3">
            <a:extLst>
              <a:ext uri="{FF2B5EF4-FFF2-40B4-BE49-F238E27FC236}">
                <a16:creationId xmlns:a16="http://schemas.microsoft.com/office/drawing/2014/main" id="{97A31F6F-CC7C-42FC-B650-4E1D66A08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885" y="1257773"/>
            <a:ext cx="4275799" cy="4275799"/>
          </a:xfrm>
          <a:prstGeom prst="rect">
            <a:avLst/>
          </a:prstGeom>
        </p:spPr>
      </p:pic>
      <p:sp>
        <p:nvSpPr>
          <p:cNvPr id="5" name="Rectangle 4">
            <a:extLst>
              <a:ext uri="{FF2B5EF4-FFF2-40B4-BE49-F238E27FC236}">
                <a16:creationId xmlns:a16="http://schemas.microsoft.com/office/drawing/2014/main" id="{C538A6DF-ABD9-4DC4-BD6C-7F843CA2331E}"/>
              </a:ext>
            </a:extLst>
          </p:cNvPr>
          <p:cNvSpPr/>
          <p:nvPr/>
        </p:nvSpPr>
        <p:spPr>
          <a:xfrm>
            <a:off x="0" y="6334780"/>
            <a:ext cx="6096000" cy="523220"/>
          </a:xfrm>
          <a:prstGeom prst="rect">
            <a:avLst/>
          </a:prstGeom>
        </p:spPr>
        <p:txBody>
          <a:bodyPr>
            <a:spAutoFit/>
          </a:bodyPr>
          <a:lstStyle/>
          <a:p>
            <a:r>
              <a:rPr lang="en-GB" sz="1400" dirty="0"/>
              <a:t>Picture from: </a:t>
            </a:r>
          </a:p>
          <a:p>
            <a:r>
              <a:rPr lang="en-GB" sz="1400" dirty="0">
                <a:hlinkClick r:id="rId3"/>
              </a:rPr>
              <a:t>http://predsci.com/corona/jun01eclipse/jun01eclipse.htm</a:t>
            </a:r>
            <a:endParaRPr lang="en-GB" sz="1400" dirty="0"/>
          </a:p>
        </p:txBody>
      </p:sp>
      <p:sp>
        <p:nvSpPr>
          <p:cNvPr id="6" name="TextBox 5">
            <a:extLst>
              <a:ext uri="{FF2B5EF4-FFF2-40B4-BE49-F238E27FC236}">
                <a16:creationId xmlns:a16="http://schemas.microsoft.com/office/drawing/2014/main" id="{65E10836-6827-4471-BA2C-6F15D2B8F9CC}"/>
              </a:ext>
            </a:extLst>
          </p:cNvPr>
          <p:cNvSpPr txBox="1"/>
          <p:nvPr/>
        </p:nvSpPr>
        <p:spPr>
          <a:xfrm>
            <a:off x="7247466" y="5627172"/>
            <a:ext cx="3600635" cy="646331"/>
          </a:xfrm>
          <a:prstGeom prst="rect">
            <a:avLst/>
          </a:prstGeom>
          <a:noFill/>
        </p:spPr>
        <p:txBody>
          <a:bodyPr wrap="square" rtlCol="0">
            <a:spAutoFit/>
          </a:bodyPr>
          <a:lstStyle/>
          <a:p>
            <a:r>
              <a:rPr lang="en-GB" dirty="0"/>
              <a:t>Figure 9: The structure of current loops on the sun for 2001.</a:t>
            </a:r>
          </a:p>
        </p:txBody>
      </p:sp>
      <p:sp>
        <p:nvSpPr>
          <p:cNvPr id="7" name="Rectangle 6">
            <a:extLst>
              <a:ext uri="{FF2B5EF4-FFF2-40B4-BE49-F238E27FC236}">
                <a16:creationId xmlns:a16="http://schemas.microsoft.com/office/drawing/2014/main" id="{59B92B11-AFE9-49E2-A5A5-AC88D4B25751}"/>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a:extLst>
              <a:ext uri="{FF2B5EF4-FFF2-40B4-BE49-F238E27FC236}">
                <a16:creationId xmlns:a16="http://schemas.microsoft.com/office/drawing/2014/main" id="{7157B14A-E7E5-4AD9-B313-FA35EEE65456}"/>
              </a:ext>
            </a:extLst>
          </p:cNvPr>
          <p:cNvSpPr>
            <a:spLocks noGrp="1"/>
          </p:cNvSpPr>
          <p:nvPr>
            <p:ph type="sldNum" sz="quarter" idx="12"/>
          </p:nvPr>
        </p:nvSpPr>
        <p:spPr/>
        <p:txBody>
          <a:bodyPr/>
          <a:lstStyle/>
          <a:p>
            <a:fld id="{53921255-AFB1-45B0-AC66-47AF84630658}" type="slidenum">
              <a:rPr lang="en-GB" smtClean="0"/>
              <a:t>13</a:t>
            </a:fld>
            <a:endParaRPr lang="en-GB"/>
          </a:p>
        </p:txBody>
      </p:sp>
    </p:spTree>
    <p:extLst>
      <p:ext uri="{BB962C8B-B14F-4D97-AF65-F5344CB8AC3E}">
        <p14:creationId xmlns:p14="http://schemas.microsoft.com/office/powerpoint/2010/main" val="166413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D311DF8-E63D-406E-9CE7-D8C7B35B064C}"/>
              </a:ext>
            </a:extLst>
          </p:cNvPr>
          <p:cNvPicPr>
            <a:picLocks noChangeAspect="1"/>
          </p:cNvPicPr>
          <p:nvPr/>
        </p:nvPicPr>
        <p:blipFill rotWithShape="1">
          <a:blip r:embed="rId2"/>
          <a:srcRect l="3762" t="6327" b="7420"/>
          <a:stretch/>
        </p:blipFill>
        <p:spPr>
          <a:xfrm>
            <a:off x="4216399" y="1513703"/>
            <a:ext cx="7747562" cy="3799978"/>
          </a:xfrm>
          <a:prstGeom prst="rect">
            <a:avLst/>
          </a:prstGeom>
        </p:spPr>
      </p:pic>
      <p:sp>
        <p:nvSpPr>
          <p:cNvPr id="2" name="Title 1">
            <a:extLst>
              <a:ext uri="{FF2B5EF4-FFF2-40B4-BE49-F238E27FC236}">
                <a16:creationId xmlns:a16="http://schemas.microsoft.com/office/drawing/2014/main" id="{659C83A0-61E3-41FE-AB2E-F60B4DEE2FD1}"/>
              </a:ext>
            </a:extLst>
          </p:cNvPr>
          <p:cNvSpPr>
            <a:spLocks noGrp="1"/>
          </p:cNvSpPr>
          <p:nvPr>
            <p:ph type="title"/>
          </p:nvPr>
        </p:nvSpPr>
        <p:spPr/>
        <p:txBody>
          <a:bodyPr/>
          <a:lstStyle/>
          <a:p>
            <a:r>
              <a:rPr lang="en-GB" dirty="0"/>
              <a:t>Relation to Sunspot Activity</a:t>
            </a:r>
          </a:p>
        </p:txBody>
      </p:sp>
      <p:sp>
        <p:nvSpPr>
          <p:cNvPr id="3" name="Content Placeholder 2">
            <a:extLst>
              <a:ext uri="{FF2B5EF4-FFF2-40B4-BE49-F238E27FC236}">
                <a16:creationId xmlns:a16="http://schemas.microsoft.com/office/drawing/2014/main" id="{11DA2D85-D557-47B3-9373-17DD88A35EDB}"/>
              </a:ext>
            </a:extLst>
          </p:cNvPr>
          <p:cNvSpPr>
            <a:spLocks noGrp="1"/>
          </p:cNvSpPr>
          <p:nvPr>
            <p:ph idx="1"/>
          </p:nvPr>
        </p:nvSpPr>
        <p:spPr>
          <a:xfrm>
            <a:off x="838199" y="1513703"/>
            <a:ext cx="3089429" cy="4351338"/>
          </a:xfrm>
        </p:spPr>
        <p:txBody>
          <a:bodyPr>
            <a:normAutofit fontScale="92500"/>
          </a:bodyPr>
          <a:lstStyle/>
          <a:p>
            <a:endParaRPr lang="en-GB" dirty="0"/>
          </a:p>
          <a:p>
            <a:r>
              <a:rPr lang="en-GB" sz="2600" dirty="0"/>
              <a:t>Magnetic loops poke through the Sun’s surface at sunspots</a:t>
            </a:r>
          </a:p>
          <a:p>
            <a:endParaRPr lang="en-GB" sz="2600" dirty="0"/>
          </a:p>
          <a:p>
            <a:r>
              <a:rPr lang="en-GB" sz="2600" dirty="0"/>
              <a:t>IMF strength follows sunspot number</a:t>
            </a:r>
          </a:p>
          <a:p>
            <a:endParaRPr lang="en-GB" sz="2600" dirty="0"/>
          </a:p>
          <a:p>
            <a:r>
              <a:rPr lang="en-GB" sz="2600" dirty="0"/>
              <a:t>Significant decrease over 2 cycles </a:t>
            </a:r>
          </a:p>
          <a:p>
            <a:pPr marL="0" indent="0">
              <a:buNone/>
            </a:pPr>
            <a:endParaRPr lang="en-GB" dirty="0"/>
          </a:p>
          <a:p>
            <a:pPr marL="0" indent="0">
              <a:buNone/>
            </a:pPr>
            <a:endParaRPr lang="en-GB" i="1" dirty="0"/>
          </a:p>
        </p:txBody>
      </p:sp>
      <p:sp>
        <p:nvSpPr>
          <p:cNvPr id="4" name="TextBox 3">
            <a:extLst>
              <a:ext uri="{FF2B5EF4-FFF2-40B4-BE49-F238E27FC236}">
                <a16:creationId xmlns:a16="http://schemas.microsoft.com/office/drawing/2014/main" id="{18014D3C-13C8-4DB2-A620-FC2D1181F7C3}"/>
              </a:ext>
            </a:extLst>
          </p:cNvPr>
          <p:cNvSpPr txBox="1"/>
          <p:nvPr/>
        </p:nvSpPr>
        <p:spPr>
          <a:xfrm>
            <a:off x="5363327" y="5218710"/>
            <a:ext cx="5157926" cy="923330"/>
          </a:xfrm>
          <a:prstGeom prst="rect">
            <a:avLst/>
          </a:prstGeom>
          <a:noFill/>
        </p:spPr>
        <p:txBody>
          <a:bodyPr wrap="square" rtlCol="0">
            <a:spAutoFit/>
          </a:bodyPr>
          <a:lstStyle/>
          <a:p>
            <a:r>
              <a:rPr lang="en-GB" dirty="0"/>
              <a:t>Figure 10: Comparison of yearly changes in sunspot number and magnetic field. Black lines are sunspot number, red line is magnetic field strength.</a:t>
            </a:r>
          </a:p>
        </p:txBody>
      </p:sp>
      <p:sp>
        <p:nvSpPr>
          <p:cNvPr id="8" name="Rectangle 7">
            <a:extLst>
              <a:ext uri="{FF2B5EF4-FFF2-40B4-BE49-F238E27FC236}">
                <a16:creationId xmlns:a16="http://schemas.microsoft.com/office/drawing/2014/main" id="{A5090702-1765-4A94-8EBC-6646E2669E35}"/>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853A034-E25B-41FA-A518-6E2C6CDA4CE6}"/>
              </a:ext>
            </a:extLst>
          </p:cNvPr>
          <p:cNvSpPr/>
          <p:nvPr/>
        </p:nvSpPr>
        <p:spPr>
          <a:xfrm>
            <a:off x="0" y="6396335"/>
            <a:ext cx="3992880" cy="461665"/>
          </a:xfrm>
          <a:prstGeom prst="rect">
            <a:avLst/>
          </a:prstGeom>
        </p:spPr>
        <p:txBody>
          <a:bodyPr wrap="square">
            <a:spAutoFit/>
          </a:bodyPr>
          <a:lstStyle/>
          <a:p>
            <a:r>
              <a:rPr lang="en-GB" sz="1200" dirty="0"/>
              <a:t>Picture from: </a:t>
            </a:r>
          </a:p>
          <a:p>
            <a:r>
              <a:rPr lang="en-GB" sz="1200" u="sng" dirty="0">
                <a:hlinkClick r:id="rId3"/>
              </a:rPr>
              <a:t>https://link.springer.com/article/10.12942/lrsp-2013-5</a:t>
            </a:r>
            <a:r>
              <a:rPr lang="en-GB" sz="1200" dirty="0"/>
              <a:t> </a:t>
            </a:r>
          </a:p>
        </p:txBody>
      </p:sp>
      <p:sp>
        <p:nvSpPr>
          <p:cNvPr id="5" name="Slide Number Placeholder 4">
            <a:extLst>
              <a:ext uri="{FF2B5EF4-FFF2-40B4-BE49-F238E27FC236}">
                <a16:creationId xmlns:a16="http://schemas.microsoft.com/office/drawing/2014/main" id="{4D713C77-86C1-4115-8332-43DF2F86DD67}"/>
              </a:ext>
            </a:extLst>
          </p:cNvPr>
          <p:cNvSpPr>
            <a:spLocks noGrp="1"/>
          </p:cNvSpPr>
          <p:nvPr>
            <p:ph type="sldNum" sz="quarter" idx="12"/>
          </p:nvPr>
        </p:nvSpPr>
        <p:spPr/>
        <p:txBody>
          <a:bodyPr/>
          <a:lstStyle/>
          <a:p>
            <a:fld id="{53921255-AFB1-45B0-AC66-47AF84630658}" type="slidenum">
              <a:rPr lang="en-GB" smtClean="0"/>
              <a:t>14</a:t>
            </a:fld>
            <a:endParaRPr lang="en-GB"/>
          </a:p>
        </p:txBody>
      </p:sp>
    </p:spTree>
    <p:extLst>
      <p:ext uri="{BB962C8B-B14F-4D97-AF65-F5344CB8AC3E}">
        <p14:creationId xmlns:p14="http://schemas.microsoft.com/office/powerpoint/2010/main" val="209772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C3DCD6-7209-4AA9-A9A8-E35F42B26855}"/>
              </a:ext>
            </a:extLst>
          </p:cNvPr>
          <p:cNvPicPr>
            <a:picLocks noChangeAspect="1"/>
          </p:cNvPicPr>
          <p:nvPr/>
        </p:nvPicPr>
        <p:blipFill rotWithShape="1">
          <a:blip r:embed="rId2"/>
          <a:srcRect l="3487" r="4155"/>
          <a:stretch/>
        </p:blipFill>
        <p:spPr>
          <a:xfrm>
            <a:off x="4860479" y="1899960"/>
            <a:ext cx="6363855" cy="3307163"/>
          </a:xfrm>
          <a:prstGeom prst="rect">
            <a:avLst/>
          </a:prstGeom>
        </p:spPr>
      </p:pic>
      <p:sp>
        <p:nvSpPr>
          <p:cNvPr id="2" name="Title 1">
            <a:extLst>
              <a:ext uri="{FF2B5EF4-FFF2-40B4-BE49-F238E27FC236}">
                <a16:creationId xmlns:a16="http://schemas.microsoft.com/office/drawing/2014/main" id="{31CC9F59-4F4F-4393-A8BF-2F6DE092EB43}"/>
              </a:ext>
            </a:extLst>
          </p:cNvPr>
          <p:cNvSpPr>
            <a:spLocks noGrp="1"/>
          </p:cNvSpPr>
          <p:nvPr>
            <p:ph type="title"/>
          </p:nvPr>
        </p:nvSpPr>
        <p:spPr/>
        <p:txBody>
          <a:bodyPr/>
          <a:lstStyle/>
          <a:p>
            <a:r>
              <a:rPr lang="en-GB" dirty="0"/>
              <a:t>Observation of 2015 and 2016 data</a:t>
            </a:r>
          </a:p>
        </p:txBody>
      </p:sp>
      <p:sp>
        <p:nvSpPr>
          <p:cNvPr id="3" name="Content Placeholder 2">
            <a:extLst>
              <a:ext uri="{FF2B5EF4-FFF2-40B4-BE49-F238E27FC236}">
                <a16:creationId xmlns:a16="http://schemas.microsoft.com/office/drawing/2014/main" id="{6ED55E50-FB47-46B4-A3DF-188A04563C90}"/>
              </a:ext>
            </a:extLst>
          </p:cNvPr>
          <p:cNvSpPr>
            <a:spLocks noGrp="1"/>
          </p:cNvSpPr>
          <p:nvPr>
            <p:ph idx="1"/>
          </p:nvPr>
        </p:nvSpPr>
        <p:spPr>
          <a:xfrm>
            <a:off x="838201" y="1825625"/>
            <a:ext cx="3023586" cy="4351338"/>
          </a:xfrm>
        </p:spPr>
        <p:txBody>
          <a:bodyPr>
            <a:noAutofit/>
          </a:bodyPr>
          <a:lstStyle/>
          <a:p>
            <a:r>
              <a:rPr lang="en-GB" sz="2200" dirty="0"/>
              <a:t>Data from 2015 and 2016 was analysed</a:t>
            </a:r>
          </a:p>
          <a:p>
            <a:endParaRPr lang="en-GB" sz="2200" dirty="0"/>
          </a:p>
          <a:p>
            <a:r>
              <a:rPr lang="en-GB" sz="2200" dirty="0"/>
              <a:t>R</a:t>
            </a:r>
            <a:r>
              <a:rPr lang="en-GB" sz="2200" baseline="30000" dirty="0"/>
              <a:t>2</a:t>
            </a:r>
            <a:r>
              <a:rPr lang="en-GB" sz="2200" dirty="0"/>
              <a:t>Br = 6.5   AU</a:t>
            </a:r>
            <a:r>
              <a:rPr lang="en-GB" sz="2200" baseline="30000" dirty="0"/>
              <a:t>2</a:t>
            </a:r>
            <a:r>
              <a:rPr lang="en-GB" sz="2200" dirty="0"/>
              <a:t>nT , Juno</a:t>
            </a:r>
          </a:p>
          <a:p>
            <a:endParaRPr lang="en-GB" sz="2200" dirty="0"/>
          </a:p>
          <a:p>
            <a:r>
              <a:rPr lang="en-GB" sz="2200" dirty="0"/>
              <a:t>R</a:t>
            </a:r>
            <a:r>
              <a:rPr lang="en-GB" sz="2200" baseline="30000" dirty="0"/>
              <a:t>2</a:t>
            </a:r>
            <a:r>
              <a:rPr lang="en-GB" sz="2200" dirty="0"/>
              <a:t>Br = 3.4   AU</a:t>
            </a:r>
            <a:r>
              <a:rPr lang="en-GB" sz="2200" baseline="30000" dirty="0"/>
              <a:t>2</a:t>
            </a:r>
            <a:r>
              <a:rPr lang="en-GB" sz="2200" dirty="0"/>
              <a:t>nT , ACE. </a:t>
            </a:r>
          </a:p>
          <a:p>
            <a:endParaRPr lang="en-GB" sz="2200" dirty="0"/>
          </a:p>
          <a:p>
            <a:r>
              <a:rPr lang="en-GB" sz="2200" dirty="0"/>
              <a:t>Possible cause: Corotating Interaction regions, CIRs.</a:t>
            </a:r>
          </a:p>
        </p:txBody>
      </p:sp>
      <p:sp>
        <p:nvSpPr>
          <p:cNvPr id="5" name="TextBox 4">
            <a:extLst>
              <a:ext uri="{FF2B5EF4-FFF2-40B4-BE49-F238E27FC236}">
                <a16:creationId xmlns:a16="http://schemas.microsoft.com/office/drawing/2014/main" id="{24969A27-35FF-4689-B51C-CD6B900AFCB5}"/>
              </a:ext>
            </a:extLst>
          </p:cNvPr>
          <p:cNvSpPr txBox="1"/>
          <p:nvPr/>
        </p:nvSpPr>
        <p:spPr>
          <a:xfrm>
            <a:off x="4407718" y="5416395"/>
            <a:ext cx="7398057" cy="369332"/>
          </a:xfrm>
          <a:prstGeom prst="rect">
            <a:avLst/>
          </a:prstGeom>
          <a:noFill/>
        </p:spPr>
        <p:txBody>
          <a:bodyPr wrap="square" rtlCol="0">
            <a:spAutoFit/>
          </a:bodyPr>
          <a:lstStyle/>
          <a:p>
            <a:r>
              <a:rPr lang="en-GB" dirty="0"/>
              <a:t>Figure 11: CIR result from compression between fast and slow Solar wind</a:t>
            </a:r>
          </a:p>
        </p:txBody>
      </p:sp>
      <p:sp>
        <p:nvSpPr>
          <p:cNvPr id="6" name="Rectangle 5">
            <a:extLst>
              <a:ext uri="{FF2B5EF4-FFF2-40B4-BE49-F238E27FC236}">
                <a16:creationId xmlns:a16="http://schemas.microsoft.com/office/drawing/2014/main" id="{6E72205E-91D3-45A7-80C2-15A8A569EF75}"/>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5B16766C-6C54-4530-88B8-7383FF74F7E8}"/>
              </a:ext>
            </a:extLst>
          </p:cNvPr>
          <p:cNvSpPr/>
          <p:nvPr/>
        </p:nvSpPr>
        <p:spPr>
          <a:xfrm>
            <a:off x="0" y="6396335"/>
            <a:ext cx="3992880" cy="461665"/>
          </a:xfrm>
          <a:prstGeom prst="rect">
            <a:avLst/>
          </a:prstGeom>
        </p:spPr>
        <p:txBody>
          <a:bodyPr wrap="square">
            <a:spAutoFit/>
          </a:bodyPr>
          <a:lstStyle/>
          <a:p>
            <a:r>
              <a:rPr lang="en-GB" sz="1200" dirty="0"/>
              <a:t>Picture from: </a:t>
            </a:r>
          </a:p>
          <a:p>
            <a:r>
              <a:rPr lang="en-GB" sz="1200" u="sng" dirty="0">
                <a:hlinkClick r:id="rId3"/>
              </a:rPr>
              <a:t>https://link.springer.com/article/10.12942/lrsp-2013-5</a:t>
            </a:r>
            <a:r>
              <a:rPr lang="en-GB" sz="1200" dirty="0"/>
              <a:t> </a:t>
            </a:r>
          </a:p>
        </p:txBody>
      </p:sp>
      <p:sp>
        <p:nvSpPr>
          <p:cNvPr id="7" name="Slide Number Placeholder 6">
            <a:extLst>
              <a:ext uri="{FF2B5EF4-FFF2-40B4-BE49-F238E27FC236}">
                <a16:creationId xmlns:a16="http://schemas.microsoft.com/office/drawing/2014/main" id="{DE3BE390-5F28-4D28-962C-E0736582C4FE}"/>
              </a:ext>
            </a:extLst>
          </p:cNvPr>
          <p:cNvSpPr>
            <a:spLocks noGrp="1"/>
          </p:cNvSpPr>
          <p:nvPr>
            <p:ph type="sldNum" sz="quarter" idx="12"/>
          </p:nvPr>
        </p:nvSpPr>
        <p:spPr/>
        <p:txBody>
          <a:bodyPr/>
          <a:lstStyle/>
          <a:p>
            <a:fld id="{53921255-AFB1-45B0-AC66-47AF84630658}" type="slidenum">
              <a:rPr lang="en-GB" smtClean="0"/>
              <a:t>15</a:t>
            </a:fld>
            <a:endParaRPr lang="en-GB"/>
          </a:p>
        </p:txBody>
      </p:sp>
    </p:spTree>
    <p:extLst>
      <p:ext uri="{BB962C8B-B14F-4D97-AF65-F5344CB8AC3E}">
        <p14:creationId xmlns:p14="http://schemas.microsoft.com/office/powerpoint/2010/main" val="1552109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291F-C3C7-4720-999A-7E85603172C5}"/>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4B8FA116-49C0-44EE-9C19-2C9B22843E11}"/>
              </a:ext>
            </a:extLst>
          </p:cNvPr>
          <p:cNvSpPr>
            <a:spLocks noGrp="1"/>
          </p:cNvSpPr>
          <p:nvPr>
            <p:ph idx="1"/>
          </p:nvPr>
        </p:nvSpPr>
        <p:spPr>
          <a:xfrm>
            <a:off x="838200" y="1825625"/>
            <a:ext cx="4516120" cy="4351338"/>
          </a:xfrm>
        </p:spPr>
        <p:txBody>
          <a:bodyPr>
            <a:normAutofit/>
          </a:bodyPr>
          <a:lstStyle/>
          <a:p>
            <a:r>
              <a:rPr lang="en-GB" sz="2400" dirty="0"/>
              <a:t>Analysed the HCS and the dipole nature of the Sun</a:t>
            </a:r>
          </a:p>
          <a:p>
            <a:endParaRPr lang="en-GB" sz="2400" dirty="0"/>
          </a:p>
          <a:p>
            <a:r>
              <a:rPr lang="en-GB" sz="2400" dirty="0"/>
              <a:t>Matching of R</a:t>
            </a:r>
            <a:r>
              <a:rPr lang="en-GB" sz="2400" baseline="30000" dirty="0"/>
              <a:t>2</a:t>
            </a:r>
            <a:r>
              <a:rPr lang="en-GB" sz="2400" dirty="0"/>
              <a:t>Br for Juno and ACE for 2 solar Rotations</a:t>
            </a:r>
          </a:p>
          <a:p>
            <a:pPr marL="0" indent="0">
              <a:buNone/>
            </a:pPr>
            <a:endParaRPr lang="en-GB" sz="2400" dirty="0"/>
          </a:p>
          <a:p>
            <a:r>
              <a:rPr lang="en-GB" sz="2400" dirty="0"/>
              <a:t>Explored a 2 cycle decrease in Field Strength. </a:t>
            </a:r>
          </a:p>
          <a:p>
            <a:endParaRPr lang="en-GB" dirty="0"/>
          </a:p>
          <a:p>
            <a:endParaRPr lang="en-GB" dirty="0"/>
          </a:p>
          <a:p>
            <a:pPr marL="0" indent="0">
              <a:buNone/>
            </a:pPr>
            <a:endParaRPr lang="en-GB" dirty="0"/>
          </a:p>
        </p:txBody>
      </p:sp>
      <p:pic>
        <p:nvPicPr>
          <p:cNvPr id="5" name="Picture 4">
            <a:extLst>
              <a:ext uri="{FF2B5EF4-FFF2-40B4-BE49-F238E27FC236}">
                <a16:creationId xmlns:a16="http://schemas.microsoft.com/office/drawing/2014/main" id="{5C53830E-2D11-475B-A120-B67D75985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894" y="1561624"/>
            <a:ext cx="5564888" cy="3568412"/>
          </a:xfrm>
          <a:prstGeom prst="rect">
            <a:avLst/>
          </a:prstGeom>
        </p:spPr>
      </p:pic>
      <p:sp>
        <p:nvSpPr>
          <p:cNvPr id="6" name="TextBox 5">
            <a:extLst>
              <a:ext uri="{FF2B5EF4-FFF2-40B4-BE49-F238E27FC236}">
                <a16:creationId xmlns:a16="http://schemas.microsoft.com/office/drawing/2014/main" id="{332173BD-889D-40B0-8725-7006DFF1FB6F}"/>
              </a:ext>
            </a:extLst>
          </p:cNvPr>
          <p:cNvSpPr txBox="1"/>
          <p:nvPr/>
        </p:nvSpPr>
        <p:spPr>
          <a:xfrm>
            <a:off x="6027894" y="5130036"/>
            <a:ext cx="5797228" cy="369332"/>
          </a:xfrm>
          <a:prstGeom prst="rect">
            <a:avLst/>
          </a:prstGeom>
          <a:noFill/>
        </p:spPr>
        <p:txBody>
          <a:bodyPr wrap="none" rtlCol="0">
            <a:spAutoFit/>
          </a:bodyPr>
          <a:lstStyle/>
          <a:p>
            <a:r>
              <a:rPr lang="en-GB" dirty="0"/>
              <a:t>Figure 12: Interstellar medium deflected by magnetic field  </a:t>
            </a:r>
          </a:p>
        </p:txBody>
      </p:sp>
      <p:sp>
        <p:nvSpPr>
          <p:cNvPr id="8" name="TextBox 7">
            <a:extLst>
              <a:ext uri="{FF2B5EF4-FFF2-40B4-BE49-F238E27FC236}">
                <a16:creationId xmlns:a16="http://schemas.microsoft.com/office/drawing/2014/main" id="{A4FB325A-1724-4CEF-864D-D19E6C0A16E6}"/>
              </a:ext>
            </a:extLst>
          </p:cNvPr>
          <p:cNvSpPr txBox="1"/>
          <p:nvPr/>
        </p:nvSpPr>
        <p:spPr>
          <a:xfrm>
            <a:off x="0" y="6176963"/>
            <a:ext cx="4740676" cy="1200329"/>
          </a:xfrm>
          <a:prstGeom prst="rect">
            <a:avLst/>
          </a:prstGeom>
          <a:noFill/>
        </p:spPr>
        <p:txBody>
          <a:bodyPr wrap="square" rtlCol="0">
            <a:spAutoFit/>
          </a:bodyPr>
          <a:lstStyle/>
          <a:p>
            <a:r>
              <a:rPr lang="en-GB" sz="1200" dirty="0"/>
              <a:t>Picture from: </a:t>
            </a:r>
            <a:r>
              <a:rPr lang="en-GB" sz="1200" dirty="0">
                <a:hlinkClick r:id="rId3"/>
              </a:rPr>
              <a:t>https://ryanoursun.wikispaces.com/The+Journey+Of+Solar+Wind+In+The+Solar+System+And+Earth_Ethan</a:t>
            </a:r>
            <a:endParaRPr lang="en-GB" sz="1200" dirty="0"/>
          </a:p>
          <a:p>
            <a:endParaRPr lang="en-GB" dirty="0"/>
          </a:p>
          <a:p>
            <a:endParaRPr lang="en-GB" dirty="0"/>
          </a:p>
        </p:txBody>
      </p:sp>
      <p:sp>
        <p:nvSpPr>
          <p:cNvPr id="9" name="Rectangle 8">
            <a:extLst>
              <a:ext uri="{FF2B5EF4-FFF2-40B4-BE49-F238E27FC236}">
                <a16:creationId xmlns:a16="http://schemas.microsoft.com/office/drawing/2014/main" id="{B8226311-B2E1-4820-A535-76CFCF1D94A8}"/>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62922541-B1C9-4C3B-8641-29DEAF17F8A5}"/>
              </a:ext>
            </a:extLst>
          </p:cNvPr>
          <p:cNvSpPr>
            <a:spLocks noGrp="1"/>
          </p:cNvSpPr>
          <p:nvPr>
            <p:ph type="sldNum" sz="quarter" idx="12"/>
          </p:nvPr>
        </p:nvSpPr>
        <p:spPr/>
        <p:txBody>
          <a:bodyPr/>
          <a:lstStyle/>
          <a:p>
            <a:fld id="{53921255-AFB1-45B0-AC66-47AF84630658}" type="slidenum">
              <a:rPr lang="en-GB" smtClean="0"/>
              <a:t>16</a:t>
            </a:fld>
            <a:endParaRPr lang="en-GB"/>
          </a:p>
        </p:txBody>
      </p:sp>
    </p:spTree>
    <p:extLst>
      <p:ext uri="{BB962C8B-B14F-4D97-AF65-F5344CB8AC3E}">
        <p14:creationId xmlns:p14="http://schemas.microsoft.com/office/powerpoint/2010/main" val="3645894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AE99-9619-4A03-B797-3491F13CC56C}"/>
              </a:ext>
            </a:extLst>
          </p:cNvPr>
          <p:cNvSpPr>
            <a:spLocks noGrp="1"/>
          </p:cNvSpPr>
          <p:nvPr>
            <p:ph type="title"/>
          </p:nvPr>
        </p:nvSpPr>
        <p:spPr>
          <a:xfrm>
            <a:off x="1410025" y="3213049"/>
            <a:ext cx="2327474" cy="1325563"/>
          </a:xfrm>
        </p:spPr>
        <p:txBody>
          <a:bodyPr>
            <a:normAutofit fontScale="90000"/>
          </a:bodyPr>
          <a:lstStyle/>
          <a:p>
            <a:r>
              <a:rPr lang="en-GB" dirty="0"/>
              <a:t>Questions</a:t>
            </a:r>
            <a:r>
              <a:rPr lang="en-GB" dirty="0">
                <a:solidFill>
                  <a:schemeClr val="bg1"/>
                </a:solidFill>
              </a:rPr>
              <a:t/>
            </a:r>
            <a:br>
              <a:rPr lang="en-GB" dirty="0">
                <a:solidFill>
                  <a:schemeClr val="bg1"/>
                </a:solidFill>
              </a:rPr>
            </a:br>
            <a:r>
              <a:rPr lang="en-GB" dirty="0">
                <a:solidFill>
                  <a:schemeClr val="bg1"/>
                </a:solidFill>
              </a:rPr>
              <a:t/>
            </a:r>
            <a:br>
              <a:rPr lang="en-GB" dirty="0">
                <a:solidFill>
                  <a:schemeClr val="bg1"/>
                </a:solidFill>
              </a:rPr>
            </a:br>
            <a:endParaRPr lang="en-GB" dirty="0">
              <a:solidFill>
                <a:schemeClr val="bg1"/>
              </a:solidFill>
            </a:endParaRPr>
          </a:p>
        </p:txBody>
      </p:sp>
      <p:pic>
        <p:nvPicPr>
          <p:cNvPr id="4" name="Picture 3">
            <a:extLst>
              <a:ext uri="{FF2B5EF4-FFF2-40B4-BE49-F238E27FC236}">
                <a16:creationId xmlns:a16="http://schemas.microsoft.com/office/drawing/2014/main" id="{7A04C728-9736-4766-9CF5-DE41CF883BD0}"/>
              </a:ext>
            </a:extLst>
          </p:cNvPr>
          <p:cNvPicPr>
            <a:picLocks noChangeAspect="1"/>
          </p:cNvPicPr>
          <p:nvPr/>
        </p:nvPicPr>
        <p:blipFill rotWithShape="1">
          <a:blip r:embed="rId2">
            <a:extLst>
              <a:ext uri="{28A0092B-C50C-407E-A947-70E740481C1C}">
                <a14:useLocalDpi xmlns:a14="http://schemas.microsoft.com/office/drawing/2010/main" val="0"/>
              </a:ext>
            </a:extLst>
          </a:blip>
          <a:srcRect t="4549" b="7963"/>
          <a:stretch/>
        </p:blipFill>
        <p:spPr>
          <a:xfrm>
            <a:off x="6213714" y="861133"/>
            <a:ext cx="5543635" cy="4850001"/>
          </a:xfrm>
          <a:prstGeom prst="rect">
            <a:avLst/>
          </a:prstGeom>
        </p:spPr>
      </p:pic>
      <p:sp>
        <p:nvSpPr>
          <p:cNvPr id="3" name="TextBox 2">
            <a:extLst>
              <a:ext uri="{FF2B5EF4-FFF2-40B4-BE49-F238E27FC236}">
                <a16:creationId xmlns:a16="http://schemas.microsoft.com/office/drawing/2014/main" id="{4AD81B9A-88A0-416A-8B49-84183C9A70B0}"/>
              </a:ext>
            </a:extLst>
          </p:cNvPr>
          <p:cNvSpPr txBox="1"/>
          <p:nvPr/>
        </p:nvSpPr>
        <p:spPr>
          <a:xfrm flipH="1">
            <a:off x="0" y="6365289"/>
            <a:ext cx="3496471" cy="1292662"/>
          </a:xfrm>
          <a:prstGeom prst="rect">
            <a:avLst/>
          </a:prstGeom>
          <a:noFill/>
        </p:spPr>
        <p:txBody>
          <a:bodyPr wrap="square" rtlCol="0">
            <a:spAutoFit/>
          </a:bodyPr>
          <a:lstStyle/>
          <a:p>
            <a:r>
              <a:rPr lang="en-GB" sz="1200" dirty="0"/>
              <a:t>Picture from: </a:t>
            </a:r>
            <a:r>
              <a:rPr lang="en-GB" sz="1200" dirty="0">
                <a:hlinkClick r:id="rId3"/>
              </a:rPr>
              <a:t>https://sdo.gsfc.nasa.gov/gallery/potw/item/593</a:t>
            </a:r>
            <a:endParaRPr lang="en-GB" sz="1200" dirty="0"/>
          </a:p>
          <a:p>
            <a:endParaRPr lang="en-GB" dirty="0"/>
          </a:p>
          <a:p>
            <a:endParaRPr lang="en-GB" dirty="0"/>
          </a:p>
          <a:p>
            <a:endParaRPr lang="en-GB" dirty="0"/>
          </a:p>
        </p:txBody>
      </p:sp>
      <p:sp>
        <p:nvSpPr>
          <p:cNvPr id="7" name="Rectangle 6">
            <a:extLst>
              <a:ext uri="{FF2B5EF4-FFF2-40B4-BE49-F238E27FC236}">
                <a16:creationId xmlns:a16="http://schemas.microsoft.com/office/drawing/2014/main" id="{31D394F5-10EE-4F56-9D6F-49D1CA5DEB3F}"/>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a:extLst>
              <a:ext uri="{FF2B5EF4-FFF2-40B4-BE49-F238E27FC236}">
                <a16:creationId xmlns:a16="http://schemas.microsoft.com/office/drawing/2014/main" id="{BBE0AA15-AA73-4103-BCF7-509376BFC0E9}"/>
              </a:ext>
            </a:extLst>
          </p:cNvPr>
          <p:cNvSpPr>
            <a:spLocks noGrp="1"/>
          </p:cNvSpPr>
          <p:nvPr>
            <p:ph type="sldNum" sz="quarter" idx="12"/>
          </p:nvPr>
        </p:nvSpPr>
        <p:spPr/>
        <p:txBody>
          <a:bodyPr/>
          <a:lstStyle/>
          <a:p>
            <a:fld id="{53921255-AFB1-45B0-AC66-47AF84630658}" type="slidenum">
              <a:rPr lang="en-GB" smtClean="0"/>
              <a:t>17</a:t>
            </a:fld>
            <a:endParaRPr lang="en-GB"/>
          </a:p>
        </p:txBody>
      </p:sp>
    </p:spTree>
    <p:extLst>
      <p:ext uri="{BB962C8B-B14F-4D97-AF65-F5344CB8AC3E}">
        <p14:creationId xmlns:p14="http://schemas.microsoft.com/office/powerpoint/2010/main" val="106363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6BBF-E724-4F11-9B51-6F1043DD0ECD}"/>
              </a:ext>
            </a:extLst>
          </p:cNvPr>
          <p:cNvSpPr>
            <a:spLocks noGrp="1"/>
          </p:cNvSpPr>
          <p:nvPr>
            <p:ph type="title"/>
          </p:nvPr>
        </p:nvSpPr>
        <p:spPr>
          <a:xfrm>
            <a:off x="838200" y="338492"/>
            <a:ext cx="10515600" cy="1325563"/>
          </a:xfrm>
        </p:spPr>
        <p:txBody>
          <a:bodyPr/>
          <a:lstStyle/>
          <a:p>
            <a:r>
              <a:rPr lang="en-GB" dirty="0"/>
              <a:t>Aims</a:t>
            </a:r>
            <a:endParaRPr lang="en-GB" dirty="0">
              <a:solidFill>
                <a:schemeClr val="accent2"/>
              </a:solidFill>
            </a:endParaRPr>
          </a:p>
        </p:txBody>
      </p:sp>
      <p:sp>
        <p:nvSpPr>
          <p:cNvPr id="3" name="Content Placeholder 2">
            <a:extLst>
              <a:ext uri="{FF2B5EF4-FFF2-40B4-BE49-F238E27FC236}">
                <a16:creationId xmlns:a16="http://schemas.microsoft.com/office/drawing/2014/main" id="{1908F663-5757-4D19-92A5-94984E58F200}"/>
              </a:ext>
            </a:extLst>
          </p:cNvPr>
          <p:cNvSpPr>
            <a:spLocks noGrp="1"/>
          </p:cNvSpPr>
          <p:nvPr>
            <p:ph idx="1"/>
          </p:nvPr>
        </p:nvSpPr>
        <p:spPr>
          <a:xfrm>
            <a:off x="713913" y="1664055"/>
            <a:ext cx="3849210" cy="4230718"/>
          </a:xfrm>
        </p:spPr>
        <p:txBody>
          <a:bodyPr>
            <a:normAutofit/>
          </a:bodyPr>
          <a:lstStyle/>
          <a:p>
            <a:r>
              <a:rPr lang="en-GB" sz="2400" dirty="0"/>
              <a:t>To compare R</a:t>
            </a:r>
            <a:r>
              <a:rPr lang="en-GB" sz="2400" baseline="30000" dirty="0"/>
              <a:t>2</a:t>
            </a:r>
            <a:r>
              <a:rPr lang="en-GB" sz="2400" dirty="0"/>
              <a:t> Br of the IMF at different radial distances from the Sun.  </a:t>
            </a:r>
          </a:p>
          <a:p>
            <a:endParaRPr lang="en-GB" sz="2400" dirty="0"/>
          </a:p>
          <a:p>
            <a:r>
              <a:rPr lang="en-GB" sz="2400" dirty="0"/>
              <a:t> Analyse HCS predictions for directional changes</a:t>
            </a:r>
          </a:p>
          <a:p>
            <a:endParaRPr lang="en-GB" sz="2400" dirty="0"/>
          </a:p>
          <a:p>
            <a:r>
              <a:rPr lang="en-GB" sz="2400" dirty="0"/>
              <a:t>Discussion of long term decrease in Br</a:t>
            </a:r>
          </a:p>
        </p:txBody>
      </p:sp>
      <p:sp>
        <p:nvSpPr>
          <p:cNvPr id="8" name="Rectangle 7">
            <a:extLst>
              <a:ext uri="{FF2B5EF4-FFF2-40B4-BE49-F238E27FC236}">
                <a16:creationId xmlns:a16="http://schemas.microsoft.com/office/drawing/2014/main" id="{E7F568C6-B58C-4F17-B15B-1EC8E3186483}"/>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89DB9C3-4DDE-4EFB-9986-DFD69DE2253D}"/>
              </a:ext>
            </a:extLst>
          </p:cNvPr>
          <p:cNvSpPr/>
          <p:nvPr/>
        </p:nvSpPr>
        <p:spPr>
          <a:xfrm>
            <a:off x="6340875" y="1664055"/>
            <a:ext cx="4614170" cy="3970318"/>
          </a:xfrm>
          <a:prstGeom prst="rect">
            <a:avLst/>
          </a:prstGeom>
        </p:spPr>
        <p:txBody>
          <a:bodyPr wrap="square">
            <a:spAutoFit/>
          </a:bodyPr>
          <a:lstStyle/>
          <a:p>
            <a:r>
              <a:rPr lang="en-GB" sz="2200" i="1" dirty="0"/>
              <a:t>‘</a:t>
            </a:r>
            <a:r>
              <a:rPr lang="en-GB" sz="2200" i="1" dirty="0">
                <a:latin typeface="Batang" panose="020B0503020000020004" pitchFamily="18" charset="-127"/>
                <a:ea typeface="Batang" panose="020B0503020000020004" pitchFamily="18" charset="-127"/>
              </a:rPr>
              <a:t>After 5 billion years, the Sun is still popping and boiling, unable to settle down into the decadent middle age that simple theoretical considerations would suggest. (...) It appears that the radical element for the continuing thread of cosmic unrest is the magnetic ﬁeld. ‘</a:t>
            </a:r>
          </a:p>
          <a:p>
            <a:endParaRPr lang="en-GB" i="1" dirty="0"/>
          </a:p>
          <a:p>
            <a:endParaRPr lang="en-GB" dirty="0"/>
          </a:p>
          <a:p>
            <a:r>
              <a:rPr lang="en-GB" dirty="0"/>
              <a:t>- E.N. Parker, Cosmical Magnetic Fields, 1979 </a:t>
            </a:r>
            <a:r>
              <a:rPr lang="en-GB" baseline="30000" dirty="0"/>
              <a:t>[1]</a:t>
            </a:r>
            <a:endParaRPr lang="en-GB" dirty="0"/>
          </a:p>
        </p:txBody>
      </p:sp>
      <p:sp>
        <p:nvSpPr>
          <p:cNvPr id="6" name="Rectangle 5">
            <a:extLst>
              <a:ext uri="{FF2B5EF4-FFF2-40B4-BE49-F238E27FC236}">
                <a16:creationId xmlns:a16="http://schemas.microsoft.com/office/drawing/2014/main" id="{995B7F67-FF0A-4729-B9A1-3DABD8C23E2A}"/>
              </a:ext>
            </a:extLst>
          </p:cNvPr>
          <p:cNvSpPr/>
          <p:nvPr/>
        </p:nvSpPr>
        <p:spPr>
          <a:xfrm>
            <a:off x="0" y="6627167"/>
            <a:ext cx="7081422" cy="461665"/>
          </a:xfrm>
          <a:prstGeom prst="rect">
            <a:avLst/>
          </a:prstGeom>
        </p:spPr>
        <p:txBody>
          <a:bodyPr wrap="square">
            <a:spAutoFit/>
          </a:bodyPr>
          <a:lstStyle/>
          <a:p>
            <a:r>
              <a:rPr lang="en-GB" baseline="30000" dirty="0"/>
              <a:t>[1] Solanki S. K., </a:t>
            </a:r>
            <a:r>
              <a:rPr lang="en-GB" baseline="30000" dirty="0" err="1"/>
              <a:t>Inhester</a:t>
            </a:r>
            <a:r>
              <a:rPr lang="en-GB" baseline="30000" dirty="0"/>
              <a:t> B.  &amp; </a:t>
            </a:r>
            <a:r>
              <a:rPr lang="en-GB" baseline="30000" dirty="0" err="1"/>
              <a:t>Schussler</a:t>
            </a:r>
            <a:r>
              <a:rPr lang="en-GB" baseline="30000" dirty="0"/>
              <a:t> M. </a:t>
            </a:r>
            <a:r>
              <a:rPr lang="en-GB" i="1" baseline="30000" dirty="0"/>
              <a:t>The solar magnetic ﬁeld. </a:t>
            </a:r>
            <a:r>
              <a:rPr lang="en-GB" baseline="30000" dirty="0"/>
              <a:t>Rep. Prog. Phys. 69 563–668, 2006. </a:t>
            </a:r>
          </a:p>
          <a:p>
            <a:endParaRPr lang="en-GB" sz="1200" dirty="0"/>
          </a:p>
        </p:txBody>
      </p:sp>
      <p:sp>
        <p:nvSpPr>
          <p:cNvPr id="5" name="Slide Number Placeholder 4">
            <a:extLst>
              <a:ext uri="{FF2B5EF4-FFF2-40B4-BE49-F238E27FC236}">
                <a16:creationId xmlns:a16="http://schemas.microsoft.com/office/drawing/2014/main" id="{1332E8C3-D39A-4775-8E25-BDF65948AD81}"/>
              </a:ext>
            </a:extLst>
          </p:cNvPr>
          <p:cNvSpPr>
            <a:spLocks noGrp="1"/>
          </p:cNvSpPr>
          <p:nvPr>
            <p:ph type="sldNum" sz="quarter" idx="12"/>
          </p:nvPr>
        </p:nvSpPr>
        <p:spPr/>
        <p:txBody>
          <a:bodyPr/>
          <a:lstStyle/>
          <a:p>
            <a:fld id="{53921255-AFB1-45B0-AC66-47AF84630658}" type="slidenum">
              <a:rPr lang="en-GB" smtClean="0"/>
              <a:t>2</a:t>
            </a:fld>
            <a:endParaRPr lang="en-GB"/>
          </a:p>
        </p:txBody>
      </p:sp>
    </p:spTree>
    <p:extLst>
      <p:ext uri="{BB962C8B-B14F-4D97-AF65-F5344CB8AC3E}">
        <p14:creationId xmlns:p14="http://schemas.microsoft.com/office/powerpoint/2010/main" val="169562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A19814-C7FD-4849-A69E-99B503722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676917" y="-4418"/>
            <a:ext cx="2418609" cy="4315395"/>
          </a:xfrm>
          <a:prstGeom prst="rect">
            <a:avLst/>
          </a:prstGeom>
        </p:spPr>
      </p:pic>
      <p:sp>
        <p:nvSpPr>
          <p:cNvPr id="2" name="Title 1">
            <a:extLst>
              <a:ext uri="{FF2B5EF4-FFF2-40B4-BE49-F238E27FC236}">
                <a16:creationId xmlns:a16="http://schemas.microsoft.com/office/drawing/2014/main" id="{7D9C20E9-0B81-4C5C-8309-AB1BFAA088FF}"/>
              </a:ext>
            </a:extLst>
          </p:cNvPr>
          <p:cNvSpPr>
            <a:spLocks noGrp="1"/>
          </p:cNvSpPr>
          <p:nvPr>
            <p:ph type="title"/>
          </p:nvPr>
        </p:nvSpPr>
        <p:spPr>
          <a:xfrm>
            <a:off x="838200" y="365125"/>
            <a:ext cx="6130771" cy="1325563"/>
          </a:xfrm>
        </p:spPr>
        <p:txBody>
          <a:bodyPr/>
          <a:lstStyle/>
          <a:p>
            <a:r>
              <a:rPr lang="en-GB" dirty="0"/>
              <a:t>Juno</a:t>
            </a:r>
          </a:p>
        </p:txBody>
      </p:sp>
      <p:sp>
        <p:nvSpPr>
          <p:cNvPr id="3" name="Content Placeholder 2">
            <a:extLst>
              <a:ext uri="{FF2B5EF4-FFF2-40B4-BE49-F238E27FC236}">
                <a16:creationId xmlns:a16="http://schemas.microsoft.com/office/drawing/2014/main" id="{DF304202-6BC9-4CC4-B69B-B0D59617ED90}"/>
              </a:ext>
            </a:extLst>
          </p:cNvPr>
          <p:cNvSpPr>
            <a:spLocks noGrp="1"/>
          </p:cNvSpPr>
          <p:nvPr>
            <p:ph idx="1"/>
          </p:nvPr>
        </p:nvSpPr>
        <p:spPr>
          <a:xfrm>
            <a:off x="838201" y="1637417"/>
            <a:ext cx="5056572" cy="2088013"/>
          </a:xfrm>
        </p:spPr>
        <p:txBody>
          <a:bodyPr>
            <a:noAutofit/>
          </a:bodyPr>
          <a:lstStyle/>
          <a:p>
            <a:r>
              <a:rPr lang="en-GB" sz="2200" dirty="0"/>
              <a:t>Launched on the 5</a:t>
            </a:r>
            <a:r>
              <a:rPr lang="en-GB" sz="2200" baseline="30000" dirty="0"/>
              <a:t>th</a:t>
            </a:r>
            <a:r>
              <a:rPr lang="en-GB" sz="2200" dirty="0"/>
              <a:t> August 2011 by NASA.</a:t>
            </a:r>
          </a:p>
          <a:p>
            <a:r>
              <a:rPr lang="en-GB" sz="2200" dirty="0"/>
              <a:t>Took IMF measurements between Earth and Jupiter.</a:t>
            </a:r>
          </a:p>
          <a:p>
            <a:r>
              <a:rPr lang="en-GB" sz="2200" dirty="0"/>
              <a:t>Began a Polar Orbit of Jupiter in July 2016. 			</a:t>
            </a:r>
          </a:p>
          <a:p>
            <a:endParaRPr lang="en-GB" sz="2200" dirty="0"/>
          </a:p>
        </p:txBody>
      </p:sp>
      <p:sp>
        <p:nvSpPr>
          <p:cNvPr id="4" name="Title 1">
            <a:extLst>
              <a:ext uri="{FF2B5EF4-FFF2-40B4-BE49-F238E27FC236}">
                <a16:creationId xmlns:a16="http://schemas.microsoft.com/office/drawing/2014/main" id="{B8F54D67-4CB4-45DC-A3DB-41672FEE0BBC}"/>
              </a:ext>
            </a:extLst>
          </p:cNvPr>
          <p:cNvSpPr txBox="1">
            <a:spLocks/>
          </p:cNvSpPr>
          <p:nvPr/>
        </p:nvSpPr>
        <p:spPr>
          <a:xfrm>
            <a:off x="6655363" y="3426245"/>
            <a:ext cx="49633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ACE</a:t>
            </a:r>
          </a:p>
        </p:txBody>
      </p:sp>
      <p:sp>
        <p:nvSpPr>
          <p:cNvPr id="5" name="Content Placeholder 2">
            <a:extLst>
              <a:ext uri="{FF2B5EF4-FFF2-40B4-BE49-F238E27FC236}">
                <a16:creationId xmlns:a16="http://schemas.microsoft.com/office/drawing/2014/main" id="{684DB0E3-3B3A-4FC5-96EB-4080AFC12D44}"/>
              </a:ext>
            </a:extLst>
          </p:cNvPr>
          <p:cNvSpPr txBox="1">
            <a:spLocks/>
          </p:cNvSpPr>
          <p:nvPr/>
        </p:nvSpPr>
        <p:spPr>
          <a:xfrm>
            <a:off x="6655363" y="4836121"/>
            <a:ext cx="4583076" cy="95565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Located at the </a:t>
            </a:r>
            <a:r>
              <a:rPr lang="en-GB" sz="2600" dirty="0" err="1"/>
              <a:t>Lagrangian</a:t>
            </a:r>
            <a:r>
              <a:rPr lang="en-GB" sz="2600" dirty="0"/>
              <a:t> point L1.</a:t>
            </a:r>
          </a:p>
          <a:p>
            <a:r>
              <a:rPr lang="en-GB" sz="2600" dirty="0"/>
              <a:t>Measures the IMF and the solar wind upstream of Earth.</a:t>
            </a:r>
          </a:p>
          <a:p>
            <a:endParaRPr lang="en-GB" dirty="0"/>
          </a:p>
        </p:txBody>
      </p:sp>
      <p:sp>
        <p:nvSpPr>
          <p:cNvPr id="7" name="Rectangle 6">
            <a:extLst>
              <a:ext uri="{FF2B5EF4-FFF2-40B4-BE49-F238E27FC236}">
                <a16:creationId xmlns:a16="http://schemas.microsoft.com/office/drawing/2014/main" id="{A5F1D044-2554-4D96-83AE-5947FD1FFDFB}"/>
              </a:ext>
            </a:extLst>
          </p:cNvPr>
          <p:cNvSpPr/>
          <p:nvPr/>
        </p:nvSpPr>
        <p:spPr>
          <a:xfrm>
            <a:off x="0" y="6225064"/>
            <a:ext cx="4314121" cy="1015663"/>
          </a:xfrm>
          <a:prstGeom prst="rect">
            <a:avLst/>
          </a:prstGeom>
        </p:spPr>
        <p:txBody>
          <a:bodyPr wrap="square">
            <a:spAutoFit/>
          </a:bodyPr>
          <a:lstStyle/>
          <a:p>
            <a:r>
              <a:rPr lang="en-GB" sz="1200" dirty="0"/>
              <a:t>Pictures from:</a:t>
            </a:r>
          </a:p>
          <a:p>
            <a:r>
              <a:rPr lang="en-GB" sz="1200" dirty="0">
                <a:hlinkClick r:id="rId3"/>
              </a:rPr>
              <a:t>https://www.nasa.gov/mission_pages/juno/images/index.html</a:t>
            </a:r>
            <a:r>
              <a:rPr lang="en-GB" sz="1200" dirty="0"/>
              <a:t> , </a:t>
            </a:r>
          </a:p>
          <a:p>
            <a:r>
              <a:rPr lang="en-GB" sz="1200" dirty="0">
                <a:hlinkClick r:id="rId4"/>
              </a:rPr>
              <a:t>https://earth.esa.int/web/eoportal/satellite-missions/a/ace</a:t>
            </a:r>
            <a:endParaRPr lang="en-GB" sz="1200" dirty="0"/>
          </a:p>
          <a:p>
            <a:endParaRPr lang="en-GB" sz="1200" dirty="0"/>
          </a:p>
          <a:p>
            <a:endParaRPr lang="en-GB" sz="1200" dirty="0"/>
          </a:p>
        </p:txBody>
      </p:sp>
      <p:pic>
        <p:nvPicPr>
          <p:cNvPr id="9" name="Picture 8">
            <a:extLst>
              <a:ext uri="{FF2B5EF4-FFF2-40B4-BE49-F238E27FC236}">
                <a16:creationId xmlns:a16="http://schemas.microsoft.com/office/drawing/2014/main" id="{D6E9B7AE-74B0-4B90-909A-9F1D28981AD7}"/>
              </a:ext>
            </a:extLst>
          </p:cNvPr>
          <p:cNvPicPr>
            <a:picLocks noChangeAspect="1"/>
          </p:cNvPicPr>
          <p:nvPr/>
        </p:nvPicPr>
        <p:blipFill rotWithShape="1">
          <a:blip r:embed="rId5">
            <a:extLst>
              <a:ext uri="{28A0092B-C50C-407E-A947-70E740481C1C}">
                <a14:useLocalDpi xmlns:a14="http://schemas.microsoft.com/office/drawing/2010/main" val="0"/>
              </a:ext>
            </a:extLst>
          </a:blip>
          <a:srcRect b="11286"/>
          <a:stretch/>
        </p:blipFill>
        <p:spPr>
          <a:xfrm>
            <a:off x="1209426" y="3807169"/>
            <a:ext cx="4314121" cy="2417895"/>
          </a:xfrm>
          <a:prstGeom prst="rect">
            <a:avLst/>
          </a:prstGeom>
        </p:spPr>
      </p:pic>
      <p:sp>
        <p:nvSpPr>
          <p:cNvPr id="12" name="Rectangle 11">
            <a:extLst>
              <a:ext uri="{FF2B5EF4-FFF2-40B4-BE49-F238E27FC236}">
                <a16:creationId xmlns:a16="http://schemas.microsoft.com/office/drawing/2014/main" id="{20C81342-AE7F-4008-A7BD-46057C407EF9}"/>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EA37825C-1970-4990-8655-47D8C86B7060}"/>
              </a:ext>
            </a:extLst>
          </p:cNvPr>
          <p:cNvSpPr>
            <a:spLocks noGrp="1"/>
          </p:cNvSpPr>
          <p:nvPr>
            <p:ph type="sldNum" sz="quarter" idx="12"/>
          </p:nvPr>
        </p:nvSpPr>
        <p:spPr/>
        <p:txBody>
          <a:bodyPr/>
          <a:lstStyle/>
          <a:p>
            <a:fld id="{53921255-AFB1-45B0-AC66-47AF84630658}" type="slidenum">
              <a:rPr lang="en-GB" smtClean="0"/>
              <a:t>3</a:t>
            </a:fld>
            <a:endParaRPr lang="en-GB"/>
          </a:p>
        </p:txBody>
      </p:sp>
    </p:spTree>
    <p:extLst>
      <p:ext uri="{BB962C8B-B14F-4D97-AF65-F5344CB8AC3E}">
        <p14:creationId xmlns:p14="http://schemas.microsoft.com/office/powerpoint/2010/main" val="17422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E058-3D66-407F-93DC-81F393378AD7}"/>
              </a:ext>
            </a:extLst>
          </p:cNvPr>
          <p:cNvSpPr>
            <a:spLocks noGrp="1"/>
          </p:cNvSpPr>
          <p:nvPr>
            <p:ph type="title"/>
          </p:nvPr>
        </p:nvSpPr>
        <p:spPr/>
        <p:txBody>
          <a:bodyPr/>
          <a:lstStyle/>
          <a:p>
            <a:r>
              <a:rPr lang="en-GB" dirty="0"/>
              <a:t>Smith and Balogh, Radial Invariance</a:t>
            </a:r>
            <a:endParaRPr lang="en-GB" dirty="0">
              <a:solidFill>
                <a:schemeClr val="accent2"/>
              </a:solidFill>
            </a:endParaRPr>
          </a:p>
        </p:txBody>
      </p:sp>
      <p:sp>
        <p:nvSpPr>
          <p:cNvPr id="3" name="Content Placeholder 2">
            <a:extLst>
              <a:ext uri="{FF2B5EF4-FFF2-40B4-BE49-F238E27FC236}">
                <a16:creationId xmlns:a16="http://schemas.microsoft.com/office/drawing/2014/main" id="{AA109D1E-6AE4-44E0-9E45-E49D3EAE4179}"/>
              </a:ext>
            </a:extLst>
          </p:cNvPr>
          <p:cNvSpPr>
            <a:spLocks noGrp="1"/>
          </p:cNvSpPr>
          <p:nvPr>
            <p:ph idx="1"/>
          </p:nvPr>
        </p:nvSpPr>
        <p:spPr>
          <a:xfrm>
            <a:off x="1125543" y="1946766"/>
            <a:ext cx="4303668" cy="3930392"/>
          </a:xfrm>
        </p:spPr>
        <p:txBody>
          <a:bodyPr>
            <a:normAutofit/>
          </a:bodyPr>
          <a:lstStyle/>
          <a:p>
            <a:r>
              <a:rPr lang="en-GB" sz="2200" dirty="0"/>
              <a:t>Ulysses and IMP-8 data, at solar maximum. </a:t>
            </a:r>
          </a:p>
          <a:p>
            <a:pPr marL="0" indent="0">
              <a:buNone/>
            </a:pPr>
            <a:endParaRPr lang="en-GB" sz="2200" dirty="0"/>
          </a:p>
          <a:p>
            <a:r>
              <a:rPr lang="en-GB" sz="2200" dirty="0"/>
              <a:t>Observed latitudes with fast solar wind. </a:t>
            </a:r>
          </a:p>
          <a:p>
            <a:endParaRPr lang="en-GB" sz="2200" dirty="0"/>
          </a:p>
          <a:p>
            <a:r>
              <a:rPr lang="en-GB" sz="2200" dirty="0"/>
              <a:t>‘no significant variation in Br attributable to the field of a rotating dipole’ </a:t>
            </a:r>
            <a:r>
              <a:rPr lang="en-GB" sz="2200" baseline="30000" dirty="0"/>
              <a:t>[2]</a:t>
            </a:r>
            <a:endParaRPr lang="en-GB" sz="2200" dirty="0"/>
          </a:p>
          <a:p>
            <a:endParaRPr lang="en-GB" dirty="0"/>
          </a:p>
        </p:txBody>
      </p:sp>
      <p:pic>
        <p:nvPicPr>
          <p:cNvPr id="4" name="Picture 3">
            <a:extLst>
              <a:ext uri="{FF2B5EF4-FFF2-40B4-BE49-F238E27FC236}">
                <a16:creationId xmlns:a16="http://schemas.microsoft.com/office/drawing/2014/main" id="{8CFA9D10-EDB1-40AE-AE8D-0FC127ED8482}"/>
              </a:ext>
            </a:extLst>
          </p:cNvPr>
          <p:cNvPicPr>
            <a:picLocks noChangeAspect="1"/>
          </p:cNvPicPr>
          <p:nvPr/>
        </p:nvPicPr>
        <p:blipFill>
          <a:blip r:embed="rId2"/>
          <a:stretch>
            <a:fillRect/>
          </a:stretch>
        </p:blipFill>
        <p:spPr>
          <a:xfrm>
            <a:off x="6174935" y="1402080"/>
            <a:ext cx="5178865" cy="4282037"/>
          </a:xfrm>
          <a:prstGeom prst="rect">
            <a:avLst/>
          </a:prstGeom>
        </p:spPr>
      </p:pic>
      <p:sp>
        <p:nvSpPr>
          <p:cNvPr id="5" name="TextBox 4">
            <a:extLst>
              <a:ext uri="{FF2B5EF4-FFF2-40B4-BE49-F238E27FC236}">
                <a16:creationId xmlns:a16="http://schemas.microsoft.com/office/drawing/2014/main" id="{0588CA03-9C87-400C-8144-39DA67AF336E}"/>
              </a:ext>
            </a:extLst>
          </p:cNvPr>
          <p:cNvSpPr txBox="1"/>
          <p:nvPr/>
        </p:nvSpPr>
        <p:spPr>
          <a:xfrm>
            <a:off x="6558232" y="5553992"/>
            <a:ext cx="4412269" cy="646331"/>
          </a:xfrm>
          <a:prstGeom prst="rect">
            <a:avLst/>
          </a:prstGeom>
          <a:noFill/>
        </p:spPr>
        <p:txBody>
          <a:bodyPr wrap="square" rtlCol="0">
            <a:spAutoFit/>
          </a:bodyPr>
          <a:lstStyle/>
          <a:p>
            <a:r>
              <a:rPr lang="en-GB" dirty="0"/>
              <a:t>Figure 1:  Smith and Balogh, radial invariance for a range of latitudes </a:t>
            </a:r>
          </a:p>
        </p:txBody>
      </p:sp>
      <p:sp>
        <p:nvSpPr>
          <p:cNvPr id="6" name="Rectangle 5">
            <a:extLst>
              <a:ext uri="{FF2B5EF4-FFF2-40B4-BE49-F238E27FC236}">
                <a16:creationId xmlns:a16="http://schemas.microsoft.com/office/drawing/2014/main" id="{9DE41C2A-7C0A-47DF-94E1-E53FCD2E04CB}"/>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080F656-D2A9-4630-BB22-AE091706E6FC}"/>
              </a:ext>
            </a:extLst>
          </p:cNvPr>
          <p:cNvSpPr/>
          <p:nvPr/>
        </p:nvSpPr>
        <p:spPr>
          <a:xfrm>
            <a:off x="73981" y="6420232"/>
            <a:ext cx="6096000" cy="461665"/>
          </a:xfrm>
          <a:prstGeom prst="rect">
            <a:avLst/>
          </a:prstGeom>
        </p:spPr>
        <p:txBody>
          <a:bodyPr>
            <a:spAutoFit/>
          </a:bodyPr>
          <a:lstStyle/>
          <a:p>
            <a:r>
              <a:rPr lang="en-GB" baseline="30000" dirty="0"/>
              <a:t>[2]</a:t>
            </a:r>
            <a:r>
              <a:rPr lang="en-GB" sz="1200" dirty="0"/>
              <a:t>Smith J. E. &amp; Balogh, A. </a:t>
            </a:r>
            <a:r>
              <a:rPr lang="en-GB" sz="1200" i="1" dirty="0"/>
              <a:t>Ulysses observations of the radial magnetic field.</a:t>
            </a:r>
            <a:r>
              <a:rPr lang="en-GB" sz="1200" dirty="0"/>
              <a:t> Geophysical Research Letters - GEOPHYS RES LETT. 22. 3317-3320, 1995.</a:t>
            </a:r>
          </a:p>
        </p:txBody>
      </p:sp>
      <p:sp>
        <p:nvSpPr>
          <p:cNvPr id="8" name="Slide Number Placeholder 7">
            <a:extLst>
              <a:ext uri="{FF2B5EF4-FFF2-40B4-BE49-F238E27FC236}">
                <a16:creationId xmlns:a16="http://schemas.microsoft.com/office/drawing/2014/main" id="{2A19E65B-82AF-4513-8E87-8C6412782CB9}"/>
              </a:ext>
            </a:extLst>
          </p:cNvPr>
          <p:cNvSpPr>
            <a:spLocks noGrp="1"/>
          </p:cNvSpPr>
          <p:nvPr>
            <p:ph type="sldNum" sz="quarter" idx="12"/>
          </p:nvPr>
        </p:nvSpPr>
        <p:spPr/>
        <p:txBody>
          <a:bodyPr/>
          <a:lstStyle/>
          <a:p>
            <a:fld id="{53921255-AFB1-45B0-AC66-47AF84630658}" type="slidenum">
              <a:rPr lang="en-GB" smtClean="0"/>
              <a:t>4</a:t>
            </a:fld>
            <a:endParaRPr lang="en-GB"/>
          </a:p>
        </p:txBody>
      </p:sp>
    </p:spTree>
    <p:extLst>
      <p:ext uri="{BB962C8B-B14F-4D97-AF65-F5344CB8AC3E}">
        <p14:creationId xmlns:p14="http://schemas.microsoft.com/office/powerpoint/2010/main" val="34804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7E8766-78AD-4679-BD81-0E6D6304970D}"/>
              </a:ext>
            </a:extLst>
          </p:cNvPr>
          <p:cNvPicPr>
            <a:picLocks noChangeAspect="1"/>
          </p:cNvPicPr>
          <p:nvPr/>
        </p:nvPicPr>
        <p:blipFill rotWithShape="1">
          <a:blip r:embed="rId2"/>
          <a:srcRect l="6767" r="13246"/>
          <a:stretch/>
        </p:blipFill>
        <p:spPr>
          <a:xfrm>
            <a:off x="5963920" y="1217898"/>
            <a:ext cx="5915501" cy="4218159"/>
          </a:xfrm>
          <a:prstGeom prst="rect">
            <a:avLst/>
          </a:prstGeom>
        </p:spPr>
      </p:pic>
      <p:sp>
        <p:nvSpPr>
          <p:cNvPr id="2" name="Title 1">
            <a:extLst>
              <a:ext uri="{FF2B5EF4-FFF2-40B4-BE49-F238E27FC236}">
                <a16:creationId xmlns:a16="http://schemas.microsoft.com/office/drawing/2014/main" id="{F9687EF7-209B-443E-95E7-8F4808E55F9C}"/>
              </a:ext>
            </a:extLst>
          </p:cNvPr>
          <p:cNvSpPr>
            <a:spLocks noGrp="1"/>
          </p:cNvSpPr>
          <p:nvPr>
            <p:ph type="title"/>
          </p:nvPr>
        </p:nvSpPr>
        <p:spPr/>
        <p:txBody>
          <a:bodyPr/>
          <a:lstStyle/>
          <a:p>
            <a:r>
              <a:rPr lang="en-GB" dirty="0"/>
              <a:t>IMF: Frozen-in Theorem</a:t>
            </a:r>
            <a:endParaRPr lang="en-GB" dirty="0">
              <a:solidFill>
                <a:schemeClr val="accent2"/>
              </a:solidFill>
            </a:endParaRPr>
          </a:p>
        </p:txBody>
      </p:sp>
      <p:sp>
        <p:nvSpPr>
          <p:cNvPr id="3" name="Content Placeholder 2">
            <a:extLst>
              <a:ext uri="{FF2B5EF4-FFF2-40B4-BE49-F238E27FC236}">
                <a16:creationId xmlns:a16="http://schemas.microsoft.com/office/drawing/2014/main" id="{36D77F36-1627-4EFD-A9C1-F9047396033B}"/>
              </a:ext>
            </a:extLst>
          </p:cNvPr>
          <p:cNvSpPr>
            <a:spLocks noGrp="1"/>
          </p:cNvSpPr>
          <p:nvPr>
            <p:ph idx="1"/>
          </p:nvPr>
        </p:nvSpPr>
        <p:spPr>
          <a:xfrm>
            <a:off x="838200" y="1825626"/>
            <a:ext cx="5232409" cy="4026178"/>
          </a:xfrm>
        </p:spPr>
        <p:txBody>
          <a:bodyPr>
            <a:noAutofit/>
          </a:bodyPr>
          <a:lstStyle/>
          <a:p>
            <a:r>
              <a:rPr lang="en-GB" sz="2200" dirty="0"/>
              <a:t>Dynamo theorem </a:t>
            </a:r>
            <a:r>
              <a:rPr lang="en-GB" sz="2200" baseline="30000" dirty="0"/>
              <a:t>[3]</a:t>
            </a:r>
            <a:r>
              <a:rPr lang="en-GB" sz="2200" dirty="0"/>
              <a:t> predicts radial field</a:t>
            </a:r>
          </a:p>
          <a:p>
            <a:endParaRPr lang="en-GB" sz="2200" dirty="0"/>
          </a:p>
          <a:p>
            <a:r>
              <a:rPr lang="en-GB" sz="2200" dirty="0"/>
              <a:t>Field lines within Solar Wind </a:t>
            </a:r>
          </a:p>
          <a:p>
            <a:endParaRPr lang="en-GB" sz="2200" dirty="0"/>
          </a:p>
          <a:p>
            <a:r>
              <a:rPr lang="en-GB" sz="2200" dirty="0"/>
              <a:t>Solar rotation leads to Archimedean spiral. </a:t>
            </a:r>
          </a:p>
          <a:p>
            <a:endParaRPr lang="en-GB" sz="2200" dirty="0"/>
          </a:p>
          <a:p>
            <a:r>
              <a:rPr lang="en-GB" sz="2200" dirty="0"/>
              <a:t>Sun tilted at &lt;10  ͦ </a:t>
            </a:r>
            <a:r>
              <a:rPr lang="en-GB" sz="2200" baseline="30000" dirty="0"/>
              <a:t>[4] </a:t>
            </a:r>
            <a:r>
              <a:rPr lang="en-GB" sz="2200" dirty="0"/>
              <a:t>to the ecliptic plane.</a:t>
            </a:r>
          </a:p>
          <a:p>
            <a:pPr marL="0" indent="0">
              <a:buNone/>
            </a:pPr>
            <a:endParaRPr lang="en-GB" sz="2200" dirty="0"/>
          </a:p>
          <a:p>
            <a:endParaRPr lang="en-GB" sz="2200" dirty="0"/>
          </a:p>
          <a:p>
            <a:endParaRPr lang="en-GB" sz="2200" dirty="0"/>
          </a:p>
          <a:p>
            <a:endParaRPr lang="en-GB" sz="2200" dirty="0"/>
          </a:p>
        </p:txBody>
      </p:sp>
      <p:sp>
        <p:nvSpPr>
          <p:cNvPr id="5" name="TextBox 4">
            <a:extLst>
              <a:ext uri="{FF2B5EF4-FFF2-40B4-BE49-F238E27FC236}">
                <a16:creationId xmlns:a16="http://schemas.microsoft.com/office/drawing/2014/main" id="{04EA2E94-2004-4DB4-9B56-335D64AF3C85}"/>
              </a:ext>
            </a:extLst>
          </p:cNvPr>
          <p:cNvSpPr txBox="1"/>
          <p:nvPr/>
        </p:nvSpPr>
        <p:spPr>
          <a:xfrm>
            <a:off x="6786554" y="5355096"/>
            <a:ext cx="4818547" cy="646331"/>
          </a:xfrm>
          <a:prstGeom prst="rect">
            <a:avLst/>
          </a:prstGeom>
          <a:noFill/>
        </p:spPr>
        <p:txBody>
          <a:bodyPr wrap="square" rtlCol="0">
            <a:spAutoFit/>
          </a:bodyPr>
          <a:lstStyle/>
          <a:p>
            <a:r>
              <a:rPr lang="en-GB" dirty="0"/>
              <a:t>Figure 2: Parker Spiral, modelling the Sun as a dipole in a non rotating frame </a:t>
            </a:r>
            <a:r>
              <a:rPr lang="en-GB" baseline="30000" dirty="0"/>
              <a:t>[5]</a:t>
            </a:r>
            <a:r>
              <a:rPr lang="en-GB" dirty="0"/>
              <a:t>. </a:t>
            </a:r>
          </a:p>
        </p:txBody>
      </p:sp>
      <p:sp>
        <p:nvSpPr>
          <p:cNvPr id="7" name="Rectangle 6">
            <a:extLst>
              <a:ext uri="{FF2B5EF4-FFF2-40B4-BE49-F238E27FC236}">
                <a16:creationId xmlns:a16="http://schemas.microsoft.com/office/drawing/2014/main" id="{5889D197-857A-4AE5-A163-5C1889E703C5}"/>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A8AE9CF-FED7-425A-B9CD-4D05161DD79D}"/>
              </a:ext>
            </a:extLst>
          </p:cNvPr>
          <p:cNvSpPr/>
          <p:nvPr/>
        </p:nvSpPr>
        <p:spPr>
          <a:xfrm>
            <a:off x="0" y="6094009"/>
            <a:ext cx="10708640" cy="923330"/>
          </a:xfrm>
          <a:prstGeom prst="rect">
            <a:avLst/>
          </a:prstGeom>
        </p:spPr>
        <p:txBody>
          <a:bodyPr wrap="square">
            <a:spAutoFit/>
          </a:bodyPr>
          <a:lstStyle/>
          <a:p>
            <a:r>
              <a:rPr lang="en-GB" baseline="30000" dirty="0"/>
              <a:t>[3]</a:t>
            </a:r>
            <a:r>
              <a:rPr lang="en-GB" dirty="0"/>
              <a:t> </a:t>
            </a:r>
            <a:r>
              <a:rPr lang="en-GB" sz="1200" dirty="0"/>
              <a:t>Clements D. </a:t>
            </a:r>
            <a:r>
              <a:rPr lang="en-GB" sz="1200" i="1" dirty="0"/>
              <a:t>Suns, Star and Planets lectures notes</a:t>
            </a:r>
            <a:r>
              <a:rPr lang="en-GB" sz="1200" dirty="0"/>
              <a:t>. Imperial College </a:t>
            </a:r>
            <a:r>
              <a:rPr lang="en-GB" sz="1200" dirty="0" err="1"/>
              <a:t>london</a:t>
            </a:r>
            <a:r>
              <a:rPr lang="en-GB" sz="1200" dirty="0"/>
              <a:t>, 2017.                                                                                                                        </a:t>
            </a:r>
          </a:p>
          <a:p>
            <a:r>
              <a:rPr lang="en-GB" baseline="30000" dirty="0"/>
              <a:t>[4] </a:t>
            </a:r>
            <a:r>
              <a:rPr lang="en-GB" sz="1200" dirty="0"/>
              <a:t>Norton A. , </a:t>
            </a:r>
            <a:r>
              <a:rPr lang="en-GB" sz="1200" dirty="0" err="1"/>
              <a:t>Raouafi</a:t>
            </a:r>
            <a:r>
              <a:rPr lang="en-GB" sz="1200" dirty="0"/>
              <a:t> N.-E.  and Petrie G. J. D. </a:t>
            </a:r>
            <a:r>
              <a:rPr lang="en-GB" sz="1200" i="1" dirty="0"/>
              <a:t>The Tilted Solar Dipole. </a:t>
            </a:r>
            <a:r>
              <a:rPr lang="en-GB" sz="1200" dirty="0"/>
              <a:t>Available from </a:t>
            </a:r>
            <a:r>
              <a:rPr lang="en-GB" sz="1200" dirty="0">
                <a:hlinkClick r:id="rId3"/>
              </a:rPr>
              <a:t>http://iopscience.iop.org/article/10.1086/589684/fulltext/</a:t>
            </a:r>
            <a:r>
              <a:rPr lang="en-GB" sz="1200" dirty="0"/>
              <a:t> [accessed 15/03/18].</a:t>
            </a:r>
            <a:endParaRPr lang="en-GB" sz="1200" i="1" baseline="30000" dirty="0"/>
          </a:p>
          <a:p>
            <a:r>
              <a:rPr lang="en-GB" baseline="30000" dirty="0"/>
              <a:t>[5]</a:t>
            </a:r>
            <a:r>
              <a:rPr lang="en-GB" sz="1200" dirty="0"/>
              <a:t>Forsyth R J., Owens M J. The </a:t>
            </a:r>
            <a:r>
              <a:rPr lang="en-GB" sz="1200" dirty="0" err="1"/>
              <a:t>Heliospheric</a:t>
            </a:r>
            <a:r>
              <a:rPr lang="en-GB" sz="1200" dirty="0"/>
              <a:t> Magnetic Field. Available from </a:t>
            </a:r>
            <a:r>
              <a:rPr lang="en-GB" sz="1200" u="sng" dirty="0">
                <a:hlinkClick r:id="rId4"/>
              </a:rPr>
              <a:t>https://link.springer.com/article/10.12942/lrsp-2013-5</a:t>
            </a:r>
            <a:r>
              <a:rPr lang="en-GB" sz="1200" dirty="0"/>
              <a:t> [accessed 15/02/18]. </a:t>
            </a:r>
          </a:p>
          <a:p>
            <a:r>
              <a:rPr lang="en-GB" sz="1200" dirty="0"/>
              <a:t> </a:t>
            </a:r>
          </a:p>
        </p:txBody>
      </p:sp>
      <p:sp>
        <p:nvSpPr>
          <p:cNvPr id="6" name="Slide Number Placeholder 5">
            <a:extLst>
              <a:ext uri="{FF2B5EF4-FFF2-40B4-BE49-F238E27FC236}">
                <a16:creationId xmlns:a16="http://schemas.microsoft.com/office/drawing/2014/main" id="{EAE90181-F9FA-4A94-8223-66124490EBED}"/>
              </a:ext>
            </a:extLst>
          </p:cNvPr>
          <p:cNvSpPr>
            <a:spLocks noGrp="1"/>
          </p:cNvSpPr>
          <p:nvPr>
            <p:ph type="sldNum" sz="quarter" idx="12"/>
          </p:nvPr>
        </p:nvSpPr>
        <p:spPr/>
        <p:txBody>
          <a:bodyPr/>
          <a:lstStyle/>
          <a:p>
            <a:fld id="{53921255-AFB1-45B0-AC66-47AF84630658}" type="slidenum">
              <a:rPr lang="en-GB" smtClean="0"/>
              <a:t>5</a:t>
            </a:fld>
            <a:endParaRPr lang="en-GB"/>
          </a:p>
        </p:txBody>
      </p:sp>
    </p:spTree>
    <p:extLst>
      <p:ext uri="{BB962C8B-B14F-4D97-AF65-F5344CB8AC3E}">
        <p14:creationId xmlns:p14="http://schemas.microsoft.com/office/powerpoint/2010/main" val="87124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89A0-4225-49CD-A9EB-FD381F6C46EA}"/>
              </a:ext>
            </a:extLst>
          </p:cNvPr>
          <p:cNvSpPr>
            <a:spLocks noGrp="1"/>
          </p:cNvSpPr>
          <p:nvPr>
            <p:ph type="title"/>
          </p:nvPr>
        </p:nvSpPr>
        <p:spPr>
          <a:xfrm>
            <a:off x="838200" y="365125"/>
            <a:ext cx="10515600" cy="1325563"/>
          </a:xfrm>
        </p:spPr>
        <p:txBody>
          <a:bodyPr/>
          <a:lstStyle/>
          <a:p>
            <a:r>
              <a:rPr lang="en-GB" dirty="0"/>
              <a:t>Magnetic Field Direction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518A3AB-B877-4FC7-8DB5-307DBBE3B076}"/>
                  </a:ext>
                </a:extLst>
              </p:cNvPr>
              <p:cNvSpPr/>
              <p:nvPr/>
            </p:nvSpPr>
            <p:spPr>
              <a:xfrm>
                <a:off x="573747" y="1474253"/>
                <a:ext cx="4621569" cy="1001236"/>
              </a:xfrm>
              <a:prstGeom prst="rect">
                <a:avLst/>
              </a:prstGeom>
            </p:spPr>
            <p:txBody>
              <a:bodyPr wrap="square">
                <a:spAutoFit/>
              </a:bodyPr>
              <a:lstStyle/>
              <a:p>
                <a:r>
                  <a:rPr lang="en-GB" sz="2800" dirty="0"/>
                  <a:t> tan </a:t>
                </a:r>
                <a14:m>
                  <m:oMath xmlns:m="http://schemas.openxmlformats.org/officeDocument/2006/math">
                    <m:r>
                      <a:rPr lang="az-Cyrl-AZ" sz="2800" i="1" smtClean="0">
                        <a:latin typeface="Cambria Math" panose="02040503050406030204" pitchFamily="18" charset="0"/>
                      </a:rPr>
                      <m:t>Ф</m:t>
                    </m:r>
                    <m:r>
                      <a:rPr lang="en-GB" sz="2800" i="1">
                        <a:latin typeface="Cambria Math" panose="02040503050406030204" pitchFamily="18" charset="0"/>
                      </a:rPr>
                      <m:t>=</m:t>
                    </m:r>
                    <m:f>
                      <m:fPr>
                        <m:ctrlPr>
                          <a:rPr lang="en-GB" sz="2800" i="1">
                            <a:latin typeface="Cambria Math" panose="02040503050406030204" pitchFamily="18" charset="0"/>
                          </a:rPr>
                        </m:ctrlPr>
                      </m:fPr>
                      <m:num>
                        <m:r>
                          <a:rPr lang="el-GR" sz="2800" i="1" dirty="0">
                            <a:latin typeface="Cambria Math" panose="02040503050406030204" pitchFamily="18" charset="0"/>
                          </a:rPr>
                          <m:t>Ω</m:t>
                        </m:r>
                        <m:r>
                          <a:rPr lang="en-GB" sz="2800" i="1" dirty="0">
                            <a:latin typeface="Cambria Math" panose="02040503050406030204" pitchFamily="18" charset="0"/>
                          </a:rPr>
                          <m:t> </m:t>
                        </m:r>
                        <m:r>
                          <a:rPr lang="en-GB" sz="2800" i="1" dirty="0" err="1">
                            <a:latin typeface="Cambria Math" panose="02040503050406030204" pitchFamily="18" charset="0"/>
                          </a:rPr>
                          <m:t>𝑅</m:t>
                        </m:r>
                        <m:r>
                          <a:rPr lang="en-GB" sz="2800" i="1" dirty="0">
                            <a:latin typeface="Cambria Math" panose="02040503050406030204" pitchFamily="18" charset="0"/>
                          </a:rPr>
                          <m:t> </m:t>
                        </m:r>
                        <m:r>
                          <a:rPr lang="en-GB" sz="2800" i="1" dirty="0" err="1">
                            <a:latin typeface="Cambria Math" panose="02040503050406030204" pitchFamily="18" charset="0"/>
                          </a:rPr>
                          <m:t>𝑠𝑖𝑛</m:t>
                        </m:r>
                        <m:r>
                          <a:rPr lang="en-GB" sz="2800" i="1" dirty="0" smtClean="0">
                            <a:latin typeface="Cambria Math" panose="02040503050406030204" pitchFamily="18" charset="0"/>
                          </a:rPr>
                          <m:t>⁡</m:t>
                        </m:r>
                        <m:r>
                          <a:rPr lang="el-GR" sz="2800" i="1" dirty="0">
                            <a:latin typeface="Cambria Math" panose="02040503050406030204" pitchFamily="18" charset="0"/>
                          </a:rPr>
                          <m:t>𝜃</m:t>
                        </m:r>
                        <m:r>
                          <m:rPr>
                            <m:nor/>
                          </m:rPr>
                          <a:rPr lang="en-GB" sz="2800" i="1" dirty="0" smtClean="0"/>
                          <m:t> </m:t>
                        </m:r>
                      </m:num>
                      <m:den>
                        <m:r>
                          <a:rPr lang="en-GB" sz="2800" i="1">
                            <a:latin typeface="Cambria Math" panose="02040503050406030204" pitchFamily="18" charset="0"/>
                          </a:rPr>
                          <m:t>𝑉</m:t>
                        </m:r>
                      </m:den>
                    </m:f>
                  </m:oMath>
                </a14:m>
                <a:r>
                  <a:rPr lang="en-GB" sz="2800" i="1" baseline="30000" dirty="0"/>
                  <a:t>   </a:t>
                </a:r>
                <a:endParaRPr lang="en-GB" sz="2800" i="1" dirty="0"/>
              </a:p>
              <a:p>
                <a:pPr algn="r"/>
                <a:r>
                  <a:rPr lang="en-GB" dirty="0"/>
                  <a:t>[6]</a:t>
                </a:r>
              </a:p>
            </p:txBody>
          </p:sp>
        </mc:Choice>
        <mc:Fallback xmlns="">
          <p:sp>
            <p:nvSpPr>
              <p:cNvPr id="5" name="Rectangle 4">
                <a:extLst>
                  <a:ext uri="{FF2B5EF4-FFF2-40B4-BE49-F238E27FC236}">
                    <a16:creationId xmlns:a16="http://schemas.microsoft.com/office/drawing/2014/main" id="{7518A3AB-B877-4FC7-8DB5-307DBBE3B076}"/>
                  </a:ext>
                </a:extLst>
              </p:cNvPr>
              <p:cNvSpPr>
                <a:spLocks noRot="1" noChangeAspect="1" noMove="1" noResize="1" noEditPoints="1" noAdjustHandles="1" noChangeArrowheads="1" noChangeShapeType="1" noTextEdit="1"/>
              </p:cNvSpPr>
              <p:nvPr/>
            </p:nvSpPr>
            <p:spPr>
              <a:xfrm>
                <a:off x="573747" y="1474253"/>
                <a:ext cx="4621569" cy="1001236"/>
              </a:xfrm>
              <a:prstGeom prst="rect">
                <a:avLst/>
              </a:prstGeom>
              <a:blipFill>
                <a:blip r:embed="rId2"/>
                <a:stretch>
                  <a:fillRect l="-923" r="-1187" b="-9146"/>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538C9A95-94A0-4D9E-986C-597DA0263B5D}"/>
              </a:ext>
            </a:extLst>
          </p:cNvPr>
          <p:cNvSpPr/>
          <p:nvPr/>
        </p:nvSpPr>
        <p:spPr>
          <a:xfrm>
            <a:off x="279951" y="2393232"/>
            <a:ext cx="5299947" cy="4401205"/>
          </a:xfrm>
          <a:prstGeom prst="rect">
            <a:avLst/>
          </a:prstGeom>
        </p:spPr>
        <p:txBody>
          <a:bodyPr wrap="square">
            <a:spAutoFit/>
          </a:bodyPr>
          <a:lstStyle/>
          <a:p>
            <a:pPr marL="285750" indent="-285750">
              <a:buFont typeface="Arial" panose="020B0604020202020204" pitchFamily="34" charset="0"/>
              <a:buChar char="•"/>
            </a:pPr>
            <a:r>
              <a:rPr lang="en-GB" sz="2200" dirty="0"/>
              <a:t>45  ͦ at the Earth, 58  ͦ to 66 ͦ  for Juno, ±1.3  ͦ</a:t>
            </a:r>
            <a:r>
              <a:rPr lang="en-GB" sz="2200" dirty="0" smtClean="0"/>
              <a:t>. R</a:t>
            </a:r>
            <a:endParaRPr lang="en-GB" sz="2200" dirty="0"/>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400" dirty="0"/>
              <a:t>Several high frequency fluctuation in data</a:t>
            </a:r>
          </a:p>
          <a:p>
            <a:pPr marL="285750" indent="-28575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Potential repetitive structure over a solar rotation </a:t>
            </a:r>
            <a:r>
              <a:rPr lang="en-GB" sz="2400" baseline="30000" dirty="0"/>
              <a:t>[7]</a:t>
            </a:r>
            <a:r>
              <a:rPr lang="en-GB" sz="2400" dirty="0"/>
              <a:t>.</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Longer averaging  is more consistent.</a:t>
            </a:r>
          </a:p>
          <a:p>
            <a:endParaRPr lang="en-GB" sz="2400" dirty="0"/>
          </a:p>
          <a:p>
            <a:pPr marL="285750" indent="-285750">
              <a:buFont typeface="Arial" panose="020B0604020202020204" pitchFamily="34" charset="0"/>
              <a:buChar char="•"/>
            </a:pPr>
            <a:endParaRPr lang="en-GB" sz="2200" dirty="0"/>
          </a:p>
        </p:txBody>
      </p:sp>
      <p:graphicFrame>
        <p:nvGraphicFramePr>
          <p:cNvPr id="9" name="Diagram 8">
            <a:extLst>
              <a:ext uri="{FF2B5EF4-FFF2-40B4-BE49-F238E27FC236}">
                <a16:creationId xmlns:a16="http://schemas.microsoft.com/office/drawing/2014/main" id="{476E6FCF-965F-41AB-89ED-E67708DDCE68}"/>
              </a:ext>
            </a:extLst>
          </p:cNvPr>
          <p:cNvGraphicFramePr/>
          <p:nvPr>
            <p:extLst>
              <p:ext uri="{D42A27DB-BD31-4B8C-83A1-F6EECF244321}">
                <p14:modId xmlns:p14="http://schemas.microsoft.com/office/powerpoint/2010/main" val="4038401691"/>
              </p:ext>
            </p:extLst>
          </p:nvPr>
        </p:nvGraphicFramePr>
        <p:xfrm>
          <a:off x="1610996" y="233967"/>
          <a:ext cx="9426633" cy="545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6619F1BA-C331-40B0-A80C-155171768E89}"/>
              </a:ext>
            </a:extLst>
          </p:cNvPr>
          <p:cNvSpPr txBox="1"/>
          <p:nvPr/>
        </p:nvSpPr>
        <p:spPr>
          <a:xfrm>
            <a:off x="6096000" y="5363951"/>
            <a:ext cx="6869990" cy="646331"/>
          </a:xfrm>
          <a:prstGeom prst="rect">
            <a:avLst/>
          </a:prstGeom>
          <a:noFill/>
        </p:spPr>
        <p:txBody>
          <a:bodyPr wrap="square" rtlCol="0">
            <a:spAutoFit/>
          </a:bodyPr>
          <a:lstStyle/>
          <a:p>
            <a:r>
              <a:rPr lang="en-GB" dirty="0"/>
              <a:t>Figure 3: Flow map of the modules within the  programme. </a:t>
            </a:r>
          </a:p>
          <a:p>
            <a:r>
              <a:rPr lang="en-GB" dirty="0"/>
              <a:t>*Fluctuations explained in further detail.  </a:t>
            </a:r>
          </a:p>
        </p:txBody>
      </p:sp>
      <p:sp>
        <p:nvSpPr>
          <p:cNvPr id="12" name="Rectangle 11">
            <a:extLst>
              <a:ext uri="{FF2B5EF4-FFF2-40B4-BE49-F238E27FC236}">
                <a16:creationId xmlns:a16="http://schemas.microsoft.com/office/drawing/2014/main" id="{728D4564-3BED-4977-874F-E4FD86BEF1FA}"/>
              </a:ext>
            </a:extLst>
          </p:cNvPr>
          <p:cNvSpPr/>
          <p:nvPr/>
        </p:nvSpPr>
        <p:spPr>
          <a:xfrm>
            <a:off x="-1346662" y="304890"/>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E0F3C49-B15A-47A7-8F35-F11D48C9A8F0}"/>
              </a:ext>
            </a:extLst>
          </p:cNvPr>
          <p:cNvSpPr/>
          <p:nvPr/>
        </p:nvSpPr>
        <p:spPr>
          <a:xfrm>
            <a:off x="1" y="6287049"/>
            <a:ext cx="9729926" cy="738664"/>
          </a:xfrm>
          <a:prstGeom prst="rect">
            <a:avLst/>
          </a:prstGeom>
        </p:spPr>
        <p:txBody>
          <a:bodyPr wrap="square">
            <a:spAutoFit/>
          </a:bodyPr>
          <a:lstStyle/>
          <a:p>
            <a:r>
              <a:rPr lang="en-GB" baseline="30000" dirty="0"/>
              <a:t>[6]</a:t>
            </a:r>
            <a:r>
              <a:rPr lang="en-GB" dirty="0"/>
              <a:t> </a:t>
            </a:r>
            <a:r>
              <a:rPr lang="en-GB" sz="1200" dirty="0"/>
              <a:t>Forsyth R J., Owens M J. The </a:t>
            </a:r>
            <a:r>
              <a:rPr lang="en-GB" sz="1200" dirty="0" err="1"/>
              <a:t>Heliospheric</a:t>
            </a:r>
            <a:r>
              <a:rPr lang="en-GB" sz="1200" dirty="0"/>
              <a:t> Magnetic Field. Available from </a:t>
            </a:r>
            <a:r>
              <a:rPr lang="en-GB" sz="1200" u="sng" dirty="0">
                <a:hlinkClick r:id="rId8"/>
              </a:rPr>
              <a:t>https://link.springer.com/article/10.12942/lrsp-2013-5</a:t>
            </a:r>
            <a:r>
              <a:rPr lang="en-GB" sz="1200" dirty="0"/>
              <a:t> [accessed 15/02/18]. </a:t>
            </a:r>
            <a:r>
              <a:rPr lang="en-GB" baseline="30000" dirty="0"/>
              <a:t>[7] </a:t>
            </a:r>
            <a:r>
              <a:rPr lang="en-GB" sz="1200" dirty="0"/>
              <a:t>Eastwood J. </a:t>
            </a:r>
            <a:r>
              <a:rPr lang="en-GB" sz="1200" i="1" dirty="0"/>
              <a:t>Space Physics Lecture Notes, Chapter 3</a:t>
            </a:r>
            <a:r>
              <a:rPr lang="en-GB" sz="1200" dirty="0"/>
              <a:t>. Imperial College </a:t>
            </a:r>
            <a:r>
              <a:rPr lang="en-GB" sz="1200" dirty="0" err="1"/>
              <a:t>london</a:t>
            </a:r>
            <a:r>
              <a:rPr lang="en-GB" sz="1200" dirty="0"/>
              <a:t>, 2018. </a:t>
            </a:r>
          </a:p>
          <a:p>
            <a:r>
              <a:rPr lang="en-GB" sz="1200" dirty="0"/>
              <a:t> </a:t>
            </a:r>
          </a:p>
        </p:txBody>
      </p:sp>
      <p:sp>
        <p:nvSpPr>
          <p:cNvPr id="3" name="Slide Number Placeholder 2">
            <a:extLst>
              <a:ext uri="{FF2B5EF4-FFF2-40B4-BE49-F238E27FC236}">
                <a16:creationId xmlns:a16="http://schemas.microsoft.com/office/drawing/2014/main" id="{BD684A69-8313-4E3E-AC53-1C87F23A9A60}"/>
              </a:ext>
            </a:extLst>
          </p:cNvPr>
          <p:cNvSpPr>
            <a:spLocks noGrp="1"/>
          </p:cNvSpPr>
          <p:nvPr>
            <p:ph type="sldNum" sz="quarter" idx="12"/>
          </p:nvPr>
        </p:nvSpPr>
        <p:spPr/>
        <p:txBody>
          <a:bodyPr/>
          <a:lstStyle/>
          <a:p>
            <a:fld id="{53921255-AFB1-45B0-AC66-47AF84630658}" type="slidenum">
              <a:rPr lang="en-GB" smtClean="0"/>
              <a:t>6</a:t>
            </a:fld>
            <a:endParaRPr lang="en-GB"/>
          </a:p>
        </p:txBody>
      </p:sp>
    </p:spTree>
    <p:extLst>
      <p:ext uri="{BB962C8B-B14F-4D97-AF65-F5344CB8AC3E}">
        <p14:creationId xmlns:p14="http://schemas.microsoft.com/office/powerpoint/2010/main" val="175848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5F9404-9DE4-4EF6-AF5D-72C45FAEE217}"/>
              </a:ext>
            </a:extLst>
          </p:cNvPr>
          <p:cNvSpPr>
            <a:spLocks noGrp="1"/>
          </p:cNvSpPr>
          <p:nvPr>
            <p:ph type="title"/>
          </p:nvPr>
        </p:nvSpPr>
        <p:spPr>
          <a:xfrm>
            <a:off x="838200" y="117869"/>
            <a:ext cx="10515600" cy="1325563"/>
          </a:xfrm>
        </p:spPr>
        <p:txBody>
          <a:bodyPr/>
          <a:lstStyle/>
          <a:p>
            <a:pPr algn="ctr"/>
            <a:r>
              <a:rPr lang="en-GB" dirty="0"/>
              <a:t>Field Strength, |R</a:t>
            </a:r>
            <a:r>
              <a:rPr lang="en-GB" baseline="30000" dirty="0"/>
              <a:t>2</a:t>
            </a:r>
            <a:r>
              <a:rPr lang="en-GB" dirty="0"/>
              <a:t>Br|</a:t>
            </a:r>
          </a:p>
        </p:txBody>
      </p:sp>
      <p:pic>
        <p:nvPicPr>
          <p:cNvPr id="3" name="Picture 2">
            <a:extLst>
              <a:ext uri="{FF2B5EF4-FFF2-40B4-BE49-F238E27FC236}">
                <a16:creationId xmlns:a16="http://schemas.microsoft.com/office/drawing/2014/main" id="{A2B0707D-528B-4B39-B6CA-57A4B51C65E2}"/>
              </a:ext>
            </a:extLst>
          </p:cNvPr>
          <p:cNvPicPr>
            <a:picLocks noChangeAspect="1"/>
          </p:cNvPicPr>
          <p:nvPr/>
        </p:nvPicPr>
        <p:blipFill rotWithShape="1">
          <a:blip r:embed="rId2">
            <a:extLst>
              <a:ext uri="{28A0092B-C50C-407E-A947-70E740481C1C}">
                <a14:useLocalDpi xmlns:a14="http://schemas.microsoft.com/office/drawing/2010/main" val="0"/>
              </a:ext>
            </a:extLst>
          </a:blip>
          <a:srcRect l="8409" t="7883" r="9394" b="4181"/>
          <a:stretch/>
        </p:blipFill>
        <p:spPr>
          <a:xfrm>
            <a:off x="838200" y="1107329"/>
            <a:ext cx="10805003" cy="5556858"/>
          </a:xfrm>
          <a:prstGeom prst="rect">
            <a:avLst/>
          </a:prstGeom>
        </p:spPr>
      </p:pic>
      <p:sp>
        <p:nvSpPr>
          <p:cNvPr id="7" name="TextBox 6">
            <a:extLst>
              <a:ext uri="{FF2B5EF4-FFF2-40B4-BE49-F238E27FC236}">
                <a16:creationId xmlns:a16="http://schemas.microsoft.com/office/drawing/2014/main" id="{D65AB8F8-A637-4273-B52B-873988AA5A67}"/>
              </a:ext>
            </a:extLst>
          </p:cNvPr>
          <p:cNvSpPr txBox="1"/>
          <p:nvPr/>
        </p:nvSpPr>
        <p:spPr>
          <a:xfrm>
            <a:off x="0" y="6384617"/>
            <a:ext cx="2656343" cy="369332"/>
          </a:xfrm>
          <a:prstGeom prst="rect">
            <a:avLst/>
          </a:prstGeom>
          <a:noFill/>
        </p:spPr>
        <p:txBody>
          <a:bodyPr wrap="square" rtlCol="0">
            <a:spAutoFit/>
          </a:bodyPr>
          <a:lstStyle/>
          <a:p>
            <a:r>
              <a:rPr lang="en-GB" dirty="0"/>
              <a:t>Figure 4: Daily Averages</a:t>
            </a:r>
          </a:p>
        </p:txBody>
      </p:sp>
      <p:sp>
        <p:nvSpPr>
          <p:cNvPr id="8" name="Rectangle 7">
            <a:extLst>
              <a:ext uri="{FF2B5EF4-FFF2-40B4-BE49-F238E27FC236}">
                <a16:creationId xmlns:a16="http://schemas.microsoft.com/office/drawing/2014/main" id="{A5F79595-2B53-4E6A-B899-53EABE92020C}"/>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B0618532-914D-4017-A03B-7D808748755D}"/>
              </a:ext>
            </a:extLst>
          </p:cNvPr>
          <p:cNvSpPr>
            <a:spLocks noGrp="1"/>
          </p:cNvSpPr>
          <p:nvPr>
            <p:ph type="sldNum" sz="quarter" idx="12"/>
          </p:nvPr>
        </p:nvSpPr>
        <p:spPr/>
        <p:txBody>
          <a:bodyPr/>
          <a:lstStyle/>
          <a:p>
            <a:fld id="{53921255-AFB1-45B0-AC66-47AF84630658}" type="slidenum">
              <a:rPr lang="en-GB" smtClean="0"/>
              <a:t>7</a:t>
            </a:fld>
            <a:endParaRPr lang="en-GB"/>
          </a:p>
        </p:txBody>
      </p:sp>
    </p:spTree>
    <p:extLst>
      <p:ext uri="{BB962C8B-B14F-4D97-AF65-F5344CB8AC3E}">
        <p14:creationId xmlns:p14="http://schemas.microsoft.com/office/powerpoint/2010/main" val="230003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A7EA-DB1D-45CB-A967-6549833C5C7F}"/>
              </a:ext>
            </a:extLst>
          </p:cNvPr>
          <p:cNvSpPr>
            <a:spLocks noGrp="1"/>
          </p:cNvSpPr>
          <p:nvPr>
            <p:ph type="title"/>
          </p:nvPr>
        </p:nvSpPr>
        <p:spPr/>
        <p:txBody>
          <a:bodyPr>
            <a:normAutofit/>
          </a:bodyPr>
          <a:lstStyle/>
          <a:p>
            <a:pPr lvl="0"/>
            <a:r>
              <a:rPr lang="en-GB" dirty="0"/>
              <a:t>Reduce Fluctuations*</a:t>
            </a:r>
          </a:p>
        </p:txBody>
      </p:sp>
      <p:grpSp>
        <p:nvGrpSpPr>
          <p:cNvPr id="4" name="Group 3">
            <a:extLst>
              <a:ext uri="{FF2B5EF4-FFF2-40B4-BE49-F238E27FC236}">
                <a16:creationId xmlns:a16="http://schemas.microsoft.com/office/drawing/2014/main" id="{A20F39E9-2764-4495-8380-DA110EE4C940}"/>
              </a:ext>
            </a:extLst>
          </p:cNvPr>
          <p:cNvGrpSpPr/>
          <p:nvPr/>
        </p:nvGrpSpPr>
        <p:grpSpPr>
          <a:xfrm>
            <a:off x="3710458" y="547228"/>
            <a:ext cx="8062442" cy="6169445"/>
            <a:chOff x="541763" y="-440862"/>
            <a:chExt cx="8226837" cy="7309284"/>
          </a:xfrm>
        </p:grpSpPr>
        <p:sp>
          <p:nvSpPr>
            <p:cNvPr id="5" name="Flowchart: Alternate Process 4">
              <a:extLst>
                <a:ext uri="{FF2B5EF4-FFF2-40B4-BE49-F238E27FC236}">
                  <a16:creationId xmlns:a16="http://schemas.microsoft.com/office/drawing/2014/main" id="{15374E87-2A7C-4694-B3B2-0E9690FA132B}"/>
                </a:ext>
              </a:extLst>
            </p:cNvPr>
            <p:cNvSpPr/>
            <p:nvPr/>
          </p:nvSpPr>
          <p:spPr>
            <a:xfrm>
              <a:off x="2763341" y="-440862"/>
              <a:ext cx="2211703" cy="68009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dirty="0"/>
                <a:t>START</a:t>
              </a:r>
            </a:p>
          </p:txBody>
        </p:sp>
        <p:sp>
          <p:nvSpPr>
            <p:cNvPr id="6" name="Flowchart: Process 5">
              <a:extLst>
                <a:ext uri="{FF2B5EF4-FFF2-40B4-BE49-F238E27FC236}">
                  <a16:creationId xmlns:a16="http://schemas.microsoft.com/office/drawing/2014/main" id="{BC7C5731-6A66-419E-959E-76A61B181898}"/>
                </a:ext>
              </a:extLst>
            </p:cNvPr>
            <p:cNvSpPr/>
            <p:nvPr/>
          </p:nvSpPr>
          <p:spPr>
            <a:xfrm>
              <a:off x="541763" y="2225755"/>
              <a:ext cx="1408673" cy="14982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50" dirty="0" err="1"/>
                <a:t>NaN</a:t>
              </a:r>
              <a:r>
                <a:rPr lang="en-GB" sz="1550" dirty="0"/>
                <a:t> values placed in separate sequence</a:t>
              </a:r>
            </a:p>
          </p:txBody>
        </p:sp>
        <p:sp>
          <p:nvSpPr>
            <p:cNvPr id="8" name="Flowchart: Process 7">
              <a:extLst>
                <a:ext uri="{FF2B5EF4-FFF2-40B4-BE49-F238E27FC236}">
                  <a16:creationId xmlns:a16="http://schemas.microsoft.com/office/drawing/2014/main" id="{631B9068-C38B-4E9C-8411-441AF6A9EB16}"/>
                </a:ext>
              </a:extLst>
            </p:cNvPr>
            <p:cNvSpPr/>
            <p:nvPr/>
          </p:nvSpPr>
          <p:spPr>
            <a:xfrm>
              <a:off x="7391024" y="4640741"/>
              <a:ext cx="1090026" cy="7881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50" dirty="0"/>
                <a:t>Add, new sequence</a:t>
              </a:r>
            </a:p>
          </p:txBody>
        </p:sp>
        <p:sp>
          <p:nvSpPr>
            <p:cNvPr id="9" name="Flowchart: Decision 8">
              <a:extLst>
                <a:ext uri="{FF2B5EF4-FFF2-40B4-BE49-F238E27FC236}">
                  <a16:creationId xmlns:a16="http://schemas.microsoft.com/office/drawing/2014/main" id="{97293A2C-A925-4DB4-A2A0-A83C41E62494}"/>
                </a:ext>
              </a:extLst>
            </p:cNvPr>
            <p:cNvSpPr/>
            <p:nvPr/>
          </p:nvSpPr>
          <p:spPr>
            <a:xfrm>
              <a:off x="1708793" y="530199"/>
              <a:ext cx="2656839" cy="16535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50" dirty="0"/>
            </a:p>
            <a:p>
              <a:pPr algn="ctr"/>
              <a:r>
                <a:rPr lang="en-GB" sz="1550" dirty="0"/>
                <a:t>Read in current value from sequence</a:t>
              </a:r>
            </a:p>
            <a:p>
              <a:pPr algn="ctr"/>
              <a:endParaRPr lang="en-GB" sz="1550" dirty="0"/>
            </a:p>
          </p:txBody>
        </p:sp>
        <p:sp>
          <p:nvSpPr>
            <p:cNvPr id="10" name="Flowchart: Decision 9">
              <a:extLst>
                <a:ext uri="{FF2B5EF4-FFF2-40B4-BE49-F238E27FC236}">
                  <a16:creationId xmlns:a16="http://schemas.microsoft.com/office/drawing/2014/main" id="{734ADFCF-622A-42F8-8AFA-9E104FE9440F}"/>
                </a:ext>
              </a:extLst>
            </p:cNvPr>
            <p:cNvSpPr/>
            <p:nvPr/>
          </p:nvSpPr>
          <p:spPr>
            <a:xfrm>
              <a:off x="3457486" y="1656186"/>
              <a:ext cx="2745537" cy="186416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50" dirty="0"/>
            </a:p>
            <a:p>
              <a:pPr algn="ctr"/>
              <a:r>
                <a:rPr lang="en-GB" sz="1550" dirty="0"/>
                <a:t>Check if the previous  value was same sign as current</a:t>
              </a:r>
            </a:p>
            <a:p>
              <a:pPr algn="ctr"/>
              <a:endParaRPr lang="en-GB" sz="1550" dirty="0"/>
            </a:p>
          </p:txBody>
        </p:sp>
        <p:sp>
          <p:nvSpPr>
            <p:cNvPr id="11" name="Flowchart: Decision 10">
              <a:extLst>
                <a:ext uri="{FF2B5EF4-FFF2-40B4-BE49-F238E27FC236}">
                  <a16:creationId xmlns:a16="http://schemas.microsoft.com/office/drawing/2014/main" id="{AA474C94-DAA1-4FE6-B0FC-86FE704FF0CE}"/>
                </a:ext>
              </a:extLst>
            </p:cNvPr>
            <p:cNvSpPr/>
            <p:nvPr/>
          </p:nvSpPr>
          <p:spPr>
            <a:xfrm>
              <a:off x="4821319" y="3470694"/>
              <a:ext cx="2745538" cy="17673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50" dirty="0"/>
                <a:t>Check if previous sequence was &lt; 6 hours</a:t>
              </a:r>
            </a:p>
          </p:txBody>
        </p:sp>
        <p:sp>
          <p:nvSpPr>
            <p:cNvPr id="12" name="Flowchart: Decision 11">
              <a:extLst>
                <a:ext uri="{FF2B5EF4-FFF2-40B4-BE49-F238E27FC236}">
                  <a16:creationId xmlns:a16="http://schemas.microsoft.com/office/drawing/2014/main" id="{0B3EA823-C3BB-453A-80BE-DE1359580017}"/>
                </a:ext>
              </a:extLst>
            </p:cNvPr>
            <p:cNvSpPr/>
            <p:nvPr/>
          </p:nvSpPr>
          <p:spPr>
            <a:xfrm>
              <a:off x="2816326" y="4782379"/>
              <a:ext cx="2541221" cy="13504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50" dirty="0"/>
                <a:t>Check if &lt; 24 Fluctuations</a:t>
              </a:r>
            </a:p>
          </p:txBody>
        </p:sp>
        <p:cxnSp>
          <p:nvCxnSpPr>
            <p:cNvPr id="13" name="Straight Arrow Connector 12">
              <a:extLst>
                <a:ext uri="{FF2B5EF4-FFF2-40B4-BE49-F238E27FC236}">
                  <a16:creationId xmlns:a16="http://schemas.microsoft.com/office/drawing/2014/main" id="{5EE2E95F-3B75-46C1-BCC6-10276A3934DA}"/>
                </a:ext>
              </a:extLst>
            </p:cNvPr>
            <p:cNvCxnSpPr>
              <a:cxnSpLocks/>
              <a:stCxn id="5" idx="2"/>
              <a:endCxn id="9" idx="0"/>
            </p:cNvCxnSpPr>
            <p:nvPr/>
          </p:nvCxnSpPr>
          <p:spPr>
            <a:xfrm flipH="1">
              <a:off x="3037213" y="239237"/>
              <a:ext cx="831980" cy="29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56A79CF-EC09-42C4-B412-2B1470AAC2F5}"/>
                </a:ext>
              </a:extLst>
            </p:cNvPr>
            <p:cNvCxnSpPr>
              <a:cxnSpLocks/>
              <a:stCxn id="9" idx="3"/>
              <a:endCxn id="10" idx="0"/>
            </p:cNvCxnSpPr>
            <p:nvPr/>
          </p:nvCxnSpPr>
          <p:spPr>
            <a:xfrm>
              <a:off x="4365632" y="1356986"/>
              <a:ext cx="464622" cy="29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F6B16F-F4A1-44F4-B105-A59D8AF398CA}"/>
                </a:ext>
              </a:extLst>
            </p:cNvPr>
            <p:cNvCxnSpPr>
              <a:cxnSpLocks/>
              <a:stCxn id="9" idx="1"/>
              <a:endCxn id="6" idx="0"/>
            </p:cNvCxnSpPr>
            <p:nvPr/>
          </p:nvCxnSpPr>
          <p:spPr>
            <a:xfrm flipH="1">
              <a:off x="1246100" y="1356986"/>
              <a:ext cx="462694" cy="868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94F2679-1529-49AA-B8BE-6E08FBE2FC50}"/>
                </a:ext>
              </a:extLst>
            </p:cNvPr>
            <p:cNvCxnSpPr>
              <a:cxnSpLocks/>
              <a:stCxn id="10" idx="3"/>
              <a:endCxn id="11" idx="0"/>
            </p:cNvCxnSpPr>
            <p:nvPr/>
          </p:nvCxnSpPr>
          <p:spPr>
            <a:xfrm flipH="1">
              <a:off x="6194089" y="2588271"/>
              <a:ext cx="8934" cy="882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Process 16">
              <a:extLst>
                <a:ext uri="{FF2B5EF4-FFF2-40B4-BE49-F238E27FC236}">
                  <a16:creationId xmlns:a16="http://schemas.microsoft.com/office/drawing/2014/main" id="{86785CD2-C399-422A-953B-3FDBDE8845AB}"/>
                </a:ext>
              </a:extLst>
            </p:cNvPr>
            <p:cNvSpPr/>
            <p:nvPr/>
          </p:nvSpPr>
          <p:spPr>
            <a:xfrm>
              <a:off x="5329721" y="5869435"/>
              <a:ext cx="1728733" cy="8839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50" dirty="0"/>
                <a:t>Add </a:t>
              </a:r>
              <a:r>
                <a:rPr lang="en-GB" sz="1550" dirty="0" err="1"/>
                <a:t>NaN</a:t>
              </a:r>
              <a:r>
                <a:rPr lang="en-GB" sz="1550" dirty="0"/>
                <a:t> to previous sequence</a:t>
              </a:r>
            </a:p>
          </p:txBody>
        </p:sp>
        <p:cxnSp>
          <p:nvCxnSpPr>
            <p:cNvPr id="18" name="Straight Arrow Connector 17">
              <a:extLst>
                <a:ext uri="{FF2B5EF4-FFF2-40B4-BE49-F238E27FC236}">
                  <a16:creationId xmlns:a16="http://schemas.microsoft.com/office/drawing/2014/main" id="{73BFA2E4-0D98-4B25-AA24-DA7430214855}"/>
                </a:ext>
              </a:extLst>
            </p:cNvPr>
            <p:cNvCxnSpPr>
              <a:cxnSpLocks/>
              <a:stCxn id="12" idx="3"/>
              <a:endCxn id="17" idx="0"/>
            </p:cNvCxnSpPr>
            <p:nvPr/>
          </p:nvCxnSpPr>
          <p:spPr>
            <a:xfrm>
              <a:off x="5357547" y="5457617"/>
              <a:ext cx="836540" cy="41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Process 18">
              <a:extLst>
                <a:ext uri="{FF2B5EF4-FFF2-40B4-BE49-F238E27FC236}">
                  <a16:creationId xmlns:a16="http://schemas.microsoft.com/office/drawing/2014/main" id="{DE489BF4-6269-4A82-8ED6-6F38CB33CA15}"/>
                </a:ext>
              </a:extLst>
            </p:cNvPr>
            <p:cNvSpPr/>
            <p:nvPr/>
          </p:nvSpPr>
          <p:spPr>
            <a:xfrm>
              <a:off x="2443176" y="3461162"/>
              <a:ext cx="1090026" cy="8839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50" dirty="0"/>
                <a:t>Add, previous sequence</a:t>
              </a:r>
            </a:p>
          </p:txBody>
        </p:sp>
        <p:cxnSp>
          <p:nvCxnSpPr>
            <p:cNvPr id="20" name="Straight Arrow Connector 19" title="Yes">
              <a:extLst>
                <a:ext uri="{FF2B5EF4-FFF2-40B4-BE49-F238E27FC236}">
                  <a16:creationId xmlns:a16="http://schemas.microsoft.com/office/drawing/2014/main" id="{7384EBCA-D166-4433-9E07-2D0B1EDA7AA3}"/>
                </a:ext>
              </a:extLst>
            </p:cNvPr>
            <p:cNvCxnSpPr>
              <a:cxnSpLocks/>
              <a:stCxn id="10" idx="1"/>
              <a:endCxn id="19" idx="0"/>
            </p:cNvCxnSpPr>
            <p:nvPr/>
          </p:nvCxnSpPr>
          <p:spPr>
            <a:xfrm flipH="1">
              <a:off x="2988189" y="2588271"/>
              <a:ext cx="469297" cy="87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5349D4C-6558-4D3C-AF8C-ADAFA2BF911E}"/>
                </a:ext>
              </a:extLst>
            </p:cNvPr>
            <p:cNvSpPr txBox="1"/>
            <p:nvPr/>
          </p:nvSpPr>
          <p:spPr>
            <a:xfrm>
              <a:off x="7833879" y="4161825"/>
              <a:ext cx="934721" cy="431038"/>
            </a:xfrm>
            <a:prstGeom prst="rect">
              <a:avLst/>
            </a:prstGeom>
            <a:noFill/>
          </p:spPr>
          <p:txBody>
            <a:bodyPr wrap="square" rtlCol="0">
              <a:spAutoFit/>
            </a:bodyPr>
            <a:lstStyle/>
            <a:p>
              <a:r>
                <a:rPr lang="en-GB" sz="1550" dirty="0"/>
                <a:t>No</a:t>
              </a:r>
            </a:p>
          </p:txBody>
        </p:sp>
        <p:sp>
          <p:nvSpPr>
            <p:cNvPr id="22" name="TextBox 21">
              <a:extLst>
                <a:ext uri="{FF2B5EF4-FFF2-40B4-BE49-F238E27FC236}">
                  <a16:creationId xmlns:a16="http://schemas.microsoft.com/office/drawing/2014/main" id="{2064CBEE-7E12-46F4-84D8-8490574DFC66}"/>
                </a:ext>
              </a:extLst>
            </p:cNvPr>
            <p:cNvSpPr txBox="1"/>
            <p:nvPr/>
          </p:nvSpPr>
          <p:spPr>
            <a:xfrm>
              <a:off x="2569852" y="2917412"/>
              <a:ext cx="934721" cy="431038"/>
            </a:xfrm>
            <a:prstGeom prst="rect">
              <a:avLst/>
            </a:prstGeom>
            <a:noFill/>
          </p:spPr>
          <p:txBody>
            <a:bodyPr wrap="square" rtlCol="0">
              <a:spAutoFit/>
            </a:bodyPr>
            <a:lstStyle/>
            <a:p>
              <a:r>
                <a:rPr lang="en-GB" sz="1550" dirty="0"/>
                <a:t>Yes</a:t>
              </a:r>
            </a:p>
          </p:txBody>
        </p:sp>
        <p:sp>
          <p:nvSpPr>
            <p:cNvPr id="23" name="TextBox 22">
              <a:extLst>
                <a:ext uri="{FF2B5EF4-FFF2-40B4-BE49-F238E27FC236}">
                  <a16:creationId xmlns:a16="http://schemas.microsoft.com/office/drawing/2014/main" id="{E13FFB92-F2F1-46BE-ACA0-EF536E56D377}"/>
                </a:ext>
              </a:extLst>
            </p:cNvPr>
            <p:cNvSpPr txBox="1"/>
            <p:nvPr/>
          </p:nvSpPr>
          <p:spPr>
            <a:xfrm>
              <a:off x="1867692" y="5342275"/>
              <a:ext cx="934721" cy="431038"/>
            </a:xfrm>
            <a:prstGeom prst="rect">
              <a:avLst/>
            </a:prstGeom>
            <a:noFill/>
          </p:spPr>
          <p:txBody>
            <a:bodyPr wrap="square" rtlCol="0">
              <a:spAutoFit/>
            </a:bodyPr>
            <a:lstStyle/>
            <a:p>
              <a:r>
                <a:rPr lang="en-GB" sz="1550" dirty="0"/>
                <a:t>Yes</a:t>
              </a:r>
            </a:p>
          </p:txBody>
        </p:sp>
        <p:cxnSp>
          <p:nvCxnSpPr>
            <p:cNvPr id="24" name="Straight Arrow Connector 23">
              <a:extLst>
                <a:ext uri="{FF2B5EF4-FFF2-40B4-BE49-F238E27FC236}">
                  <a16:creationId xmlns:a16="http://schemas.microsoft.com/office/drawing/2014/main" id="{4E413A65-8ECA-4292-B696-83BA6E3FE473}"/>
                </a:ext>
              </a:extLst>
            </p:cNvPr>
            <p:cNvCxnSpPr>
              <a:cxnSpLocks/>
              <a:stCxn id="11" idx="1"/>
              <a:endCxn id="12" idx="0"/>
            </p:cNvCxnSpPr>
            <p:nvPr/>
          </p:nvCxnSpPr>
          <p:spPr>
            <a:xfrm flipH="1">
              <a:off x="4086936" y="4354351"/>
              <a:ext cx="734383" cy="428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Process 24">
              <a:extLst>
                <a:ext uri="{FF2B5EF4-FFF2-40B4-BE49-F238E27FC236}">
                  <a16:creationId xmlns:a16="http://schemas.microsoft.com/office/drawing/2014/main" id="{3BF13F7D-D8E3-441A-AF66-8D57192A0B4F}"/>
                </a:ext>
              </a:extLst>
            </p:cNvPr>
            <p:cNvSpPr/>
            <p:nvPr/>
          </p:nvSpPr>
          <p:spPr>
            <a:xfrm>
              <a:off x="1405423" y="5984449"/>
              <a:ext cx="1090026" cy="8839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50" dirty="0"/>
                <a:t>Add, previous sequence</a:t>
              </a:r>
            </a:p>
          </p:txBody>
        </p:sp>
        <p:cxnSp>
          <p:nvCxnSpPr>
            <p:cNvPr id="26" name="Straight Arrow Connector 25">
              <a:extLst>
                <a:ext uri="{FF2B5EF4-FFF2-40B4-BE49-F238E27FC236}">
                  <a16:creationId xmlns:a16="http://schemas.microsoft.com/office/drawing/2014/main" id="{DE9ECCC4-0E88-430D-9CD3-45E0FC0D033A}"/>
                </a:ext>
              </a:extLst>
            </p:cNvPr>
            <p:cNvCxnSpPr>
              <a:cxnSpLocks/>
              <a:stCxn id="12" idx="1"/>
              <a:endCxn id="25" idx="0"/>
            </p:cNvCxnSpPr>
            <p:nvPr/>
          </p:nvCxnSpPr>
          <p:spPr>
            <a:xfrm flipH="1">
              <a:off x="1950436" y="5457617"/>
              <a:ext cx="865890" cy="526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BC8F65A-5AFB-45DB-9FDF-A91CFD12A4C1}"/>
                </a:ext>
              </a:extLst>
            </p:cNvPr>
            <p:cNvCxnSpPr>
              <a:cxnSpLocks/>
              <a:stCxn id="11" idx="3"/>
              <a:endCxn id="8" idx="0"/>
            </p:cNvCxnSpPr>
            <p:nvPr/>
          </p:nvCxnSpPr>
          <p:spPr>
            <a:xfrm>
              <a:off x="7566857" y="4354351"/>
              <a:ext cx="369180" cy="28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D458CED-5B2B-4947-994C-FDD6E780B1DA}"/>
                </a:ext>
              </a:extLst>
            </p:cNvPr>
            <p:cNvSpPr txBox="1"/>
            <p:nvPr/>
          </p:nvSpPr>
          <p:spPr>
            <a:xfrm>
              <a:off x="6155935" y="2920251"/>
              <a:ext cx="934721" cy="431038"/>
            </a:xfrm>
            <a:prstGeom prst="rect">
              <a:avLst/>
            </a:prstGeom>
            <a:noFill/>
          </p:spPr>
          <p:txBody>
            <a:bodyPr wrap="square" rtlCol="0">
              <a:spAutoFit/>
            </a:bodyPr>
            <a:lstStyle/>
            <a:p>
              <a:r>
                <a:rPr lang="en-GB" sz="1550" dirty="0"/>
                <a:t>No</a:t>
              </a:r>
            </a:p>
          </p:txBody>
        </p:sp>
        <p:sp>
          <p:nvSpPr>
            <p:cNvPr id="29" name="TextBox 28">
              <a:extLst>
                <a:ext uri="{FF2B5EF4-FFF2-40B4-BE49-F238E27FC236}">
                  <a16:creationId xmlns:a16="http://schemas.microsoft.com/office/drawing/2014/main" id="{272BA8FF-C58F-47D9-A6E0-A5900672C40C}"/>
                </a:ext>
              </a:extLst>
            </p:cNvPr>
            <p:cNvSpPr txBox="1"/>
            <p:nvPr/>
          </p:nvSpPr>
          <p:spPr>
            <a:xfrm>
              <a:off x="5726727" y="5345397"/>
              <a:ext cx="934721" cy="431038"/>
            </a:xfrm>
            <a:prstGeom prst="rect">
              <a:avLst/>
            </a:prstGeom>
            <a:noFill/>
          </p:spPr>
          <p:txBody>
            <a:bodyPr wrap="square" rtlCol="0">
              <a:spAutoFit/>
            </a:bodyPr>
            <a:lstStyle/>
            <a:p>
              <a:r>
                <a:rPr lang="en-GB" sz="1550" dirty="0"/>
                <a:t>No</a:t>
              </a:r>
            </a:p>
          </p:txBody>
        </p:sp>
        <p:sp>
          <p:nvSpPr>
            <p:cNvPr id="30" name="TextBox 29">
              <a:extLst>
                <a:ext uri="{FF2B5EF4-FFF2-40B4-BE49-F238E27FC236}">
                  <a16:creationId xmlns:a16="http://schemas.microsoft.com/office/drawing/2014/main" id="{2F0345F5-F27B-42CF-8648-2C174A5406B1}"/>
                </a:ext>
              </a:extLst>
            </p:cNvPr>
            <p:cNvSpPr txBox="1"/>
            <p:nvPr/>
          </p:nvSpPr>
          <p:spPr>
            <a:xfrm>
              <a:off x="4040323" y="4161825"/>
              <a:ext cx="934721" cy="431038"/>
            </a:xfrm>
            <a:prstGeom prst="rect">
              <a:avLst/>
            </a:prstGeom>
            <a:noFill/>
          </p:spPr>
          <p:txBody>
            <a:bodyPr wrap="square" rtlCol="0">
              <a:spAutoFit/>
            </a:bodyPr>
            <a:lstStyle/>
            <a:p>
              <a:r>
                <a:rPr lang="en-GB" sz="1550" dirty="0"/>
                <a:t>Yes</a:t>
              </a:r>
            </a:p>
          </p:txBody>
        </p:sp>
      </p:grpSp>
      <p:sp>
        <p:nvSpPr>
          <p:cNvPr id="98" name="TextBox 97">
            <a:extLst>
              <a:ext uri="{FF2B5EF4-FFF2-40B4-BE49-F238E27FC236}">
                <a16:creationId xmlns:a16="http://schemas.microsoft.com/office/drawing/2014/main" id="{D2BF92F5-FD43-486F-BC6C-2E109980ACE3}"/>
              </a:ext>
            </a:extLst>
          </p:cNvPr>
          <p:cNvSpPr txBox="1"/>
          <p:nvPr/>
        </p:nvSpPr>
        <p:spPr>
          <a:xfrm>
            <a:off x="756138" y="3608477"/>
            <a:ext cx="2504160" cy="923330"/>
          </a:xfrm>
          <a:prstGeom prst="rect">
            <a:avLst/>
          </a:prstGeom>
          <a:noFill/>
        </p:spPr>
        <p:txBody>
          <a:bodyPr wrap="square" rtlCol="0">
            <a:spAutoFit/>
          </a:bodyPr>
          <a:lstStyle/>
          <a:p>
            <a:r>
              <a:rPr lang="en-GB" dirty="0"/>
              <a:t>Figure 5: Programme module for fluctuation reduction</a:t>
            </a:r>
          </a:p>
        </p:txBody>
      </p:sp>
      <p:sp>
        <p:nvSpPr>
          <p:cNvPr id="99" name="Rectangle 98">
            <a:extLst>
              <a:ext uri="{FF2B5EF4-FFF2-40B4-BE49-F238E27FC236}">
                <a16:creationId xmlns:a16="http://schemas.microsoft.com/office/drawing/2014/main" id="{673551D2-AEAB-442E-9327-CA40A609CA3A}"/>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DF88CEE5-5D70-49AD-A6DF-4FEAC311A44E}"/>
              </a:ext>
            </a:extLst>
          </p:cNvPr>
          <p:cNvSpPr>
            <a:spLocks noGrp="1"/>
          </p:cNvSpPr>
          <p:nvPr>
            <p:ph type="sldNum" sz="quarter" idx="12"/>
          </p:nvPr>
        </p:nvSpPr>
        <p:spPr/>
        <p:txBody>
          <a:bodyPr/>
          <a:lstStyle/>
          <a:p>
            <a:fld id="{53921255-AFB1-45B0-AC66-47AF84630658}" type="slidenum">
              <a:rPr lang="en-GB" smtClean="0"/>
              <a:t>8</a:t>
            </a:fld>
            <a:endParaRPr lang="en-GB"/>
          </a:p>
        </p:txBody>
      </p:sp>
    </p:spTree>
    <p:extLst>
      <p:ext uri="{BB962C8B-B14F-4D97-AF65-F5344CB8AC3E}">
        <p14:creationId xmlns:p14="http://schemas.microsoft.com/office/powerpoint/2010/main" val="305562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high confidence">
            <a:extLst>
              <a:ext uri="{FF2B5EF4-FFF2-40B4-BE49-F238E27FC236}">
                <a16:creationId xmlns:a16="http://schemas.microsoft.com/office/drawing/2014/main" id="{0870E791-D0C1-43D1-AB25-174852957A92}"/>
              </a:ext>
            </a:extLst>
          </p:cNvPr>
          <p:cNvPicPr>
            <a:picLocks noChangeAspect="1"/>
          </p:cNvPicPr>
          <p:nvPr/>
        </p:nvPicPr>
        <p:blipFill rotWithShape="1">
          <a:blip r:embed="rId2">
            <a:extLst>
              <a:ext uri="{28A0092B-C50C-407E-A947-70E740481C1C}">
                <a14:useLocalDpi xmlns:a14="http://schemas.microsoft.com/office/drawing/2010/main" val="0"/>
              </a:ext>
            </a:extLst>
          </a:blip>
          <a:srcRect l="7500" t="5582" r="8034" b="3537"/>
          <a:stretch/>
        </p:blipFill>
        <p:spPr>
          <a:xfrm>
            <a:off x="754900" y="519434"/>
            <a:ext cx="11356742" cy="5874177"/>
          </a:xfrm>
          <a:prstGeom prst="rect">
            <a:avLst/>
          </a:prstGeom>
        </p:spPr>
      </p:pic>
      <p:sp>
        <p:nvSpPr>
          <p:cNvPr id="11" name="TextBox 10">
            <a:extLst>
              <a:ext uri="{FF2B5EF4-FFF2-40B4-BE49-F238E27FC236}">
                <a16:creationId xmlns:a16="http://schemas.microsoft.com/office/drawing/2014/main" id="{50CEC139-6801-4075-A683-4BBA63547B12}"/>
              </a:ext>
            </a:extLst>
          </p:cNvPr>
          <p:cNvSpPr txBox="1"/>
          <p:nvPr/>
        </p:nvSpPr>
        <p:spPr>
          <a:xfrm>
            <a:off x="0" y="6234378"/>
            <a:ext cx="3581401" cy="646331"/>
          </a:xfrm>
          <a:prstGeom prst="rect">
            <a:avLst/>
          </a:prstGeom>
          <a:noFill/>
        </p:spPr>
        <p:txBody>
          <a:bodyPr wrap="square" rtlCol="0">
            <a:spAutoFit/>
          </a:bodyPr>
          <a:lstStyle/>
          <a:p>
            <a:r>
              <a:rPr lang="en-GB" dirty="0"/>
              <a:t>Figure 6: Histograms of sequence lengths before and after processing</a:t>
            </a:r>
          </a:p>
        </p:txBody>
      </p:sp>
      <p:sp>
        <p:nvSpPr>
          <p:cNvPr id="12" name="Rectangle 11">
            <a:extLst>
              <a:ext uri="{FF2B5EF4-FFF2-40B4-BE49-F238E27FC236}">
                <a16:creationId xmlns:a16="http://schemas.microsoft.com/office/drawing/2014/main" id="{00B340B3-584A-4324-B7E7-51411E0DBE60}"/>
              </a:ext>
            </a:extLst>
          </p:cNvPr>
          <p:cNvSpPr/>
          <p:nvPr/>
        </p:nvSpPr>
        <p:spPr>
          <a:xfrm>
            <a:off x="0" y="2"/>
            <a:ext cx="12192000" cy="365124"/>
          </a:xfrm>
          <a:prstGeom prst="rect">
            <a:avLst/>
          </a:prstGeom>
          <a:solidFill>
            <a:srgbClr val="011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93F51287-FB8D-4A01-954F-27249A3EF95D}"/>
              </a:ext>
            </a:extLst>
          </p:cNvPr>
          <p:cNvSpPr>
            <a:spLocks noGrp="1"/>
          </p:cNvSpPr>
          <p:nvPr>
            <p:ph type="sldNum" sz="quarter" idx="12"/>
          </p:nvPr>
        </p:nvSpPr>
        <p:spPr/>
        <p:txBody>
          <a:bodyPr/>
          <a:lstStyle/>
          <a:p>
            <a:fld id="{53921255-AFB1-45B0-AC66-47AF84630658}" type="slidenum">
              <a:rPr lang="en-GB" smtClean="0"/>
              <a:t>9</a:t>
            </a:fld>
            <a:endParaRPr lang="en-GB"/>
          </a:p>
        </p:txBody>
      </p:sp>
    </p:spTree>
    <p:extLst>
      <p:ext uri="{BB962C8B-B14F-4D97-AF65-F5344CB8AC3E}">
        <p14:creationId xmlns:p14="http://schemas.microsoft.com/office/powerpoint/2010/main" val="1254364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14642</TotalTime>
  <Words>948</Words>
  <Application>Microsoft Office PowerPoint</Application>
  <PresentationFormat>Widescreen</PresentationFormat>
  <Paragraphs>182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Batang</vt:lpstr>
      <vt:lpstr>Arial</vt:lpstr>
      <vt:lpstr>Calibri</vt:lpstr>
      <vt:lpstr>Calibri Light</vt:lpstr>
      <vt:lpstr>Cambria Math</vt:lpstr>
      <vt:lpstr>Office Theme</vt:lpstr>
      <vt:lpstr>ACE AND JUNO OBSERVATIONS OF RADIAL MAGETIC FIELD</vt:lpstr>
      <vt:lpstr>Aims</vt:lpstr>
      <vt:lpstr>Juno</vt:lpstr>
      <vt:lpstr>Smith and Balogh, Radial Invariance</vt:lpstr>
      <vt:lpstr>IMF: Frozen-in Theorem</vt:lpstr>
      <vt:lpstr>Magnetic Field Direction</vt:lpstr>
      <vt:lpstr>Field Strength, |R2Br|</vt:lpstr>
      <vt:lpstr>Reduce Fluctuations*</vt:lpstr>
      <vt:lpstr>PowerPoint Presentation</vt:lpstr>
      <vt:lpstr>PowerPoint Presentation</vt:lpstr>
      <vt:lpstr>Comparing negative and positive sectors</vt:lpstr>
      <vt:lpstr>PowerPoint Presentation</vt:lpstr>
      <vt:lpstr>Comments on result</vt:lpstr>
      <vt:lpstr>Relation to Sunspot Activity</vt:lpstr>
      <vt:lpstr>Observation of 2015 and 2016 data</vt:lpstr>
      <vt:lpstr>Conclusion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AND JUNO OBSERVATIONS OF RADIAL MAGETIC FIELD</dc:title>
  <dc:creator>Nel Few</dc:creator>
  <cp:lastModifiedBy>Talukder, Nelson</cp:lastModifiedBy>
  <cp:revision>176</cp:revision>
  <dcterms:created xsi:type="dcterms:W3CDTF">2018-03-08T13:27:44Z</dcterms:created>
  <dcterms:modified xsi:type="dcterms:W3CDTF">2018-04-16T19:55:18Z</dcterms:modified>
</cp:coreProperties>
</file>