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Proxima Nova"/>
      <p:regular r:id="rId28"/>
      <p:bold r:id="rId29"/>
      <p:italic r:id="rId30"/>
      <p:boldItalic r:id="rId31"/>
    </p:embeddedFont>
    <p:embeddedFont>
      <p:font typeface="Alfa Slab One"/>
      <p:regular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roximaNova-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boldItalic.fntdata"/><Relationship Id="rId30" Type="http://schemas.openxmlformats.org/officeDocument/2006/relationships/font" Target="fonts/ProximaNova-italic.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AlfaSlabOne-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25f7fd176e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25f7fd176e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25f7fd176e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25f7fd176e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25f7fd176e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25f7fd176e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25f7fd176e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25f7fd176e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25f7fd176e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25f7fd176e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25f7fd176e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25f7fd176e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25f7fd176e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25f7fd176e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25f7fd176e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25f7fd176e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25f7fd176e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25f7fd176e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25f7fd176e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25f7fd176e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25f7fd176e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25f7fd176e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25f7fd176e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25f7fd176e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25f7fd176e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25f7fd176e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25f7fd176e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25f7fd176e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25f7fd176e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25f7fd176e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25f7fd176e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25f7fd176e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25f7fd176e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25f7fd176e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25f7fd176e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25f7fd176e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5f7fd176e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5f7fd176e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25f7fd176e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25f7fd176e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25f7fd176e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25f7fd176e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hyperlink" Target="http://drive.google.com/file/d/1HIF05OZTtmtBtSNgquzdyMK7o6EfGrhD/view" TargetMode="External"/><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hyperlink" Target="http://drive.google.com/file/d/1x2Rm4_oWQkxpOCagP7Fharjlh-gZZjXp/view" TargetMode="Externa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Spring 2022 CancerAR - Presentation</a:t>
            </a:r>
            <a:endParaRPr/>
          </a:p>
        </p:txBody>
      </p:sp>
      <p:sp>
        <p:nvSpPr>
          <p:cNvPr id="57" name="Google Shape;57;p13"/>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lang="en"/>
              <a:t>COSC447</a:t>
            </a:r>
            <a:endParaRPr/>
          </a:p>
          <a:p>
            <a:pPr indent="0" lvl="0" marL="0" rtl="0" algn="ctr">
              <a:spcBef>
                <a:spcPts val="0"/>
              </a:spcBef>
              <a:spcAft>
                <a:spcPts val="0"/>
              </a:spcAft>
              <a:buNone/>
            </a:pPr>
            <a:r>
              <a:rPr lang="en"/>
              <a:t>By: Shaya Selincourt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Refactoring and </a:t>
            </a:r>
            <a:r>
              <a:rPr lang="en"/>
              <a:t>Bug Fixes</a:t>
            </a:r>
            <a:endParaRPr/>
          </a:p>
        </p:txBody>
      </p:sp>
      <p:sp>
        <p:nvSpPr>
          <p:cNvPr id="115" name="Google Shape;11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Fixed annotations being spawned on </a:t>
            </a:r>
            <a:r>
              <a:rPr lang="en"/>
              <a:t>empty space when placed on non-model surface</a:t>
            </a:r>
            <a:endParaRPr/>
          </a:p>
          <a:p>
            <a:pPr indent="-342900" lvl="0" marL="457200" rtl="0" algn="l">
              <a:spcBef>
                <a:spcPts val="0"/>
              </a:spcBef>
              <a:spcAft>
                <a:spcPts val="0"/>
              </a:spcAft>
              <a:buSzPts val="1800"/>
              <a:buChar char="●"/>
            </a:pPr>
            <a:r>
              <a:rPr lang="en"/>
              <a:t>Prevented “Create/Join Room” button from showing till a Photon connection has been established</a:t>
            </a:r>
            <a:endParaRPr/>
          </a:p>
          <a:p>
            <a:pPr indent="-342900" lvl="0" marL="457200" rtl="0" algn="l">
              <a:spcBef>
                <a:spcPts val="0"/>
              </a:spcBef>
              <a:spcAft>
                <a:spcPts val="0"/>
              </a:spcAft>
              <a:buSzPts val="1800"/>
              <a:buChar char="●"/>
            </a:pPr>
            <a:r>
              <a:rPr lang="en"/>
              <a:t>Fixed the permitted number of players being inconsistent with documentation</a:t>
            </a:r>
            <a:endParaRPr/>
          </a:p>
          <a:p>
            <a:pPr indent="-342900" lvl="0" marL="457200" rtl="0" algn="l">
              <a:spcBef>
                <a:spcPts val="0"/>
              </a:spcBef>
              <a:spcAft>
                <a:spcPts val="0"/>
              </a:spcAft>
              <a:buSzPts val="1800"/>
              <a:buChar char="●"/>
            </a:pPr>
            <a:r>
              <a:rPr lang="en"/>
              <a:t>Removed tons of dead code, objects, and prefabs</a:t>
            </a:r>
            <a:endParaRPr/>
          </a:p>
          <a:p>
            <a:pPr indent="-342900" lvl="0" marL="457200" rtl="0" algn="l">
              <a:spcBef>
                <a:spcPts val="0"/>
              </a:spcBef>
              <a:spcAft>
                <a:spcPts val="0"/>
              </a:spcAft>
              <a:buSzPts val="1800"/>
              <a:buChar char="●"/>
            </a:pPr>
            <a:r>
              <a:rPr lang="en"/>
              <a:t>Optimized the bundle size for faster builds</a:t>
            </a:r>
            <a:endParaRPr/>
          </a:p>
          <a:p>
            <a:pPr indent="-342900" lvl="0" marL="457200" rtl="0" algn="l">
              <a:spcBef>
                <a:spcPts val="0"/>
              </a:spcBef>
              <a:spcAft>
                <a:spcPts val="0"/>
              </a:spcAft>
              <a:buSzPts val="1800"/>
              <a:buChar char="●"/>
            </a:pPr>
            <a:r>
              <a:rPr lang="en"/>
              <a:t>And many more… and there’s still more…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Annotation Position Adjustment</a:t>
            </a:r>
            <a:endParaRPr/>
          </a:p>
        </p:txBody>
      </p:sp>
      <p:sp>
        <p:nvSpPr>
          <p:cNvPr id="121" name="Google Shape;121;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First iteration of annotations were placed at a single angle equal to the camera every time, resulting in clipping and off placement</a:t>
            </a:r>
            <a:endParaRPr/>
          </a:p>
          <a:p>
            <a:pPr indent="-342900" lvl="0" marL="457200" rtl="0" algn="l">
              <a:spcBef>
                <a:spcPts val="0"/>
              </a:spcBef>
              <a:spcAft>
                <a:spcPts val="0"/>
              </a:spcAft>
              <a:buSzPts val="1800"/>
              <a:buChar char="●"/>
            </a:pPr>
            <a:r>
              <a:rPr lang="en"/>
              <a:t>Calculated the correct placement angle by </a:t>
            </a:r>
            <a:r>
              <a:rPr lang="en"/>
              <a:t>obtaining</a:t>
            </a:r>
            <a:r>
              <a:rPr lang="en"/>
              <a:t> </a:t>
            </a:r>
            <a:r>
              <a:rPr lang="en"/>
              <a:t>the</a:t>
            </a:r>
            <a:r>
              <a:rPr lang="en"/>
              <a:t> tangent angle using the normal of the raycast hit data</a:t>
            </a:r>
            <a:endParaRPr/>
          </a:p>
          <a:p>
            <a:pPr indent="-342900" lvl="0" marL="457200" rtl="0" algn="l">
              <a:spcBef>
                <a:spcPts val="0"/>
              </a:spcBef>
              <a:spcAft>
                <a:spcPts val="0"/>
              </a:spcAft>
              <a:buSzPts val="1800"/>
              <a:buChar char="●"/>
            </a:pPr>
            <a:r>
              <a:rPr lang="en"/>
              <a:t>Applied to all annotation types including text</a:t>
            </a:r>
            <a:endParaRPr/>
          </a:p>
        </p:txBody>
      </p:sp>
      <p:pic>
        <p:nvPicPr>
          <p:cNvPr id="122" name="Google Shape;122;p23"/>
          <p:cNvPicPr preferRelativeResize="0"/>
          <p:nvPr/>
        </p:nvPicPr>
        <p:blipFill>
          <a:blip r:embed="rId3">
            <a:alphaModFix/>
          </a:blip>
          <a:stretch>
            <a:fillRect/>
          </a:stretch>
        </p:blipFill>
        <p:spPr>
          <a:xfrm>
            <a:off x="5002450" y="3384388"/>
            <a:ext cx="1609725" cy="1266825"/>
          </a:xfrm>
          <a:prstGeom prst="rect">
            <a:avLst/>
          </a:prstGeom>
          <a:noFill/>
          <a:ln>
            <a:noFill/>
          </a:ln>
        </p:spPr>
      </p:pic>
      <p:pic>
        <p:nvPicPr>
          <p:cNvPr id="123" name="Google Shape;123;p23"/>
          <p:cNvPicPr preferRelativeResize="0"/>
          <p:nvPr/>
        </p:nvPicPr>
        <p:blipFill>
          <a:blip r:embed="rId4">
            <a:alphaModFix/>
          </a:blip>
          <a:stretch>
            <a:fillRect/>
          </a:stretch>
        </p:blipFill>
        <p:spPr>
          <a:xfrm>
            <a:off x="2418725" y="3368763"/>
            <a:ext cx="1552625" cy="1298100"/>
          </a:xfrm>
          <a:prstGeom prst="rect">
            <a:avLst/>
          </a:prstGeom>
          <a:noFill/>
          <a:ln>
            <a:noFill/>
          </a:ln>
        </p:spPr>
      </p:pic>
      <p:cxnSp>
        <p:nvCxnSpPr>
          <p:cNvPr id="124" name="Google Shape;124;p23"/>
          <p:cNvCxnSpPr>
            <a:stCxn id="123" idx="3"/>
            <a:endCxn id="122" idx="1"/>
          </p:cNvCxnSpPr>
          <p:nvPr/>
        </p:nvCxnSpPr>
        <p:spPr>
          <a:xfrm>
            <a:off x="3971350" y="4017812"/>
            <a:ext cx="10311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Applied UI Updates</a:t>
            </a:r>
            <a:endParaRPr/>
          </a:p>
        </p:txBody>
      </p:sp>
      <p:sp>
        <p:nvSpPr>
          <p:cNvPr id="130" name="Google Shape;130;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Attempted to increase visibility across the app with consistent coloring</a:t>
            </a:r>
            <a:endParaRPr/>
          </a:p>
          <a:p>
            <a:pPr indent="-342900" lvl="0" marL="457200" rtl="0" algn="l">
              <a:spcBef>
                <a:spcPts val="0"/>
              </a:spcBef>
              <a:spcAft>
                <a:spcPts val="0"/>
              </a:spcAft>
              <a:buSzPts val="1800"/>
              <a:buChar char="●"/>
            </a:pPr>
            <a:r>
              <a:rPr lang="en"/>
              <a:t>Button color on click is associated with the color of the annotation</a:t>
            </a:r>
            <a:endParaRPr/>
          </a:p>
          <a:p>
            <a:pPr indent="-342900" lvl="0" marL="457200" rtl="0" algn="l">
              <a:spcBef>
                <a:spcPts val="0"/>
              </a:spcBef>
              <a:spcAft>
                <a:spcPts val="0"/>
              </a:spcAft>
              <a:buSzPts val="1800"/>
              <a:buChar char="●"/>
            </a:pPr>
            <a:r>
              <a:rPr lang="en"/>
              <a:t>Toggle buttons (text, delete) stay in a toggled state during an action</a:t>
            </a:r>
            <a:endParaRPr/>
          </a:p>
        </p:txBody>
      </p:sp>
      <p:pic>
        <p:nvPicPr>
          <p:cNvPr id="131" name="Google Shape;131;p24"/>
          <p:cNvPicPr preferRelativeResize="0"/>
          <p:nvPr/>
        </p:nvPicPr>
        <p:blipFill>
          <a:blip r:embed="rId3">
            <a:alphaModFix/>
          </a:blip>
          <a:stretch>
            <a:fillRect/>
          </a:stretch>
        </p:blipFill>
        <p:spPr>
          <a:xfrm>
            <a:off x="4693475" y="2550350"/>
            <a:ext cx="1524000" cy="2419350"/>
          </a:xfrm>
          <a:prstGeom prst="rect">
            <a:avLst/>
          </a:prstGeom>
          <a:noFill/>
          <a:ln>
            <a:noFill/>
          </a:ln>
        </p:spPr>
      </p:pic>
      <p:pic>
        <p:nvPicPr>
          <p:cNvPr id="132" name="Google Shape;132;p24"/>
          <p:cNvPicPr preferRelativeResize="0"/>
          <p:nvPr/>
        </p:nvPicPr>
        <p:blipFill>
          <a:blip r:embed="rId4">
            <a:alphaModFix/>
          </a:blip>
          <a:stretch>
            <a:fillRect/>
          </a:stretch>
        </p:blipFill>
        <p:spPr>
          <a:xfrm>
            <a:off x="2493150" y="2494987"/>
            <a:ext cx="871850" cy="2530075"/>
          </a:xfrm>
          <a:prstGeom prst="rect">
            <a:avLst/>
          </a:prstGeom>
          <a:noFill/>
          <a:ln>
            <a:noFill/>
          </a:ln>
        </p:spPr>
      </p:pic>
      <p:cxnSp>
        <p:nvCxnSpPr>
          <p:cNvPr id="133" name="Google Shape;133;p24"/>
          <p:cNvCxnSpPr>
            <a:stCxn id="132" idx="3"/>
            <a:endCxn id="131" idx="1"/>
          </p:cNvCxnSpPr>
          <p:nvPr/>
        </p:nvCxnSpPr>
        <p:spPr>
          <a:xfrm>
            <a:off x="3365000" y="3760025"/>
            <a:ext cx="13284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Challenges Faced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Networking</a:t>
            </a:r>
            <a:endParaRPr/>
          </a:p>
        </p:txBody>
      </p:sp>
      <p:sp>
        <p:nvSpPr>
          <p:cNvPr id="144" name="Google Shape;144;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As mentioned, very difficult to get right</a:t>
            </a:r>
            <a:endParaRPr/>
          </a:p>
          <a:p>
            <a:pPr indent="-342900" lvl="0" marL="457200" rtl="0" algn="l">
              <a:spcBef>
                <a:spcPts val="0"/>
              </a:spcBef>
              <a:spcAft>
                <a:spcPts val="0"/>
              </a:spcAft>
              <a:buSzPts val="1800"/>
              <a:buChar char="●"/>
            </a:pPr>
            <a:r>
              <a:rPr lang="en"/>
              <a:t>Only working annotation was the 2D lasso from Spring 2021 that was not present in Fall 2021</a:t>
            </a:r>
            <a:endParaRPr/>
          </a:p>
          <a:p>
            <a:pPr indent="-317500" lvl="1" marL="914400" rtl="0" algn="l">
              <a:spcBef>
                <a:spcPts val="0"/>
              </a:spcBef>
              <a:spcAft>
                <a:spcPts val="0"/>
              </a:spcAft>
              <a:buSzPts val="1400"/>
              <a:buChar char="○"/>
            </a:pPr>
            <a:r>
              <a:rPr lang="en"/>
              <a:t>Worked by effectively cloning the action taken on the host on the client</a:t>
            </a:r>
            <a:endParaRPr/>
          </a:p>
          <a:p>
            <a:pPr indent="-317500" lvl="1" marL="914400" rtl="0" algn="l">
              <a:spcBef>
                <a:spcPts val="0"/>
              </a:spcBef>
              <a:spcAft>
                <a:spcPts val="0"/>
              </a:spcAft>
              <a:buSzPts val="1400"/>
              <a:buChar char="○"/>
            </a:pPr>
            <a:r>
              <a:rPr lang="en"/>
              <a:t>Works in 2D, but extrapolating this approach in 3D is impossible</a:t>
            </a:r>
            <a:endParaRPr/>
          </a:p>
          <a:p>
            <a:pPr indent="-342900" lvl="0" marL="457200" rtl="0" algn="l">
              <a:spcBef>
                <a:spcPts val="0"/>
              </a:spcBef>
              <a:spcAft>
                <a:spcPts val="0"/>
              </a:spcAft>
              <a:buSzPts val="1800"/>
              <a:buChar char="●"/>
            </a:pPr>
            <a:r>
              <a:rPr lang="en"/>
              <a:t>Needed to refactor all relevant scripting to instantiate and reference objects in the context of the Photon API instead of Unity</a:t>
            </a:r>
            <a:endParaRPr/>
          </a:p>
          <a:p>
            <a:pPr indent="-342900" lvl="0" marL="457200" rtl="0" algn="l">
              <a:spcBef>
                <a:spcPts val="0"/>
              </a:spcBef>
              <a:spcAft>
                <a:spcPts val="0"/>
              </a:spcAft>
              <a:buSzPts val="1800"/>
              <a:buChar char="●"/>
            </a:pPr>
            <a:r>
              <a:rPr lang="en"/>
              <a:t>Utilized Remote Procedure Calls (RPC) to force an action to occur after it has happened for the host (host places circle, RPC is called on client to place the same circle down)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Existing Code</a:t>
            </a:r>
            <a:endParaRPr/>
          </a:p>
        </p:txBody>
      </p:sp>
      <p:sp>
        <p:nvSpPr>
          <p:cNvPr id="150" name="Google Shape;150;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Fall 2021 code did not work as promised</a:t>
            </a:r>
            <a:endParaRPr/>
          </a:p>
          <a:p>
            <a:pPr indent="-317500" lvl="1" marL="914400" rtl="0" algn="l">
              <a:spcBef>
                <a:spcPts val="0"/>
              </a:spcBef>
              <a:spcAft>
                <a:spcPts val="0"/>
              </a:spcAft>
              <a:buSzPts val="1400"/>
              <a:buChar char="○"/>
            </a:pPr>
            <a:r>
              <a:rPr lang="en"/>
              <a:t>Networking functionality was non existent</a:t>
            </a:r>
            <a:endParaRPr/>
          </a:p>
          <a:p>
            <a:pPr indent="-317500" lvl="1" marL="914400" rtl="0" algn="l">
              <a:spcBef>
                <a:spcPts val="0"/>
              </a:spcBef>
              <a:spcAft>
                <a:spcPts val="0"/>
              </a:spcAft>
              <a:buSzPts val="1400"/>
              <a:buChar char="○"/>
            </a:pPr>
            <a:r>
              <a:rPr lang="en"/>
              <a:t>Delete function was hard to use and did not </a:t>
            </a:r>
            <a:r>
              <a:rPr lang="en"/>
              <a:t>propagate</a:t>
            </a:r>
            <a:r>
              <a:rPr lang="en"/>
              <a:t> in multiplayer</a:t>
            </a:r>
            <a:endParaRPr/>
          </a:p>
          <a:p>
            <a:pPr indent="-317500" lvl="1" marL="914400" rtl="0" algn="l">
              <a:spcBef>
                <a:spcPts val="0"/>
              </a:spcBef>
              <a:spcAft>
                <a:spcPts val="0"/>
              </a:spcAft>
              <a:buSzPts val="1400"/>
              <a:buChar char="○"/>
            </a:pPr>
            <a:r>
              <a:rPr lang="en"/>
              <a:t>Compiled build of the app never worked; only worked in-engine</a:t>
            </a:r>
            <a:endParaRPr/>
          </a:p>
          <a:p>
            <a:pPr indent="-317500" lvl="1" marL="914400" rtl="0" algn="l">
              <a:spcBef>
                <a:spcPts val="0"/>
              </a:spcBef>
              <a:spcAft>
                <a:spcPts val="0"/>
              </a:spcAft>
              <a:buSzPts val="1400"/>
              <a:buChar char="○"/>
            </a:pPr>
            <a:r>
              <a:rPr lang="en"/>
              <a:t>Codebase contained numerous instances of unused objects, making it hard to distinguish between important and useless artifacts</a:t>
            </a:r>
            <a:endParaRPr/>
          </a:p>
          <a:p>
            <a:pPr indent="-342900" lvl="0" marL="457200" rtl="0" algn="l">
              <a:spcBef>
                <a:spcPts val="0"/>
              </a:spcBef>
              <a:spcAft>
                <a:spcPts val="0"/>
              </a:spcAft>
              <a:buSzPts val="1800"/>
              <a:buChar char="●"/>
            </a:pPr>
            <a:r>
              <a:rPr lang="en"/>
              <a:t>Rerolled to Spring 2021 due to it having the only instance of working networking and had a much cleaner codebase</a:t>
            </a:r>
            <a:endParaRPr/>
          </a:p>
          <a:p>
            <a:pPr indent="-342900" lvl="0" marL="457200" rtl="0" algn="l">
              <a:spcBef>
                <a:spcPts val="0"/>
              </a:spcBef>
              <a:spcAft>
                <a:spcPts val="0"/>
              </a:spcAft>
              <a:buSzPts val="1800"/>
              <a:buChar char="●"/>
            </a:pPr>
            <a:r>
              <a:rPr lang="en"/>
              <a:t>Was only able to make substantial progress after consulting directly with the Spring 2021 student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Unity Version</a:t>
            </a:r>
            <a:endParaRPr/>
          </a:p>
        </p:txBody>
      </p:sp>
      <p:sp>
        <p:nvSpPr>
          <p:cNvPr id="156" name="Google Shape;156;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version of Unity used is </a:t>
            </a:r>
            <a:r>
              <a:rPr lang="en"/>
              <a:t>outdated</a:t>
            </a:r>
            <a:r>
              <a:rPr lang="en"/>
              <a:t> and nearing end of life</a:t>
            </a:r>
            <a:endParaRPr/>
          </a:p>
          <a:p>
            <a:pPr indent="-342900" lvl="0" marL="457200" rtl="0" algn="l">
              <a:spcBef>
                <a:spcPts val="0"/>
              </a:spcBef>
              <a:spcAft>
                <a:spcPts val="0"/>
              </a:spcAft>
              <a:buSzPts val="1800"/>
              <a:buChar char="●"/>
            </a:pPr>
            <a:r>
              <a:rPr lang="en"/>
              <a:t>Same story with Vuforia, the AR library used</a:t>
            </a:r>
            <a:endParaRPr/>
          </a:p>
          <a:p>
            <a:pPr indent="-342900" lvl="0" marL="457200" rtl="0" algn="l">
              <a:spcBef>
                <a:spcPts val="0"/>
              </a:spcBef>
              <a:spcAft>
                <a:spcPts val="0"/>
              </a:spcAft>
              <a:buSzPts val="1800"/>
              <a:buChar char="●"/>
            </a:pPr>
            <a:r>
              <a:rPr lang="en"/>
              <a:t>Old age and relative obscurity of Vuforia and Photon meant finding </a:t>
            </a:r>
            <a:r>
              <a:rPr lang="en"/>
              <a:t>help online was much harder compared to more well known libraries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Future Work</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Improvements</a:t>
            </a:r>
            <a:endParaRPr/>
          </a:p>
        </p:txBody>
      </p:sp>
      <p:sp>
        <p:nvSpPr>
          <p:cNvPr id="167" name="Google Shape;167;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Auto-select client’s model depending on what the host has selected</a:t>
            </a:r>
            <a:endParaRPr/>
          </a:p>
          <a:p>
            <a:pPr indent="-342900" lvl="0" marL="457200" rtl="0" algn="l">
              <a:spcBef>
                <a:spcPts val="0"/>
              </a:spcBef>
              <a:spcAft>
                <a:spcPts val="0"/>
              </a:spcAft>
              <a:buSzPts val="1800"/>
              <a:buChar char="●"/>
            </a:pPr>
            <a:r>
              <a:rPr lang="en"/>
              <a:t>Exit button on main scene should go to model select </a:t>
            </a:r>
            <a:r>
              <a:rPr lang="en"/>
              <a:t>instead</a:t>
            </a:r>
            <a:r>
              <a:rPr lang="en"/>
              <a:t> of app close</a:t>
            </a:r>
            <a:endParaRPr/>
          </a:p>
          <a:p>
            <a:pPr indent="-342900" lvl="0" marL="457200" rtl="0" algn="l">
              <a:spcBef>
                <a:spcPts val="0"/>
              </a:spcBef>
              <a:spcAft>
                <a:spcPts val="0"/>
              </a:spcAft>
              <a:buSzPts val="1800"/>
              <a:buChar char="●"/>
            </a:pPr>
            <a:r>
              <a:rPr lang="en"/>
              <a:t>Size of annotations should keep size relative to size of model</a:t>
            </a:r>
            <a:endParaRPr/>
          </a:p>
          <a:p>
            <a:pPr indent="-342900" lvl="0" marL="457200" rtl="0" algn="l">
              <a:spcBef>
                <a:spcPts val="0"/>
              </a:spcBef>
              <a:spcAft>
                <a:spcPts val="0"/>
              </a:spcAft>
              <a:buSzPts val="1800"/>
              <a:buChar char="●"/>
            </a:pPr>
            <a:r>
              <a:rPr lang="en"/>
              <a:t>Anchor image should be replaced with something more ink efficient</a:t>
            </a:r>
            <a:endParaRPr/>
          </a:p>
          <a:p>
            <a:pPr indent="-342900" lvl="0" marL="457200" rtl="0" algn="l">
              <a:spcBef>
                <a:spcPts val="0"/>
              </a:spcBef>
              <a:spcAft>
                <a:spcPts val="0"/>
              </a:spcAft>
              <a:buSzPts val="1800"/>
              <a:buChar char="●"/>
            </a:pPr>
            <a:r>
              <a:rPr lang="en"/>
              <a:t>Define a standard way to import new models with nodules into the app</a:t>
            </a:r>
            <a:endParaRPr/>
          </a:p>
          <a:p>
            <a:pPr indent="-342900" lvl="0" marL="457200" rtl="0" algn="l">
              <a:spcBef>
                <a:spcPts val="0"/>
              </a:spcBef>
              <a:spcAft>
                <a:spcPts val="0"/>
              </a:spcAft>
              <a:buSzPts val="1800"/>
              <a:buChar char="●"/>
            </a:pPr>
            <a:r>
              <a:rPr lang="en"/>
              <a:t>More models should be added but with proper mesh colliders and cancerous nodules</a:t>
            </a:r>
            <a:endParaRPr/>
          </a:p>
          <a:p>
            <a:pPr indent="-342900" lvl="0" marL="457200" rtl="0" algn="l">
              <a:spcBef>
                <a:spcPts val="0"/>
              </a:spcBef>
              <a:spcAft>
                <a:spcPts val="0"/>
              </a:spcAft>
              <a:buSzPts val="1800"/>
              <a:buChar char="●"/>
            </a:pPr>
            <a:r>
              <a:rPr lang="en"/>
              <a:t>Anchor </a:t>
            </a:r>
            <a:r>
              <a:rPr lang="en"/>
              <a:t>image</a:t>
            </a:r>
            <a:r>
              <a:rPr lang="en"/>
              <a:t> could be easier to print (e.g. arbitrary QR code)</a:t>
            </a:r>
            <a:endParaRPr/>
          </a:p>
          <a:p>
            <a:pPr indent="-342900" lvl="0" marL="457200" rtl="0" algn="l">
              <a:spcBef>
                <a:spcPts val="0"/>
              </a:spcBef>
              <a:spcAft>
                <a:spcPts val="0"/>
              </a:spcAft>
              <a:buSzPts val="1800"/>
              <a:buChar char="●"/>
            </a:pPr>
            <a:r>
              <a:rPr lang="en"/>
              <a:t>Current text annotation is missing line from text to the touch point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Features</a:t>
            </a:r>
            <a:endParaRPr/>
          </a:p>
        </p:txBody>
      </p:sp>
      <p:sp>
        <p:nvSpPr>
          <p:cNvPr id="173" name="Google Shape;173;p31"/>
          <p:cNvSpPr txBox="1"/>
          <p:nvPr>
            <p:ph idx="1" type="body"/>
          </p:nvPr>
        </p:nvSpPr>
        <p:spPr>
          <a:xfrm>
            <a:off x="349125"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Annotation deletion mode lets you select multiple annotations before deleting and lets you undo a selection</a:t>
            </a:r>
            <a:endParaRPr/>
          </a:p>
          <a:p>
            <a:pPr indent="-342900" lvl="0" marL="457200" rtl="0" algn="l">
              <a:spcBef>
                <a:spcPts val="0"/>
              </a:spcBef>
              <a:spcAft>
                <a:spcPts val="0"/>
              </a:spcAft>
              <a:buSzPts val="1800"/>
              <a:buChar char="●"/>
            </a:pPr>
            <a:r>
              <a:rPr lang="en"/>
              <a:t>An ownership system where annotations by the other is marked as such and throws a message if you try to delete and you’re not the owner</a:t>
            </a:r>
            <a:endParaRPr/>
          </a:p>
          <a:p>
            <a:pPr indent="-342900" lvl="0" marL="457200" rtl="0" algn="l">
              <a:spcBef>
                <a:spcPts val="0"/>
              </a:spcBef>
              <a:spcAft>
                <a:spcPts val="0"/>
              </a:spcAft>
              <a:buSzPts val="1800"/>
              <a:buChar char="●"/>
            </a:pPr>
            <a:r>
              <a:rPr lang="en"/>
              <a:t>New lasso implementation that works in 3D - concept based on the text annotations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Agenda</a:t>
            </a:r>
            <a:endParaRPr/>
          </a:p>
        </p:txBody>
      </p:sp>
      <p:sp>
        <p:nvSpPr>
          <p:cNvPr id="63" name="Google Shape;63;p1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Summary of Work</a:t>
            </a:r>
            <a:endParaRPr/>
          </a:p>
          <a:p>
            <a:pPr indent="-342900" lvl="0" marL="457200" rtl="0" algn="l">
              <a:spcBef>
                <a:spcPts val="0"/>
              </a:spcBef>
              <a:spcAft>
                <a:spcPts val="0"/>
              </a:spcAft>
              <a:buSzPts val="1800"/>
              <a:buChar char="●"/>
            </a:pPr>
            <a:r>
              <a:rPr lang="en"/>
              <a:t>Challenges Faced</a:t>
            </a:r>
            <a:endParaRPr/>
          </a:p>
          <a:p>
            <a:pPr indent="-342900" lvl="0" marL="457200" rtl="0" algn="l">
              <a:spcBef>
                <a:spcPts val="0"/>
              </a:spcBef>
              <a:spcAft>
                <a:spcPts val="0"/>
              </a:spcAft>
              <a:buSzPts val="1800"/>
              <a:buChar char="●"/>
            </a:pPr>
            <a:r>
              <a:rPr lang="en"/>
              <a:t>Future Work</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Lasso concept</a:t>
            </a:r>
            <a:endParaRPr/>
          </a:p>
        </p:txBody>
      </p:sp>
      <p:pic>
        <p:nvPicPr>
          <p:cNvPr id="179" name="Google Shape;179;p32"/>
          <p:cNvPicPr preferRelativeResize="0"/>
          <p:nvPr/>
        </p:nvPicPr>
        <p:blipFill>
          <a:blip r:embed="rId3">
            <a:alphaModFix/>
          </a:blip>
          <a:stretch>
            <a:fillRect/>
          </a:stretch>
        </p:blipFill>
        <p:spPr>
          <a:xfrm>
            <a:off x="311700" y="1640063"/>
            <a:ext cx="5322650" cy="2441225"/>
          </a:xfrm>
          <a:prstGeom prst="rect">
            <a:avLst/>
          </a:prstGeom>
          <a:noFill/>
          <a:ln>
            <a:noFill/>
          </a:ln>
        </p:spPr>
      </p:pic>
      <p:pic>
        <p:nvPicPr>
          <p:cNvPr id="180" name="Google Shape;180;p32"/>
          <p:cNvPicPr preferRelativeResize="0"/>
          <p:nvPr/>
        </p:nvPicPr>
        <p:blipFill>
          <a:blip r:embed="rId4">
            <a:alphaModFix/>
          </a:blip>
          <a:stretch>
            <a:fillRect/>
          </a:stretch>
        </p:blipFill>
        <p:spPr>
          <a:xfrm>
            <a:off x="6784425" y="1898650"/>
            <a:ext cx="2047875" cy="1924050"/>
          </a:xfrm>
          <a:prstGeom prst="rect">
            <a:avLst/>
          </a:prstGeom>
          <a:noFill/>
          <a:ln>
            <a:noFill/>
          </a:ln>
        </p:spPr>
      </p:pic>
      <p:cxnSp>
        <p:nvCxnSpPr>
          <p:cNvPr id="181" name="Google Shape;181;p32"/>
          <p:cNvCxnSpPr>
            <a:stCxn id="179" idx="3"/>
            <a:endCxn id="180" idx="1"/>
          </p:cNvCxnSpPr>
          <p:nvPr/>
        </p:nvCxnSpPr>
        <p:spPr>
          <a:xfrm>
            <a:off x="5634350" y="2860675"/>
            <a:ext cx="11502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Overhauls</a:t>
            </a:r>
            <a:endParaRPr/>
          </a:p>
        </p:txBody>
      </p:sp>
      <p:sp>
        <p:nvSpPr>
          <p:cNvPr id="187" name="Google Shape;187;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Port project from Unity 2019 -&gt; 2022; 2019 is at EOL</a:t>
            </a:r>
            <a:endParaRPr/>
          </a:p>
          <a:p>
            <a:pPr indent="-342900" lvl="0" marL="457200" rtl="0" algn="l">
              <a:spcBef>
                <a:spcPts val="0"/>
              </a:spcBef>
              <a:spcAft>
                <a:spcPts val="0"/>
              </a:spcAft>
              <a:buSzPts val="1800"/>
              <a:buChar char="●"/>
            </a:pPr>
            <a:r>
              <a:rPr lang="en"/>
              <a:t>App needs to be broken up into separate scenes that are loaded in at each menu step instead of everything existing in one space</a:t>
            </a:r>
            <a:endParaRPr/>
          </a:p>
          <a:p>
            <a:pPr indent="-342900" lvl="0" marL="457200" rtl="0" algn="l">
              <a:spcBef>
                <a:spcPts val="0"/>
              </a:spcBef>
              <a:spcAft>
                <a:spcPts val="0"/>
              </a:spcAft>
              <a:buSzPts val="1800"/>
              <a:buChar char="●"/>
            </a:pPr>
            <a:r>
              <a:rPr lang="en"/>
              <a:t>Change from Vuforia to a better supported library (ARCore for instance)</a:t>
            </a:r>
            <a:endParaRPr/>
          </a:p>
          <a:p>
            <a:pPr indent="-342900" lvl="0" marL="457200" rtl="0" algn="l">
              <a:spcBef>
                <a:spcPts val="0"/>
              </a:spcBef>
              <a:spcAft>
                <a:spcPts val="0"/>
              </a:spcAft>
              <a:buSzPts val="1800"/>
              <a:buChar char="●"/>
            </a:pPr>
            <a:r>
              <a:rPr lang="en"/>
              <a:t>App should work with or without the anchor image</a:t>
            </a:r>
            <a:endParaRPr/>
          </a:p>
          <a:p>
            <a:pPr indent="-342900" lvl="0" marL="457200" rtl="0" algn="l">
              <a:spcBef>
                <a:spcPts val="0"/>
              </a:spcBef>
              <a:spcAft>
                <a:spcPts val="0"/>
              </a:spcAft>
              <a:buSzPts val="1800"/>
              <a:buChar char="●"/>
            </a:pPr>
            <a:r>
              <a:rPr lang="en"/>
              <a:t>Refactor annotation code further by creating a generic Annotation class that they inherit from; lots of code is currently repeated</a:t>
            </a:r>
            <a:endParaRPr/>
          </a:p>
          <a:p>
            <a:pPr indent="-342900" lvl="0" marL="457200" rtl="0" algn="l">
              <a:spcBef>
                <a:spcPts val="0"/>
              </a:spcBef>
              <a:spcAft>
                <a:spcPts val="0"/>
              </a:spcAft>
              <a:buSzPts val="1800"/>
              <a:buChar char="●"/>
            </a:pPr>
            <a:r>
              <a:rPr lang="en"/>
              <a:t>Further refactoring can be done to decouple logic from the massive NetworkManager and ButtonManager classes</a:t>
            </a:r>
            <a:endParaRPr/>
          </a:p>
          <a:p>
            <a:pPr indent="-342900" lvl="0" marL="457200" rtl="0" algn="l">
              <a:spcBef>
                <a:spcPts val="0"/>
              </a:spcBef>
              <a:spcAft>
                <a:spcPts val="0"/>
              </a:spcAft>
              <a:buSzPts val="1800"/>
              <a:buChar char="●"/>
            </a:pPr>
            <a:r>
              <a:rPr lang="en"/>
              <a:t>Model translation and scaling on touch can be way more user friendly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4"/>
          <p:cNvSpPr txBox="1"/>
          <p:nvPr>
            <p:ph type="title"/>
          </p:nvPr>
        </p:nvSpPr>
        <p:spPr>
          <a:xfrm>
            <a:off x="490250" y="526350"/>
            <a:ext cx="76629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Thank you for bearing with me!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Summary of Work</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of Work</a:t>
            </a:r>
            <a:endParaRPr/>
          </a:p>
        </p:txBody>
      </p:sp>
      <p:sp>
        <p:nvSpPr>
          <p:cNvPr id="74" name="Google Shape;74;p16"/>
          <p:cNvSpPr txBox="1"/>
          <p:nvPr>
            <p:ph idx="4294967295"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Implemented multiplayer for simple 3D annotations</a:t>
            </a:r>
            <a:endParaRPr/>
          </a:p>
          <a:p>
            <a:pPr indent="-342900" lvl="0" marL="457200" rtl="0" algn="l">
              <a:spcBef>
                <a:spcPts val="0"/>
              </a:spcBef>
              <a:spcAft>
                <a:spcPts val="0"/>
              </a:spcAft>
              <a:buSzPts val="1800"/>
              <a:buAutoNum type="arabicPeriod"/>
            </a:pPr>
            <a:r>
              <a:rPr lang="en"/>
              <a:t>Rebuilt text annotation functionality</a:t>
            </a:r>
            <a:endParaRPr/>
          </a:p>
          <a:p>
            <a:pPr indent="-342900" lvl="0" marL="457200" rtl="0" algn="l">
              <a:spcBef>
                <a:spcPts val="0"/>
              </a:spcBef>
              <a:spcAft>
                <a:spcPts val="0"/>
              </a:spcAft>
              <a:buSzPts val="1800"/>
              <a:buAutoNum type="arabicPeriod"/>
            </a:pPr>
            <a:r>
              <a:rPr lang="en"/>
              <a:t>Rebuilt annotation deletion functionality</a:t>
            </a:r>
            <a:endParaRPr/>
          </a:p>
          <a:p>
            <a:pPr indent="-342900" lvl="0" marL="457200" rtl="0" algn="l">
              <a:spcBef>
                <a:spcPts val="0"/>
              </a:spcBef>
              <a:spcAft>
                <a:spcPts val="0"/>
              </a:spcAft>
              <a:buSzPts val="1800"/>
              <a:buAutoNum type="arabicPeriod"/>
            </a:pPr>
            <a:r>
              <a:rPr lang="en"/>
              <a:t>Refactored existing code + various bug fixes</a:t>
            </a:r>
            <a:endParaRPr/>
          </a:p>
          <a:p>
            <a:pPr indent="-342900" lvl="0" marL="457200" rtl="0" algn="l">
              <a:spcBef>
                <a:spcPts val="0"/>
              </a:spcBef>
              <a:spcAft>
                <a:spcPts val="0"/>
              </a:spcAft>
              <a:buSzPts val="1800"/>
              <a:buAutoNum type="arabicPeriod"/>
            </a:pPr>
            <a:r>
              <a:rPr lang="en"/>
              <a:t>Positioned annotations parallel to the model</a:t>
            </a:r>
            <a:endParaRPr/>
          </a:p>
          <a:p>
            <a:pPr indent="-342900" lvl="0" marL="457200" rtl="0" algn="l">
              <a:spcBef>
                <a:spcPts val="0"/>
              </a:spcBef>
              <a:spcAft>
                <a:spcPts val="0"/>
              </a:spcAft>
              <a:buSzPts val="1800"/>
              <a:buAutoNum type="arabicPeriod"/>
            </a:pPr>
            <a:r>
              <a:rPr lang="en"/>
              <a:t>Applied UI updates (recoloring, interactivity)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3D Annotation Networking</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By far the hardest feature to implement; spent a lot of time researching</a:t>
            </a:r>
            <a:endParaRPr/>
          </a:p>
          <a:p>
            <a:pPr indent="-342900" lvl="0" marL="457200" rtl="0" algn="l">
              <a:spcBef>
                <a:spcPts val="0"/>
              </a:spcBef>
              <a:spcAft>
                <a:spcPts val="0"/>
              </a:spcAft>
              <a:buSzPts val="1800"/>
              <a:buChar char="●"/>
            </a:pPr>
            <a:r>
              <a:rPr lang="en"/>
              <a:t>Codebase rolled back from the Fall 2021 to Spring 2021; only existing </a:t>
            </a:r>
            <a:r>
              <a:rPr lang="en"/>
              <a:t>implementation</a:t>
            </a:r>
            <a:r>
              <a:rPr lang="en"/>
              <a:t> of working multiplayer</a:t>
            </a:r>
            <a:endParaRPr/>
          </a:p>
          <a:p>
            <a:pPr indent="-342900" lvl="0" marL="457200" rtl="0" algn="l">
              <a:spcBef>
                <a:spcPts val="0"/>
              </a:spcBef>
              <a:spcAft>
                <a:spcPts val="0"/>
              </a:spcAft>
              <a:buSzPts val="1800"/>
              <a:buChar char="●"/>
            </a:pPr>
            <a:r>
              <a:rPr lang="en"/>
              <a:t>For lasso, code w</a:t>
            </a:r>
            <a:r>
              <a:rPr lang="en"/>
              <a:t>as generating 2 instances for each annotation instead of 1 and reading its ID</a:t>
            </a:r>
            <a:endParaRPr/>
          </a:p>
          <a:p>
            <a:pPr indent="-342900" lvl="0" marL="457200" rtl="0" algn="l">
              <a:spcBef>
                <a:spcPts val="0"/>
              </a:spcBef>
              <a:spcAft>
                <a:spcPts val="0"/>
              </a:spcAft>
              <a:buSzPts val="1800"/>
              <a:buChar char="●"/>
            </a:pPr>
            <a:r>
              <a:rPr lang="en"/>
              <a:t>Refactored simple annotations from Fall 2021 to work with Photon</a:t>
            </a:r>
            <a:endParaRPr/>
          </a:p>
          <a:p>
            <a:pPr indent="-342900" lvl="0" marL="457200" rtl="0" algn="l">
              <a:spcBef>
                <a:spcPts val="0"/>
              </a:spcBef>
              <a:spcAft>
                <a:spcPts val="0"/>
              </a:spcAft>
              <a:buSzPts val="1800"/>
              <a:buChar char="●"/>
            </a:pPr>
            <a:r>
              <a:rPr lang="en"/>
              <a:t>Generalizable to any </a:t>
            </a:r>
            <a:r>
              <a:rPr lang="en"/>
              <a:t>game object</a:t>
            </a:r>
            <a:r>
              <a:rPr lang="en"/>
              <a:t> set up as a prefab</a:t>
            </a:r>
            <a:endParaRPr/>
          </a:p>
        </p:txBody>
      </p:sp>
      <p:pic>
        <p:nvPicPr>
          <p:cNvPr id="81" name="Google Shape;81;p17"/>
          <p:cNvPicPr preferRelativeResize="0"/>
          <p:nvPr/>
        </p:nvPicPr>
        <p:blipFill>
          <a:blip r:embed="rId3">
            <a:alphaModFix/>
          </a:blip>
          <a:stretch>
            <a:fillRect/>
          </a:stretch>
        </p:blipFill>
        <p:spPr>
          <a:xfrm>
            <a:off x="311700" y="3822825"/>
            <a:ext cx="8615350" cy="250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Network Test</a:t>
            </a:r>
            <a:endParaRPr/>
          </a:p>
        </p:txBody>
      </p:sp>
      <p:pic>
        <p:nvPicPr>
          <p:cNvPr id="87" name="Google Shape;87;p18" title="network test.mp4">
            <a:hlinkClick r:id="rId3"/>
          </p:cNvPr>
          <p:cNvPicPr preferRelativeResize="0"/>
          <p:nvPr/>
        </p:nvPicPr>
        <p:blipFill>
          <a:blip r:embed="rId4">
            <a:alphaModFix/>
          </a:blip>
          <a:stretch>
            <a:fillRect/>
          </a:stretch>
        </p:blipFill>
        <p:spPr>
          <a:xfrm>
            <a:off x="1078938" y="204825"/>
            <a:ext cx="6986119" cy="3928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Text Annotation</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Rebuilt text annotation system from the ground up, using the methodology used for the other 3D annotations</a:t>
            </a:r>
            <a:endParaRPr/>
          </a:p>
          <a:p>
            <a:pPr indent="-342900" lvl="0" marL="457200" rtl="0" algn="l">
              <a:spcBef>
                <a:spcPts val="0"/>
              </a:spcBef>
              <a:spcAft>
                <a:spcPts val="0"/>
              </a:spcAft>
              <a:buSzPts val="1800"/>
              <a:buChar char="●"/>
            </a:pPr>
            <a:r>
              <a:rPr lang="en"/>
              <a:t>Previous version was instantiated entirely in the scripts instead of a prefab, making it incompatible with Photon Networking</a:t>
            </a:r>
            <a:endParaRPr/>
          </a:p>
          <a:p>
            <a:pPr indent="-342900" lvl="0" marL="457200" rtl="0" algn="l">
              <a:spcBef>
                <a:spcPts val="0"/>
              </a:spcBef>
              <a:spcAft>
                <a:spcPts val="0"/>
              </a:spcAft>
              <a:buSzPts val="1800"/>
              <a:buChar char="●"/>
            </a:pPr>
            <a:r>
              <a:rPr lang="en"/>
              <a:t>Annotations are spawned by first entering the text then clicking where on the object it should appear, opposite of previous implementation</a:t>
            </a:r>
            <a:endParaRPr/>
          </a:p>
          <a:p>
            <a:pPr indent="-342900" lvl="0" marL="457200" rtl="0" algn="l">
              <a:spcBef>
                <a:spcPts val="0"/>
              </a:spcBef>
              <a:spcAft>
                <a:spcPts val="0"/>
              </a:spcAft>
              <a:buSzPts val="1800"/>
              <a:buChar char="●"/>
            </a:pPr>
            <a:r>
              <a:rPr lang="en"/>
              <a:t>Implemented in a generic way and is extendable to other uses (e.g. lasso)</a:t>
            </a:r>
            <a:endParaRPr/>
          </a:p>
        </p:txBody>
      </p:sp>
      <p:pic>
        <p:nvPicPr>
          <p:cNvPr id="94" name="Google Shape;94;p19"/>
          <p:cNvPicPr preferRelativeResize="0"/>
          <p:nvPr/>
        </p:nvPicPr>
        <p:blipFill>
          <a:blip r:embed="rId3">
            <a:alphaModFix/>
          </a:blip>
          <a:stretch>
            <a:fillRect/>
          </a:stretch>
        </p:blipFill>
        <p:spPr>
          <a:xfrm>
            <a:off x="1165688" y="3970300"/>
            <a:ext cx="2295525" cy="1028700"/>
          </a:xfrm>
          <a:prstGeom prst="rect">
            <a:avLst/>
          </a:prstGeom>
          <a:noFill/>
          <a:ln>
            <a:noFill/>
          </a:ln>
        </p:spPr>
      </p:pic>
      <p:pic>
        <p:nvPicPr>
          <p:cNvPr id="95" name="Google Shape;95;p19"/>
          <p:cNvPicPr preferRelativeResize="0"/>
          <p:nvPr/>
        </p:nvPicPr>
        <p:blipFill>
          <a:blip r:embed="rId4">
            <a:alphaModFix/>
          </a:blip>
          <a:stretch>
            <a:fillRect/>
          </a:stretch>
        </p:blipFill>
        <p:spPr>
          <a:xfrm>
            <a:off x="4724225" y="3422500"/>
            <a:ext cx="1805925" cy="1576500"/>
          </a:xfrm>
          <a:prstGeom prst="rect">
            <a:avLst/>
          </a:prstGeom>
          <a:noFill/>
          <a:ln>
            <a:noFill/>
          </a:ln>
        </p:spPr>
      </p:pic>
      <p:cxnSp>
        <p:nvCxnSpPr>
          <p:cNvPr id="96" name="Google Shape;96;p19"/>
          <p:cNvCxnSpPr>
            <a:stCxn id="94" idx="3"/>
          </p:cNvCxnSpPr>
          <p:nvPr/>
        </p:nvCxnSpPr>
        <p:spPr>
          <a:xfrm flipH="1" rot="10800000">
            <a:off x="3461213" y="4477150"/>
            <a:ext cx="1255500" cy="7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Annotation Deletion</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Fall 2021 build wouldn’t accept clicks consistently due to inaccurate hitboxes</a:t>
            </a:r>
            <a:endParaRPr/>
          </a:p>
          <a:p>
            <a:pPr indent="-342900" lvl="0" marL="457200" rtl="0" algn="l">
              <a:spcBef>
                <a:spcPts val="0"/>
              </a:spcBef>
              <a:spcAft>
                <a:spcPts val="0"/>
              </a:spcAft>
              <a:buSzPts val="1800"/>
              <a:buChar char="●"/>
            </a:pPr>
            <a:r>
              <a:rPr lang="en"/>
              <a:t>Needed to </a:t>
            </a:r>
            <a:r>
              <a:rPr lang="en"/>
              <a:t>reimplement to delete annotations both on the client and over the network</a:t>
            </a:r>
            <a:endParaRPr/>
          </a:p>
          <a:p>
            <a:pPr indent="-342900" lvl="0" marL="457200" rtl="0" algn="l">
              <a:spcBef>
                <a:spcPts val="0"/>
              </a:spcBef>
              <a:spcAft>
                <a:spcPts val="0"/>
              </a:spcAft>
              <a:buSzPts val="1800"/>
              <a:buChar char="●"/>
            </a:pPr>
            <a:r>
              <a:rPr lang="en"/>
              <a:t>Reworked the collision detection to use a large box collider for each prefab</a:t>
            </a:r>
            <a:endParaRPr/>
          </a:p>
          <a:p>
            <a:pPr indent="-342900" lvl="0" marL="457200" rtl="0" algn="l">
              <a:spcBef>
                <a:spcPts val="0"/>
              </a:spcBef>
              <a:spcAft>
                <a:spcPts val="0"/>
              </a:spcAft>
              <a:buSzPts val="1800"/>
              <a:buChar char="●"/>
            </a:pPr>
            <a:r>
              <a:rPr lang="en"/>
              <a:t>Works by entering delete mode then clicking annotations, deleting them instantly</a:t>
            </a:r>
            <a:endParaRPr/>
          </a:p>
          <a:p>
            <a:pPr indent="-342900" lvl="0" marL="457200" rtl="0" algn="l">
              <a:spcBef>
                <a:spcPts val="0"/>
              </a:spcBef>
              <a:spcAft>
                <a:spcPts val="0"/>
              </a:spcAft>
              <a:buSzPts val="1800"/>
              <a:buChar char="●"/>
            </a:pPr>
            <a:r>
              <a:rPr lang="en"/>
              <a:t>Can be easily applied to new annotations by adding an “annotation” tag to the prefab</a:t>
            </a:r>
            <a:endParaRPr/>
          </a:p>
        </p:txBody>
      </p:sp>
      <p:pic>
        <p:nvPicPr>
          <p:cNvPr id="103" name="Google Shape;103;p20"/>
          <p:cNvPicPr preferRelativeResize="0"/>
          <p:nvPr/>
        </p:nvPicPr>
        <p:blipFill>
          <a:blip r:embed="rId3">
            <a:alphaModFix/>
          </a:blip>
          <a:stretch>
            <a:fillRect/>
          </a:stretch>
        </p:blipFill>
        <p:spPr>
          <a:xfrm>
            <a:off x="2849506" y="4032475"/>
            <a:ext cx="3445000" cy="265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Deletion Test</a:t>
            </a:r>
            <a:endParaRPr/>
          </a:p>
        </p:txBody>
      </p:sp>
      <p:pic>
        <p:nvPicPr>
          <p:cNvPr id="109" name="Google Shape;109;p21" title="Delete annotations test.mp4">
            <a:hlinkClick r:id="rId3"/>
          </p:cNvPr>
          <p:cNvPicPr preferRelativeResize="0"/>
          <p:nvPr/>
        </p:nvPicPr>
        <p:blipFill>
          <a:blip r:embed="rId4">
            <a:alphaModFix/>
          </a:blip>
          <a:stretch>
            <a:fillRect/>
          </a:stretch>
        </p:blipFill>
        <p:spPr>
          <a:xfrm>
            <a:off x="2286000" y="4593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