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93" autoAdjust="0"/>
  </p:normalViewPr>
  <p:slideViewPr>
    <p:cSldViewPr snapToGrid="0">
      <p:cViewPr varScale="1">
        <p:scale>
          <a:sx n="15" d="100"/>
          <a:sy n="15" d="100"/>
        </p:scale>
        <p:origin x="78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30-C21C-4DFB-A339-33D1F124E13E}" type="datetimeFigureOut">
              <a:rPr lang="fr-FR" smtClean="0"/>
              <a:t>12/01/2023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E08D-8891-448B-A8CF-9EED67905EA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295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30-C21C-4DFB-A339-33D1F124E13E}" type="datetimeFigureOut">
              <a:rPr lang="fr-FR" smtClean="0"/>
              <a:t>12/01/2023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E08D-8891-448B-A8CF-9EED67905EA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39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30-C21C-4DFB-A339-33D1F124E13E}" type="datetimeFigureOut">
              <a:rPr lang="fr-FR" smtClean="0"/>
              <a:t>12/01/2023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E08D-8891-448B-A8CF-9EED67905EA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949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30-C21C-4DFB-A339-33D1F124E13E}" type="datetimeFigureOut">
              <a:rPr lang="fr-FR" smtClean="0"/>
              <a:t>12/01/2023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E08D-8891-448B-A8CF-9EED67905EA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49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30-C21C-4DFB-A339-33D1F124E13E}" type="datetimeFigureOut">
              <a:rPr lang="fr-FR" smtClean="0"/>
              <a:t>12/01/2023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E08D-8891-448B-A8CF-9EED67905EA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74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30-C21C-4DFB-A339-33D1F124E13E}" type="datetimeFigureOut">
              <a:rPr lang="fr-FR" smtClean="0"/>
              <a:t>12/01/2023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E08D-8891-448B-A8CF-9EED67905EA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50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30-C21C-4DFB-A339-33D1F124E13E}" type="datetimeFigureOut">
              <a:rPr lang="fr-FR" smtClean="0"/>
              <a:t>12/01/2023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E08D-8891-448B-A8CF-9EED67905EA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30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30-C21C-4DFB-A339-33D1F124E13E}" type="datetimeFigureOut">
              <a:rPr lang="fr-FR" smtClean="0"/>
              <a:t>12/01/2023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E08D-8891-448B-A8CF-9EED67905EA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56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30-C21C-4DFB-A339-33D1F124E13E}" type="datetimeFigureOut">
              <a:rPr lang="fr-FR" smtClean="0"/>
              <a:t>12/01/2023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E08D-8891-448B-A8CF-9EED67905EA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4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30-C21C-4DFB-A339-33D1F124E13E}" type="datetimeFigureOut">
              <a:rPr lang="fr-FR" smtClean="0"/>
              <a:t>12/01/2023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E08D-8891-448B-A8CF-9EED67905EA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393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A530-C21C-4DFB-A339-33D1F124E13E}" type="datetimeFigureOut">
              <a:rPr lang="fr-FR" smtClean="0"/>
              <a:t>12/01/2023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E08D-8891-448B-A8CF-9EED67905EA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440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6A530-C21C-4DFB-A339-33D1F124E13E}" type="datetimeFigureOut">
              <a:rPr lang="fr-FR" smtClean="0"/>
              <a:t>12/01/2023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5E08D-8891-448B-A8CF-9EED67905EA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55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71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utoShape 85">
            <a:extLst>
              <a:ext uri="{FF2B5EF4-FFF2-40B4-BE49-F238E27FC236}">
                <a16:creationId xmlns:a16="http://schemas.microsoft.com/office/drawing/2014/main" id="{AA2FD2B9-2E99-C0AD-E1D0-D98D5512D02D}"/>
              </a:ext>
            </a:extLst>
          </p:cNvPr>
          <p:cNvSpPr>
            <a:spLocks noChangeArrowheads="1"/>
          </p:cNvSpPr>
          <p:nvPr/>
        </p:nvSpPr>
        <p:spPr bwMode="auto">
          <a:xfrm rot="10354127" flipH="1">
            <a:off x="28634090" y="22747256"/>
            <a:ext cx="13619025" cy="4581581"/>
          </a:xfrm>
          <a:prstGeom prst="curvedDownArrow">
            <a:avLst>
              <a:gd name="adj1" fmla="val 22694"/>
              <a:gd name="adj2" fmla="val 65914"/>
              <a:gd name="adj3" fmla="val 39794"/>
            </a:avLst>
          </a:prstGeom>
          <a:solidFill>
            <a:srgbClr val="F59696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kern="1200" smtId="4294967295"/>
            </a:defPPr>
            <a:lvl1pPr eaLnBrk="0" hangingPunct="0">
              <a:defRPr sz="4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endParaRPr lang="en-US" altLang="en-US" sz="3841" dirty="0"/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F76FE41E-268C-85FA-F6C8-67CCE430B3B4}"/>
              </a:ext>
            </a:extLst>
          </p:cNvPr>
          <p:cNvSpPr/>
          <p:nvPr/>
        </p:nvSpPr>
        <p:spPr bwMode="auto">
          <a:xfrm>
            <a:off x="4166730" y="195674"/>
            <a:ext cx="38996950" cy="4485481"/>
          </a:xfrm>
          <a:prstGeom prst="roundRect">
            <a:avLst/>
          </a:prstGeom>
          <a:solidFill>
            <a:srgbClr val="A0BE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2480" tIns="51240" rIns="102480" bIns="51240" numCol="1" rtlCol="0" anchor="t" anchorCtr="0" compatLnSpc="1">
            <a:prstTxWarp prst="textNoShape">
              <a:avLst/>
            </a:prstTxWarp>
          </a:bodyPr>
          <a:lstStyle/>
          <a:p>
            <a:pPr defTabSz="5272076"/>
            <a:endParaRPr lang="en-US" sz="4484" dirty="0">
              <a:latin typeface="Arial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6C0706-348E-5DE2-E8A8-C1F7895F61FE}"/>
              </a:ext>
            </a:extLst>
          </p:cNvPr>
          <p:cNvSpPr txBox="1"/>
          <p:nvPr/>
        </p:nvSpPr>
        <p:spPr>
          <a:xfrm>
            <a:off x="450663" y="263123"/>
            <a:ext cx="40992139" cy="32921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139" b="1" dirty="0">
                <a:solidFill>
                  <a:schemeClr val="tx1"/>
                </a:solidFill>
              </a:rPr>
              <a:t>Projet Pimp My Fridge 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0E1B7A5-B665-5692-6F2B-DA1C7982DE75}"/>
              </a:ext>
            </a:extLst>
          </p:cNvPr>
          <p:cNvSpPr txBox="1"/>
          <p:nvPr/>
        </p:nvSpPr>
        <p:spPr>
          <a:xfrm>
            <a:off x="827291" y="2637948"/>
            <a:ext cx="40992139" cy="185730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latin typeface="Domine" panose="02040503040403060204" pitchFamily="18" charset="0"/>
                <a:cs typeface="Arial" pitchFamily="34" charset="0"/>
              </a:rPr>
              <a:t>NEMATCHOUA Theobald Damien Yorick, SOUMBOU Patrick Divin,NKOLLA Giselle Grâce,KAMDEM Joseph Leonard</a:t>
            </a:r>
          </a:p>
          <a:p>
            <a:pPr algn="ctr">
              <a:defRPr/>
            </a:pPr>
            <a:r>
              <a:rPr lang="fr-FR" sz="6724" b="1" dirty="0">
                <a:solidFill>
                  <a:schemeClr val="tx1"/>
                </a:solidFill>
                <a:latin typeface="Domine" panose="02040503040403060204" pitchFamily="18" charset="0"/>
                <a:cs typeface="Arial" pitchFamily="34" charset="0"/>
              </a:rPr>
              <a:t>Institut</a:t>
            </a:r>
            <a:r>
              <a:rPr lang="en-US" sz="6724" b="1" dirty="0">
                <a:solidFill>
                  <a:schemeClr val="tx1"/>
                </a:solidFill>
                <a:latin typeface="Domine" panose="02040503040403060204" pitchFamily="18" charset="0"/>
                <a:cs typeface="Arial" pitchFamily="34" charset="0"/>
              </a:rPr>
              <a:t> UCAC-ICAM</a:t>
            </a:r>
          </a:p>
        </p:txBody>
      </p:sp>
      <p:sp>
        <p:nvSpPr>
          <p:cNvPr id="8" name="AutoShape 85">
            <a:extLst>
              <a:ext uri="{FF2B5EF4-FFF2-40B4-BE49-F238E27FC236}">
                <a16:creationId xmlns:a16="http://schemas.microsoft.com/office/drawing/2014/main" id="{ABAA6368-13A5-4535-A50C-F2BCB9849754}"/>
              </a:ext>
            </a:extLst>
          </p:cNvPr>
          <p:cNvSpPr>
            <a:spLocks noChangeArrowheads="1"/>
          </p:cNvSpPr>
          <p:nvPr/>
        </p:nvSpPr>
        <p:spPr bwMode="auto">
          <a:xfrm rot="5163333" flipH="1">
            <a:off x="36761042" y="8624696"/>
            <a:ext cx="11213685" cy="6674257"/>
          </a:xfrm>
          <a:prstGeom prst="curvedDownArrow">
            <a:avLst>
              <a:gd name="adj1" fmla="val 22694"/>
              <a:gd name="adj2" fmla="val 65914"/>
              <a:gd name="adj3" fmla="val 39794"/>
            </a:avLst>
          </a:prstGeom>
          <a:solidFill>
            <a:srgbClr val="F59696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kern="1200" smtId="4294967295"/>
            </a:defPPr>
            <a:lvl1pPr eaLnBrk="0" hangingPunct="0">
              <a:defRPr sz="4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endParaRPr lang="en-US" altLang="en-US" sz="3841" dirty="0"/>
          </a:p>
        </p:txBody>
      </p:sp>
      <p:sp>
        <p:nvSpPr>
          <p:cNvPr id="9" name="AutoShape 85">
            <a:extLst>
              <a:ext uri="{FF2B5EF4-FFF2-40B4-BE49-F238E27FC236}">
                <a16:creationId xmlns:a16="http://schemas.microsoft.com/office/drawing/2014/main" id="{89F0C723-040B-E10F-43D6-9E3E3321995E}"/>
              </a:ext>
            </a:extLst>
          </p:cNvPr>
          <p:cNvSpPr>
            <a:spLocks noChangeArrowheads="1"/>
          </p:cNvSpPr>
          <p:nvPr/>
        </p:nvSpPr>
        <p:spPr bwMode="auto">
          <a:xfrm rot="19876050" flipH="1">
            <a:off x="-25554" y="8318410"/>
            <a:ext cx="13455855" cy="5468490"/>
          </a:xfrm>
          <a:prstGeom prst="curvedDownArrow">
            <a:avLst>
              <a:gd name="adj1" fmla="val 22694"/>
              <a:gd name="adj2" fmla="val 65914"/>
              <a:gd name="adj3" fmla="val 39794"/>
            </a:avLst>
          </a:prstGeom>
          <a:solidFill>
            <a:srgbClr val="F59696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kern="1200" smtId="4294967295"/>
            </a:defPPr>
            <a:lvl1pPr eaLnBrk="0" hangingPunct="0">
              <a:defRPr sz="4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endParaRPr lang="en-US" altLang="en-US" sz="3841" dirty="0"/>
          </a:p>
        </p:txBody>
      </p:sp>
      <p:sp>
        <p:nvSpPr>
          <p:cNvPr id="10" name="AutoShape 85">
            <a:extLst>
              <a:ext uri="{FF2B5EF4-FFF2-40B4-BE49-F238E27FC236}">
                <a16:creationId xmlns:a16="http://schemas.microsoft.com/office/drawing/2014/main" id="{B98E9872-8F8B-B3AD-31C5-587038B6E352}"/>
              </a:ext>
            </a:extLst>
          </p:cNvPr>
          <p:cNvSpPr>
            <a:spLocks noChangeArrowheads="1"/>
          </p:cNvSpPr>
          <p:nvPr/>
        </p:nvSpPr>
        <p:spPr bwMode="auto">
          <a:xfrm rot="15364449" flipH="1">
            <a:off x="8600257" y="19396764"/>
            <a:ext cx="10998352" cy="5571207"/>
          </a:xfrm>
          <a:prstGeom prst="curvedDownArrow">
            <a:avLst>
              <a:gd name="adj1" fmla="val 22694"/>
              <a:gd name="adj2" fmla="val 65914"/>
              <a:gd name="adj3" fmla="val 39794"/>
            </a:avLst>
          </a:prstGeom>
          <a:solidFill>
            <a:srgbClr val="F59696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kern="1200" smtId="4294967295"/>
            </a:defPPr>
            <a:lvl1pPr eaLnBrk="0" hangingPunct="0">
              <a:defRPr sz="4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endParaRPr lang="en-US" altLang="en-US" sz="3841" dirty="0"/>
          </a:p>
        </p:txBody>
      </p:sp>
      <p:grpSp>
        <p:nvGrpSpPr>
          <p:cNvPr id="11" name="Group 16">
            <a:extLst>
              <a:ext uri="{FF2B5EF4-FFF2-40B4-BE49-F238E27FC236}">
                <a16:creationId xmlns:a16="http://schemas.microsoft.com/office/drawing/2014/main" id="{9DF034D3-2F5C-21A2-CE98-CFBBF046F2B9}"/>
              </a:ext>
            </a:extLst>
          </p:cNvPr>
          <p:cNvGrpSpPr/>
          <p:nvPr/>
        </p:nvGrpSpPr>
        <p:grpSpPr>
          <a:xfrm>
            <a:off x="2400639" y="6587896"/>
            <a:ext cx="44104627" cy="21361486"/>
            <a:chOff x="855406" y="6602876"/>
            <a:chExt cx="43403997" cy="28401523"/>
          </a:xfrm>
        </p:grpSpPr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D1F9213B-6F9C-6976-F93A-9126F88B3E30}"/>
                </a:ext>
              </a:extLst>
            </p:cNvPr>
            <p:cNvGrpSpPr/>
            <p:nvPr/>
          </p:nvGrpSpPr>
          <p:grpSpPr>
            <a:xfrm>
              <a:off x="855406" y="16622813"/>
              <a:ext cx="14902644" cy="10158545"/>
              <a:chOff x="855406" y="16622813"/>
              <a:chExt cx="14902644" cy="10158545"/>
            </a:xfrm>
          </p:grpSpPr>
          <p:sp>
            <p:nvSpPr>
              <p:cNvPr id="25" name="Oval 81">
                <a:extLst>
                  <a:ext uri="{FF2B5EF4-FFF2-40B4-BE49-F238E27FC236}">
                    <a16:creationId xmlns:a16="http://schemas.microsoft.com/office/drawing/2014/main" id="{AB8F6721-6BC5-A06E-FD89-28A2EA686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6857" y="16926021"/>
                <a:ext cx="14711193" cy="9855337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fr-FR" altLang="en-US" sz="3841" dirty="0"/>
              </a:p>
            </p:txBody>
          </p:sp>
          <p:sp>
            <p:nvSpPr>
              <p:cNvPr id="26" name="Oval 81">
                <a:extLst>
                  <a:ext uri="{FF2B5EF4-FFF2-40B4-BE49-F238E27FC236}">
                    <a16:creationId xmlns:a16="http://schemas.microsoft.com/office/drawing/2014/main" id="{3925A52F-89D6-CEA9-401E-40630C09F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406" y="16622813"/>
                <a:ext cx="14609805" cy="975224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fr-FR" altLang="en-US" sz="3841" dirty="0"/>
              </a:p>
            </p:txBody>
          </p:sp>
        </p:grpSp>
        <p:grpSp>
          <p:nvGrpSpPr>
            <p:cNvPr id="13" name="Group 11">
              <a:extLst>
                <a:ext uri="{FF2B5EF4-FFF2-40B4-BE49-F238E27FC236}">
                  <a16:creationId xmlns:a16="http://schemas.microsoft.com/office/drawing/2014/main" id="{7F916320-9F9E-B4B7-93E4-83C2AF667609}"/>
                </a:ext>
              </a:extLst>
            </p:cNvPr>
            <p:cNvGrpSpPr/>
            <p:nvPr/>
          </p:nvGrpSpPr>
          <p:grpSpPr>
            <a:xfrm>
              <a:off x="28240072" y="16895256"/>
              <a:ext cx="16019331" cy="10385534"/>
              <a:chOff x="28240072" y="16895256"/>
              <a:chExt cx="16019331" cy="10385534"/>
            </a:xfrm>
          </p:grpSpPr>
          <p:sp>
            <p:nvSpPr>
              <p:cNvPr id="23" name="Oval 81">
                <a:extLst>
                  <a:ext uri="{FF2B5EF4-FFF2-40B4-BE49-F238E27FC236}">
                    <a16:creationId xmlns:a16="http://schemas.microsoft.com/office/drawing/2014/main" id="{FEAA99B5-FF03-3659-8986-CB96D835A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0072" y="16895256"/>
                <a:ext cx="14987174" cy="9995384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fr-FR" altLang="en-US" sz="3841" dirty="0"/>
              </a:p>
            </p:txBody>
          </p:sp>
          <p:sp>
            <p:nvSpPr>
              <p:cNvPr id="24" name="Oval 81">
                <a:extLst>
                  <a:ext uri="{FF2B5EF4-FFF2-40B4-BE49-F238E27FC236}">
                    <a16:creationId xmlns:a16="http://schemas.microsoft.com/office/drawing/2014/main" id="{C58F08D0-914C-AA6D-F237-7709C63B4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6849" y="17285406"/>
                <a:ext cx="15802554" cy="999538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fr-FR" altLang="en-US" sz="3841" dirty="0"/>
              </a:p>
            </p:txBody>
          </p:sp>
        </p:grpSp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673EA4B1-DA6B-9A59-A460-B9FA43592556}"/>
                </a:ext>
              </a:extLst>
            </p:cNvPr>
            <p:cNvGrpSpPr/>
            <p:nvPr/>
          </p:nvGrpSpPr>
          <p:grpSpPr>
            <a:xfrm>
              <a:off x="14457196" y="20831325"/>
              <a:ext cx="15699730" cy="14173074"/>
              <a:chOff x="14457196" y="20831325"/>
              <a:chExt cx="15699730" cy="14173074"/>
            </a:xfrm>
          </p:grpSpPr>
          <p:sp>
            <p:nvSpPr>
              <p:cNvPr id="21" name="Oval 81">
                <a:extLst>
                  <a:ext uri="{FF2B5EF4-FFF2-40B4-BE49-F238E27FC236}">
                    <a16:creationId xmlns:a16="http://schemas.microsoft.com/office/drawing/2014/main" id="{F05BC451-D09C-E25A-E58B-19144B8E1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9752" y="21809655"/>
                <a:ext cx="14987174" cy="13194744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fr-FR" altLang="en-US" sz="3841" dirty="0"/>
              </a:p>
            </p:txBody>
          </p:sp>
          <p:sp>
            <p:nvSpPr>
              <p:cNvPr id="22" name="Oval 81">
                <a:extLst>
                  <a:ext uri="{FF2B5EF4-FFF2-40B4-BE49-F238E27FC236}">
                    <a16:creationId xmlns:a16="http://schemas.microsoft.com/office/drawing/2014/main" id="{CF525659-1D81-F28B-161E-65B5966B8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57196" y="20831325"/>
                <a:ext cx="15616748" cy="134851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fr-FR" altLang="en-US" sz="3841" dirty="0"/>
              </a:p>
            </p:txBody>
          </p:sp>
        </p:grpSp>
        <p:grpSp>
          <p:nvGrpSpPr>
            <p:cNvPr id="15" name="Group 5">
              <a:extLst>
                <a:ext uri="{FF2B5EF4-FFF2-40B4-BE49-F238E27FC236}">
                  <a16:creationId xmlns:a16="http://schemas.microsoft.com/office/drawing/2014/main" id="{628FEC53-EFEB-1B15-D9AD-01AE09D951DA}"/>
                </a:ext>
              </a:extLst>
            </p:cNvPr>
            <p:cNvGrpSpPr/>
            <p:nvPr/>
          </p:nvGrpSpPr>
          <p:grpSpPr>
            <a:xfrm>
              <a:off x="6603546" y="6602878"/>
              <a:ext cx="15505485" cy="10713956"/>
              <a:chOff x="6603546" y="6602878"/>
              <a:chExt cx="15505485" cy="10713956"/>
            </a:xfrm>
          </p:grpSpPr>
          <p:sp>
            <p:nvSpPr>
              <p:cNvPr id="19" name="Oval 81">
                <a:extLst>
                  <a:ext uri="{FF2B5EF4-FFF2-40B4-BE49-F238E27FC236}">
                    <a16:creationId xmlns:a16="http://schemas.microsoft.com/office/drawing/2014/main" id="{F1739ED6-2648-A968-4580-B615D1AF9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4998" y="6906083"/>
                <a:ext cx="15314033" cy="10410751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fr-FR" altLang="en-US" sz="3841" dirty="0"/>
              </a:p>
            </p:txBody>
          </p:sp>
          <p:sp>
            <p:nvSpPr>
              <p:cNvPr id="20" name="Oval 81">
                <a:extLst>
                  <a:ext uri="{FF2B5EF4-FFF2-40B4-BE49-F238E27FC236}">
                    <a16:creationId xmlns:a16="http://schemas.microsoft.com/office/drawing/2014/main" id="{F21D6B20-BEE6-BD4E-C01E-3DCE516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3546" y="6602878"/>
                <a:ext cx="15505484" cy="1031705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fr-FR" altLang="en-US" sz="3841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E8E778-D44B-9D42-3B59-6A9735ABAD6F}"/>
                </a:ext>
              </a:extLst>
            </p:cNvPr>
            <p:cNvGrpSpPr/>
            <p:nvPr/>
          </p:nvGrpSpPr>
          <p:grpSpPr>
            <a:xfrm>
              <a:off x="22300481" y="6602876"/>
              <a:ext cx="15178625" cy="10298592"/>
              <a:chOff x="22300481" y="6602876"/>
              <a:chExt cx="15178625" cy="10298592"/>
            </a:xfrm>
          </p:grpSpPr>
          <p:sp>
            <p:nvSpPr>
              <p:cNvPr id="17" name="Oval 81">
                <a:extLst>
                  <a:ext uri="{FF2B5EF4-FFF2-40B4-BE49-F238E27FC236}">
                    <a16:creationId xmlns:a16="http://schemas.microsoft.com/office/drawing/2014/main" id="{71448096-FF58-3523-6F54-E8B39436B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1931" y="6906084"/>
                <a:ext cx="14987174" cy="9995384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fr-FR" altLang="en-US" sz="3841" dirty="0"/>
              </a:p>
            </p:txBody>
          </p:sp>
          <p:sp>
            <p:nvSpPr>
              <p:cNvPr id="18" name="Oval 81">
                <a:extLst>
                  <a:ext uri="{FF2B5EF4-FFF2-40B4-BE49-F238E27FC236}">
                    <a16:creationId xmlns:a16="http://schemas.microsoft.com/office/drawing/2014/main" id="{2307FCEE-32DB-CCBF-AEDE-CD98A37D3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0481" y="6602876"/>
                <a:ext cx="14987174" cy="9995384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fr-FR" altLang="en-US" sz="3841" dirty="0"/>
              </a:p>
            </p:txBody>
          </p:sp>
        </p:grpSp>
      </p:grpSp>
      <p:sp>
        <p:nvSpPr>
          <p:cNvPr id="27" name="TextBox 2">
            <a:extLst>
              <a:ext uri="{FF2B5EF4-FFF2-40B4-BE49-F238E27FC236}">
                <a16:creationId xmlns:a16="http://schemas.microsoft.com/office/drawing/2014/main" id="{A1202276-9176-A17E-7995-6625F70BDDC0}"/>
              </a:ext>
            </a:extLst>
          </p:cNvPr>
          <p:cNvSpPr txBox="1"/>
          <p:nvPr/>
        </p:nvSpPr>
        <p:spPr>
          <a:xfrm>
            <a:off x="10915545" y="7130925"/>
            <a:ext cx="1040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5D8FA1"/>
                </a:solidFill>
                <a:latin typeface="Montserrat Semi Bold" panose="00000700000000000000" pitchFamily="50" charset="0"/>
              </a:rPr>
              <a:t>Introduction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6CE0FBEB-3867-B447-9BCC-7F7EDCF389FE}"/>
              </a:ext>
            </a:extLst>
          </p:cNvPr>
          <p:cNvSpPr txBox="1"/>
          <p:nvPr/>
        </p:nvSpPr>
        <p:spPr>
          <a:xfrm>
            <a:off x="9308606" y="8113602"/>
            <a:ext cx="13696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Domine" panose="02040503040403060204" pitchFamily="18" charset="0"/>
              </a:rPr>
              <a:t>Votre mini frigo USB est paramétrable et autorégulé !</a:t>
            </a:r>
          </a:p>
          <a:p>
            <a:pPr algn="ctr"/>
            <a:r>
              <a:rPr lang="fr-FR" sz="2400" dirty="0">
                <a:latin typeface="Domine" panose="02040503040403060204" pitchFamily="18" charset="0"/>
              </a:rPr>
              <a:t>Grace à son microcontrôleur et ses nombreux capteurs il peut maintenir la température de votre canette à la température que vous avez choisie !</a:t>
            </a:r>
          </a:p>
          <a:p>
            <a:pPr algn="ctr"/>
            <a:endParaRPr lang="fr-FR" sz="2400" dirty="0">
              <a:latin typeface="Domine" panose="02040503040403060204" pitchFamily="18" charset="0"/>
            </a:endParaRPr>
          </a:p>
          <a:p>
            <a:pPr algn="ctr"/>
            <a:r>
              <a:rPr lang="fr-FR" sz="2400" dirty="0">
                <a:latin typeface="Domine" panose="02040503040403060204" pitchFamily="18" charset="0"/>
              </a:rPr>
              <a:t>Il est compact, très abordable, et toujours à proximité de votre PC grâce à sa prise USB.</a:t>
            </a:r>
          </a:p>
          <a:p>
            <a:pPr algn="ctr"/>
            <a:r>
              <a:rPr lang="fr-FR" sz="2400" dirty="0">
                <a:latin typeface="Domine" panose="02040503040403060204" pitchFamily="18" charset="0"/>
              </a:rPr>
              <a:t>Une interface ergonomique qui vous aide au mieux à vérifier les conditions de fonctionnement du frigo !  </a:t>
            </a: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A6BEE9DE-46D9-81FE-8326-C9AE4939E1DC}"/>
              </a:ext>
            </a:extLst>
          </p:cNvPr>
          <p:cNvSpPr txBox="1"/>
          <p:nvPr/>
        </p:nvSpPr>
        <p:spPr>
          <a:xfrm>
            <a:off x="5075004" y="14212304"/>
            <a:ext cx="1040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5D8FA1"/>
                </a:solidFill>
                <a:latin typeface="Montserrat Semi Bold" panose="00000700000000000000" pitchFamily="50" charset="0"/>
              </a:rPr>
              <a:t>Matériels</a:t>
            </a: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B63593F3-5D4E-1796-DA2F-CC652C713C97}"/>
              </a:ext>
            </a:extLst>
          </p:cNvPr>
          <p:cNvSpPr txBox="1"/>
          <p:nvPr/>
        </p:nvSpPr>
        <p:spPr>
          <a:xfrm>
            <a:off x="18548335" y="17485130"/>
            <a:ext cx="1040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5D8FA1"/>
                </a:solidFill>
                <a:latin typeface="Montserrat Semi Bold" panose="00000700000000000000" pitchFamily="50" charset="0"/>
              </a:rPr>
              <a:t>Méthodologie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7E030C98-2C4D-B975-A4BC-5D30ACB46A8A}"/>
              </a:ext>
            </a:extLst>
          </p:cNvPr>
          <p:cNvSpPr txBox="1"/>
          <p:nvPr/>
        </p:nvSpPr>
        <p:spPr>
          <a:xfrm>
            <a:off x="33032158" y="15025558"/>
            <a:ext cx="1040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5D8FA1"/>
                </a:solidFill>
                <a:latin typeface="Montserrat Semi Bold" panose="00000700000000000000" pitchFamily="50" charset="0"/>
              </a:rPr>
              <a:t>Résultats</a:t>
            </a:r>
          </a:p>
        </p:txBody>
      </p:sp>
      <p:sp>
        <p:nvSpPr>
          <p:cNvPr id="32" name="TextBox 29">
            <a:extLst>
              <a:ext uri="{FF2B5EF4-FFF2-40B4-BE49-F238E27FC236}">
                <a16:creationId xmlns:a16="http://schemas.microsoft.com/office/drawing/2014/main" id="{F19FDC38-5CD0-B497-E48E-BF8E17A791AF}"/>
              </a:ext>
            </a:extLst>
          </p:cNvPr>
          <p:cNvSpPr txBox="1"/>
          <p:nvPr/>
        </p:nvSpPr>
        <p:spPr>
          <a:xfrm>
            <a:off x="26602523" y="7031845"/>
            <a:ext cx="1040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5D8FA1"/>
                </a:solidFill>
                <a:latin typeface="Montserrat Semi Bold" panose="00000700000000000000" pitchFamily="50" charset="0"/>
              </a:rPr>
              <a:t>Conclusion</a:t>
            </a:r>
          </a:p>
        </p:txBody>
      </p:sp>
      <p:sp>
        <p:nvSpPr>
          <p:cNvPr id="33" name="TextBox 30">
            <a:extLst>
              <a:ext uri="{FF2B5EF4-FFF2-40B4-BE49-F238E27FC236}">
                <a16:creationId xmlns:a16="http://schemas.microsoft.com/office/drawing/2014/main" id="{B0955528-A37D-526B-CB29-4016CBB5ECB2}"/>
              </a:ext>
            </a:extLst>
          </p:cNvPr>
          <p:cNvSpPr txBox="1"/>
          <p:nvPr/>
        </p:nvSpPr>
        <p:spPr>
          <a:xfrm>
            <a:off x="24913866" y="8283232"/>
            <a:ext cx="13696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Domine" panose="02040503040403060204" pitchFamily="18" charset="0"/>
              </a:rPr>
              <a:t>En somme notre frigo se dote de multiple fonctionnalité et est désormais prêt a l’emploi. Il combine différents concepts d’’électroniques, de programmations et bien d’autres.  De plus ce projet nous a permis de construire un certains esprit de symbiose au sein de notre groupe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81790C5D-7E98-69D6-A075-C48AF177B4A9}"/>
              </a:ext>
            </a:extLst>
          </p:cNvPr>
          <p:cNvSpPr txBox="1"/>
          <p:nvPr/>
        </p:nvSpPr>
        <p:spPr>
          <a:xfrm>
            <a:off x="10453726" y="11176994"/>
            <a:ext cx="13696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388" indent="-480388">
              <a:buFont typeface="Arial" panose="020B0604020202020204" pitchFamily="34" charset="0"/>
              <a:buChar char="•"/>
            </a:pPr>
            <a:r>
              <a:rPr lang="en-US" sz="2400" dirty="0">
                <a:latin typeface="Domine" panose="02040503040403060204" pitchFamily="18" charset="0"/>
              </a:rPr>
              <a:t>Modifier la </a:t>
            </a:r>
            <a:r>
              <a:rPr lang="fr-FR" sz="2400" dirty="0">
                <a:latin typeface="Domine" panose="02040503040403060204" pitchFamily="18" charset="0"/>
              </a:rPr>
              <a:t>consigne</a:t>
            </a:r>
            <a:r>
              <a:rPr lang="en-US" sz="2400" dirty="0">
                <a:latin typeface="Domine" panose="02040503040403060204" pitchFamily="18" charset="0"/>
              </a:rPr>
              <a:t>;</a:t>
            </a:r>
          </a:p>
          <a:p>
            <a:pPr marL="480388" indent="-480388">
              <a:buFont typeface="Arial" panose="020B0604020202020204" pitchFamily="34" charset="0"/>
              <a:buChar char="•"/>
            </a:pPr>
            <a:r>
              <a:rPr lang="fr-FR" sz="2400" dirty="0">
                <a:latin typeface="Domine" panose="02040503040403060204" pitchFamily="18" charset="0"/>
              </a:rPr>
              <a:t>Alerter en cas d’augmentation anormale de la température (porte ouverte par exemple);</a:t>
            </a:r>
          </a:p>
          <a:p>
            <a:pPr marL="480388" indent="-480388">
              <a:buFont typeface="Arial" panose="020B0604020202020204" pitchFamily="34" charset="0"/>
              <a:buChar char="•"/>
            </a:pPr>
            <a:r>
              <a:rPr lang="fr-FR" sz="2400" dirty="0">
                <a:latin typeface="Domine" panose="02040503040403060204" pitchFamily="18" charset="0"/>
              </a:rPr>
              <a:t>Alerter en cas de condensation.</a:t>
            </a:r>
          </a:p>
          <a:p>
            <a:pPr marL="480388" indent="-480388" algn="ctr">
              <a:buFont typeface="Arial" panose="020B0604020202020204" pitchFamily="34" charset="0"/>
              <a:buChar char="•"/>
            </a:pPr>
            <a:endParaRPr lang="en-US" sz="2400" dirty="0">
              <a:latin typeface="Domine" panose="02040503040403060204" pitchFamily="18" charset="0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79BF8BB6-5650-DD4C-C885-2ED97A7B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609" y="325082"/>
            <a:ext cx="3805619" cy="414525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2BA1D32C-D957-504F-768F-89CB2C1AD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52970" y="329587"/>
            <a:ext cx="3963460" cy="4145253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0173997-4E56-5A94-5836-AAB92963A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7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03401" y="11828644"/>
            <a:ext cx="6076668" cy="2263185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EF5B0C7-B799-5671-EC74-9907298DA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333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6426" y="14979110"/>
            <a:ext cx="3452158" cy="3264911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B4E51D0-D0FC-D97E-7E8C-900524C3FB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500" b="78625" l="20625" r="85250">
                        <a14:foregroundMark x1="49250" y1="46875" x2="49250" y2="46875"/>
                        <a14:foregroundMark x1="54250" y1="39875" x2="54250" y2="39875"/>
                        <a14:foregroundMark x1="63875" y1="43000" x2="63875" y2="43000"/>
                        <a14:foregroundMark x1="70875" y1="45375" x2="70875" y2="45375"/>
                        <a14:foregroundMark x1="66250" y1="50000" x2="66250" y2="50000"/>
                        <a14:foregroundMark x1="65875" y1="54250" x2="65875" y2="54250"/>
                        <a14:foregroundMark x1="71625" y1="50000" x2="71625" y2="50000"/>
                        <a14:foregroundMark x1="68250" y1="43750" x2="68250" y2="43750"/>
                        <a14:foregroundMark x1="57000" y1="38000" x2="57000" y2="38000"/>
                        <a14:foregroundMark x1="57000" y1="32625" x2="57000" y2="32625"/>
                        <a14:foregroundMark x1="62000" y1="38000" x2="62000" y2="38000"/>
                        <a14:foregroundMark x1="66250" y1="38000" x2="66250" y2="38000"/>
                        <a14:foregroundMark x1="70875" y1="42625" x2="70875" y2="42625"/>
                        <a14:foregroundMark x1="74375" y1="45375" x2="74375" y2="45375"/>
                        <a14:foregroundMark x1="62375" y1="45750" x2="62375" y2="45750"/>
                        <a14:foregroundMark x1="57000" y1="40750" x2="57000" y2="40750"/>
                        <a14:foregroundMark x1="52375" y1="38000" x2="52375" y2="38000"/>
                        <a14:backgroundMark x1="67000" y1="31750" x2="67000" y2="31750"/>
                        <a14:backgroundMark x1="75875" y1="37250" x2="75875" y2="37250"/>
                        <a14:backgroundMark x1="86750" y1="15125" x2="86750" y2="15125"/>
                        <a14:backgroundMark x1="43000" y1="10875" x2="43000" y2="10875"/>
                        <a14:backgroundMark x1="14000" y1="7000" x2="14000" y2="7000"/>
                        <a14:backgroundMark x1="8250" y1="34875" x2="8250" y2="348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88793" y="15105619"/>
            <a:ext cx="3116322" cy="266653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E294AC1B-2B99-EA3D-1A5F-35FA0EED0D3E}"/>
              </a:ext>
            </a:extLst>
          </p:cNvPr>
          <p:cNvSpPr txBox="1"/>
          <p:nvPr/>
        </p:nvSpPr>
        <p:spPr>
          <a:xfrm>
            <a:off x="4497990" y="18052630"/>
            <a:ext cx="3248649" cy="65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60" dirty="0"/>
              <a:t>Frigo USB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E75888F-0384-8957-AA8D-1AC2AE1CE503}"/>
              </a:ext>
            </a:extLst>
          </p:cNvPr>
          <p:cNvSpPr txBox="1"/>
          <p:nvPr/>
        </p:nvSpPr>
        <p:spPr>
          <a:xfrm>
            <a:off x="8281043" y="17967876"/>
            <a:ext cx="2728632" cy="655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60" dirty="0"/>
              <a:t>Arduino UNO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C80E91-14C8-11B3-C79B-A11326BA5607}"/>
              </a:ext>
            </a:extLst>
          </p:cNvPr>
          <p:cNvSpPr txBox="1"/>
          <p:nvPr/>
        </p:nvSpPr>
        <p:spPr>
          <a:xfrm>
            <a:off x="11624999" y="17379794"/>
            <a:ext cx="4776362" cy="65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60" dirty="0"/>
              <a:t>Module a effet Peltier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DFE1B1DD-DE2D-5326-604D-22F0F452AE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8800" y="18708195"/>
            <a:ext cx="2567027" cy="1660236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FD61D269-6C14-00E5-8CD6-E1E36DB7B37D}"/>
              </a:ext>
            </a:extLst>
          </p:cNvPr>
          <p:cNvSpPr txBox="1"/>
          <p:nvPr/>
        </p:nvSpPr>
        <p:spPr>
          <a:xfrm>
            <a:off x="7305455" y="20177041"/>
            <a:ext cx="1951175" cy="655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60" dirty="0"/>
              <a:t>Ampli OP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AF673413-3960-4690-217D-2E0121763C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89936" l="462" r="100000">
                        <a14:foregroundMark x1="38615" y1="11985" x2="38615" y2="11985"/>
                        <a14:foregroundMark x1="66615" y1="12351" x2="66615" y2="12351"/>
                        <a14:foregroundMark x1="33077" y1="16743" x2="33077" y2="16743"/>
                        <a14:foregroundMark x1="29692" y1="19671" x2="29692" y2="19671"/>
                        <a14:foregroundMark x1="24769" y1="25160" x2="24769" y2="25160"/>
                        <a14:foregroundMark x1="17385" y1="51144" x2="17385" y2="51144"/>
                        <a14:foregroundMark x1="27846" y1="49314" x2="27846" y2="49314"/>
                        <a14:foregroundMark x1="19538" y1="46020" x2="19538" y2="46020"/>
                        <a14:foregroundMark x1="13385" y1="52333" x2="13385" y2="52333"/>
                        <a14:foregroundMark x1="14000" y1="47118" x2="14000" y2="47118"/>
                        <a14:foregroundMark x1="14923" y1="63312" x2="14923" y2="63312"/>
                        <a14:foregroundMark x1="13692" y1="58554" x2="13692" y2="58554"/>
                        <a14:foregroundMark x1="30615" y1="58554" x2="30615" y2="58554"/>
                        <a14:foregroundMark x1="30923" y1="47484" x2="30923" y2="47484"/>
                        <a14:foregroundMark x1="34615" y1="47850" x2="34615" y2="47850"/>
                        <a14:foregroundMark x1="49385" y1="27356" x2="49385" y2="27356"/>
                        <a14:foregroundMark x1="39846" y1="36139" x2="39846" y2="36139"/>
                        <a14:foregroundMark x1="60462" y1="32113" x2="60462" y2="32113"/>
                        <a14:foregroundMark x1="63231" y1="62580" x2="63231" y2="62580"/>
                        <a14:foregroundMark x1="54000" y1="68801" x2="54000" y2="68801"/>
                        <a14:foregroundMark x1="42923" y1="65874" x2="42923" y2="65874"/>
                        <a14:foregroundMark x1="43231" y1="71363" x2="43231" y2="71363"/>
                        <a14:foregroundMark x1="36462" y1="65508" x2="36462" y2="65508"/>
                        <a14:foregroundMark x1="47846" y1="72461" x2="47846" y2="72461"/>
                        <a14:foregroundMark x1="24769" y1="70265" x2="24769" y2="70265"/>
                        <a14:foregroundMark x1="34000" y1="81976" x2="34000" y2="81976"/>
                        <a14:foregroundMark x1="63231" y1="85270" x2="63231" y2="85270"/>
                        <a14:foregroundMark x1="82000" y1="63678" x2="82000" y2="63678"/>
                        <a14:foregroundMark x1="83231" y1="59286" x2="83231" y2="59286"/>
                        <a14:foregroundMark x1="79231" y1="68801" x2="79231" y2="68801"/>
                        <a14:foregroundMark x1="54308" y1="22964" x2="54308" y2="22964"/>
                        <a14:foregroundMark x1="37077" y1="29186" x2="37077" y2="29186"/>
                        <a14:foregroundMark x1="31538" y1="39799" x2="31538" y2="39799"/>
                        <a14:foregroundMark x1="68154" y1="32113" x2="68154" y2="321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16799" y="10058859"/>
            <a:ext cx="6591387" cy="3067309"/>
          </a:xfrm>
          <a:prstGeom prst="rect">
            <a:avLst/>
          </a:prstGeom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EB213878-CF7E-FF31-CC3B-7EE4DF8E3955}"/>
              </a:ext>
            </a:extLst>
          </p:cNvPr>
          <p:cNvSpPr txBox="1"/>
          <p:nvPr/>
        </p:nvSpPr>
        <p:spPr>
          <a:xfrm>
            <a:off x="8357228" y="10535950"/>
            <a:ext cx="15307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Montserrat Semi Bold" panose="00000700000000000000" pitchFamily="50" charset="0"/>
              </a:rPr>
              <a:t>Objectifs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3B4B3C7-888E-254D-4398-D99B7FE31CD2}"/>
              </a:ext>
            </a:extLst>
          </p:cNvPr>
          <p:cNvSpPr txBox="1"/>
          <p:nvPr/>
        </p:nvSpPr>
        <p:spPr>
          <a:xfrm>
            <a:off x="25919511" y="9205242"/>
            <a:ext cx="136960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8620" indent="-768620">
              <a:buFont typeface="Arial" panose="020B0604020202020204" pitchFamily="34" charset="0"/>
              <a:buChar char="•"/>
            </a:pPr>
            <a:endParaRPr lang="fr-FR" sz="2400" dirty="0">
              <a:latin typeface="Domine" panose="02040503040403060204"/>
            </a:endParaRPr>
          </a:p>
          <a:p>
            <a:pPr marL="768620" indent="-768620">
              <a:buFont typeface="Arial" panose="020B0604020202020204" pitchFamily="34" charset="0"/>
              <a:buChar char="•"/>
            </a:pPr>
            <a:endParaRPr lang="fr-FR" sz="2400" dirty="0">
              <a:latin typeface="Domine" panose="02040503040403060204"/>
            </a:endParaRPr>
          </a:p>
          <a:p>
            <a:r>
              <a:rPr lang="fr-FR" sz="2400" dirty="0">
                <a:latin typeface="Domine" panose="02040503040403060204"/>
              </a:rPr>
              <a:t>Améliorations possibles :</a:t>
            </a:r>
          </a:p>
          <a:p>
            <a:pPr marL="768620" indent="-768620">
              <a:buFont typeface="Arial" panose="020B0604020202020204" pitchFamily="34" charset="0"/>
              <a:buChar char="•"/>
            </a:pPr>
            <a:r>
              <a:rPr lang="fr-FR" sz="2400" dirty="0">
                <a:latin typeface="Domine" panose="02040503040403060204"/>
              </a:rPr>
              <a:t>Interface plus détaillé,</a:t>
            </a:r>
          </a:p>
          <a:p>
            <a:pPr marL="768620" indent="-768620">
              <a:buFont typeface="Arial" panose="020B0604020202020204" pitchFamily="34" charset="0"/>
              <a:buChar char="•"/>
            </a:pPr>
            <a:r>
              <a:rPr lang="fr-FR" sz="2400" dirty="0">
                <a:latin typeface="Domine" panose="02040503040403060204"/>
              </a:rPr>
              <a:t>Meilleure finition (cacher le circuit électronique),</a:t>
            </a:r>
          </a:p>
          <a:p>
            <a:pPr marL="768620" indent="-768620">
              <a:buFont typeface="Arial" panose="020B0604020202020204" pitchFamily="34" charset="0"/>
              <a:buChar char="•"/>
            </a:pPr>
            <a:r>
              <a:rPr lang="fr-FR" sz="2400" dirty="0">
                <a:latin typeface="Domine" panose="02040503040403060204"/>
              </a:rPr>
              <a:t>Esthétique et matériaux plus résistants.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E8B777A-671A-5F51-D35B-4B017A5B6914}"/>
              </a:ext>
            </a:extLst>
          </p:cNvPr>
          <p:cNvSpPr txBox="1"/>
          <p:nvPr/>
        </p:nvSpPr>
        <p:spPr>
          <a:xfrm>
            <a:off x="18952968" y="18226678"/>
            <a:ext cx="11566528" cy="557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026" dirty="0"/>
              <a:t>Les différents concepts scientifiques utilisés :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DB32EE7-8F2A-94F8-2EC2-0B8CB7CEC491}"/>
              </a:ext>
            </a:extLst>
          </p:cNvPr>
          <p:cNvSpPr txBox="1"/>
          <p:nvPr/>
        </p:nvSpPr>
        <p:spPr>
          <a:xfrm>
            <a:off x="18420690" y="18765515"/>
            <a:ext cx="13516927" cy="3304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982" dirty="0"/>
              <a:t>•	Thermodynamique : - Modélisation d'un système thermique,</a:t>
            </a:r>
          </a:p>
          <a:p>
            <a:pPr marL="480388" indent="-480388">
              <a:buFontTx/>
              <a:buChar char="-"/>
            </a:pPr>
            <a:r>
              <a:rPr lang="fr-FR" sz="2982" dirty="0"/>
              <a:t>Calcul et utilisation de différentes lois de thermodynamique.</a:t>
            </a:r>
          </a:p>
          <a:p>
            <a:endParaRPr lang="fr-FR" sz="2982" dirty="0"/>
          </a:p>
          <a:p>
            <a:r>
              <a:rPr lang="fr-FR" sz="2982" dirty="0"/>
              <a:t>•	Informatique : 	- Développement d'une interface en Java,</a:t>
            </a:r>
          </a:p>
          <a:p>
            <a:r>
              <a:rPr lang="fr-FR" sz="2982" dirty="0"/>
              <a:t>- Développement d’un programme en C pour gérer les capteurs,</a:t>
            </a:r>
          </a:p>
          <a:p>
            <a:r>
              <a:rPr lang="fr-FR" sz="2982" dirty="0"/>
              <a:t>- Interconnexion entre le programme Java et l’Arduino par liaison série</a:t>
            </a:r>
          </a:p>
          <a:p>
            <a:endParaRPr lang="fr-FR" sz="2982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0F2F4D7-1459-63E4-251C-E886E040EC13}"/>
              </a:ext>
            </a:extLst>
          </p:cNvPr>
          <p:cNvSpPr txBox="1"/>
          <p:nvPr/>
        </p:nvSpPr>
        <p:spPr>
          <a:xfrm>
            <a:off x="18126627" y="23731339"/>
            <a:ext cx="13516926" cy="1564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1345"/>
              </a:spcAft>
            </a:pPr>
            <a:r>
              <a:rPr lang="fr-FR" sz="302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point de rosée est la température la plus basse à laquelle une masse d'air peut être soumise sans qu'il ne se produise une formation d'eau liquide par saturation. Cette température est calculée grâce à la formule suivante :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23B5D8D4-B34A-1893-3485-DBC29E447B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1134" y="15410527"/>
            <a:ext cx="2481694" cy="2481694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A539BE48-C5BC-E585-03F1-E0AEC13506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765" y="25351045"/>
            <a:ext cx="7188880" cy="114425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37D32C1A-E70B-C6C6-C42B-E497990C55AC}"/>
              </a:ext>
            </a:extLst>
          </p:cNvPr>
          <p:cNvSpPr txBox="1"/>
          <p:nvPr/>
        </p:nvSpPr>
        <p:spPr>
          <a:xfrm>
            <a:off x="16519556" y="21647505"/>
            <a:ext cx="15213767" cy="192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982" b="1" dirty="0"/>
              <a:t>Le module Peltier </a:t>
            </a:r>
            <a:r>
              <a:rPr lang="fr-FR" sz="2982" dirty="0"/>
              <a:t>permet la réfrigération du système. Il est contrôlé par </a:t>
            </a:r>
            <a:r>
              <a:rPr lang="fr-FR" sz="2982" b="1" dirty="0"/>
              <a:t>un transistor MOSFET </a:t>
            </a:r>
            <a:r>
              <a:rPr lang="fr-FR" sz="2982" dirty="0"/>
              <a:t>relié à l’Arduino .Il va transformer </a:t>
            </a:r>
            <a:r>
              <a:rPr lang="fr-FR" sz="2982" b="1" dirty="0"/>
              <a:t>un courant électrique </a:t>
            </a:r>
            <a:r>
              <a:rPr lang="fr-FR" sz="2982" dirty="0"/>
              <a:t>en Sur le cote chaud un ventilateur est ajouté afin d’évacuer la chaleur.</a:t>
            </a:r>
            <a:r>
              <a:rPr lang="fr-FR" sz="2982" b="1" dirty="0"/>
              <a:t> une différence de température.</a:t>
            </a:r>
            <a:endParaRPr lang="fr-FR" sz="2982" dirty="0"/>
          </a:p>
          <a:p>
            <a:r>
              <a:rPr lang="fr-FR" sz="2982" dirty="0"/>
              <a:t> Le signal analogique envoyé par l’Arduino permet de </a:t>
            </a:r>
            <a:r>
              <a:rPr lang="fr-FR" sz="2982" b="1" dirty="0"/>
              <a:t>réguler la réfrigération du module Peltier.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432F7841-D933-FEFD-23A4-53F78BF85C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324" y="15671889"/>
            <a:ext cx="10032650" cy="557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089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363</Words>
  <Application>Microsoft Office PowerPoint</Application>
  <PresentationFormat>Personnalisé</PresentationFormat>
  <Paragraphs>38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Domine</vt:lpstr>
      <vt:lpstr>Montserrat Semi Bold</vt:lpstr>
      <vt:lpstr>Arial</vt:lpstr>
      <vt:lpstr>Calibri</vt:lpstr>
      <vt:lpstr>Calibri Light</vt:lpstr>
      <vt:lpstr>Franklin Gothic Heavy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Yorick Nematchoua</dc:creator>
  <cp:lastModifiedBy>Yorick Nematchoua</cp:lastModifiedBy>
  <cp:revision>86</cp:revision>
  <dcterms:created xsi:type="dcterms:W3CDTF">2023-01-07T10:39:32Z</dcterms:created>
  <dcterms:modified xsi:type="dcterms:W3CDTF">2023-01-12T14:07:42Z</dcterms:modified>
</cp:coreProperties>
</file>