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20B94-711E-E71D-45B8-C55361643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603AD-0492-405F-28F9-BE4BA6F57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E608-609E-FA47-8B0E-21D4FE2269BA}" type="datetimeFigureOut">
              <a:rPr lang="en-DE" smtClean="0"/>
              <a:t>18.07.23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46C4C-AAD6-7550-2700-17646BBC7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FF56-9345-B2D1-DDC8-256C26B10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EBAB6-52EA-0D46-AF91-D5040F7A4F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635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C88D8-A547-934E-9399-DA98148E4908}" type="datetimeFigureOut">
              <a:rPr lang="en-DE" smtClean="0"/>
              <a:t>18.07.23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47E7-402D-DD4C-8B55-70139EE629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760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47E7-402D-DD4C-8B55-70139EE6299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45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47E7-402D-DD4C-8B55-70139EE6299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45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47E7-402D-DD4C-8B55-70139EE62998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254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CC22-C752-B44E-BDE5-EB381EAC03C9}" type="datetime1">
              <a:rPr lang="de-DE" smtClean="0"/>
              <a:t>18.07.23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105F-FCA2-7E48-B21C-94FE4CCB94D1}" type="datetime1">
              <a:rPr lang="de-DE" smtClean="0"/>
              <a:t>18.07.23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75F2-F8EC-F649-BBD2-697D1B50316B}" type="datetime1">
              <a:rPr lang="de-DE" smtClean="0"/>
              <a:t>18.07.23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7E8E-653C-9D48-A2C9-BFE207FE6E68}" type="datetime1">
              <a:rPr lang="de-DE" smtClean="0"/>
              <a:t>18.07.23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4D94-16BE-0B4D-89A8-4A1E5FE6290F}" type="datetime1">
              <a:rPr lang="de-DE" smtClean="0"/>
              <a:t>18.07.23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CCF8-4A60-BA4A-A899-76FC02232838}" type="datetime1">
              <a:rPr lang="de-DE" smtClean="0"/>
              <a:t>18.07.23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1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FDDD-E029-0240-9E26-8BC73369B0A2}" type="datetime1">
              <a:rPr lang="de-DE" smtClean="0"/>
              <a:t>18.07.23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CB2A-71D0-244B-BBCA-E8C960F2D5C4}" type="datetime1">
              <a:rPr lang="de-DE" smtClean="0"/>
              <a:t>18.07.23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BD0-6503-1C4B-8D5C-AB7148988EEC}" type="datetime1">
              <a:rPr lang="de-DE" smtClean="0"/>
              <a:t>18.07.23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6EF7-5856-F643-9751-B7FAE26E914F}" type="datetime1">
              <a:rPr lang="de-DE" smtClean="0"/>
              <a:t>18.07.23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5E24-E89D-7D4A-8D40-5673EEA487E0}" type="datetime1">
              <a:rPr lang="de-DE" smtClean="0"/>
              <a:t>18.07.23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737CFFAD-22CC-AB43-8B13-51BAFE4AB909}" type="datetime1">
              <a:rPr lang="de-DE" smtClean="0"/>
              <a:t>18.07.23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2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439" b="29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150" y="4143382"/>
            <a:ext cx="5914213" cy="1566306"/>
          </a:xfrm>
        </p:spPr>
        <p:txBody>
          <a:bodyPr>
            <a:normAutofit/>
          </a:bodyPr>
          <a:lstStyle/>
          <a:p>
            <a:pPr algn="ctr"/>
            <a:r>
              <a:rPr lang="en-DE" sz="40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7386-CFFF-93AC-4322-F11B361A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9721" y="3200400"/>
            <a:ext cx="1998921" cy="450493"/>
          </a:xfrm>
        </p:spPr>
        <p:txBody>
          <a:bodyPr>
            <a:noAutofit/>
          </a:bodyPr>
          <a:lstStyle/>
          <a:p>
            <a:pPr algn="ctr"/>
            <a:r>
              <a:rPr lang="en-DE" sz="24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EDEE1-FE67-BBC7-7215-88FE2C75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6475"/>
            <a:ext cx="10572306" cy="563961"/>
          </a:xfrm>
        </p:spPr>
        <p:txBody>
          <a:bodyPr anchor="t">
            <a:normAutofit fontScale="90000"/>
          </a:bodyPr>
          <a:lstStyle/>
          <a:p>
            <a:r>
              <a:rPr lang="en-DE" dirty="0">
                <a:latin typeface="Chalkduster" panose="03050602040202020205" pitchFamily="66" charset="77"/>
              </a:rPr>
              <a:t> </a:t>
            </a:r>
            <a:r>
              <a:rPr lang="en-DE" sz="2700" dirty="0">
                <a:latin typeface="Chalkduster" panose="03050602040202020205" pitchFamily="66" charset="77"/>
              </a:rPr>
              <a:t>Q5.</a:t>
            </a:r>
            <a:r>
              <a:rPr lang="en-US" sz="27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 Do sales figures vary between geographic regions? </a:t>
            </a:r>
            <a:br>
              <a:rPr lang="en-US" sz="1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br>
              <a:rPr lang="en-US" sz="13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817088"/>
            <a:ext cx="2611359" cy="227890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50307" y="5000386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16FD5598-7360-FC82-526F-0183142E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9" y="1340703"/>
            <a:ext cx="7772400" cy="472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20785-A56F-E7F8-DED6-DE240C5C69AD}"/>
              </a:ext>
            </a:extLst>
          </p:cNvPr>
          <p:cNvSpPr txBox="1"/>
          <p:nvPr/>
        </p:nvSpPr>
        <p:spPr>
          <a:xfrm>
            <a:off x="8653978" y="1430496"/>
            <a:ext cx="252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600" dirty="0">
                <a:latin typeface="Chalkduster" panose="03050602040202020205" pitchFamily="66" charset="77"/>
              </a:rPr>
              <a:t>Sales figure vary with Asia, Europe and North America having the highest global revenue</a:t>
            </a:r>
          </a:p>
        </p:txBody>
      </p:sp>
    </p:spTree>
    <p:extLst>
      <p:ext uri="{BB962C8B-B14F-4D97-AF65-F5344CB8AC3E}">
        <p14:creationId xmlns:p14="http://schemas.microsoft.com/office/powerpoint/2010/main" val="293836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944" y="756475"/>
            <a:ext cx="5135525" cy="563961"/>
          </a:xfrm>
        </p:spPr>
        <p:txBody>
          <a:bodyPr anchor="t">
            <a:normAutofit fontScale="90000"/>
          </a:bodyPr>
          <a:lstStyle/>
          <a:p>
            <a:r>
              <a:rPr lang="de-DE" sz="2700" dirty="0">
                <a:latin typeface="Chalkduster" panose="03050602040202020205" pitchFamily="66" charset="77"/>
              </a:rPr>
              <a:t>RECOMMENDATIONS</a:t>
            </a:r>
            <a:br>
              <a:rPr lang="en-US" sz="13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7386-CFFF-93AC-4322-F11B361A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931" y="1435397"/>
            <a:ext cx="7785740" cy="313659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900" dirty="0">
                <a:latin typeface="Chalkduster" panose="03050602040202020205" pitchFamily="66" charset="77"/>
              </a:rPr>
              <a:t>Market should be focused on regions with high sales such as Asia, Europe and North American to boost revenue gain.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900" dirty="0">
                <a:latin typeface="Chalkduster" panose="03050602040202020205" pitchFamily="66" charset="77"/>
              </a:rPr>
              <a:t>Also, market should be focused on countries like United Kingdom, India and China since they have more customers compared to any other countries and whereby top customers are located.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900" dirty="0">
                <a:latin typeface="Chalkduster" panose="03050602040202020205" pitchFamily="66" charset="77"/>
              </a:rPr>
              <a:t>Also, given that average rental duration is 5 days, Max. 7 days and Min. 3 days, it would be advisable to extend the rental duration to a longer period so as to keep customers which might create good services.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dirty="0"/>
          </a:p>
          <a:p>
            <a:pPr marL="285750" indent="-285750">
              <a:buFont typeface="Wingdings" pitchFamily="2" charset="2"/>
              <a:buChar char="Ø"/>
            </a:pPr>
            <a:endParaRPr lang="en-DE" dirty="0"/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484638"/>
            <a:ext cx="2611359" cy="261135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4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439" b="291"/>
          <a:stretch/>
        </p:blipFill>
        <p:spPr>
          <a:xfrm>
            <a:off x="0" y="-2569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150" y="4143382"/>
            <a:ext cx="5914213" cy="1566306"/>
          </a:xfrm>
        </p:spPr>
        <p:txBody>
          <a:bodyPr>
            <a:normAutofit/>
          </a:bodyPr>
          <a:lstStyle/>
          <a:p>
            <a:pPr algn="ctr"/>
            <a:r>
              <a:rPr lang="en-DE" sz="40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7386-CFFF-93AC-4322-F11B361A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9721" y="3200400"/>
            <a:ext cx="1998921" cy="450493"/>
          </a:xfrm>
        </p:spPr>
        <p:txBody>
          <a:bodyPr>
            <a:noAutofit/>
          </a:bodyPr>
          <a:lstStyle/>
          <a:p>
            <a:pPr algn="ctr"/>
            <a:r>
              <a:rPr lang="en-DE" sz="24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EDEE1-FE67-BBC7-7215-88FE2C75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16568-78FE-4E7D-EF91-D06281291E43}"/>
              </a:ext>
            </a:extLst>
          </p:cNvPr>
          <p:cNvSpPr txBox="1"/>
          <p:nvPr/>
        </p:nvSpPr>
        <p:spPr>
          <a:xfrm>
            <a:off x="106326" y="1538959"/>
            <a:ext cx="4383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7200" dirty="0">
                <a:solidFill>
                  <a:schemeClr val="bg1"/>
                </a:solidFill>
                <a:latin typeface="Chalkduster" panose="03050602040202020205" pitchFamily="66" charset="77"/>
              </a:rPr>
              <a:t>THANK YOU</a:t>
            </a:r>
          </a:p>
          <a:p>
            <a:pPr algn="ctr"/>
            <a:r>
              <a:rPr lang="en-DE" sz="7200" dirty="0">
                <a:solidFill>
                  <a:schemeClr val="bg1"/>
                </a:solidFill>
                <a:latin typeface="Chalkduster" panose="03050602040202020205" pitchFamily="66" charset="7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1625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623" y="883436"/>
            <a:ext cx="4770529" cy="762000"/>
          </a:xfrm>
        </p:spPr>
        <p:txBody>
          <a:bodyPr anchor="t">
            <a:normAutofit/>
          </a:bodyPr>
          <a:lstStyle/>
          <a:p>
            <a:r>
              <a:rPr lang="en-DE" dirty="0">
                <a:latin typeface="Chalkduster" panose="03050602040202020205" pitchFamily="66" charset="77"/>
              </a:rPr>
              <a:t> </a:t>
            </a:r>
            <a:r>
              <a:rPr lang="en-DE" sz="2400" dirty="0">
                <a:latin typeface="Chalkduster" panose="03050602040202020205" pitchFamily="66" charset="77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7386-CFFF-93AC-4322-F11B361A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67" y="2120039"/>
            <a:ext cx="5881507" cy="2451951"/>
          </a:xfrm>
        </p:spPr>
        <p:txBody>
          <a:bodyPr>
            <a:noAutofit/>
          </a:bodyPr>
          <a:lstStyle/>
          <a:p>
            <a:r>
              <a:rPr lang="en-DE" sz="1600" dirty="0">
                <a:latin typeface="Chalkduster" panose="03050602040202020205" pitchFamily="66" charset="77"/>
              </a:rPr>
              <a:t>Rockbuster Stealth LLC is movie rental company transitioning to an online video rental service in order to stay competitive.</a:t>
            </a: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8" r="5202"/>
          <a:stretch/>
        </p:blipFill>
        <p:spPr>
          <a:xfrm>
            <a:off x="8651389" y="3248619"/>
            <a:ext cx="2847378" cy="2847378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229059" y="5125422"/>
            <a:ext cx="180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4" y="4764791"/>
            <a:ext cx="903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7138AF-1E29-4D7E-F54D-058E5C62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624" y="874651"/>
            <a:ext cx="8559125" cy="869090"/>
          </a:xfrm>
        </p:spPr>
        <p:txBody>
          <a:bodyPr anchor="t">
            <a:normAutofit fontScale="90000"/>
          </a:bodyPr>
          <a:lstStyle/>
          <a:p>
            <a:r>
              <a:rPr lang="en-DE" dirty="0">
                <a:latin typeface="Chalkduster" panose="03050602040202020205" pitchFamily="66" charset="77"/>
              </a:rPr>
              <a:t> </a:t>
            </a:r>
            <a:r>
              <a:rPr lang="en-DE" sz="2700" dirty="0">
                <a:latin typeface="Chalkduster" panose="03050602040202020205" pitchFamily="66" charset="77"/>
              </a:rPr>
              <a:t>Key questions and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7386-CFFF-93AC-4322-F11B361A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189" y="1963475"/>
            <a:ext cx="4901525" cy="3170967"/>
          </a:xfrm>
        </p:spPr>
        <p:txBody>
          <a:bodyPr>
            <a:normAutofit fontScale="40000" lnSpcReduction="20000"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duster" panose="03050602040202020205" pitchFamily="66" charset="77"/>
              </a:rPr>
              <a:t>Which movies contributed the most/least to revenue gain?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duster" panose="03050602040202020205" pitchFamily="66" charset="77"/>
              </a:rPr>
              <a:t>What was the average rental duration for all videos?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duster" panose="03050602040202020205" pitchFamily="66" charset="77"/>
              </a:rPr>
              <a:t>Which countries are Rockbuster customers based in?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duster" panose="03050602040202020205" pitchFamily="66" charset="77"/>
              </a:rPr>
              <a:t>Where are customers with a high lifetime value based?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duster" panose="03050602040202020205" pitchFamily="66" charset="77"/>
              </a:rPr>
              <a:t>Do sales figures vary between geographic regions? </a:t>
            </a:r>
          </a:p>
          <a:p>
            <a:endParaRPr lang="en-DE" dirty="0"/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471246" y="3143774"/>
            <a:ext cx="2952223" cy="2952223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255642" y="5134442"/>
            <a:ext cx="169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100931" y="4757662"/>
            <a:ext cx="1095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2CD23-0919-7D3F-8815-D2E71DE8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6475"/>
            <a:ext cx="10551041" cy="563961"/>
          </a:xfrm>
        </p:spPr>
        <p:txBody>
          <a:bodyPr anchor="t">
            <a:noAutofit/>
          </a:bodyPr>
          <a:lstStyle/>
          <a:p>
            <a:r>
              <a:rPr lang="en-DE" sz="2400" dirty="0">
                <a:latin typeface="Chalkduster" panose="03050602040202020205" pitchFamily="66" charset="77"/>
              </a:rPr>
              <a:t> Q1.</a:t>
            </a:r>
            <a:r>
              <a:rPr lang="en-US" sz="2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Which movies contributed the most to revenue gain?</a:t>
            </a:r>
            <a:br>
              <a:rPr lang="en-US" sz="2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24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68489" y="3541017"/>
            <a:ext cx="2554980" cy="2554980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A graph of blue and white lines&#10;&#10;Description automatically generated">
            <a:extLst>
              <a:ext uri="{FF2B5EF4-FFF2-40B4-BE49-F238E27FC236}">
                <a16:creationId xmlns:a16="http://schemas.microsoft.com/office/drawing/2014/main" id="{E912DBF8-D7A7-58A9-B90D-FD4D2418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79" y="1481305"/>
            <a:ext cx="7828779" cy="41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6475"/>
            <a:ext cx="10661468" cy="563961"/>
          </a:xfrm>
        </p:spPr>
        <p:txBody>
          <a:bodyPr anchor="t">
            <a:normAutofit fontScale="90000"/>
          </a:bodyPr>
          <a:lstStyle/>
          <a:p>
            <a:r>
              <a:rPr lang="en-DE" sz="2700" dirty="0">
                <a:latin typeface="Chalkduster" panose="03050602040202020205" pitchFamily="66" charset="77"/>
              </a:rPr>
              <a:t> Q1.</a:t>
            </a:r>
            <a:r>
              <a:rPr lang="en-US" sz="27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Which movies contributed the least to revenue gain?</a:t>
            </a:r>
            <a:br>
              <a:rPr lang="en-US" sz="13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484638"/>
            <a:ext cx="2611359" cy="261135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8FB2033A-C8C1-7455-9719-C27E9401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55" y="1543747"/>
            <a:ext cx="7772400" cy="41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484638"/>
            <a:ext cx="2611359" cy="261135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blue and white bar chart&#10;&#10;Description automatically generated">
            <a:extLst>
              <a:ext uri="{FF2B5EF4-FFF2-40B4-BE49-F238E27FC236}">
                <a16:creationId xmlns:a16="http://schemas.microsoft.com/office/drawing/2014/main" id="{8DD3194C-4D26-928A-4F64-E208908D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105787"/>
            <a:ext cx="7772400" cy="3551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6ECAC5-ECC9-8A22-7855-ED083E9240EB}"/>
              </a:ext>
            </a:extLst>
          </p:cNvPr>
          <p:cNvSpPr txBox="1"/>
          <p:nvPr/>
        </p:nvSpPr>
        <p:spPr>
          <a:xfrm>
            <a:off x="1041313" y="5019882"/>
            <a:ext cx="7645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halkduster" panose="03050602040202020205" pitchFamily="66" charset="77"/>
              </a:rPr>
              <a:t>PG-13 is the top revenue-earning rating category followed by NC-17 and PG. </a:t>
            </a:r>
          </a:p>
          <a:p>
            <a:pPr algn="ctr"/>
            <a:r>
              <a:rPr lang="en-US" dirty="0">
                <a:latin typeface="Chalkduster" panose="03050602040202020205" pitchFamily="66" charset="77"/>
              </a:rPr>
              <a:t>PG has the highest revenue per movie.</a:t>
            </a:r>
          </a:p>
        </p:txBody>
      </p:sp>
    </p:spTree>
    <p:extLst>
      <p:ext uri="{BB962C8B-B14F-4D97-AF65-F5344CB8AC3E}">
        <p14:creationId xmlns:p14="http://schemas.microsoft.com/office/powerpoint/2010/main" val="33656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6475"/>
            <a:ext cx="10582939" cy="563961"/>
          </a:xfrm>
        </p:spPr>
        <p:txBody>
          <a:bodyPr anchor="t">
            <a:normAutofit fontScale="90000"/>
          </a:bodyPr>
          <a:lstStyle/>
          <a:p>
            <a:r>
              <a:rPr lang="en-DE" dirty="0">
                <a:latin typeface="Chalkduster" panose="03050602040202020205" pitchFamily="66" charset="77"/>
              </a:rPr>
              <a:t> </a:t>
            </a:r>
            <a:r>
              <a:rPr lang="en-DE" sz="2700" dirty="0">
                <a:latin typeface="Chalkduster" panose="03050602040202020205" pitchFamily="66" charset="77"/>
              </a:rPr>
              <a:t>Q2.</a:t>
            </a:r>
            <a:r>
              <a:rPr lang="en-US" sz="27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 What was the average rental duration for all videos?</a:t>
            </a:r>
            <a:br>
              <a:rPr lang="en-US" sz="1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484638"/>
            <a:ext cx="2611359" cy="261135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A screenshot of a blue and white chart&#10;&#10;Description automatically generated">
            <a:extLst>
              <a:ext uri="{FF2B5EF4-FFF2-40B4-BE49-F238E27FC236}">
                <a16:creationId xmlns:a16="http://schemas.microsoft.com/office/drawing/2014/main" id="{C54F87AB-8760-A4A2-7738-3652836D3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" t="2123" b="6525"/>
          <a:stretch/>
        </p:blipFill>
        <p:spPr>
          <a:xfrm>
            <a:off x="1204346" y="1403498"/>
            <a:ext cx="7226763" cy="3827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D5481A-A333-BDA2-4FD6-C736A589CEF5}"/>
              </a:ext>
            </a:extLst>
          </p:cNvPr>
          <p:cNvSpPr txBox="1"/>
          <p:nvPr/>
        </p:nvSpPr>
        <p:spPr>
          <a:xfrm>
            <a:off x="1077810" y="5486400"/>
            <a:ext cx="735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halkduster" panose="03050602040202020205" pitchFamily="66" charset="77"/>
              </a:rPr>
              <a:t>Average rental duration for all videos is 5 days</a:t>
            </a:r>
          </a:p>
        </p:txBody>
      </p:sp>
    </p:spTree>
    <p:extLst>
      <p:ext uri="{BB962C8B-B14F-4D97-AF65-F5344CB8AC3E}">
        <p14:creationId xmlns:p14="http://schemas.microsoft.com/office/powerpoint/2010/main" val="274347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6475"/>
            <a:ext cx="10540408" cy="563961"/>
          </a:xfrm>
        </p:spPr>
        <p:txBody>
          <a:bodyPr anchor="t">
            <a:normAutofit fontScale="90000"/>
          </a:bodyPr>
          <a:lstStyle/>
          <a:p>
            <a:r>
              <a:rPr lang="en-DE" dirty="0">
                <a:latin typeface="Chalkduster" panose="03050602040202020205" pitchFamily="66" charset="77"/>
              </a:rPr>
              <a:t> </a:t>
            </a:r>
            <a:r>
              <a:rPr lang="en-DE" sz="2700" dirty="0">
                <a:latin typeface="Chalkduster" panose="03050602040202020205" pitchFamily="66" charset="77"/>
              </a:rPr>
              <a:t>Q3</a:t>
            </a:r>
            <a:r>
              <a:rPr lang="en-DE" sz="1300" dirty="0">
                <a:latin typeface="Chalkduster" panose="03050602040202020205" pitchFamily="66" charset="77"/>
              </a:rPr>
              <a:t>.</a:t>
            </a:r>
            <a:r>
              <a:rPr lang="en-US" sz="1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 </a:t>
            </a:r>
            <a:r>
              <a:rPr lang="en-US" sz="27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Which countries are Rockbuster customers based in?</a:t>
            </a:r>
            <a:br>
              <a:rPr lang="en-US" sz="1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br>
              <a:rPr lang="en-US" sz="13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977155" y="3649683"/>
            <a:ext cx="2446314" cy="2446314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441646" y="5219127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306491" y="4951214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13E678ED-620F-3479-DDD1-B6578D2F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01" y="1320436"/>
            <a:ext cx="7872764" cy="3623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06C09-8618-82D6-010E-8260EDEF6056}"/>
              </a:ext>
            </a:extLst>
          </p:cNvPr>
          <p:cNvSpPr txBox="1"/>
          <p:nvPr/>
        </p:nvSpPr>
        <p:spPr>
          <a:xfrm>
            <a:off x="1086532" y="5096017"/>
            <a:ext cx="6891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latin typeface="Chalkduster" panose="03050602040202020205" pitchFamily="66" charset="77"/>
              </a:rPr>
              <a:t>India, China, United States, Japan and Mexico occur to be the top 5 with customers since they have high revenue generated.</a:t>
            </a:r>
          </a:p>
        </p:txBody>
      </p:sp>
    </p:spTree>
    <p:extLst>
      <p:ext uri="{BB962C8B-B14F-4D97-AF65-F5344CB8AC3E}">
        <p14:creationId xmlns:p14="http://schemas.microsoft.com/office/powerpoint/2010/main" val="336545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A0D60-3F31-46D6-B0FD-3A17A52C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9EB84-D789-CEDB-FAA1-0A5BF2A1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6475"/>
            <a:ext cx="10730907" cy="563961"/>
          </a:xfrm>
        </p:spPr>
        <p:txBody>
          <a:bodyPr anchor="t">
            <a:normAutofit fontScale="90000"/>
          </a:bodyPr>
          <a:lstStyle/>
          <a:p>
            <a:r>
              <a:rPr lang="en-DE" sz="2700" dirty="0">
                <a:latin typeface="Chalkduster" panose="03050602040202020205" pitchFamily="66" charset="77"/>
              </a:rPr>
              <a:t>Q4.</a:t>
            </a:r>
            <a:r>
              <a:rPr lang="en-US" sz="27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  <a:t> Where are customers with a high lifetime value based?</a:t>
            </a:r>
            <a:br>
              <a:rPr lang="en-US" sz="14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br>
              <a:rPr lang="en-US" sz="1300" b="0" cap="none" spc="0" dirty="0">
                <a:solidFill>
                  <a:srgbClr val="000000"/>
                </a:solidFill>
                <a:latin typeface="Chalkduster" panose="03050602040202020205" pitchFamily="66" charset="77"/>
              </a:rPr>
            </a:br>
            <a:endParaRPr lang="en-DE" sz="1300" dirty="0">
              <a:latin typeface="Chalkduster" panose="03050602040202020205" pitchFamily="66" charset="77"/>
            </a:endParaRP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669D493B-8FF2-64CB-D831-01F0E3F3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8" r="5202"/>
          <a:stretch/>
        </p:blipFill>
        <p:spPr>
          <a:xfrm>
            <a:off x="8812110" y="3484638"/>
            <a:ext cx="2611359" cy="2611359"/>
          </a:xfrm>
          <a:custGeom>
            <a:avLst/>
            <a:gdLst/>
            <a:ahLst/>
            <a:cxnLst/>
            <a:rect l="l" t="t" r="r" b="b"/>
            <a:pathLst>
              <a:path w="3486866" h="3486866">
                <a:moveTo>
                  <a:pt x="1743433" y="0"/>
                </a:moveTo>
                <a:cubicBezTo>
                  <a:pt x="2706304" y="0"/>
                  <a:pt x="3486866" y="780562"/>
                  <a:pt x="3486866" y="1743433"/>
                </a:cubicBezTo>
                <a:cubicBezTo>
                  <a:pt x="3486866" y="2706304"/>
                  <a:pt x="2706304" y="3486866"/>
                  <a:pt x="1743433" y="3486866"/>
                </a:cubicBezTo>
                <a:cubicBezTo>
                  <a:pt x="780562" y="3486866"/>
                  <a:pt x="0" y="2706304"/>
                  <a:pt x="0" y="1743433"/>
                </a:cubicBezTo>
                <a:cubicBezTo>
                  <a:pt x="0" y="780562"/>
                  <a:pt x="780562" y="0"/>
                  <a:pt x="1743433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9CB4C-47DE-50C9-2389-0234318DEEC3}"/>
              </a:ext>
            </a:extLst>
          </p:cNvPr>
          <p:cNvSpPr txBox="1"/>
          <p:nvPr/>
        </p:nvSpPr>
        <p:spPr>
          <a:xfrm>
            <a:off x="9328975" y="5231218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rgbClr val="FFFFFF"/>
                </a:solidFill>
                <a:latin typeface="Chalkduster" panose="03050602040202020205" pitchFamily="66" charset="77"/>
              </a:rPr>
              <a:t>ROCKBUSTER STEALTH LLC</a:t>
            </a:r>
            <a:endParaRPr lang="en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C8C4-6DC4-7879-9308-955FB065CB95}"/>
              </a:ext>
            </a:extLst>
          </p:cNvPr>
          <p:cNvSpPr txBox="1"/>
          <p:nvPr/>
        </p:nvSpPr>
        <p:spPr>
          <a:xfrm>
            <a:off x="10281683" y="4869712"/>
            <a:ext cx="883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00" dirty="0">
                <a:solidFill>
                  <a:srgbClr val="FFFFFF"/>
                </a:solidFill>
                <a:latin typeface="Chalkduster" panose="03050602040202020205" pitchFamily="66" charset="77"/>
              </a:rPr>
              <a:t>JULY,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346E9-7576-E8E3-F81C-9455F10B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map of the world with orange dots&#10;&#10;Description automatically generated">
            <a:extLst>
              <a:ext uri="{FF2B5EF4-FFF2-40B4-BE49-F238E27FC236}">
                <a16:creationId xmlns:a16="http://schemas.microsoft.com/office/drawing/2014/main" id="{7DF67C90-24B1-E5F5-EE50-07005AC4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2" y="1302608"/>
            <a:ext cx="7772400" cy="46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415</Words>
  <Application>Microsoft Macintosh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Chalkduster</vt:lpstr>
      <vt:lpstr>Trade Gothic Next Cond</vt:lpstr>
      <vt:lpstr>Trade Gothic Next Light</vt:lpstr>
      <vt:lpstr>Wingdings</vt:lpstr>
      <vt:lpstr>PortalVTI</vt:lpstr>
      <vt:lpstr>ROCKBUSTER STEALTH LLC</vt:lpstr>
      <vt:lpstr> INTRODUCTION</vt:lpstr>
      <vt:lpstr> Key questions and objectives</vt:lpstr>
      <vt:lpstr> Q1.Which movies contributed the most to revenue gain? </vt:lpstr>
      <vt:lpstr> Q1.Which movies contributed the least to revenue gain? </vt:lpstr>
      <vt:lpstr>PowerPoint Presentation</vt:lpstr>
      <vt:lpstr> Q2. What was the average rental duration for all videos? </vt:lpstr>
      <vt:lpstr> Q3. Which countries are Rockbuster customers based in?  </vt:lpstr>
      <vt:lpstr>Q4. Where are customers with a high lifetime value based?  </vt:lpstr>
      <vt:lpstr> Q5. Do sales figures vary between geographic regions?   </vt:lpstr>
      <vt:lpstr>RECOMMENDATIONS </vt:lpstr>
      <vt:lpstr>ROCKBUSTER STEALTH LLC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YUKBUIN NEMTAT</dc:creator>
  <cp:lastModifiedBy>YUKBUIN NEMTAT</cp:lastModifiedBy>
  <cp:revision>1</cp:revision>
  <dcterms:created xsi:type="dcterms:W3CDTF">2023-07-18T11:19:21Z</dcterms:created>
  <dcterms:modified xsi:type="dcterms:W3CDTF">2023-07-18T20:12:00Z</dcterms:modified>
</cp:coreProperties>
</file>