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6" r:id="rId5"/>
    <p:sldId id="267" r:id="rId6"/>
    <p:sldId id="272" r:id="rId7"/>
    <p:sldId id="269" r:id="rId8"/>
    <p:sldId id="271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02000" y="2015490"/>
            <a:ext cx="5588000" cy="3653155"/>
            <a:chOff x="3457574" y="1641515"/>
            <a:chExt cx="5143501" cy="3361230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6010621" y="4409140"/>
              <a:ext cx="2411601" cy="5936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l" defTabSz="914400"/>
              <a:r>
                <a:rPr 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90204" pitchFamily="34" charset="0"/>
                </a:rPr>
                <a:t>Mr. Nem Sothea</a:t>
              </a:r>
              <a:endPara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  <a:p>
              <a:pPr algn="l" defTabSz="914400"/>
              <a:r>
                <a:rPr lang="en-US" sz="12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90204" pitchFamily="34" charset="0"/>
                </a:rPr>
                <a:t>nempath2021@gmail.com</a:t>
              </a:r>
              <a:endParaRPr lang="en-US" sz="12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70605" y="2592070"/>
            <a:ext cx="5000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603050405020304" charset="0"/>
                <a:cs typeface="Times New Roman Regular" panose="02020603050405020304" charset="0"/>
              </a:rPr>
              <a:t>Reflect on your personal experience duing the first lab.</a:t>
            </a:r>
            <a:endParaRPr lang="en-US"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505460" y="254000"/>
            <a:ext cx="70402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</a:rPr>
              <a:t>Content</a:t>
            </a:r>
            <a:endParaRPr lang="en-US" altLang="en-US" sz="2400" dirty="0">
              <a:solidFill>
                <a:srgbClr val="404040"/>
              </a:solidFill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350" y="1106170"/>
            <a:ext cx="9144000" cy="2668905"/>
          </a:xfrm>
        </p:spPr>
        <p:txBody>
          <a:bodyPr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Describe what you learned while installing and writing your first Java program. What challenges did you face, and how did you overcome them?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How do you imagine applying this Java knowledge in your future jon or career? What kind of project, product, or inductry might ir relate to? 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528320" y="85725"/>
            <a:ext cx="109531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en-US" altLang="en-US" sz="2400">
                <a:sym typeface="+mn-ea"/>
              </a:rPr>
              <a:t>Describe what you learned while installing and writing your first Java program. What challenges did you face, and how did you overcome them?</a:t>
            </a:r>
            <a:endParaRPr lang="en-US" altLang="en-US" sz="2400"/>
          </a:p>
          <a:p>
            <a:pPr>
              <a:buFont typeface="Arial" panose="020B0604020202090204" pitchFamily="34" charset="0"/>
            </a:pP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5950" y="1238250"/>
            <a:ext cx="6470650" cy="5210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ts val="2860"/>
              </a:lnSpc>
              <a:spcBef>
                <a:spcPts val="1800"/>
              </a:spcBef>
              <a:spcAft>
                <a:spcPts val="1300"/>
              </a:spcAft>
            </a:pPr>
            <a:r>
              <a:rPr lang="en-US" altLang="zh-CN" sz="1600" b="1" i="0">
                <a:solidFill>
                  <a:schemeClr val="tx1"/>
                </a:solidFill>
                <a:latin typeface="Times New Roman Bold" panose="02020603050405020304" charset="0"/>
                <a:ea typeface="quote-cjk-patch"/>
                <a:cs typeface="Times New Roman Bold" panose="02020603050405020304" charset="0"/>
              </a:rPr>
              <a:t>Challenges Faced</a:t>
            </a:r>
            <a:endParaRPr lang="en-US" altLang="zh-CN" sz="1600" b="1" i="0">
              <a:solidFill>
                <a:schemeClr val="tx1"/>
              </a:solidFill>
              <a:latin typeface="Times New Roman Bold" panose="02020603050405020304" charset="0"/>
              <a:ea typeface="quote-cjk-patch"/>
              <a:cs typeface="Times New Roman Bold" panose="02020603050405020304" charset="0"/>
            </a:endParaRPr>
          </a:p>
          <a:p>
            <a:pPr marL="742950" lvl="1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First-time Java programming in VSCode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Setting up the environment (JDK, extensions, configurations)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0" indent="0" algn="l">
              <a:lnSpc>
                <a:spcPts val="2860"/>
              </a:lnSpc>
              <a:spcBef>
                <a:spcPts val="1800"/>
              </a:spcBef>
              <a:spcAft>
                <a:spcPts val="1300"/>
              </a:spcAft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How I overcome them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285750" indent="-285750" algn="l">
              <a:lnSpc>
                <a:spcPts val="286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charset="0"/>
              <a:buChar char=""/>
            </a:pPr>
            <a:r>
              <a:rPr lang="en-US" altLang="zh-CN" sz="1600" b="1" i="0">
                <a:solidFill>
                  <a:schemeClr val="tx1"/>
                </a:solidFill>
                <a:latin typeface="Times New Roman Bold" panose="02020603050405020304" charset="0"/>
                <a:ea typeface="quote-cjk-patch"/>
                <a:cs typeface="Times New Roman Bold" panose="02020603050405020304" charset="0"/>
              </a:rPr>
              <a:t>Environment Setup:</a:t>
            </a:r>
            <a:endParaRPr lang="en-US" altLang="zh-CN" sz="1600" b="1" i="0">
              <a:solidFill>
                <a:schemeClr val="tx1"/>
              </a:solidFill>
              <a:latin typeface="Times New Roman Bold" panose="02020603050405020304" charset="0"/>
              <a:ea typeface="quote-cjk-patch"/>
              <a:cs typeface="Times New Roman Bold" panose="02020603050405020304" charset="0"/>
            </a:endParaRPr>
          </a:p>
          <a:p>
            <a:pPr marL="742950" lvl="1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Followed VSCode’s Java documentation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Installed extensions (e.g., Java Extension Pack)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285750" indent="-285750" algn="l">
              <a:lnSpc>
                <a:spcPts val="286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charset="0"/>
              <a:buChar char=""/>
            </a:pPr>
            <a:r>
              <a:rPr lang="en-US" altLang="zh-CN" sz="1600" b="1" i="0">
                <a:solidFill>
                  <a:schemeClr val="tx1"/>
                </a:solidFill>
                <a:latin typeface="Times New Roman Bold" panose="02020603050405020304" charset="0"/>
                <a:ea typeface="quote-cjk-patch"/>
                <a:cs typeface="Times New Roman Bold" panose="02020603050405020304" charset="0"/>
              </a:rPr>
              <a:t>AI Assistance:</a:t>
            </a:r>
            <a:endParaRPr lang="en-US" altLang="zh-CN" sz="1600" b="1" i="0">
              <a:solidFill>
                <a:schemeClr val="tx1"/>
              </a:solidFill>
              <a:latin typeface="Times New Roman Bold" panose="02020603050405020304" charset="0"/>
              <a:ea typeface="quote-cjk-patch"/>
              <a:cs typeface="Times New Roman Bold" panose="02020603050405020304" charset="0"/>
            </a:endParaRPr>
          </a:p>
          <a:p>
            <a:pPr marL="742950" lvl="1" indent="-285750" algn="l">
              <a:lnSpc>
                <a:spcPts val="286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Used GitHub Copilot for: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3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Code suggestions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3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Debugging help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3" indent="-285750" algn="l">
              <a:lnSpc>
                <a:spcPts val="28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"/>
            </a:pPr>
            <a:r>
              <a:rPr lang="en-US" altLang="zh-CN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Best practice</a:t>
            </a:r>
            <a:endParaRPr lang="en-US" altLang="zh-CN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528320" y="249555"/>
            <a:ext cx="109531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Result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1058545"/>
            <a:ext cx="10429875" cy="508889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721995" y="2339340"/>
            <a:ext cx="2836545" cy="2508885"/>
          </a:xfrm>
          <a:prstGeom prst="rect">
            <a:avLst/>
          </a:prstGeom>
          <a:noFill/>
          <a:ln w="28575" cmpd="dbl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935730" y="1574165"/>
            <a:ext cx="3887470" cy="1650365"/>
          </a:xfrm>
          <a:prstGeom prst="rect">
            <a:avLst/>
          </a:prstGeom>
          <a:noFill/>
          <a:ln w="28575" cmpd="dbl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201025" y="1393190"/>
            <a:ext cx="2849880" cy="3231515"/>
          </a:xfrm>
          <a:prstGeom prst="rect">
            <a:avLst/>
          </a:prstGeom>
          <a:noFill/>
          <a:ln w="28575" cmpd="dbl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510915" y="5421630"/>
            <a:ext cx="4642485" cy="579120"/>
          </a:xfrm>
          <a:prstGeom prst="rect">
            <a:avLst/>
          </a:prstGeom>
          <a:noFill/>
          <a:ln w="28575" cmpd="dbl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558290" y="1971040"/>
            <a:ext cx="144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Extensions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439920" y="3348990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Block of Code</a:t>
            </a:r>
            <a:endParaRPr lang="en-US" altLang="en-US" b="1">
              <a:solidFill>
                <a:schemeClr val="bg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880100" y="5877560"/>
            <a:ext cx="124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Result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44560" y="4725035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Times New Roman Bold" panose="02020603050405020304" charset="0"/>
                <a:ea typeface="quote-cjk-patch"/>
                <a:cs typeface="Times New Roman Bold" panose="02020603050405020304" charset="0"/>
                <a:sym typeface="+mn-ea"/>
              </a:rPr>
              <a:t>Copilot  </a:t>
            </a:r>
            <a:r>
              <a:rPr lang="en-US" altLang="en-US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</a:rPr>
              <a:t>AI</a:t>
            </a:r>
            <a:endParaRPr lang="en-US" altLang="en-US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528320" y="258445"/>
            <a:ext cx="109531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</a:rPr>
              <a:t>How do you imagine applying this java knowledge in your future job or career? What kind of project, product, or industry might it relate to?</a:t>
            </a:r>
            <a:endParaRPr lang="en-US" altLang="en-US" sz="2400" dirty="0">
              <a:solidFill>
                <a:srgbClr val="404040"/>
              </a:solidFill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2310" y="1184275"/>
            <a:ext cx="6470650" cy="4598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</a:pPr>
            <a:r>
              <a:rPr lang="en-US" altLang="en-US" sz="1600" b="1" i="0">
                <a:solidFill>
                  <a:schemeClr val="tx1"/>
                </a:solidFill>
                <a:latin typeface="Times New Roman Bold" panose="02020603050405020304" charset="0"/>
                <a:ea typeface="quote-cjk-patch"/>
                <a:cs typeface="Times New Roman Bold" panose="02020603050405020304" charset="0"/>
              </a:rPr>
              <a:t>Java in My Career – A We-HR Project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0" indent="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Why Java?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  <a:buFont typeface="Wingdings" panose="05000000000000000000" charset="0"/>
              <a:buChar char=""/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Versatile for enterprise applications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  <a:buFont typeface="Wingdings" panose="05000000000000000000" charset="0"/>
              <a:buChar char=""/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Strong ecosystem for backend systems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0" indent="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</a:pPr>
            <a:r>
              <a:rPr lang="en-US" altLang="en-US" sz="1600" b="1" i="0">
                <a:solidFill>
                  <a:schemeClr val="tx1"/>
                </a:solidFill>
                <a:latin typeface="Times New Roman Bold" panose="02020603050405020304" charset="0"/>
                <a:ea typeface="quote-cjk-patch"/>
                <a:cs typeface="Times New Roman Bold" panose="02020603050405020304" charset="0"/>
              </a:rPr>
              <a:t>Project idea: We-HR System</a:t>
            </a:r>
            <a:endParaRPr lang="en-US" altLang="en-US" sz="1600" b="1" i="0">
              <a:solidFill>
                <a:schemeClr val="tx1"/>
              </a:solidFill>
              <a:latin typeface="Times New Roman Bold" panose="02020603050405020304" charset="0"/>
              <a:ea typeface="quote-cjk-patch"/>
              <a:cs typeface="Times New Roman Bold" panose="02020603050405020304" charset="0"/>
            </a:endParaRPr>
          </a:p>
          <a:p>
            <a:pPr marL="285750" indent="-28575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  <a:buFont typeface="Wingdings" panose="05000000000000000000" charset="0"/>
              <a:buChar char=""/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Features: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  <a:buFont typeface="Wingdings" panose="05000000000000000000" charset="0"/>
              <a:buChar char=""/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Employee/student attendance tracking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  <a:buFont typeface="Wingdings" panose="05000000000000000000" charset="0"/>
              <a:buChar char=""/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Leave management (approvals, records)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  <a:p>
            <a:pPr marL="742950" lvl="1" indent="-285750" algn="l">
              <a:lnSpc>
                <a:spcPct val="60000"/>
              </a:lnSpc>
              <a:spcBef>
                <a:spcPts val="1800"/>
              </a:spcBef>
              <a:spcAft>
                <a:spcPts val="1300"/>
              </a:spcAft>
              <a:buFont typeface="Wingdings" panose="05000000000000000000" charset="0"/>
              <a:buChar char=""/>
            </a:pPr>
            <a:r>
              <a:rPr lang="en-US" altLang="en-US" sz="1600" b="0" i="0">
                <a:solidFill>
                  <a:schemeClr val="tx1"/>
                </a:solidFill>
                <a:latin typeface="Times New Roman Regular" panose="02020603050405020304" charset="0"/>
                <a:ea typeface="quote-cjk-patch"/>
                <a:cs typeface="Times New Roman Regular" panose="02020603050405020304" charset="0"/>
              </a:rPr>
              <a:t>Scalable for companies/universities</a:t>
            </a:r>
            <a:endParaRPr lang="en-US" altLang="en-US" sz="1600" b="0" i="0">
              <a:solidFill>
                <a:schemeClr val="tx1"/>
              </a:solidFill>
              <a:latin typeface="Times New Roman Regular" panose="02020603050405020304" charset="0"/>
              <a:ea typeface="quote-cjk-patch"/>
              <a:cs typeface="Times New Roman Regular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528320" y="258445"/>
            <a:ext cx="109531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latin typeface="Times New Roman Regular" panose="02020603050405020304" charset="0"/>
                <a:ea typeface="Calibri" panose="020F0502020204030204" pitchFamily="34" charset="0"/>
                <a:cs typeface="Times New Roman Regular" panose="02020603050405020304" charset="0"/>
              </a:rPr>
              <a:t>Reference</a:t>
            </a:r>
            <a:endParaRPr lang="en-US" altLang="en-US" sz="2400" dirty="0">
              <a:solidFill>
                <a:srgbClr val="404040"/>
              </a:solidFill>
              <a:latin typeface="Times New Roman Regular" panose="02020603050405020304" charset="0"/>
              <a:ea typeface="Calibri" panose="020F0502020204030204" pitchFamily="34" charset="0"/>
              <a:cs typeface="Times New Roman Regular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Principles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8350" y="1364615"/>
            <a:ext cx="7385050" cy="174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 https://code.visualstudio.com/docs/languages/java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https://code.visualstudio.com/docs/java/java-tutorial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https://www.oracle.com/java/technologies/downloads/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24345" y="523684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Thank you.</a:t>
            </a:r>
            <a:endParaRPr lang="en-US" sz="4400">
              <a:solidFill>
                <a:schemeClr val="accent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</Words>
  <Application>WPS Presentation</Application>
  <PresentationFormat>宽屏</PresentationFormat>
  <Paragraphs>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Helvetica Neue</vt:lpstr>
      <vt:lpstr>宋体-简</vt:lpstr>
      <vt:lpstr>Times New Roman Regular</vt:lpstr>
      <vt:lpstr>Times New Roman Bold</vt:lpstr>
      <vt:lpstr>quote-cjk-patch</vt:lpstr>
      <vt:lpstr>Thonburi</vt:lpstr>
      <vt:lpstr>Wingdings</vt:lpstr>
      <vt:lpstr>Microsoft YaHei</vt:lpstr>
      <vt:lpstr>汉仪旗黑</vt:lpstr>
      <vt:lpstr>Arial Unicode MS</vt:lpstr>
      <vt:lpstr>Calibri Light</vt:lpstr>
      <vt:lpstr>SimSun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nem path</cp:lastModifiedBy>
  <cp:revision>69</cp:revision>
  <dcterms:created xsi:type="dcterms:W3CDTF">2025-07-26T02:38:06Z</dcterms:created>
  <dcterms:modified xsi:type="dcterms:W3CDTF">2025-07-26T02:38:06Z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1033-12.1.21937.21937</vt:lpwstr>
  </property>
  <property fmtid="{D5CDD505-2E9C-101B-9397-08002B2CF9AE}" pid="3" name="ICV">
    <vt:lpwstr>E377C2F9972D7676075F80682D2B229F_41</vt:lpwstr>
  </property>
</Properties>
</file>