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90" r:id="rId3"/>
    <p:sldId id="409" r:id="rId4"/>
    <p:sldId id="391" r:id="rId5"/>
    <p:sldId id="413" r:id="rId6"/>
    <p:sldId id="410" r:id="rId7"/>
    <p:sldId id="411" r:id="rId8"/>
    <p:sldId id="412" r:id="rId9"/>
    <p:sldId id="392" r:id="rId10"/>
    <p:sldId id="393" r:id="rId11"/>
    <p:sldId id="394" r:id="rId12"/>
    <p:sldId id="398" r:id="rId13"/>
    <p:sldId id="402" r:id="rId14"/>
    <p:sldId id="404" r:id="rId15"/>
    <p:sldId id="405" r:id="rId16"/>
    <p:sldId id="406" r:id="rId17"/>
    <p:sldId id="407" r:id="rId18"/>
    <p:sldId id="408" r:id="rId19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">
          <p15:clr>
            <a:srgbClr val="A4A3A4"/>
          </p15:clr>
        </p15:guide>
        <p15:guide id="2" orient="horz" pos="3897">
          <p15:clr>
            <a:srgbClr val="A4A3A4"/>
          </p15:clr>
        </p15:guide>
        <p15:guide id="3" orient="horz" pos="546" userDrawn="1">
          <p15:clr>
            <a:srgbClr val="A4A3A4"/>
          </p15:clr>
        </p15:guide>
        <p15:guide id="4" orient="horz" pos="738" userDrawn="1">
          <p15:clr>
            <a:srgbClr val="A4A3A4"/>
          </p15:clr>
        </p15:guide>
        <p15:guide id="5" orient="horz" pos="4319">
          <p15:clr>
            <a:srgbClr val="A4A3A4"/>
          </p15:clr>
        </p15:guide>
        <p15:guide id="6" orient="horz" pos="1272">
          <p15:clr>
            <a:srgbClr val="A4A3A4"/>
          </p15:clr>
        </p15:guide>
        <p15:guide id="9" pos="212">
          <p15:clr>
            <a:srgbClr val="A4A3A4"/>
          </p15:clr>
        </p15:guide>
        <p15:guide id="10" pos="7468" userDrawn="1">
          <p15:clr>
            <a:srgbClr val="A4A3A4"/>
          </p15:clr>
        </p15:guide>
        <p15:guide id="11" orient="horz" pos="3832">
          <p15:clr>
            <a:srgbClr val="A4A3A4"/>
          </p15:clr>
        </p15:guide>
        <p15:guide id="12" orient="horz" pos="386">
          <p15:clr>
            <a:srgbClr val="A4A3A4"/>
          </p15:clr>
        </p15:guide>
        <p15:guide id="13" orient="horz" pos="1024">
          <p15:clr>
            <a:srgbClr val="A4A3A4"/>
          </p15:clr>
        </p15:guide>
        <p15:guide id="14" pos="2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25C"/>
    <a:srgbClr val="003C4D"/>
    <a:srgbClr val="4E748B"/>
    <a:srgbClr val="7C98AD"/>
    <a:srgbClr val="D0D9DE"/>
    <a:srgbClr val="EFEFEF"/>
    <a:srgbClr val="0047CE"/>
    <a:srgbClr val="001871"/>
    <a:srgbClr val="64CCC9"/>
    <a:srgbClr val="00B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3" autoAdjust="0"/>
    <p:restoredTop sz="99754" autoAdjust="0"/>
  </p:normalViewPr>
  <p:slideViewPr>
    <p:cSldViewPr snapToGrid="0">
      <p:cViewPr varScale="1">
        <p:scale>
          <a:sx n="89" d="100"/>
          <a:sy n="89" d="100"/>
        </p:scale>
        <p:origin x="365" y="72"/>
      </p:cViewPr>
      <p:guideLst>
        <p:guide orient="horz" pos="147"/>
        <p:guide orient="horz" pos="3897"/>
        <p:guide orient="horz" pos="546"/>
        <p:guide orient="horz" pos="738"/>
        <p:guide orient="horz" pos="4319"/>
        <p:guide orient="horz" pos="1272"/>
        <p:guide pos="212"/>
        <p:guide pos="7468"/>
        <p:guide orient="horz" pos="3832"/>
        <p:guide orient="horz" pos="386"/>
        <p:guide orient="horz" pos="1024"/>
        <p:guide pos="2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26848"/>
    </p:cViewPr>
  </p:sorterViewPr>
  <p:notesViewPr>
    <p:cSldViewPr snapToGrid="0">
      <p:cViewPr varScale="1">
        <p:scale>
          <a:sx n="66" d="100"/>
          <a:sy n="66" d="100"/>
        </p:scale>
        <p:origin x="3106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62832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 smtClean="0">
                <a:solidFill>
                  <a:schemeClr val="accent1"/>
                </a:solidFill>
                <a:latin typeface="Salesforce Sans"/>
              </a:rPr>
              <a:t>Presentation Title</a:t>
            </a:r>
            <a:endParaRPr lang="en-US" dirty="0">
              <a:solidFill>
                <a:schemeClr val="accent1"/>
              </a:solidFill>
              <a:latin typeface="Salesforce San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94638" y="0"/>
            <a:ext cx="15141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 algn="l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Salesforce San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96337"/>
            <a:ext cx="303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Copyright Salesforce 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2015. 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Legal Terms and more here.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1" y="9225416"/>
            <a:ext cx="7010400" cy="70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lesforce Sans"/>
            </a:endParaRPr>
          </a:p>
        </p:txBody>
      </p:sp>
      <p:grpSp>
        <p:nvGrpSpPr>
          <p:cNvPr id="8" name="Group 18"/>
          <p:cNvGrpSpPr>
            <a:grpSpLocks noChangeAspect="1"/>
          </p:cNvGrpSpPr>
          <p:nvPr/>
        </p:nvGrpSpPr>
        <p:grpSpPr bwMode="auto">
          <a:xfrm>
            <a:off x="6249040" y="8675676"/>
            <a:ext cx="611829" cy="428383"/>
            <a:chOff x="267" y="-340"/>
            <a:chExt cx="7144" cy="5002"/>
          </a:xfrm>
        </p:grpSpPr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rgbClr val="0A9A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0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1" name="Freeform 2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2" name="Freeform 2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3" name="Freeform 2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4" name="Freeform 2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5" name="Freeform 2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6" name="Freeform 2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7" name="Freeform 2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8" name="Freeform 2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9" name="Freeform 2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420497" y="0"/>
            <a:ext cx="0" cy="4777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35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049795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800">
                <a:solidFill>
                  <a:schemeClr val="accent1"/>
                </a:solidFill>
                <a:latin typeface="Salesforce San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6485" y="0"/>
            <a:ext cx="1243915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Salesforce Sans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1" y="9225416"/>
            <a:ext cx="7010400" cy="70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lesforce San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996337"/>
            <a:ext cx="3038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defRPr>
            </a:lvl1pPr>
          </a:lstStyle>
          <a:p>
            <a:r>
              <a:rPr lang="en-US" dirty="0" smtClean="0"/>
              <a:t>Copyright Salesforce 2015. Legal Terms and more here.</a:t>
            </a:r>
          </a:p>
        </p:txBody>
      </p:sp>
      <p:grpSp>
        <p:nvGrpSpPr>
          <p:cNvPr id="10" name="Group 18"/>
          <p:cNvGrpSpPr>
            <a:grpSpLocks noChangeAspect="1"/>
          </p:cNvGrpSpPr>
          <p:nvPr/>
        </p:nvGrpSpPr>
        <p:grpSpPr bwMode="auto">
          <a:xfrm>
            <a:off x="6393468" y="8874285"/>
            <a:ext cx="417887" cy="292591"/>
            <a:chOff x="267" y="-340"/>
            <a:chExt cx="7144" cy="5002"/>
          </a:xfrm>
        </p:grpSpPr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rgbClr val="0A9A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4" name="Freeform 2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6" name="Freeform 2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7" name="Freeform 2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8" name="Freeform 2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9" name="Freeform 2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0" name="Freeform 2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1" name="Freeform 2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2" name="Freeform 2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5832389" y="0"/>
            <a:ext cx="0" cy="4695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0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None/>
      <a:defRPr sz="1000" kern="1200">
        <a:solidFill>
          <a:schemeClr val="tx1"/>
        </a:solidFill>
        <a:latin typeface="Salesforce Sans"/>
        <a:ea typeface="+mn-ea"/>
        <a:cs typeface="+mn-cs"/>
      </a:defRPr>
    </a:lvl1pPr>
    <a:lvl2pPr marL="4572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Nem Stefanovic, Tech Lead at </a:t>
            </a:r>
            <a:r>
              <a:rPr lang="en-CA" dirty="0" err="1" smtClean="0"/>
              <a:t>Kooltra</a:t>
            </a:r>
            <a:endParaRPr lang="en-CA" dirty="0" smtClean="0"/>
          </a:p>
          <a:p>
            <a:pPr marL="628650" lvl="1" indent="-171450">
              <a:buFontTx/>
              <a:buChar char="-"/>
            </a:pPr>
            <a:r>
              <a:rPr lang="en-CA" dirty="0" smtClean="0"/>
              <a:t>I am responsible for all aspects of our </a:t>
            </a:r>
            <a:r>
              <a:rPr lang="en-CA" dirty="0" err="1" smtClean="0"/>
              <a:t>Kooltra’s</a:t>
            </a:r>
            <a:r>
              <a:rPr lang="en-CA" dirty="0" smtClean="0"/>
              <a:t> technology</a:t>
            </a: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 err="1" smtClean="0"/>
              <a:t>Kooltra</a:t>
            </a:r>
            <a:r>
              <a:rPr lang="en-CA" dirty="0" smtClean="0"/>
              <a:t> – Fast growing Toronto </a:t>
            </a:r>
            <a:r>
              <a:rPr lang="en-CA" dirty="0" err="1" smtClean="0"/>
              <a:t>Startup</a:t>
            </a:r>
            <a:endParaRPr lang="en-CA" dirty="0" smtClean="0"/>
          </a:p>
          <a:p>
            <a:pPr marL="628650" lvl="1" indent="-171450">
              <a:buFontTx/>
              <a:buChar char="-"/>
            </a:pPr>
            <a:r>
              <a:rPr lang="en-CA" dirty="0" smtClean="0"/>
              <a:t>a Foreign Exchange trading platform, built primarily on Force.com Platform</a:t>
            </a:r>
          </a:p>
          <a:p>
            <a:pPr marL="628650" lvl="1" indent="-171450">
              <a:buFontTx/>
              <a:buChar char="-"/>
            </a:pPr>
            <a:r>
              <a:rPr lang="en-CA" dirty="0" smtClean="0"/>
              <a:t>We are empowering small to medium sized FX brokers by offering a complete back office solution</a:t>
            </a:r>
          </a:p>
          <a:p>
            <a:pPr marL="628650" lvl="1" indent="-171450">
              <a:buFontTx/>
              <a:buChar char="-"/>
            </a:pPr>
            <a:r>
              <a:rPr lang="en-CA" dirty="0" smtClean="0"/>
              <a:t>Our system integrates with liquidity providers, financial institutions, </a:t>
            </a:r>
            <a:r>
              <a:rPr lang="en-CA" smtClean="0"/>
              <a:t>and regulators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962551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2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8205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918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850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716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219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1141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625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674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 is supposed to depict a traditional approach to report generation. </a:t>
            </a:r>
            <a:r>
              <a:rPr lang="en-CA" dirty="0" err="1" smtClean="0"/>
              <a:t>Metaphore</a:t>
            </a:r>
            <a:r>
              <a:rPr lang="en-CA" dirty="0" smtClean="0"/>
              <a:t> for: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Effort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Manual work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Wasteful resources</a:t>
            </a:r>
          </a:p>
          <a:p>
            <a:endParaRPr lang="en-CA" dirty="0"/>
          </a:p>
          <a:p>
            <a:r>
              <a:rPr lang="en-CA" dirty="0" smtClean="0"/>
              <a:t>What we want: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automation, regular report generation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Don’t want to burden customers, but have the reports available for customers if they want it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Generate the reports within the limits imposed by Salesforce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4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The problem is: How do we generate hundreds (or more) reports on a regular basis?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More importantly, how do we manage our time and resource to achieve this task?</a:t>
            </a:r>
          </a:p>
          <a:p>
            <a:pPr marL="628650" lvl="1" indent="-171450">
              <a:buFontTx/>
              <a:buChar char="-"/>
            </a:pPr>
            <a:r>
              <a:rPr lang="en-CA" dirty="0" smtClean="0"/>
              <a:t>Read limits….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And, SF has built-in native PDF generation capabilities. We want to take advantage of this! PDFs also tend to look very professional rather than text documents.</a:t>
            </a:r>
          </a:p>
          <a:p>
            <a:pPr marL="171450" indent="-171450">
              <a:buFontTx/>
              <a:buChar char="-"/>
            </a:pP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 smtClean="0"/>
              <a:t>Read use cases:</a:t>
            </a:r>
          </a:p>
          <a:p>
            <a:pPr marL="628650" lvl="1" indent="-171450">
              <a:buFontTx/>
              <a:buChar char="-"/>
            </a:pPr>
            <a:r>
              <a:rPr lang="en-CA" dirty="0" smtClean="0"/>
              <a:t>In </a:t>
            </a:r>
            <a:r>
              <a:rPr lang="en-CA" dirty="0" err="1" smtClean="0"/>
              <a:t>kooltra</a:t>
            </a:r>
            <a:r>
              <a:rPr lang="en-CA" dirty="0" smtClean="0"/>
              <a:t>, users trade currencies, we show net positions at the end of a day</a:t>
            </a:r>
          </a:p>
          <a:p>
            <a:pPr marL="628650" lvl="1" indent="-171450">
              <a:buFontTx/>
              <a:buChar char="-"/>
            </a:pPr>
            <a:r>
              <a:rPr lang="en-CA" dirty="0" smtClean="0"/>
              <a:t>We also have sanctions screening to search a database for black-listed names, returns names list with percentage  hit. – can automate process to occur bi weekly or monthly.</a:t>
            </a:r>
          </a:p>
          <a:p>
            <a:pPr marL="628650" lvl="1" indent="-171450">
              <a:buFontTx/>
              <a:buChar char="-"/>
            </a:pPr>
            <a:r>
              <a:rPr lang="en-CA" dirty="0" smtClean="0"/>
              <a:t>As part of that process, we retain metadata about each report showing certified hit, and user that approved it.</a:t>
            </a:r>
          </a:p>
          <a:p>
            <a:pPr marL="628650" lvl="1" indent="-171450">
              <a:buFontTx/>
              <a:buChar char="-"/>
            </a:pP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94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 talk breaks  down as follows: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I begin by discussing </a:t>
            </a:r>
            <a:r>
              <a:rPr lang="en-CA" dirty="0"/>
              <a:t>JSON, applied to </a:t>
            </a:r>
            <a:r>
              <a:rPr lang="en-CA" dirty="0" smtClean="0"/>
              <a:t>metadata and attachments</a:t>
            </a:r>
          </a:p>
          <a:p>
            <a:pPr marL="171450" indent="-171450">
              <a:buFontTx/>
              <a:buChar char="-"/>
            </a:pPr>
            <a:r>
              <a:rPr lang="en-CA" dirty="0"/>
              <a:t>Followed by REST </a:t>
            </a:r>
            <a:r>
              <a:rPr lang="en-CA" dirty="0" smtClean="0"/>
              <a:t>and HTTP callouts</a:t>
            </a:r>
          </a:p>
          <a:p>
            <a:pPr marL="628650" lvl="1" indent="-171450">
              <a:buFontTx/>
              <a:buChar char="-"/>
            </a:pPr>
            <a:r>
              <a:rPr lang="en-CA" dirty="0" smtClean="0"/>
              <a:t>REST – allows us (or external client) to execute a function on our org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The first two topics are integral to the mass report generation process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The last point is an overview of the whole report generation infrastructure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We will see examples for each section.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953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720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233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40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514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Here is an example for how to set up a REST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362" y="2088087"/>
            <a:ext cx="10908173" cy="2157270"/>
          </a:xfrm>
        </p:spPr>
        <p:txBody>
          <a:bodyPr lIns="0" tIns="0" rIns="0" bIns="0" anchor="b">
            <a:noAutofit/>
          </a:bodyPr>
          <a:lstStyle>
            <a:lvl1pPr algn="l">
              <a:defRPr sz="5400" spc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648" y="4392429"/>
            <a:ext cx="11835177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8327" y="5528767"/>
            <a:ext cx="11515535" cy="500389"/>
          </a:xfrm>
        </p:spPr>
        <p:txBody>
          <a:bodyPr vert="horz" lIns="9144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600" spc="0" dirty="0" smtClean="0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lang="en-US" dirty="0" smtClean="0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Char char="​"/>
              <a:defRPr lang="en-US" sz="2000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Name of presenter, title and email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338327" y="4547601"/>
            <a:ext cx="7289872" cy="750471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2000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6" name="Picture 35" descr="Corporate_Primary_1 Line Tag_2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3" y="872837"/>
            <a:ext cx="4793376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9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878" y="1599480"/>
            <a:ext cx="3743722" cy="4622864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9099" y="1599480"/>
            <a:ext cx="3730752" cy="4622864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109614" y="1599480"/>
            <a:ext cx="3736459" cy="4622864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_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328" y="2480258"/>
            <a:ext cx="3755988" cy="3112046"/>
          </a:xfrm>
        </p:spPr>
        <p:txBody>
          <a:bodyPr lIns="9144" rIns="9144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1062" y="2480258"/>
            <a:ext cx="3735930" cy="3112046"/>
          </a:xfrm>
        </p:spPr>
        <p:txBody>
          <a:bodyPr lIns="9144" rIns="9144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081106" y="2480258"/>
            <a:ext cx="3766148" cy="3112046"/>
          </a:xfrm>
        </p:spPr>
        <p:txBody>
          <a:bodyPr lIns="9144" rIns="9144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338328" y="1600201"/>
            <a:ext cx="3759260" cy="681293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220789" y="1600201"/>
            <a:ext cx="3731833" cy="681293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8104050" y="1600201"/>
            <a:ext cx="3749811" cy="681293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8080049" y="5660496"/>
            <a:ext cx="3770416" cy="225703"/>
          </a:xfrm>
        </p:spPr>
        <p:txBody>
          <a:bodyPr wrap="square" lIns="9144" rIns="9144">
            <a:spAutoFit/>
          </a:bodyPr>
          <a:lstStyle>
            <a:lvl1pPr marL="0" indent="0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kern="1200" spc="-30" baseline="0" dirty="0">
                <a:solidFill>
                  <a:srgbClr val="0079A8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338328" y="5660496"/>
            <a:ext cx="3730752" cy="225703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4221870" y="5660496"/>
            <a:ext cx="3730752" cy="225703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61"/>
          <p:cNvSpPr>
            <a:spLocks noGrp="1"/>
          </p:cNvSpPr>
          <p:nvPr>
            <p:ph type="pic" sz="quarter" idx="17"/>
          </p:nvPr>
        </p:nvSpPr>
        <p:spPr>
          <a:xfrm>
            <a:off x="336549" y="1597025"/>
            <a:ext cx="3752871" cy="39808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3" name="Picture Placeholder 61"/>
          <p:cNvSpPr>
            <a:spLocks noGrp="1"/>
          </p:cNvSpPr>
          <p:nvPr>
            <p:ph type="pic" sz="quarter" idx="18"/>
          </p:nvPr>
        </p:nvSpPr>
        <p:spPr>
          <a:xfrm>
            <a:off x="4229382" y="1597025"/>
            <a:ext cx="3725862" cy="3980821"/>
          </a:xfrm>
        </p:spPr>
        <p:txBody>
          <a:bodyPr/>
          <a:lstStyle/>
          <a:p>
            <a:endParaRPr lang="en-US"/>
          </a:p>
        </p:txBody>
      </p:sp>
      <p:sp>
        <p:nvSpPr>
          <p:cNvPr id="64" name="Picture Placeholder 61"/>
          <p:cNvSpPr>
            <a:spLocks noGrp="1"/>
          </p:cNvSpPr>
          <p:nvPr>
            <p:ph type="pic" sz="quarter" idx="19"/>
          </p:nvPr>
        </p:nvSpPr>
        <p:spPr>
          <a:xfrm>
            <a:off x="8101820" y="1597025"/>
            <a:ext cx="3746255" cy="3980821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333565" y="5702300"/>
            <a:ext cx="3749040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7217" y="5786195"/>
            <a:ext cx="3749040" cy="502850"/>
          </a:xfrm>
        </p:spPr>
        <p:txBody>
          <a:bodyPr/>
          <a:lstStyle>
            <a:lvl1pPr>
              <a:buNone/>
              <a:defRPr sz="1400" spc="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4229382" y="5702300"/>
            <a:ext cx="37325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4218268" y="5786195"/>
            <a:ext cx="3749040" cy="502850"/>
          </a:xfrm>
        </p:spPr>
        <p:txBody>
          <a:bodyPr/>
          <a:lstStyle>
            <a:lvl1pPr>
              <a:buNone/>
              <a:defRPr sz="1400" spc="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8101820" y="5702300"/>
            <a:ext cx="3749040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8112687" y="5786195"/>
            <a:ext cx="3749040" cy="502850"/>
          </a:xfrm>
        </p:spPr>
        <p:txBody>
          <a:bodyPr/>
          <a:lstStyle>
            <a:lvl1pPr>
              <a:buNone/>
              <a:defRPr sz="1400" spc="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7877" y="381000"/>
            <a:ext cx="2923757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2623" y="1703211"/>
            <a:ext cx="2727179" cy="390808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57205" y="1703211"/>
            <a:ext cx="2727179" cy="390808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181787" y="1703211"/>
            <a:ext cx="2727179" cy="390808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06369" y="1703211"/>
            <a:ext cx="2727179" cy="390808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328" y="570230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4407" y="570230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87492" y="570230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13258" y="570230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3375" y="5786195"/>
            <a:ext cx="2720975" cy="502850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3264408" y="5786195"/>
            <a:ext cx="2720975" cy="502850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190488" y="5786195"/>
            <a:ext cx="2720975" cy="502850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9113258" y="5786195"/>
            <a:ext cx="2720975" cy="502850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4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mu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7877" y="381000"/>
            <a:ext cx="2923757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38328" y="3526970"/>
            <a:ext cx="2715768" cy="270009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272035" y="3526970"/>
            <a:ext cx="2715768" cy="270009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205742" y="3526970"/>
            <a:ext cx="2715768" cy="270009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9139449" y="3526970"/>
            <a:ext cx="2715768" cy="270009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44424" y="1703212"/>
            <a:ext cx="2703576" cy="1695238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66831" y="1703212"/>
            <a:ext cx="2723180" cy="1695238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5415" y="1703212"/>
            <a:ext cx="2705660" cy="1695238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26479" y="1703212"/>
            <a:ext cx="2724209" cy="1695238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328" y="345948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4407" y="345948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95307" y="345948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36140" y="345948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_4-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338328" y="1695450"/>
            <a:ext cx="2714625" cy="266700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74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9142413" y="1695450"/>
            <a:ext cx="2714625" cy="266700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5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6207718" y="1695450"/>
            <a:ext cx="2714625" cy="266700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76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3273023" y="1695450"/>
            <a:ext cx="2714625" cy="266700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0" name="Rectangle 1"/>
          <p:cNvSpPr/>
          <p:nvPr userDrawn="1"/>
        </p:nvSpPr>
        <p:spPr>
          <a:xfrm>
            <a:off x="-1" y="3810000"/>
            <a:ext cx="12188952" cy="3048000"/>
          </a:xfrm>
          <a:custGeom>
            <a:avLst/>
            <a:gdLst/>
            <a:ahLst/>
            <a:cxnLst/>
            <a:rect l="l" t="t" r="r" b="b"/>
            <a:pathLst>
              <a:path w="8653190" h="3784541">
                <a:moveTo>
                  <a:pt x="0" y="0"/>
                </a:moveTo>
                <a:lnTo>
                  <a:pt x="8653189" y="0"/>
                </a:lnTo>
                <a:lnTo>
                  <a:pt x="8653189" y="0"/>
                </a:lnTo>
                <a:lnTo>
                  <a:pt x="8653190" y="0"/>
                </a:lnTo>
                <a:lnTo>
                  <a:pt x="8653189" y="5"/>
                </a:lnTo>
                <a:lnTo>
                  <a:pt x="8653189" y="3784541"/>
                </a:lnTo>
                <a:lnTo>
                  <a:pt x="7872319" y="3784541"/>
                </a:lnTo>
                <a:lnTo>
                  <a:pt x="3461283" y="3784541"/>
                </a:lnTo>
                <a:lnTo>
                  <a:pt x="2665951" y="3784541"/>
                </a:lnTo>
                <a:lnTo>
                  <a:pt x="1149097" y="3784541"/>
                </a:lnTo>
                <a:lnTo>
                  <a:pt x="0" y="37845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lesforce Sans"/>
            </a:endParaRPr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38328" y="1098341"/>
            <a:ext cx="2715768" cy="656217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70537" y="3969097"/>
            <a:ext cx="2715768" cy="2221992"/>
          </a:xfrm>
        </p:spPr>
        <p:txBody>
          <a:bodyPr vert="horz" lIns="9144" tIns="0" rIns="0" bIns="0" rtlCol="0">
            <a:noAutofit/>
          </a:bodyPr>
          <a:lstStyle>
            <a:lvl1pPr>
              <a:defRPr lang="en-US" sz="1800" spc="0" dirty="0" smtClean="0"/>
            </a:lvl1pPr>
            <a:lvl2pPr>
              <a:defRPr lang="en-US" sz="1600" spc="0" dirty="0" smtClean="0"/>
            </a:lvl2pPr>
            <a:lvl3pPr>
              <a:defRPr lang="en-US" sz="14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228600" lvl="2" indent="-6350">
              <a:buNone/>
            </a:pPr>
            <a:r>
              <a:rPr lang="en-US" dirty="0" smtClean="0"/>
              <a:t>Third level (last)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202746" y="3968750"/>
            <a:ext cx="2715768" cy="2221992"/>
          </a:xfrm>
        </p:spPr>
        <p:txBody>
          <a:bodyPr vert="horz" lIns="9144" tIns="0" rIns="0" bIns="0" rtlCol="0">
            <a:noAutofit/>
          </a:bodyPr>
          <a:lstStyle>
            <a:lvl1pPr>
              <a:defRPr lang="en-US" sz="1800" spc="0" dirty="0" smtClean="0"/>
            </a:lvl1pPr>
            <a:lvl2pPr>
              <a:defRPr lang="en-US" sz="1600" spc="0" dirty="0" smtClean="0"/>
            </a:lvl2pPr>
            <a:lvl3pPr>
              <a:defRPr lang="en-US" sz="14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228600" lvl="2" indent="-6350">
              <a:buNone/>
            </a:pPr>
            <a:r>
              <a:rPr lang="en-US" dirty="0" smtClean="0"/>
              <a:t>Third level (last)</a:t>
            </a:r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9134956" y="3974592"/>
            <a:ext cx="2715768" cy="2221992"/>
          </a:xfrm>
        </p:spPr>
        <p:txBody>
          <a:bodyPr vert="horz" lIns="9144" tIns="0" rIns="0" bIns="0" rtlCol="0">
            <a:noAutofit/>
          </a:bodyPr>
          <a:lstStyle>
            <a:lvl1pPr>
              <a:defRPr lang="en-US" sz="1800" spc="0" dirty="0" smtClean="0"/>
            </a:lvl1pPr>
            <a:lvl2pPr>
              <a:defRPr lang="en-US" sz="1600" spc="0" dirty="0" smtClean="0"/>
            </a:lvl2pPr>
            <a:lvl3pPr>
              <a:defRPr lang="en-US" sz="14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228600" lvl="2" indent="-6350">
              <a:buNone/>
            </a:pPr>
            <a:r>
              <a:rPr lang="en-US" dirty="0" smtClean="0"/>
              <a:t>Third level (last)</a:t>
            </a:r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270537" y="1098341"/>
            <a:ext cx="2715768" cy="656217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6202746" y="1098341"/>
            <a:ext cx="2715768" cy="656217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9134956" y="1098341"/>
            <a:ext cx="2715768" cy="656217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8328" y="1962364"/>
            <a:ext cx="2715768" cy="1695238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70537" y="1962364"/>
            <a:ext cx="2715768" cy="1695238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2746" y="1962364"/>
            <a:ext cx="2715768" cy="1695238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34956" y="1962364"/>
            <a:ext cx="2715768" cy="1695238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8328" y="3968750"/>
            <a:ext cx="2715768" cy="2221992"/>
          </a:xfrm>
        </p:spPr>
        <p:txBody>
          <a:bodyPr lIns="9144"/>
          <a:lstStyle>
            <a:lvl1pPr>
              <a:defRPr sz="1800" spc="0"/>
            </a:lvl1pPr>
            <a:lvl2pPr>
              <a:defRPr sz="1600" spc="0"/>
            </a:lvl2pPr>
            <a:lvl3pPr marL="228600" indent="-6350">
              <a:buNone/>
              <a:defRPr sz="1400" spc="0" baseline="0">
                <a:solidFill>
                  <a:srgbClr val="0079A8"/>
                </a:solidFill>
              </a:defRPr>
            </a:lvl3pPr>
            <a:lvl4pPr marL="228600" indent="-1588">
              <a:buNone/>
              <a:defRPr lang="en-US" sz="1800" kern="1200" spc="-5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 (last)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207877" y="381000"/>
            <a:ext cx="2923757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 flipH="1">
            <a:off x="-6415" y="5835650"/>
            <a:ext cx="12195240" cy="1022350"/>
          </a:xfrm>
          <a:prstGeom prst="rect">
            <a:avLst/>
          </a:prstGeom>
          <a:gradFill>
            <a:gsLst>
              <a:gs pos="100000">
                <a:srgbClr val="78CFF2"/>
              </a:gs>
              <a:gs pos="0">
                <a:srgbClr val="FDFEFF">
                  <a:alpha val="0"/>
                </a:srgbClr>
              </a:gs>
            </a:gsLst>
            <a:lin ang="5400000" scaled="1"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" name="Picture 36" descr="Salesforce 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255" y="6264065"/>
            <a:ext cx="614087" cy="4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_Hero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-7682" y="0"/>
            <a:ext cx="12204189" cy="3810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photo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38328" y="3655260"/>
            <a:ext cx="11517122" cy="854253"/>
          </a:xfrm>
        </p:spPr>
        <p:txBody>
          <a:bodyPr lIns="9144" tIns="0" rIns="0" bIns="0" anchor="b">
            <a:noAutofit/>
          </a:bodyPr>
          <a:lstStyle>
            <a:lvl1pPr algn="l">
              <a:lnSpc>
                <a:spcPct val="80000"/>
              </a:lnSpc>
              <a:defRPr sz="3200" b="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Customer Hero slide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24530" y="2261969"/>
            <a:ext cx="6071978" cy="1015663"/>
          </a:xfrm>
          <a:solidFill>
            <a:schemeClr val="accent1">
              <a:alpha val="86000"/>
            </a:schemeClr>
          </a:solidFill>
        </p:spPr>
        <p:txBody>
          <a:bodyPr wrap="square" lIns="182880" tIns="365760" rIns="365760" bIns="365760" anchor="b">
            <a:spAutoFit/>
          </a:bodyPr>
          <a:lstStyle>
            <a:lvl1pPr marL="111125" indent="-111125">
              <a:lnSpc>
                <a:spcPct val="100000"/>
              </a:lnSpc>
              <a:spcBef>
                <a:spcPts val="0"/>
              </a:spcBef>
              <a:buNone/>
              <a:defRPr sz="1800" b="1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“Quote placed here (two line max)”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409137" y="2969089"/>
            <a:ext cx="5433838" cy="249231"/>
          </a:xfrm>
        </p:spPr>
        <p:txBody>
          <a:bodyPr lIns="9144" tIns="0" rIns="0" bIns="0" anchor="b">
            <a:noAutofit/>
          </a:bodyPr>
          <a:lstStyle>
            <a:lvl1pPr marL="0" indent="0">
              <a:buNone/>
              <a:defRPr sz="1400" b="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Author/subtext here</a:t>
            </a:r>
            <a:endParaRPr lang="en-US" dirty="0"/>
          </a:p>
        </p:txBody>
      </p:sp>
      <p:sp>
        <p:nvSpPr>
          <p:cNvPr id="75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338328" y="4719145"/>
            <a:ext cx="11599524" cy="1472738"/>
          </a:xfrm>
          <a:extLst/>
        </p:spPr>
        <p:txBody>
          <a:bodyPr vert="horz" lIns="9144" tIns="0" rIns="0" bIns="0" rtlCol="0">
            <a:noAutofit/>
          </a:bodyPr>
          <a:lstStyle>
            <a:lvl1pPr>
              <a:spcBef>
                <a:spcPts val="800"/>
              </a:spcBef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234950" lvl="2" indent="3175">
              <a:buChar char="​"/>
            </a:pPr>
            <a:r>
              <a:rPr lang="en-US" dirty="0" smtClean="0"/>
              <a:t>Third level (last)</a:t>
            </a:r>
          </a:p>
        </p:txBody>
      </p:sp>
      <p:sp>
        <p:nvSpPr>
          <p:cNvPr id="8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36550" y="2796225"/>
            <a:ext cx="2100448" cy="116998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</a:t>
            </a:r>
          </a:p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 rot="10800000" flipV="1">
            <a:off x="336550" y="0"/>
            <a:ext cx="11868912" cy="89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338328" y="1601725"/>
            <a:ext cx="7608887" cy="441655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/>
          </p:nvPr>
        </p:nvSpPr>
        <p:spPr>
          <a:xfrm>
            <a:off x="8312848" y="1601787"/>
            <a:ext cx="3542602" cy="4416552"/>
          </a:xfrm>
        </p:spPr>
        <p:txBody>
          <a:bodyPr/>
          <a:lstStyle>
            <a:lvl1pPr>
              <a:defRPr sz="2000" spc="0"/>
            </a:lvl1pPr>
            <a:lvl2pPr>
              <a:defRPr sz="1600" spc="0">
                <a:solidFill>
                  <a:schemeClr val="accent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 rot="10800000" flipV="1">
            <a:off x="8128017" y="1600200"/>
            <a:ext cx="64008" cy="6072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  <p:cxnSp>
        <p:nvCxnSpPr>
          <p:cNvPr id="91" name="Straight Connector 90"/>
          <p:cNvCxnSpPr/>
          <p:nvPr userDrawn="1"/>
        </p:nvCxnSpPr>
        <p:spPr>
          <a:xfrm>
            <a:off x="8128017" y="1600200"/>
            <a:ext cx="0" cy="441960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338328" y="1601723"/>
            <a:ext cx="3502152" cy="4416552"/>
          </a:xfrm>
        </p:spPr>
        <p:txBody>
          <a:bodyPr/>
          <a:lstStyle>
            <a:lvl1pPr>
              <a:defRPr sz="2000" spc="0"/>
            </a:lvl1pPr>
            <a:lvl2pPr>
              <a:defRPr sz="1600" spc="0">
                <a:solidFill>
                  <a:schemeClr val="accent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/>
          </p:nvPr>
        </p:nvSpPr>
        <p:spPr>
          <a:xfrm>
            <a:off x="4206240" y="1601787"/>
            <a:ext cx="7649210" cy="441655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 rot="10800000" flipH="1" flipV="1">
            <a:off x="3966951" y="1600200"/>
            <a:ext cx="64008" cy="6072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030959" y="1600200"/>
            <a:ext cx="0" cy="441960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Spli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357"/>
            <a:ext cx="8102600" cy="6851643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Salesforce Sans"/>
              <a:cs typeface="VAG Rounded Std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1601724"/>
            <a:ext cx="7745412" cy="4416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Oval 22"/>
          <p:cNvSpPr/>
          <p:nvPr userDrawn="1"/>
        </p:nvSpPr>
        <p:spPr>
          <a:xfrm>
            <a:off x="7695372" y="6397128"/>
            <a:ext cx="1285963" cy="1285963"/>
          </a:xfrm>
          <a:prstGeom prst="ellipse">
            <a:avLst/>
          </a:prstGeom>
          <a:solidFill>
            <a:srgbClr val="FFFFFF">
              <a:alpha val="4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Salesforce Sans"/>
              <a:cs typeface="VAG Rounded Std 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>
          <a:xfrm>
            <a:off x="333729" y="6270900"/>
            <a:ext cx="7750012" cy="428383"/>
          </a:xfrm>
        </p:spPr>
        <p:txBody>
          <a:bodyPr/>
          <a:lstStyle/>
          <a:p>
            <a:endParaRPr lang="en-US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" y="1151067"/>
            <a:ext cx="8115300" cy="5706933"/>
            <a:chOff x="-7681" y="1151067"/>
            <a:chExt cx="12196497" cy="5706933"/>
          </a:xfrm>
        </p:grpSpPr>
        <p:sp>
          <p:nvSpPr>
            <p:cNvPr id="27" name="Rectangle 26"/>
            <p:cNvSpPr/>
            <p:nvPr/>
          </p:nvSpPr>
          <p:spPr>
            <a:xfrm rot="10800000">
              <a:off x="-7681" y="4045788"/>
              <a:ext cx="12196497" cy="281220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58000"/>
                  </a:schemeClr>
                </a:gs>
                <a:gs pos="38000">
                  <a:schemeClr val="tx2">
                    <a:alpha val="0"/>
                  </a:schemeClr>
                </a:gs>
              </a:gsLst>
              <a:lin ang="5400000" scaled="0"/>
              <a:tileRect/>
            </a:gra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263" rtl="0" eaLnBrk="1" latinLnBrk="0" hangingPunct="1"/>
              <a:endParaRPr lang="en-US" sz="1800" kern="1200" dirty="0">
                <a:solidFill>
                  <a:schemeClr val="lt1"/>
                </a:solidFill>
                <a:latin typeface="Salesforce Sans"/>
                <a:ea typeface="+mn-ea"/>
                <a:cs typeface="+mn-cs"/>
              </a:endParaRPr>
            </a:p>
          </p:txBody>
        </p:sp>
        <p:pic>
          <p:nvPicPr>
            <p:cNvPr id="28" name="Picture 4" descr="C:\Users\andrew\Desktop\dryfgudf.pn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980" t="5554" r="40845" b="9539"/>
            <a:stretch/>
          </p:blipFill>
          <p:spPr bwMode="auto">
            <a:xfrm>
              <a:off x="0" y="1151067"/>
              <a:ext cx="12169727" cy="57069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2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362" y="2121039"/>
            <a:ext cx="10908173" cy="2157270"/>
          </a:xfrm>
        </p:spPr>
        <p:txBody>
          <a:bodyPr lIns="0" tIns="0" rIns="0" bIns="0" anchor="b">
            <a:noAutofit/>
          </a:bodyPr>
          <a:lstStyle>
            <a:lvl1pPr algn="l">
              <a:defRPr sz="5400" spc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362" y="4619343"/>
            <a:ext cx="10908173" cy="52908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spc="0">
                <a:solidFill>
                  <a:srgbClr val="D9E0E2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648" y="4466912"/>
            <a:ext cx="11835177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60362" y="5564547"/>
            <a:ext cx="7289872" cy="47798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rgbClr val="D9E0E2"/>
                </a:solidFill>
              </a:defRPr>
            </a:lvl1pPr>
          </a:lstStyle>
          <a:p>
            <a:pPr lvl="0"/>
            <a:r>
              <a:rPr lang="en-US" dirty="0" smtClean="0"/>
              <a:t>Name of presenter, title and email</a:t>
            </a:r>
          </a:p>
        </p:txBody>
      </p: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3" y="876078"/>
            <a:ext cx="4793376" cy="11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3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Segu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954695" y="-18288"/>
            <a:ext cx="4234130" cy="689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photo or paste an image in box</a:t>
            </a:r>
            <a:endParaRPr lang="en-US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621700" y="2391624"/>
            <a:ext cx="4427017" cy="2074753"/>
          </a:xfr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logo or paste one in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0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0362" y="2049320"/>
            <a:ext cx="11482388" cy="2628900"/>
          </a:xfrm>
        </p:spPr>
        <p:txBody>
          <a:bodyPr lIns="0" tIns="0" rIns="0" bIns="0" anchor="b">
            <a:noAutofit/>
          </a:bodyPr>
          <a:lstStyle>
            <a:lvl1pPr algn="l">
              <a:defRPr sz="5400" spc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0362" y="4876800"/>
            <a:ext cx="11482388" cy="10668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spc="0">
                <a:solidFill>
                  <a:schemeClr val="bg1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342900" y="4800600"/>
            <a:ext cx="11845925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alesforce 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255" y="6264065"/>
            <a:ext cx="614087" cy="4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9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_slide_A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6616" y="526840"/>
            <a:ext cx="7379001" cy="2628900"/>
          </a:xfrm>
        </p:spPr>
        <p:txBody>
          <a:bodyPr lIns="0" tIns="0" rIns="0" bIns="0" anchor="b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6616" y="3354319"/>
            <a:ext cx="7379001" cy="140804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speakerName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H="1">
            <a:off x="-26942" y="3281320"/>
            <a:ext cx="7980317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Salesforce 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925" y="2094773"/>
            <a:ext cx="2627758" cy="183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1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_slide_B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314575" y="2095733"/>
            <a:ext cx="9551504" cy="2628900"/>
          </a:xfrm>
        </p:spPr>
        <p:txBody>
          <a:bodyPr lIns="91440" tIns="0" rIns="0" bIns="0" anchor="b">
            <a:noAutofit/>
          </a:bodyPr>
          <a:lstStyle>
            <a:lvl1pPr algn="l">
              <a:defRPr sz="5400" spc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314575" y="4877032"/>
            <a:ext cx="9551504" cy="1408043"/>
          </a:xfrm>
        </p:spPr>
        <p:txBody>
          <a:bodyPr lIns="91440" tIns="0" rIns="0" bIns="0">
            <a:noAutofit/>
          </a:bodyPr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162175" y="3984978"/>
            <a:ext cx="0" cy="287302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 userDrawn="1"/>
        </p:nvSpPr>
        <p:spPr>
          <a:xfrm rot="10800000">
            <a:off x="2170753" y="3984978"/>
            <a:ext cx="64008" cy="73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11794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lIns="9144" tIns="0" rIns="0" bIns="0">
            <a:spAutoFit/>
          </a:bodyPr>
          <a:lstStyle>
            <a:lvl1pPr marL="0" indent="0">
              <a:buNone/>
              <a:defRPr sz="24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31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3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Sales_Cloud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5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Service Cloud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0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Marketing Cloud_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16" y="3786261"/>
            <a:ext cx="2578124" cy="2634171"/>
          </a:xfrm>
          <a:prstGeom prst="rect">
            <a:avLst/>
          </a:prstGeom>
        </p:spPr>
      </p:pic>
      <p:grpSp>
        <p:nvGrpSpPr>
          <p:cNvPr id="40" name="Group 39"/>
          <p:cNvGrpSpPr/>
          <p:nvPr userDrawn="1"/>
        </p:nvGrpSpPr>
        <p:grpSpPr>
          <a:xfrm>
            <a:off x="8686801" y="5026741"/>
            <a:ext cx="1104364" cy="966038"/>
            <a:chOff x="9356933" y="5612937"/>
            <a:chExt cx="434231" cy="379842"/>
          </a:xfrm>
        </p:grpSpPr>
        <p:sp>
          <p:nvSpPr>
            <p:cNvPr id="41" name="Oval 40"/>
            <p:cNvSpPr/>
            <p:nvPr userDrawn="1"/>
          </p:nvSpPr>
          <p:spPr>
            <a:xfrm>
              <a:off x="9356933" y="5612937"/>
              <a:ext cx="338651" cy="338651"/>
            </a:xfrm>
            <a:prstGeom prst="ellipse">
              <a:avLst/>
            </a:prstGeom>
            <a:solidFill>
              <a:srgbClr val="FFFFFF">
                <a:alpha val="5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Salesforce Sans"/>
                <a:cs typeface="VAG Rounded Std Light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9600004" y="5801619"/>
              <a:ext cx="191160" cy="191160"/>
            </a:xfrm>
            <a:prstGeom prst="ellipse">
              <a:avLst/>
            </a:prstGeom>
            <a:solidFill>
              <a:srgbClr val="FFFFFF">
                <a:alpha val="2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Salesforce Sans"/>
                <a:cs typeface="VAG Rounded Std Light"/>
              </a:endParaRPr>
            </a:p>
          </p:txBody>
        </p:sp>
      </p:grp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Master text styles</a:t>
            </a:r>
          </a:p>
        </p:txBody>
      </p:sp>
      <p:grpSp>
        <p:nvGrpSpPr>
          <p:cNvPr id="52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53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64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Community Cloud_Dar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39" name="Oval 38"/>
          <p:cNvSpPr/>
          <p:nvPr userDrawn="1"/>
        </p:nvSpPr>
        <p:spPr>
          <a:xfrm>
            <a:off x="11358418" y="494288"/>
            <a:ext cx="830407" cy="8304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Salesforce Sans"/>
              <a:cs typeface="VAG Rounded Std Light"/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69332"/>
          </a:xfrm>
        </p:spPr>
        <p:txBody>
          <a:bodyPr lIns="9144" tIns="0" rIns="0" bIns="0">
            <a:spAutoFit/>
          </a:bodyPr>
          <a:lstStyle>
            <a:lvl1pPr marL="0" indent="0">
              <a:buNone/>
              <a:defRPr sz="2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64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65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6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8" name="Freeform 67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0" name="Freeform 69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5" name="Freeform 74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76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6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Analytics Cloud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0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C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362" y="2004579"/>
            <a:ext cx="7273925" cy="2282675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90000"/>
              </a:lnSpc>
              <a:defRPr sz="4800" b="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362" y="4378493"/>
            <a:ext cx="7273925" cy="568606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400"/>
              </a:lnSpc>
              <a:buNone/>
              <a:defRPr sz="2000" spc="0">
                <a:solidFill>
                  <a:srgbClr val="D9E0E2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954695" y="-18288"/>
            <a:ext cx="4234130" cy="689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photo or paste an image in box</a:t>
            </a:r>
            <a:endParaRPr lang="en-US" dirty="0"/>
          </a:p>
        </p:txBody>
      </p: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60362" y="5510127"/>
            <a:ext cx="7289872" cy="43882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spc="0" baseline="0">
                <a:solidFill>
                  <a:srgbClr val="D9E0E2"/>
                </a:solidFill>
              </a:defRPr>
            </a:lvl1pPr>
          </a:lstStyle>
          <a:p>
            <a:pPr lvl="0"/>
            <a:r>
              <a:rPr lang="en-US" dirty="0" smtClean="0"/>
              <a:t>Name of presenter, title and email</a:t>
            </a: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3" y="876078"/>
            <a:ext cx="4793376" cy="11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0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Platform Cloud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6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0" name="TextBox 39"/>
          <p:cNvSpPr txBox="1"/>
          <p:nvPr userDrawn="1"/>
        </p:nvSpPr>
        <p:spPr>
          <a:xfrm>
            <a:off x="6305655" y="3041036"/>
            <a:ext cx="257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1000"/>
              </a:spcAft>
            </a:pPr>
            <a:r>
              <a:rPr lang="en-US" sz="3600" b="1" dirty="0" smtClean="0">
                <a:solidFill>
                  <a:schemeClr val="bg1"/>
                </a:solidFill>
                <a:latin typeface="Salesforce Sans"/>
              </a:rPr>
              <a:t>Thank you</a:t>
            </a:r>
          </a:p>
        </p:txBody>
      </p:sp>
      <p:pic>
        <p:nvPicPr>
          <p:cNvPr id="41" name="Picture 40" descr="Salesforce 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88" y="2592568"/>
            <a:ext cx="2528523" cy="17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5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awing Guide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38328" y="1021080"/>
            <a:ext cx="11663172" cy="338554"/>
          </a:xfrm>
          <a:noFill/>
          <a:ln>
            <a:noFill/>
          </a:ln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Use </a:t>
            </a:r>
            <a:r>
              <a:rPr lang="en-US" dirty="0" smtClean="0"/>
              <a:t>this layout for realigning basic </a:t>
            </a:r>
            <a:r>
              <a:rPr lang="en-US" dirty="0"/>
              <a:t>drawing guides </a:t>
            </a:r>
            <a:r>
              <a:rPr lang="en-US" dirty="0" smtClean="0"/>
              <a:t>or reference them as needed</a:t>
            </a:r>
            <a:endParaRPr lang="en-US" dirty="0"/>
          </a:p>
        </p:txBody>
      </p:sp>
      <p:sp>
        <p:nvSpPr>
          <p:cNvPr id="19" name="Title 8"/>
          <p:cNvSpPr txBox="1">
            <a:spLocks/>
          </p:cNvSpPr>
          <p:nvPr userDrawn="1"/>
        </p:nvSpPr>
        <p:spPr>
          <a:xfrm>
            <a:off x="338327" y="90720"/>
            <a:ext cx="11515535" cy="908043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spc="-2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 smtClean="0">
                <a:latin typeface="Salesforce Sans"/>
              </a:rPr>
              <a:t>Standard Drawing Guide Placement Layout Slide (Margins)</a:t>
            </a:r>
            <a:endParaRPr lang="en-US" spc="0" dirty="0">
              <a:latin typeface="Salesforce Sans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36550" y="0"/>
            <a:ext cx="0" cy="6858000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1847254" y="-1587"/>
            <a:ext cx="0" cy="6858000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16200000">
            <a:off x="6094413" y="16770"/>
            <a:ext cx="0" cy="12188952"/>
          </a:xfrm>
          <a:prstGeom prst="line">
            <a:avLst/>
          </a:prstGeom>
          <a:ln w="63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rot="16200000">
            <a:off x="6094412" y="-4465621"/>
            <a:ext cx="0" cy="12188952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16200000">
            <a:off x="6094412" y="-5478446"/>
            <a:ext cx="0" cy="12188952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6534428" y="2112524"/>
            <a:ext cx="5365506" cy="3539404"/>
          </a:xfrm>
          <a:prstGeom prst="rect">
            <a:avLst/>
          </a:prstGeom>
        </p:spPr>
        <p:txBody>
          <a:bodyPr wrap="square" lIns="121893" tIns="60947" rIns="121893" bIns="60947">
            <a:spAutoFit/>
          </a:bodyPr>
          <a:lstStyle/>
          <a:p>
            <a:pPr marL="0" marR="0" lvl="0" indent="0" algn="l" defTabSz="5440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rgbClr val="00A1E0"/>
                </a:solidFill>
                <a:latin typeface="Salesforce Sans"/>
                <a:cs typeface="Salesforce Sans"/>
              </a:rPr>
              <a:t>Realigning Guides</a:t>
            </a:r>
            <a:endParaRPr lang="en-US" sz="1600" b="0" dirty="0" smtClean="0">
              <a:solidFill>
                <a:srgbClr val="00A1E0"/>
              </a:solidFill>
              <a:latin typeface="Salesforce Sans"/>
              <a:cs typeface="Salesforce Sans"/>
            </a:endParaRPr>
          </a:p>
          <a:p>
            <a:pPr lvl="0">
              <a:spcBef>
                <a:spcPts val="800"/>
              </a:spcBef>
            </a:pPr>
            <a:r>
              <a:rPr lang="en-US" sz="1200" b="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Guides can can </a:t>
            </a:r>
            <a:r>
              <a:rPr lang="en-US" sz="1200" b="0" dirty="0">
                <a:solidFill>
                  <a:schemeClr val="accent2"/>
                </a:solidFill>
                <a:latin typeface="Salesforce Sans"/>
                <a:cs typeface="Salesforce Sans"/>
              </a:rPr>
              <a:t>easily be bumped and moved </a:t>
            </a:r>
            <a:r>
              <a:rPr lang="en-US" sz="1200" b="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accidentally.  </a:t>
            </a: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This slide layout show you how to reset your guides. </a:t>
            </a:r>
            <a:endParaRPr lang="en-US" sz="1200" dirty="0">
              <a:solidFill>
                <a:schemeClr val="accent2"/>
              </a:solidFill>
              <a:latin typeface="Salesforce Sans"/>
              <a:cs typeface="Salesforce Sans"/>
            </a:endParaRP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NOTE: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When </a:t>
            </a: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working on any older deck, be sure to check and ensure that the guides in your deck are set.</a:t>
            </a:r>
          </a:p>
          <a:p>
            <a:pPr marL="304735" lvl="0" indent="-304735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Turn on your guides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Insert </a:t>
            </a: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a new slide</a:t>
            </a:r>
            <a:r>
              <a:rPr lang="en-US" sz="1200" b="1" baseline="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the using the Guide </a:t>
            </a: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Layout </a:t>
            </a: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slide option.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Do </a:t>
            </a: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your guides align with the orange lines in the new slide?  </a:t>
            </a: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If yes, your guides are set, if not, proceed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then realign each of the lines to line up with the lines shown on this page.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Once guides are reset, delete the Guide Layout Slide</a:t>
            </a:r>
            <a:endParaRPr lang="en-US" sz="1200" b="1" dirty="0">
              <a:solidFill>
                <a:schemeClr val="accent2"/>
              </a:solidFill>
              <a:latin typeface="Salesforce Sans"/>
              <a:cs typeface="Salesforce Sans"/>
            </a:endParaRPr>
          </a:p>
          <a:p>
            <a:pPr lvl="0" defTabSz="1218936">
              <a:spcBef>
                <a:spcPts val="800"/>
              </a:spcBef>
              <a:defRPr/>
            </a:pPr>
            <a:endParaRPr lang="en-US" sz="1300" dirty="0">
              <a:solidFill>
                <a:schemeClr val="accent2"/>
              </a:solidFill>
              <a:latin typeface="Salesforce Sans"/>
              <a:cs typeface="Salesforce Sans"/>
            </a:endParaRPr>
          </a:p>
          <a:p>
            <a:pPr lvl="0">
              <a:spcBef>
                <a:spcPts val="800"/>
              </a:spcBef>
            </a:pPr>
            <a:endParaRPr lang="en-US" sz="1300" dirty="0">
              <a:solidFill>
                <a:schemeClr val="accent2"/>
              </a:solidFill>
              <a:latin typeface="Salesforce Sans"/>
              <a:cs typeface="Salesforce Sans"/>
            </a:endParaRPr>
          </a:p>
        </p:txBody>
      </p:sp>
      <p:sp>
        <p:nvSpPr>
          <p:cNvPr id="12" name="Right Arrow 11"/>
          <p:cNvSpPr/>
          <p:nvPr userDrawn="1"/>
        </p:nvSpPr>
        <p:spPr>
          <a:xfrm rot="8100000" flipH="1">
            <a:off x="11395761" y="1682876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14" name="Right Arrow 13"/>
          <p:cNvSpPr/>
          <p:nvPr userDrawn="1"/>
        </p:nvSpPr>
        <p:spPr>
          <a:xfrm rot="13500000">
            <a:off x="486977" y="1682876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15" name="Right Arrow 14"/>
          <p:cNvSpPr/>
          <p:nvPr userDrawn="1"/>
        </p:nvSpPr>
        <p:spPr>
          <a:xfrm rot="13500000" flipH="1" flipV="1">
            <a:off x="11395760" y="5694252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16" name="Right Arrow 15"/>
          <p:cNvSpPr/>
          <p:nvPr userDrawn="1"/>
        </p:nvSpPr>
        <p:spPr>
          <a:xfrm rot="8100000" flipV="1">
            <a:off x="486976" y="5607176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22" name="Content Placeholder 16"/>
          <p:cNvSpPr txBox="1">
            <a:spLocks/>
          </p:cNvSpPr>
          <p:nvPr userDrawn="1"/>
        </p:nvSpPr>
        <p:spPr>
          <a:xfrm>
            <a:off x="506414" y="2112524"/>
            <a:ext cx="5716586" cy="3526276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457177" rtl="0" eaLnBrk="1" latinLnBrk="0" hangingPunct="1">
              <a:spcBef>
                <a:spcPts val="1200"/>
              </a:spcBef>
              <a:buFont typeface="Arial"/>
              <a:buNone/>
              <a:defRPr sz="2400" kern="120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233363" indent="-233363" algn="l" defTabSz="457177" rtl="0" eaLnBrk="1" latinLnBrk="0" hangingPunct="1">
              <a:spcBef>
                <a:spcPts val="800"/>
              </a:spcBef>
              <a:spcAft>
                <a:spcPts val="200"/>
              </a:spcAft>
              <a:buFont typeface="Arial"/>
              <a:buChar char="•"/>
              <a:defRPr sz="20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457200" indent="-161925" algn="l" defTabSz="457177" rtl="0" eaLnBrk="1" latinLnBrk="0" hangingPunct="1">
              <a:spcBef>
                <a:spcPts val="600"/>
              </a:spcBef>
              <a:spcAft>
                <a:spcPts val="200"/>
              </a:spcAft>
              <a:buFont typeface="Lucida Grande"/>
              <a:buChar char="-"/>
              <a:tabLst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7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1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>What are Drawing Guides? 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Drawing guides are thin lines that that appear on all pages in the same spot, but don’t show up when you print or view deck in Show mode.  </a:t>
            </a:r>
          </a:p>
          <a:p>
            <a:pPr>
              <a:spcBef>
                <a:spcPts val="800"/>
              </a:spcBef>
            </a:pPr>
            <a:r>
              <a:rPr lang="en-US" sz="1200" i="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Think of them as internal margins for the proper alignment and consistent placement of content. Object will snap to them and they are also perfect for cropping an image to.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This template has pre-made guides that delineate where your workspace is.  </a:t>
            </a: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/>
            </a:r>
            <a:b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</a:br>
            <a:r>
              <a:rPr lang="en-US" sz="12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/>
            </a:r>
            <a:br>
              <a:rPr lang="en-US" sz="12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</a:br>
            <a:r>
              <a:rPr lang="en-US" sz="16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>How </a:t>
            </a:r>
            <a:r>
              <a:rPr lang="en-US" sz="1600" b="1" dirty="0">
                <a:solidFill>
                  <a:schemeClr val="accent1"/>
                </a:solidFill>
                <a:latin typeface="Salesforce Sans"/>
                <a:cs typeface="Salesforce Sans"/>
              </a:rPr>
              <a:t>to Turn Guides On and </a:t>
            </a:r>
            <a:r>
              <a:rPr lang="en-US" sz="16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>Off</a:t>
            </a:r>
          </a:p>
          <a:p>
            <a:pPr>
              <a:spcBef>
                <a:spcPts val="800"/>
              </a:spcBef>
              <a:buClr>
                <a:schemeClr val="accent3"/>
              </a:buClr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Windows: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ALT + F9 or Right click in blue area off workspace &gt;Grids and Guides&gt;Display Drawing Guides on Screen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Mac 2011: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Control + Option + Command + G or </a:t>
            </a:r>
            <a:b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</a:b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View&gt;Guides&gt;Static Guides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MAC 2008:  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Command + G or View&gt;Guides&gt;Static Guides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200900" y="5430299"/>
            <a:ext cx="407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30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Salesforce Sans"/>
              </a:rPr>
              <a:t>The left and right top and bottom corners only area you should work</a:t>
            </a:r>
            <a:r>
              <a:rPr lang="en-US" sz="1400" baseline="0" dirty="0" smtClean="0">
                <a:solidFill>
                  <a:schemeClr val="accent1">
                    <a:lumMod val="75000"/>
                  </a:schemeClr>
                </a:solidFill>
                <a:latin typeface="Salesforce Sans"/>
              </a:rPr>
              <a:t> within on each slide. 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76796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" tIns="0" rIns="0" bIns="0" rtlCol="0">
            <a:noAutofit/>
          </a:bodyPr>
          <a:lstStyle>
            <a:lvl1pPr>
              <a:defRPr lang="en-US" spc="0" dirty="0" smtClean="0"/>
            </a:lvl1pPr>
            <a:lvl2pPr>
              <a:defRPr lang="en-US" spc="0" dirty="0" smtClean="0"/>
            </a:lvl2pPr>
            <a:lvl3pPr>
              <a:defRPr lang="en-US" spc="0" dirty="0" smtClean="0"/>
            </a:lvl3pPr>
            <a:lvl4pPr>
              <a:defRPr lang="en-US" spc="0" dirty="0" smtClean="0"/>
            </a:lvl4pPr>
            <a:lvl5pPr>
              <a:defRPr lang="en-US" spc="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lIns="9144" tIns="0" rIns="0" bIns="0">
            <a:spAutoFit/>
          </a:bodyPr>
          <a:lstStyle>
            <a:lvl1pPr marL="0" indent="0">
              <a:buNone/>
              <a:defRPr sz="2400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728" y="6270900"/>
            <a:ext cx="10736917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2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728" y="6270900"/>
            <a:ext cx="10736917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329" y="1599480"/>
            <a:ext cx="5564156" cy="4351338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3636" y="1599480"/>
            <a:ext cx="5576268" cy="4351338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728" y="6270900"/>
            <a:ext cx="10736917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2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328" y="1599480"/>
            <a:ext cx="3749040" cy="4622865"/>
          </a:xfrm>
        </p:spPr>
        <p:txBody>
          <a:bodyPr lIns="9144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5127" y="1599480"/>
            <a:ext cx="3728166" cy="4622864"/>
          </a:xfrm>
        </p:spPr>
        <p:txBody>
          <a:bodyPr lIns="9144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090178" y="1599480"/>
            <a:ext cx="3749040" cy="4622864"/>
          </a:xfrm>
        </p:spPr>
        <p:txBody>
          <a:bodyPr lIns="9144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7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7877" y="381000"/>
            <a:ext cx="2923757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38328" y="1599480"/>
            <a:ext cx="2715768" cy="4627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272035" y="1599480"/>
            <a:ext cx="2715768" cy="4627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205742" y="1599480"/>
            <a:ext cx="2715768" cy="4627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9139449" y="1599480"/>
            <a:ext cx="2715768" cy="4627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990" y="1599480"/>
            <a:ext cx="5705025" cy="4498264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540" y="1599480"/>
            <a:ext cx="5651946" cy="4498264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 userDrawn="1"/>
        </p:nvGrpSpPr>
        <p:grpSpPr>
          <a:xfrm>
            <a:off x="0" y="1151067"/>
            <a:ext cx="12204188" cy="5706933"/>
            <a:chOff x="-7681" y="1151067"/>
            <a:chExt cx="12204188" cy="5706933"/>
          </a:xfrm>
        </p:grpSpPr>
        <p:sp>
          <p:nvSpPr>
            <p:cNvPr id="41" name="Rectangle 40"/>
            <p:cNvSpPr/>
            <p:nvPr/>
          </p:nvSpPr>
          <p:spPr>
            <a:xfrm rot="10800000">
              <a:off x="-7681" y="4045788"/>
              <a:ext cx="12196497" cy="281220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58000"/>
                  </a:schemeClr>
                </a:gs>
                <a:gs pos="38000">
                  <a:schemeClr val="tx2">
                    <a:alpha val="0"/>
                  </a:schemeClr>
                </a:gs>
              </a:gsLst>
              <a:lin ang="5400000" scaled="0"/>
              <a:tileRect/>
            </a:gra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263" rtl="0" eaLnBrk="1" latinLnBrk="0" hangingPunct="1"/>
              <a:endParaRPr lang="en-US" sz="1800" kern="1200" dirty="0">
                <a:solidFill>
                  <a:schemeClr val="lt1"/>
                </a:solidFill>
                <a:latin typeface="Salesforce Sans"/>
                <a:ea typeface="+mn-ea"/>
                <a:cs typeface="+mn-cs"/>
              </a:endParaRPr>
            </a:p>
          </p:txBody>
        </p:sp>
        <p:pic>
          <p:nvPicPr>
            <p:cNvPr id="42" name="Picture 4" descr="C:\Users\andrew\Desktop\dryfgudf.png"/>
            <p:cNvPicPr>
              <a:picLocks noChangeAspect="1" noChangeArrowheads="1"/>
            </p:cNvPicPr>
            <p:nvPr userDrawn="1"/>
          </p:nvPicPr>
          <p:blipFill rotWithShape="1">
            <a:blip r:embed="rId3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980" t="5554" r="16207" b="9539"/>
            <a:stretch/>
          </p:blipFill>
          <p:spPr bwMode="auto">
            <a:xfrm>
              <a:off x="0" y="1151067"/>
              <a:ext cx="12196507" cy="57069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id" hidden="1"/>
          <p:cNvGrpSpPr/>
          <p:nvPr userDrawn="1"/>
        </p:nvGrpSpPr>
        <p:grpSpPr>
          <a:xfrm>
            <a:off x="-273050" y="-498396"/>
            <a:ext cx="12680953" cy="8013621"/>
            <a:chOff x="-273050" y="-498396"/>
            <a:chExt cx="12680953" cy="8013621"/>
          </a:xfrm>
        </p:grpSpPr>
        <p:cxnSp>
          <p:nvCxnSpPr>
            <p:cNvPr id="60" name="Straight Connector 59"/>
            <p:cNvCxnSpPr/>
            <p:nvPr userDrawn="1"/>
          </p:nvCxnSpPr>
          <p:spPr>
            <a:xfrm>
              <a:off x="367459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0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12188825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16200000">
              <a:off x="6094416" y="-5806340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16200000">
              <a:off x="6094416" y="-6307141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16200000">
              <a:off x="6094416" y="-5475208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H="1">
              <a:off x="-273050" y="1027749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16200000">
              <a:off x="6094416" y="-4534474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H="1">
              <a:off x="-273050" y="1592101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11821366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409444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423092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95790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09438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9889635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1002611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602617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265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216271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2299190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327" y="1599480"/>
            <a:ext cx="11515535" cy="4622864"/>
          </a:xfrm>
          <a:prstGeom prst="rect">
            <a:avLst/>
          </a:prstGeom>
        </p:spPr>
        <p:txBody>
          <a:bodyPr vert="horz" lIns="9144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Source level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 rot="10800000" flipV="1">
            <a:off x="336550" y="0"/>
            <a:ext cx="11868912" cy="89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728" y="6270900"/>
            <a:ext cx="10736917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Salesforce Sans"/>
              </a:defRPr>
            </a:lvl1pPr>
          </a:lstStyle>
          <a:p>
            <a:endParaRPr lang="en-US" dirty="0"/>
          </a:p>
        </p:txBody>
      </p:sp>
      <p:pic>
        <p:nvPicPr>
          <p:cNvPr id="44" name="Picture 43" descr="Salesforce Logo.png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255" y="6264065"/>
            <a:ext cx="614087" cy="4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18" r:id="rId2"/>
    <p:sldLayoutId id="2147483842" r:id="rId3"/>
    <p:sldLayoutId id="2147483791" r:id="rId4"/>
    <p:sldLayoutId id="2147483810" r:id="rId5"/>
    <p:sldLayoutId id="2147483792" r:id="rId6"/>
    <p:sldLayoutId id="2147483823" r:id="rId7"/>
    <p:sldLayoutId id="2147483820" r:id="rId8"/>
    <p:sldLayoutId id="2147483807" r:id="rId9"/>
    <p:sldLayoutId id="2147483806" r:id="rId10"/>
    <p:sldLayoutId id="2147483794" r:id="rId11"/>
    <p:sldLayoutId id="2147483793" r:id="rId12"/>
    <p:sldLayoutId id="2147483822" r:id="rId13"/>
    <p:sldLayoutId id="2147483821" r:id="rId14"/>
    <p:sldLayoutId id="2147483767" r:id="rId15"/>
    <p:sldLayoutId id="2147483769" r:id="rId16"/>
    <p:sldLayoutId id="2147483815" r:id="rId17"/>
    <p:sldLayoutId id="2147483816" r:id="rId18"/>
    <p:sldLayoutId id="2147483805" r:id="rId19"/>
    <p:sldLayoutId id="2147483843" r:id="rId20"/>
    <p:sldLayoutId id="2147483802" r:id="rId21"/>
    <p:sldLayoutId id="2147483803" r:id="rId22"/>
    <p:sldLayoutId id="2147483804" r:id="rId23"/>
    <p:sldLayoutId id="2147483800" r:id="rId24"/>
    <p:sldLayoutId id="2147483827" r:id="rId25"/>
    <p:sldLayoutId id="2147483826" r:id="rId26"/>
    <p:sldLayoutId id="2147483828" r:id="rId27"/>
    <p:sldLayoutId id="2147483831" r:id="rId28"/>
    <p:sldLayoutId id="2147483830" r:id="rId29"/>
    <p:sldLayoutId id="2147483829" r:id="rId30"/>
    <p:sldLayoutId id="2147483778" r:id="rId31"/>
    <p:sldLayoutId id="2147483832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None/>
        <a:defRPr lang="en-US" sz="3200" b="0" kern="1200" spc="0" baseline="0" dirty="0">
          <a:solidFill>
            <a:schemeClr val="accent1"/>
          </a:solidFill>
          <a:latin typeface="Salesforce Sans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2000" kern="1200" spc="0" baseline="0" dirty="0" smtClean="0">
          <a:solidFill>
            <a:srgbClr val="7C868D"/>
          </a:solidFill>
          <a:latin typeface="Salesforce Sans"/>
          <a:ea typeface="+mn-ea"/>
          <a:cs typeface="+mn-cs"/>
        </a:defRPr>
      </a:lvl1pPr>
      <a:lvl2pPr marL="231775" indent="-2317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1800" kern="1200" spc="0" baseline="0" dirty="0" smtClean="0">
          <a:solidFill>
            <a:srgbClr val="7C868D"/>
          </a:solidFill>
          <a:latin typeface="Salesforce Sans"/>
          <a:ea typeface="+mn-ea"/>
          <a:cs typeface="+mn-cs"/>
        </a:defRPr>
      </a:lvl2pPr>
      <a:lvl3pPr marL="520700" indent="-1714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1600" kern="1200" spc="0" baseline="0" dirty="0" smtClean="0">
          <a:solidFill>
            <a:srgbClr val="7C868D"/>
          </a:solidFill>
          <a:latin typeface="Salesforce Sans"/>
          <a:ea typeface="+mn-ea"/>
          <a:cs typeface="+mn-cs"/>
        </a:defRPr>
      </a:lvl3pPr>
      <a:lvl4pPr marL="520700" indent="-158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600" kern="1200" spc="0" baseline="0" dirty="0" smtClean="0">
          <a:solidFill>
            <a:srgbClr val="0079A8"/>
          </a:solidFill>
          <a:latin typeface="Salesforce Sans"/>
          <a:ea typeface="+mn-ea"/>
          <a:cs typeface="+mn-cs"/>
        </a:defRPr>
      </a:lvl4pPr>
      <a:lvl5pPr marL="520700" indent="-17145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000" kern="1200" spc="0" baseline="0" dirty="0">
          <a:solidFill>
            <a:srgbClr val="7C868D"/>
          </a:solidFill>
          <a:latin typeface="Salesforce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Mass Report Generation Using REST</a:t>
            </a:r>
            <a:endParaRPr lang="en-US" dirty="0"/>
          </a:p>
        </p:txBody>
      </p:sp>
      <p:sp>
        <p:nvSpPr>
          <p:cNvPr id="37" name="Subtitle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Nem Stefanovic</a:t>
            </a:r>
          </a:p>
          <a:p>
            <a:r>
              <a:rPr lang="en-US" dirty="0" smtClean="0"/>
              <a:t>Tech Lead, </a:t>
            </a:r>
            <a:r>
              <a:rPr lang="en-US" dirty="0" err="1" smtClean="0"/>
              <a:t>Kooltra</a:t>
            </a:r>
            <a:r>
              <a:rPr lang="en-US" dirty="0" smtClean="0"/>
              <a:t> Ltd.</a:t>
            </a:r>
          </a:p>
          <a:p>
            <a:r>
              <a:rPr lang="en-US" dirty="0" smtClean="0"/>
              <a:t>nem@kooltra.com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3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HttpRequest</a:t>
            </a:r>
            <a:r>
              <a:rPr lang="en-US" dirty="0" smtClean="0"/>
              <a:t> </a:t>
            </a:r>
            <a:r>
              <a:rPr lang="en-US" dirty="0" err="1"/>
              <a:t>req</a:t>
            </a:r>
            <a:r>
              <a:rPr lang="en-US" dirty="0"/>
              <a:t> = new </a:t>
            </a:r>
            <a:r>
              <a:rPr lang="en-US" dirty="0" err="1"/>
              <a:t>HttpRequest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 err="1"/>
              <a:t>req.setEndpoint</a:t>
            </a:r>
            <a:r>
              <a:rPr lang="en-US" dirty="0" smtClean="0"/>
              <a:t>(</a:t>
            </a:r>
            <a:r>
              <a:rPr lang="en-US" dirty="0"/>
              <a:t>'https</a:t>
            </a:r>
            <a:r>
              <a:rPr lang="en-US" dirty="0" smtClean="0"/>
              <a:t>://naXX.salesforce.com/services/</a:t>
            </a:r>
            <a:r>
              <a:rPr lang="en-US" dirty="0" err="1" smtClean="0"/>
              <a:t>apexrest</a:t>
            </a:r>
            <a:r>
              <a:rPr lang="en-US" dirty="0" smtClean="0"/>
              <a:t>/</a:t>
            </a:r>
            <a:r>
              <a:rPr lang="en-US" dirty="0" err="1" smtClean="0"/>
              <a:t>YourNamespace</a:t>
            </a:r>
            <a:r>
              <a:rPr lang="en-US" dirty="0" smtClean="0"/>
              <a:t>/</a:t>
            </a:r>
            <a:r>
              <a:rPr lang="en-US" dirty="0" err="1" smtClean="0"/>
              <a:t>BulkPDFAttach</a:t>
            </a:r>
            <a:r>
              <a:rPr lang="en-US" dirty="0"/>
              <a:t>/'</a:t>
            </a:r>
            <a:r>
              <a:rPr lang="en-US" dirty="0" smtClean="0"/>
              <a:t>);</a:t>
            </a:r>
            <a:endParaRPr lang="en-US" dirty="0"/>
          </a:p>
          <a:p>
            <a:pPr>
              <a:buNone/>
            </a:pPr>
            <a:r>
              <a:rPr lang="en-US" dirty="0" err="1"/>
              <a:t>req.setMethod</a:t>
            </a:r>
            <a:r>
              <a:rPr lang="en-US" dirty="0"/>
              <a:t>('POST</a:t>
            </a:r>
            <a:r>
              <a:rPr lang="en-US" dirty="0" smtClean="0"/>
              <a:t>');</a:t>
            </a:r>
          </a:p>
          <a:p>
            <a:r>
              <a:rPr lang="en-US" dirty="0" err="1" smtClean="0"/>
              <a:t>req.setHeader</a:t>
            </a:r>
            <a:r>
              <a:rPr lang="en-US" dirty="0"/>
              <a:t>('Authorization', 'Bearer '+ sessionId);</a:t>
            </a:r>
          </a:p>
          <a:p>
            <a:r>
              <a:rPr lang="en-US" dirty="0" err="1" smtClean="0"/>
              <a:t>req.setHeader</a:t>
            </a:r>
            <a:r>
              <a:rPr lang="en-US" dirty="0"/>
              <a:t>('content-type', 'application/</a:t>
            </a:r>
            <a:r>
              <a:rPr lang="en-US" dirty="0" err="1"/>
              <a:t>json</a:t>
            </a:r>
            <a:r>
              <a:rPr lang="en-US" dirty="0" smtClean="0"/>
              <a:t>');</a:t>
            </a:r>
          </a:p>
          <a:p>
            <a:r>
              <a:rPr lang="en-US" dirty="0" err="1" smtClean="0"/>
              <a:t>req.setBody</a:t>
            </a:r>
            <a:r>
              <a:rPr lang="en-US" dirty="0" smtClean="0"/>
              <a:t>(‘JSON string here…’);</a:t>
            </a:r>
            <a:endParaRPr lang="en-US" dirty="0"/>
          </a:p>
          <a:p>
            <a:pPr>
              <a:buNone/>
            </a:pPr>
            <a:r>
              <a:rPr lang="en-CA" dirty="0" err="1" smtClean="0"/>
              <a:t>req.setTimeout</a:t>
            </a:r>
            <a:r>
              <a:rPr lang="en-CA" dirty="0" smtClean="0"/>
              <a:t>(60000</a:t>
            </a:r>
            <a:r>
              <a:rPr lang="en-CA" dirty="0"/>
              <a:t>); // milliseconds -- made large for bulk posts!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 smtClean="0"/>
              <a:t>// NOTE: ensure you set the remote site setting for your org!!!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69332"/>
          </a:xfrm>
        </p:spPr>
        <p:txBody>
          <a:bodyPr/>
          <a:lstStyle/>
          <a:p>
            <a:r>
              <a:rPr lang="en-CA" dirty="0" smtClean="0"/>
              <a:t>Example: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HTTP Post </a:t>
            </a:r>
            <a:r>
              <a:rPr lang="en-CA" dirty="0" smtClean="0"/>
              <a:t>-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Http </a:t>
            </a:r>
            <a:r>
              <a:rPr lang="en-US" dirty="0" err="1"/>
              <a:t>http</a:t>
            </a:r>
            <a:r>
              <a:rPr lang="en-US" dirty="0"/>
              <a:t> = new Http();</a:t>
            </a:r>
          </a:p>
          <a:p>
            <a:pPr>
              <a:buNone/>
            </a:pPr>
            <a:r>
              <a:rPr lang="en-US" dirty="0" err="1" smtClean="0"/>
              <a:t>HttpResponse</a:t>
            </a:r>
            <a:r>
              <a:rPr lang="en-US" dirty="0" smtClean="0"/>
              <a:t> </a:t>
            </a:r>
            <a:r>
              <a:rPr lang="en-US" dirty="0"/>
              <a:t>response = null;</a:t>
            </a:r>
          </a:p>
          <a:p>
            <a:pPr>
              <a:buNone/>
            </a:pPr>
            <a:r>
              <a:rPr lang="en-US" dirty="0"/>
              <a:t>try {</a:t>
            </a:r>
          </a:p>
          <a:p>
            <a:pPr>
              <a:buNone/>
            </a:pPr>
            <a:r>
              <a:rPr lang="en-US" dirty="0"/>
              <a:t>	response = </a:t>
            </a:r>
            <a:r>
              <a:rPr lang="en-US" dirty="0" err="1"/>
              <a:t>http.send</a:t>
            </a:r>
            <a:r>
              <a:rPr lang="en-US" dirty="0"/>
              <a:t>(</a:t>
            </a:r>
            <a:r>
              <a:rPr lang="en-US" dirty="0" err="1"/>
              <a:t>req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system.debug</a:t>
            </a:r>
            <a:r>
              <a:rPr lang="en-US" dirty="0"/>
              <a:t>('response is:'+response);</a:t>
            </a:r>
          </a:p>
          <a:p>
            <a:pPr>
              <a:buNone/>
            </a:pPr>
            <a:r>
              <a:rPr lang="en-US" dirty="0"/>
              <a:t>} catch (</a:t>
            </a:r>
            <a:r>
              <a:rPr lang="en-US" dirty="0" err="1"/>
              <a:t>System.CalloutException</a:t>
            </a:r>
            <a:r>
              <a:rPr lang="en-US" dirty="0"/>
              <a:t> e) 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System.debug</a:t>
            </a:r>
            <a:r>
              <a:rPr lang="en-US" dirty="0"/>
              <a:t>('Callout exception Exception:'+e);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HTTP Post </a:t>
            </a:r>
            <a:r>
              <a:rPr lang="en-CA" dirty="0" smtClean="0"/>
              <a:t>– Callout and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5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We execute an HTTP callout to a REST layer set up on the same </a:t>
            </a:r>
            <a:r>
              <a:rPr lang="en-CA" dirty="0" smtClean="0"/>
              <a:t>org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 smtClean="0"/>
              <a:t>The </a:t>
            </a:r>
            <a:r>
              <a:rPr lang="en-CA" dirty="0"/>
              <a:t>HTTP callout information </a:t>
            </a:r>
            <a:r>
              <a:rPr lang="en-CA" dirty="0" smtClean="0"/>
              <a:t>output </a:t>
            </a:r>
            <a:r>
              <a:rPr lang="en-CA" dirty="0"/>
              <a:t>is displayed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The HTTP response is also displayed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Demonstration </a:t>
            </a:r>
            <a:r>
              <a:rPr lang="en-CA" dirty="0" smtClean="0"/>
              <a:t>#2 </a:t>
            </a:r>
            <a:r>
              <a:rPr lang="en-CA" dirty="0"/>
              <a:t>– REST and HTTP Callout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00" y="1960351"/>
            <a:ext cx="6198050" cy="313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Putting it all together…</a:t>
            </a:r>
          </a:p>
          <a:p>
            <a:pPr marL="514350" indent="-514350">
              <a:buAutoNum type="arabicParenR"/>
            </a:pPr>
            <a:r>
              <a:rPr lang="en-CA" dirty="0"/>
              <a:t>Initiate the bulk report generation process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/>
              <a:t>Click a button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/>
              <a:t>Schedule a job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/>
              <a:t>REST call-in from External Process</a:t>
            </a:r>
          </a:p>
          <a:p>
            <a:pPr marL="514350" indent="-514350">
              <a:buAutoNum type="arabicParenR"/>
            </a:pPr>
            <a:r>
              <a:rPr lang="en-CA" dirty="0"/>
              <a:t>Update object JSON metadata</a:t>
            </a:r>
          </a:p>
          <a:p>
            <a:pPr marL="514350" indent="-514350">
              <a:buAutoNum type="arabicParenR"/>
            </a:pPr>
            <a:r>
              <a:rPr lang="en-CA" dirty="0" smtClean="0"/>
              <a:t>Attach </a:t>
            </a:r>
            <a:r>
              <a:rPr lang="en-CA" dirty="0"/>
              <a:t>your report data, in JSON, </a:t>
            </a:r>
            <a:r>
              <a:rPr lang="en-CA" dirty="0" smtClean="0"/>
              <a:t>to your objects as attachments</a:t>
            </a:r>
            <a:endParaRPr lang="en-CA" dirty="0"/>
          </a:p>
          <a:p>
            <a:pPr marL="514350" indent="-514350">
              <a:buAutoNum type="arabicParenR"/>
            </a:pPr>
            <a:r>
              <a:rPr lang="en-CA" dirty="0"/>
              <a:t>Generate each report as PDF and insert as attachment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/>
              <a:t>Delete previous data attachments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Mass Report Generation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9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Mass Report Generation Architecture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7" y="998763"/>
            <a:ext cx="11091673" cy="49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3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do the following….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Create 100 Accounts (AUTO1,AUTO2,….)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Execute our report generation process</a:t>
            </a:r>
          </a:p>
          <a:p>
            <a:pPr marL="574675" lvl="1" indent="-342900"/>
            <a:r>
              <a:rPr lang="en-CA" dirty="0" smtClean="0"/>
              <a:t>Generate 30 lines of random string data across 6 columns to represent report data</a:t>
            </a:r>
          </a:p>
          <a:p>
            <a:pPr marL="574675" lvl="1" indent="-342900"/>
            <a:r>
              <a:rPr lang="en-CA" dirty="0" smtClean="0"/>
              <a:t>Produce some metadata about each report, added to </a:t>
            </a:r>
            <a:r>
              <a:rPr lang="en-CA" dirty="0" err="1" smtClean="0"/>
              <a:t>MetaNotes</a:t>
            </a:r>
            <a:r>
              <a:rPr lang="en-CA" dirty="0"/>
              <a:t> </a:t>
            </a:r>
            <a:r>
              <a:rPr lang="en-CA" dirty="0" smtClean="0"/>
              <a:t>field on each Account</a:t>
            </a:r>
          </a:p>
          <a:p>
            <a:pPr marL="342900" indent="-342900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Demonstration #3 – Mass Report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1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HTTP </a:t>
            </a:r>
            <a:r>
              <a:rPr lang="en-CA" dirty="0"/>
              <a:t>callout </a:t>
            </a:r>
            <a:r>
              <a:rPr lang="en-CA" dirty="0" smtClean="0"/>
              <a:t>limits</a:t>
            </a:r>
            <a:endParaRPr lang="en-CA" dirty="0"/>
          </a:p>
          <a:p>
            <a:pPr marL="574675" lvl="1" indent="-342900"/>
            <a:r>
              <a:rPr lang="en-CA" dirty="0" smtClean="0"/>
              <a:t>Max 100 callouts in transaction</a:t>
            </a:r>
          </a:p>
          <a:p>
            <a:pPr marL="574675" lvl="1" indent="-342900"/>
            <a:r>
              <a:rPr lang="en-CA" dirty="0" smtClean="0"/>
              <a:t>Max timeout of 120 seconds</a:t>
            </a:r>
          </a:p>
          <a:p>
            <a:pPr marL="574675" lvl="1" indent="-342900"/>
            <a:r>
              <a:rPr lang="en-CA" dirty="0" smtClean="0"/>
              <a:t>Can not callout when pending operations, e.g. DML, future, batch apex, scheduled apex</a:t>
            </a:r>
            <a:endParaRPr lang="en-CA" dirty="0"/>
          </a:p>
          <a:p>
            <a:pPr marL="574675" lvl="1" indent="-342900"/>
            <a:r>
              <a:rPr lang="en-CA" dirty="0" smtClean="0"/>
              <a:t>Heap size </a:t>
            </a:r>
            <a:r>
              <a:rPr lang="en-CA" dirty="0"/>
              <a:t>m</a:t>
            </a:r>
            <a:r>
              <a:rPr lang="en-CA" dirty="0" smtClean="0"/>
              <a:t>ax </a:t>
            </a:r>
            <a:r>
              <a:rPr lang="en-CA" dirty="0"/>
              <a:t>6MB </a:t>
            </a:r>
            <a:r>
              <a:rPr lang="en-CA" dirty="0" smtClean="0"/>
              <a:t>synchronous, 12MB asynchronous</a:t>
            </a:r>
            <a:endParaRPr lang="en-CA" dirty="0"/>
          </a:p>
          <a:p>
            <a:r>
              <a:rPr lang="en-CA" dirty="0" smtClean="0"/>
              <a:t>CPU </a:t>
            </a:r>
            <a:r>
              <a:rPr lang="en-CA" dirty="0"/>
              <a:t>execution </a:t>
            </a:r>
            <a:r>
              <a:rPr lang="en-CA" dirty="0" smtClean="0"/>
              <a:t>limits</a:t>
            </a:r>
          </a:p>
          <a:p>
            <a:pPr marL="574675" lvl="1" indent="-342900"/>
            <a:r>
              <a:rPr lang="en-CA" dirty="0" smtClean="0"/>
              <a:t>10 second execution time limit</a:t>
            </a:r>
            <a:endParaRPr lang="en-CA" dirty="0"/>
          </a:p>
          <a:p>
            <a:r>
              <a:rPr lang="en-CA" dirty="0" err="1" smtClean="0"/>
              <a:t>getContentAsPDF</a:t>
            </a:r>
            <a:r>
              <a:rPr lang="en-CA" dirty="0"/>
              <a:t>() Function</a:t>
            </a:r>
          </a:p>
          <a:p>
            <a:pPr lvl="2"/>
            <a:r>
              <a:rPr lang="en-CA" dirty="0" smtClean="0"/>
              <a:t>CAN NOT </a:t>
            </a:r>
            <a:r>
              <a:rPr lang="en-CA" dirty="0"/>
              <a:t>be used in scheduled apex, </a:t>
            </a:r>
            <a:r>
              <a:rPr lang="en-CA" dirty="0" smtClean="0"/>
              <a:t>triggers, batch jobs or e-mail services</a:t>
            </a:r>
            <a:endParaRPr lang="en-CA" dirty="0"/>
          </a:p>
          <a:p>
            <a:pPr lvl="2"/>
            <a:r>
              <a:rPr lang="en-CA" dirty="0" smtClean="0"/>
              <a:t>CAN NOT be called from REST call-in from same org      </a:t>
            </a:r>
            <a:r>
              <a:rPr lang="en-CA" dirty="0" smtClean="0">
                <a:solidFill>
                  <a:srgbClr val="FF0000"/>
                </a:solidFill>
              </a:rPr>
              <a:t>---- As of Summer ‘15 Critical Update!</a:t>
            </a:r>
          </a:p>
          <a:p>
            <a:pPr lvl="2"/>
            <a:r>
              <a:rPr lang="en-CA" dirty="0"/>
              <a:t>                          </a:t>
            </a:r>
            <a:r>
              <a:rPr lang="en-CA" i="1" dirty="0"/>
              <a:t>Error – Callout Loop Not Allowed</a:t>
            </a:r>
          </a:p>
          <a:p>
            <a:pPr lvl="2"/>
            <a:endParaRPr lang="en-CA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SF Limitations and the PDF generation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We initiate the mass customer report generation process via scheduling, </a:t>
            </a:r>
            <a:r>
              <a:rPr lang="en-CA" dirty="0" smtClean="0"/>
              <a:t>external REST call-in, </a:t>
            </a:r>
            <a:r>
              <a:rPr lang="en-CA" dirty="0"/>
              <a:t>or manual action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Customer report data is stored as a JSON string in each attachment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Metadata, stored as JSON </a:t>
            </a:r>
            <a:r>
              <a:rPr lang="en-CA" dirty="0" smtClean="0"/>
              <a:t>strings on Account fields, </a:t>
            </a:r>
            <a:r>
              <a:rPr lang="en-CA" dirty="0"/>
              <a:t>is used to manage the reports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Metadata is passed into the PDF generation page through URL parameters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Customer PDF reports are generated using the attachment contents, and re-attached to their </a:t>
            </a:r>
            <a:r>
              <a:rPr lang="en-CA" dirty="0" smtClean="0"/>
              <a:t>objects as final PDF reports</a:t>
            </a:r>
            <a:endParaRPr lang="en-CA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1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Thank you!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 and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9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we don’t want to do…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94" y="1412729"/>
            <a:ext cx="60960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72061" y="6148714"/>
            <a:ext cx="4099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CA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[</a:t>
            </a:r>
            <a:r>
              <a:rPr lang="en-CA" sz="1200" dirty="0">
                <a:solidFill>
                  <a:schemeClr val="accent2"/>
                </a:solidFill>
                <a:latin typeface="Salesforce Sans"/>
                <a:cs typeface="Salesforce Sans"/>
              </a:rPr>
              <a:t>1] https://openclipart.org/detail/172659/pile-of-documents</a:t>
            </a:r>
            <a:endParaRPr lang="en-US" sz="1200" dirty="0" smtClean="0">
              <a:solidFill>
                <a:schemeClr val="accent2"/>
              </a:solidFill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87547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u="sng" dirty="0" smtClean="0"/>
              <a:t>How to generate hundreds of customer reports on a daily basis?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How to manage system resources and </a:t>
            </a:r>
            <a:r>
              <a:rPr lang="en-CA" dirty="0" smtClean="0">
                <a:solidFill>
                  <a:srgbClr val="FF0000"/>
                </a:solidFill>
              </a:rPr>
              <a:t>SF limits </a:t>
            </a:r>
            <a:r>
              <a:rPr lang="en-CA" dirty="0" smtClean="0"/>
              <a:t>when producing hundreds of daily reports?</a:t>
            </a:r>
          </a:p>
          <a:p>
            <a:pPr marL="574675" lvl="1" indent="-342900"/>
            <a:r>
              <a:rPr lang="en-CA" dirty="0" smtClean="0"/>
              <a:t>HTTP timeouts? CPU execution time? Heap size? Pending operations?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err="1" smtClean="0">
                <a:solidFill>
                  <a:srgbClr val="0070C0"/>
                </a:solidFill>
              </a:rPr>
              <a:t>getContentAsPDF</a:t>
            </a:r>
            <a:r>
              <a:rPr lang="en-CA" dirty="0" smtClean="0">
                <a:solidFill>
                  <a:srgbClr val="0070C0"/>
                </a:solidFill>
              </a:rPr>
              <a:t>()</a:t>
            </a:r>
            <a:r>
              <a:rPr lang="en-CA" dirty="0" smtClean="0"/>
              <a:t> function is NOT supported through triggers, scheduled apex, bulk jobs, or SF REST self call-ins. How to use in mass report generation?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None/>
            </a:pPr>
            <a:r>
              <a:rPr lang="en-CA" u="sng" dirty="0" smtClean="0"/>
              <a:t>Use Cases: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Customer daily financial positions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Sanctions screening for individuals and corporates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Workflow and approval processes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2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JSON for metadata </a:t>
            </a:r>
            <a:r>
              <a:rPr lang="en-CA" dirty="0" smtClean="0"/>
              <a:t>management and information transfer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 smtClean="0"/>
              <a:t>REST and HTTP POST Callouts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 smtClean="0"/>
              <a:t>Mass customer report generation architecture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Key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9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4" y="1822389"/>
            <a:ext cx="11713542" cy="3275821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JSON Usage 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710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class Record 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CA" sz="2000" dirty="0"/>
              <a:t>string </a:t>
            </a:r>
            <a:r>
              <a:rPr lang="en-CA" sz="2000" dirty="0" err="1"/>
              <a:t>firstname</a:t>
            </a:r>
            <a:r>
              <a:rPr lang="en-CA" sz="2000" dirty="0"/>
              <a:t> {get; set;}</a:t>
            </a:r>
          </a:p>
          <a:p>
            <a:pPr marL="457200" lvl="1" indent="0">
              <a:buNone/>
            </a:pPr>
            <a:r>
              <a:rPr lang="en-US" sz="2000" dirty="0"/>
              <a:t>string </a:t>
            </a:r>
            <a:r>
              <a:rPr lang="en-US" sz="2000" dirty="0" err="1"/>
              <a:t>lastname</a:t>
            </a:r>
            <a:r>
              <a:rPr lang="en-US" sz="2000" dirty="0"/>
              <a:t> {get; set;}</a:t>
            </a:r>
          </a:p>
          <a:p>
            <a:pPr marL="457200" lvl="1" indent="0">
              <a:buNone/>
            </a:pPr>
            <a:r>
              <a:rPr lang="en-US" sz="2000" dirty="0"/>
              <a:t>string </a:t>
            </a:r>
            <a:r>
              <a:rPr lang="en-US" sz="2000" dirty="0" err="1"/>
              <a:t>entitytype</a:t>
            </a:r>
            <a:r>
              <a:rPr lang="en-US" sz="2000" dirty="0"/>
              <a:t> {get; set;}</a:t>
            </a:r>
            <a:r>
              <a:rPr lang="en-CA" sz="2000" dirty="0"/>
              <a:t> </a:t>
            </a:r>
          </a:p>
          <a:p>
            <a:pPr marL="457200" lvl="1" indent="0">
              <a:buNone/>
            </a:pPr>
            <a:r>
              <a:rPr lang="en-CA" sz="2000" dirty="0"/>
              <a:t>string </a:t>
            </a:r>
            <a:r>
              <a:rPr lang="en-CA" sz="2000" dirty="0" err="1"/>
              <a:t>thedate</a:t>
            </a:r>
            <a:r>
              <a:rPr lang="en-CA" sz="2000" dirty="0"/>
              <a:t> {get; set;}</a:t>
            </a:r>
          </a:p>
          <a:p>
            <a:pPr marL="457200" lvl="1" indent="0">
              <a:buNone/>
            </a:pPr>
            <a:r>
              <a:rPr lang="en-CA" sz="2000" dirty="0"/>
              <a:t>string </a:t>
            </a:r>
            <a:r>
              <a:rPr lang="en-CA" sz="2000" dirty="0" err="1"/>
              <a:t>searchtime</a:t>
            </a:r>
            <a:r>
              <a:rPr lang="en-CA" sz="2000" dirty="0"/>
              <a:t> {get; set;}</a:t>
            </a:r>
          </a:p>
          <a:p>
            <a:pPr>
              <a:buNone/>
            </a:pPr>
            <a:r>
              <a:rPr lang="en-CA" dirty="0"/>
              <a:t>}</a:t>
            </a:r>
          </a:p>
          <a:p>
            <a:pPr>
              <a:buNone/>
            </a:pPr>
            <a:r>
              <a:rPr lang="en-CA" dirty="0"/>
              <a:t>Record rec = new Record();	</a:t>
            </a:r>
            <a:r>
              <a:rPr lang="en-CA" dirty="0" smtClean="0"/>
              <a:t>				// populate </a:t>
            </a:r>
            <a:r>
              <a:rPr lang="en-CA" dirty="0"/>
              <a:t>the record fields</a:t>
            </a:r>
          </a:p>
          <a:p>
            <a:pPr>
              <a:buNone/>
            </a:pPr>
            <a:r>
              <a:rPr lang="en-CA" dirty="0"/>
              <a:t>String </a:t>
            </a:r>
            <a:r>
              <a:rPr lang="en-CA" dirty="0" err="1"/>
              <a:t>jsonstr</a:t>
            </a:r>
            <a:r>
              <a:rPr lang="en-CA" dirty="0"/>
              <a:t> = </a:t>
            </a:r>
            <a:r>
              <a:rPr lang="en-CA" dirty="0" err="1">
                <a:solidFill>
                  <a:srgbClr val="FFC000"/>
                </a:solidFill>
              </a:rPr>
              <a:t>JSON.serialize</a:t>
            </a:r>
            <a:r>
              <a:rPr lang="en-CA" dirty="0"/>
              <a:t>(rec);	</a:t>
            </a:r>
            <a:r>
              <a:rPr lang="en-CA" dirty="0" smtClean="0"/>
              <a:t>			// </a:t>
            </a:r>
            <a:r>
              <a:rPr lang="en-CA" dirty="0"/>
              <a:t>Example to serialize to JSON</a:t>
            </a:r>
          </a:p>
          <a:p>
            <a:pPr>
              <a:buNone/>
            </a:pPr>
            <a:r>
              <a:rPr lang="en-CA" dirty="0"/>
              <a:t>Record rec2 = (Record)</a:t>
            </a:r>
            <a:r>
              <a:rPr lang="en-CA" dirty="0" err="1">
                <a:solidFill>
                  <a:srgbClr val="FF0000"/>
                </a:solidFill>
              </a:rPr>
              <a:t>JSON.deserialize</a:t>
            </a:r>
            <a:r>
              <a:rPr lang="en-CA" dirty="0"/>
              <a:t>(</a:t>
            </a:r>
            <a:r>
              <a:rPr lang="en-CA" dirty="0" err="1"/>
              <a:t>jsonstr,Record.class</a:t>
            </a:r>
            <a:r>
              <a:rPr lang="en-CA" dirty="0"/>
              <a:t>);  </a:t>
            </a:r>
            <a:r>
              <a:rPr lang="en-CA" dirty="0" smtClean="0"/>
              <a:t>	// de-serialize</a:t>
            </a:r>
            <a:endParaRPr lang="en-CA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27" y="1573723"/>
            <a:ext cx="11515535" cy="4622864"/>
          </a:xfrm>
        </p:spPr>
        <p:txBody>
          <a:bodyPr/>
          <a:lstStyle/>
          <a:p>
            <a:pPr>
              <a:buNone/>
            </a:pPr>
            <a:r>
              <a:rPr lang="en-US" dirty="0"/>
              <a:t>Attachment </a:t>
            </a:r>
            <a:r>
              <a:rPr lang="en-US" dirty="0" err="1"/>
              <a:t>datain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CA" dirty="0"/>
              <a:t>List&lt;</a:t>
            </a:r>
            <a:r>
              <a:rPr lang="en-CA" dirty="0" err="1"/>
              <a:t>JSONclass</a:t>
            </a:r>
            <a:r>
              <a:rPr lang="en-CA" dirty="0"/>
              <a:t>&gt; </a:t>
            </a:r>
            <a:r>
              <a:rPr lang="en-CA" dirty="0" err="1"/>
              <a:t>currentlist</a:t>
            </a:r>
            <a:r>
              <a:rPr lang="en-CA" dirty="0"/>
              <a:t> = new List&lt;</a:t>
            </a:r>
            <a:r>
              <a:rPr lang="en-CA" dirty="0" err="1"/>
              <a:t>JSONclass</a:t>
            </a:r>
            <a:r>
              <a:rPr lang="en-CA" dirty="0"/>
              <a:t>&gt;();</a:t>
            </a:r>
            <a:endParaRPr lang="en-US" dirty="0"/>
          </a:p>
          <a:p>
            <a:pPr>
              <a:buNone/>
            </a:pPr>
            <a:r>
              <a:rPr lang="en-US" dirty="0"/>
              <a:t>String </a:t>
            </a:r>
            <a:r>
              <a:rPr lang="en-US" dirty="0" err="1"/>
              <a:t>pdfpendingjson</a:t>
            </a:r>
            <a:r>
              <a:rPr lang="en-US" dirty="0"/>
              <a:t> = </a:t>
            </a:r>
            <a:r>
              <a:rPr lang="en-US" dirty="0" err="1">
                <a:solidFill>
                  <a:srgbClr val="FFC000"/>
                </a:solidFill>
              </a:rPr>
              <a:t>JSON.serialize</a:t>
            </a:r>
            <a:r>
              <a:rPr lang="en-US" dirty="0"/>
              <a:t>(</a:t>
            </a:r>
            <a:r>
              <a:rPr lang="en-US" dirty="0" err="1"/>
              <a:t>currentlist</a:t>
            </a:r>
            <a:r>
              <a:rPr lang="en-US" dirty="0"/>
              <a:t>); </a:t>
            </a:r>
          </a:p>
          <a:p>
            <a:pPr>
              <a:buNone/>
            </a:pPr>
            <a:r>
              <a:rPr lang="en-US" dirty="0"/>
              <a:t>try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datain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>
                <a:solidFill>
                  <a:srgbClr val="00B050"/>
                </a:solidFill>
              </a:rPr>
              <a:t>Attachment</a:t>
            </a:r>
            <a:r>
              <a:rPr lang="en-US" dirty="0"/>
              <a:t>(</a:t>
            </a:r>
            <a:r>
              <a:rPr lang="en-US" dirty="0" err="1"/>
              <a:t>parentId</a:t>
            </a:r>
            <a:r>
              <a:rPr lang="en-US" dirty="0"/>
              <a:t> =</a:t>
            </a:r>
            <a:r>
              <a:rPr lang="en-US" dirty="0" err="1"/>
              <a:t>accountid,name</a:t>
            </a:r>
            <a:r>
              <a:rPr lang="en-US" dirty="0"/>
              <a:t>='PDF_PENDING', </a:t>
            </a:r>
            <a:r>
              <a:rPr lang="en-US" dirty="0" smtClean="0"/>
              <a:t>body = 	</a:t>
            </a:r>
            <a:r>
              <a:rPr lang="en-US" dirty="0" err="1" smtClean="0"/>
              <a:t>Blob.valueOf</a:t>
            </a:r>
            <a:r>
              <a:rPr lang="en-US" dirty="0" smtClean="0"/>
              <a:t>(</a:t>
            </a:r>
            <a:r>
              <a:rPr lang="en-US" dirty="0" err="1" smtClean="0"/>
              <a:t>pdfpendingjson</a:t>
            </a:r>
            <a:r>
              <a:rPr lang="en-US" dirty="0"/>
              <a:t>) );</a:t>
            </a:r>
          </a:p>
          <a:p>
            <a:pPr>
              <a:buNone/>
            </a:pPr>
            <a:r>
              <a:rPr lang="en-US" dirty="0"/>
              <a:t>} catch (Exception e) {	// Catch errors</a:t>
            </a:r>
          </a:p>
          <a:p>
            <a:pPr marL="457200" lvl="1" indent="0">
              <a:buNone/>
            </a:pPr>
            <a:r>
              <a:rPr lang="en-CA" sz="2000" dirty="0"/>
              <a:t>	</a:t>
            </a:r>
            <a:r>
              <a:rPr lang="en-CA" sz="2000" dirty="0" err="1"/>
              <a:t>datain</a:t>
            </a:r>
            <a:r>
              <a:rPr lang="en-CA" sz="2000" dirty="0"/>
              <a:t> = new </a:t>
            </a:r>
            <a:r>
              <a:rPr lang="en-CA" sz="2000" dirty="0">
                <a:solidFill>
                  <a:srgbClr val="00B050"/>
                </a:solidFill>
              </a:rPr>
              <a:t>Attachment</a:t>
            </a:r>
            <a:r>
              <a:rPr lang="en-CA" sz="2000" dirty="0"/>
              <a:t>(</a:t>
            </a:r>
            <a:r>
              <a:rPr lang="en-CA" sz="2000" dirty="0" err="1"/>
              <a:t>parentId</a:t>
            </a:r>
            <a:r>
              <a:rPr lang="en-CA" sz="2000" dirty="0"/>
              <a:t> = </a:t>
            </a:r>
            <a:r>
              <a:rPr lang="en-CA" sz="2000" dirty="0" err="1"/>
              <a:t>accountid</a:t>
            </a:r>
            <a:r>
              <a:rPr lang="en-CA" sz="2000" dirty="0"/>
              <a:t>, name='Error', body = </a:t>
            </a:r>
            <a:r>
              <a:rPr lang="en-CA" sz="2000" dirty="0" err="1" smtClean="0"/>
              <a:t>Blob.toPdf</a:t>
            </a:r>
            <a:r>
              <a:rPr lang="en-CA" sz="2000" dirty="0"/>
              <a:t>('Error: Could </a:t>
            </a:r>
            <a:r>
              <a:rPr lang="en-CA" sz="2000" dirty="0" smtClean="0"/>
              <a:t>	not </a:t>
            </a:r>
            <a:r>
              <a:rPr lang="en-CA" sz="2000" dirty="0"/>
              <a:t>create attachment. Exception:'+e) 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</a:t>
            </a:r>
            <a:r>
              <a:rPr lang="en-CA" dirty="0" smtClean="0"/>
              <a:t>Attachments for 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/>
              <a:t>We create a JSON class </a:t>
            </a:r>
            <a:r>
              <a:rPr lang="en-CA" dirty="0" smtClean="0"/>
              <a:t>to store a list of records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 smtClean="0"/>
              <a:t>We create an account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 smtClean="0"/>
              <a:t>We create an attachment for the account, containing the JSON string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 smtClean="0"/>
              <a:t>The attachment content is de-serialized and output</a:t>
            </a:r>
            <a:endParaRPr lang="en-CA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Demonstration </a:t>
            </a:r>
            <a:r>
              <a:rPr lang="en-CA" dirty="0" smtClean="0"/>
              <a:t>#1 –JSON for 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1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@</a:t>
            </a:r>
            <a:r>
              <a:rPr lang="en-US" dirty="0" err="1"/>
              <a:t>RestResource</a:t>
            </a:r>
            <a:r>
              <a:rPr lang="en-US" dirty="0"/>
              <a:t>(</a:t>
            </a:r>
            <a:r>
              <a:rPr lang="en-US" dirty="0" err="1"/>
              <a:t>urlMapping</a:t>
            </a:r>
            <a:r>
              <a:rPr lang="en-US" dirty="0"/>
              <a:t>='/</a:t>
            </a:r>
            <a:r>
              <a:rPr lang="en-US" dirty="0" err="1">
                <a:solidFill>
                  <a:srgbClr val="00B050"/>
                </a:solidFill>
              </a:rPr>
              <a:t>BulkPDFAttach</a:t>
            </a:r>
            <a:r>
              <a:rPr lang="en-US" dirty="0"/>
              <a:t>/*')</a:t>
            </a:r>
          </a:p>
          <a:p>
            <a:pPr>
              <a:buNone/>
            </a:pPr>
            <a:r>
              <a:rPr lang="en-CA" b="1" dirty="0"/>
              <a:t>global with sharing class </a:t>
            </a:r>
            <a:r>
              <a:rPr lang="en-CA" b="1" dirty="0" err="1"/>
              <a:t>BulkPDFAttach</a:t>
            </a:r>
            <a:r>
              <a:rPr lang="en-CA" b="1" dirty="0"/>
              <a:t>{ </a:t>
            </a:r>
          </a:p>
          <a:p>
            <a:pPr>
              <a:buNone/>
            </a:pPr>
            <a:r>
              <a:rPr lang="en-US" dirty="0"/>
              <a:t>	@</a:t>
            </a:r>
            <a:r>
              <a:rPr lang="en-US" dirty="0" err="1"/>
              <a:t>HttpPost</a:t>
            </a:r>
            <a:endParaRPr lang="en-US" dirty="0"/>
          </a:p>
          <a:p>
            <a:pPr>
              <a:buNone/>
            </a:pPr>
            <a:r>
              <a:rPr lang="en-US" b="1" dirty="0"/>
              <a:t>	global static void </a:t>
            </a:r>
            <a:r>
              <a:rPr lang="en-US" b="1" dirty="0" err="1" smtClean="0"/>
              <a:t>doPost</a:t>
            </a:r>
            <a:r>
              <a:rPr lang="en-US" b="1" dirty="0" smtClean="0"/>
              <a:t>(String </a:t>
            </a:r>
            <a:r>
              <a:rPr lang="en-US" b="1" dirty="0" err="1" smtClean="0"/>
              <a:t>indata</a:t>
            </a:r>
            <a:r>
              <a:rPr lang="en-US" b="1" dirty="0" smtClean="0"/>
              <a:t>) </a:t>
            </a:r>
            <a:r>
              <a:rPr lang="en-US" b="1" dirty="0"/>
              <a:t>{   </a:t>
            </a:r>
          </a:p>
          <a:p>
            <a:pPr>
              <a:buNone/>
            </a:pPr>
            <a:r>
              <a:rPr lang="en-CA" dirty="0"/>
              <a:t>		// code goes here</a:t>
            </a:r>
            <a:endParaRPr lang="en-US" dirty="0"/>
          </a:p>
          <a:p>
            <a:pPr>
              <a:buNone/>
            </a:pPr>
            <a:r>
              <a:rPr lang="en-CA" b="1" dirty="0"/>
              <a:t>	}</a:t>
            </a:r>
          </a:p>
          <a:p>
            <a:pPr>
              <a:buNone/>
            </a:pPr>
            <a:r>
              <a:rPr lang="en-CA" b="1" dirty="0"/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69332"/>
          </a:xfrm>
        </p:spPr>
        <p:txBody>
          <a:bodyPr/>
          <a:lstStyle/>
          <a:p>
            <a:r>
              <a:rPr lang="en-CA" dirty="0" smtClean="0"/>
              <a:t>Example: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REST in the Salesforce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9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force 2015 - 16x9 in Salesforce Sans Font">
  <a:themeElements>
    <a:clrScheme name="Salesforce Color Pallet - June 2015 2">
      <a:dk1>
        <a:srgbClr val="1C1C1C"/>
      </a:dk1>
      <a:lt1>
        <a:srgbClr val="FFFFFF"/>
      </a:lt1>
      <a:dk2>
        <a:srgbClr val="19325C"/>
      </a:dk2>
      <a:lt2>
        <a:srgbClr val="D0D9DE"/>
      </a:lt2>
      <a:accent1>
        <a:srgbClr val="00A1E0"/>
      </a:accent1>
      <a:accent2>
        <a:srgbClr val="7C868D"/>
      </a:accent2>
      <a:accent3>
        <a:srgbClr val="00B2A9"/>
      </a:accent3>
      <a:accent4>
        <a:srgbClr val="963CBD"/>
      </a:accent4>
      <a:accent5>
        <a:srgbClr val="ED8B00"/>
      </a:accent5>
      <a:accent6>
        <a:srgbClr val="FFC72C"/>
      </a:accent6>
      <a:hlink>
        <a:srgbClr val="001871"/>
      </a:hlink>
      <a:folHlink>
        <a:srgbClr val="963CBD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Salesforce Sans"/>
            <a:cs typeface="Salesforce San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300"/>
          </a:spcBef>
          <a:spcAft>
            <a:spcPts val="600"/>
          </a:spcAft>
          <a:defRPr sz="2000" dirty="0" smtClean="0">
            <a:solidFill>
              <a:schemeClr val="accent2"/>
            </a:solidFill>
            <a:latin typeface="Salesforce Sans"/>
            <a:cs typeface="Salesforce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Salesforce_Template_2014_16x9</Template>
  <TotalTime>20652</TotalTime>
  <Words>1024</Words>
  <Application>Microsoft Office PowerPoint</Application>
  <PresentationFormat>Custom</PresentationFormat>
  <Paragraphs>156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Salesforce Sans</vt:lpstr>
      <vt:lpstr>VAG Rounded Std Light</vt:lpstr>
      <vt:lpstr>Wingdings</vt:lpstr>
      <vt:lpstr>Salesforce 2015 - 16x9 in Salesforce Sans Font</vt:lpstr>
      <vt:lpstr>Mass Report Generation Using REST</vt:lpstr>
      <vt:lpstr>What we don’t want to do…</vt:lpstr>
      <vt:lpstr>Problem Statement</vt:lpstr>
      <vt:lpstr>Key Topics</vt:lpstr>
      <vt:lpstr>JSON Usage Overview</vt:lpstr>
      <vt:lpstr>Introduction to JSON</vt:lpstr>
      <vt:lpstr>Using Attachments for Data Storage</vt:lpstr>
      <vt:lpstr>Demonstration #1 –JSON for Data Storage</vt:lpstr>
      <vt:lpstr>REST in the Salesforce Platform</vt:lpstr>
      <vt:lpstr>HTTP Post - Initialization</vt:lpstr>
      <vt:lpstr>HTTP Post – Callout and Response</vt:lpstr>
      <vt:lpstr>Demonstration #2 – REST and HTTP Callout</vt:lpstr>
      <vt:lpstr>Mass Report Generation Architecture</vt:lpstr>
      <vt:lpstr>Mass Report Generation Architecture</vt:lpstr>
      <vt:lpstr>Demonstration #3 – Mass Report Generation</vt:lpstr>
      <vt:lpstr>SF Limitations and the PDF generation process</vt:lpstr>
      <vt:lpstr>Summary</vt:lpstr>
      <vt:lpstr>Questions and Answers</vt:lpstr>
    </vt:vector>
  </TitlesOfParts>
  <Company>Carol Hausmann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</dc:title>
  <dc:creator>Salesforce</dc:creator>
  <cp:lastModifiedBy>Nem Stefanovic</cp:lastModifiedBy>
  <cp:revision>987</cp:revision>
  <cp:lastPrinted>2014-09-29T18:29:00Z</cp:lastPrinted>
  <dcterms:created xsi:type="dcterms:W3CDTF">2014-09-29T18:28:17Z</dcterms:created>
  <dcterms:modified xsi:type="dcterms:W3CDTF">2015-09-15T12:04:06Z</dcterms:modified>
</cp:coreProperties>
</file>