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8" r:id="rId4"/>
    <p:sldId id="259" r:id="rId5"/>
    <p:sldId id="267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ma Puthan" userId="8633c7f78c2ff340" providerId="LiveId" clId="{4DB9177E-1A48-474A-9CAF-4124783C27DA}"/>
    <pc:docChg chg="custSel modSld">
      <pc:chgData name="Nema Puthan" userId="8633c7f78c2ff340" providerId="LiveId" clId="{4DB9177E-1A48-474A-9CAF-4124783C27DA}" dt="2023-10-24T21:45:55.575" v="23" actId="20577"/>
      <pc:docMkLst>
        <pc:docMk/>
      </pc:docMkLst>
      <pc:sldChg chg="modSp mod">
        <pc:chgData name="Nema Puthan" userId="8633c7f78c2ff340" providerId="LiveId" clId="{4DB9177E-1A48-474A-9CAF-4124783C27DA}" dt="2023-10-24T21:45:55.575" v="23" actId="20577"/>
        <pc:sldMkLst>
          <pc:docMk/>
          <pc:sldMk cId="807467318" sldId="262"/>
        </pc:sldMkLst>
        <pc:spChg chg="mod">
          <ac:chgData name="Nema Puthan" userId="8633c7f78c2ff340" providerId="LiveId" clId="{4DB9177E-1A48-474A-9CAF-4124783C27DA}" dt="2023-10-24T21:45:55.575" v="23" actId="20577"/>
          <ac:spMkLst>
            <pc:docMk/>
            <pc:sldMk cId="807467318" sldId="262"/>
            <ac:spMk id="6" creationId="{BBF26071-F77F-7993-F2B2-44F8B121937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AA906-191F-4549-8436-FEBEA94677CB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E85509-46FC-432E-8583-625DACFDA84D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Biases</a:t>
          </a:r>
        </a:p>
      </dgm:t>
    </dgm:pt>
    <dgm:pt modelId="{52583981-7684-4AA0-8B99-302D3102B31B}" type="parTrans" cxnId="{1F577B9B-4F5A-471D-8038-926CAC768F7A}">
      <dgm:prSet/>
      <dgm:spPr/>
      <dgm:t>
        <a:bodyPr/>
        <a:lstStyle/>
        <a:p>
          <a:endParaRPr lang="en-US"/>
        </a:p>
      </dgm:t>
    </dgm:pt>
    <dgm:pt modelId="{F7786CC6-578E-4E80-B3DC-1422747C4EBA}" type="sibTrans" cxnId="{1F577B9B-4F5A-471D-8038-926CAC768F7A}">
      <dgm:prSet/>
      <dgm:spPr/>
      <dgm:t>
        <a:bodyPr/>
        <a:lstStyle/>
        <a:p>
          <a:endParaRPr lang="en-US"/>
        </a:p>
      </dgm:t>
    </dgm:pt>
    <dgm:pt modelId="{085F711A-E98E-44D9-8916-1AAF7DEE1605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Human error</a:t>
          </a:r>
        </a:p>
      </dgm:t>
    </dgm:pt>
    <dgm:pt modelId="{289A7E90-80B2-4526-BD64-37C430D0F225}" type="parTrans" cxnId="{524E7647-98C3-42F1-BD5B-BA6318FF2019}">
      <dgm:prSet/>
      <dgm:spPr/>
      <dgm:t>
        <a:bodyPr/>
        <a:lstStyle/>
        <a:p>
          <a:endParaRPr lang="en-US"/>
        </a:p>
      </dgm:t>
    </dgm:pt>
    <dgm:pt modelId="{71B19766-5D3C-4FB6-A972-87DD9A732667}" type="sibTrans" cxnId="{524E7647-98C3-42F1-BD5B-BA6318FF2019}">
      <dgm:prSet/>
      <dgm:spPr/>
      <dgm:t>
        <a:bodyPr/>
        <a:lstStyle/>
        <a:p>
          <a:endParaRPr lang="en-US"/>
        </a:p>
      </dgm:t>
    </dgm:pt>
    <dgm:pt modelId="{9BF04D48-1CC6-4839-B8D1-95B4FA3524D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Data</a:t>
          </a:r>
          <a:r>
            <a:rPr lang="en-US" baseline="0" dirty="0">
              <a:latin typeface="Calibri" panose="020F0502020204030204" pitchFamily="34" charset="0"/>
              <a:cs typeface="Calibri" panose="020F0502020204030204" pitchFamily="34" charset="0"/>
            </a:rPr>
            <a:t> loss in cleaning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1A71A2-066E-423E-ACA7-E558022CC34E}" type="parTrans" cxnId="{71E08B5C-67F7-4A7B-BEB4-7C969FBACE54}">
      <dgm:prSet/>
      <dgm:spPr/>
      <dgm:t>
        <a:bodyPr/>
        <a:lstStyle/>
        <a:p>
          <a:endParaRPr lang="en-US"/>
        </a:p>
      </dgm:t>
    </dgm:pt>
    <dgm:pt modelId="{01144C6F-0F9D-4D43-BBA8-3220226F28E1}" type="sibTrans" cxnId="{71E08B5C-67F7-4A7B-BEB4-7C969FBACE54}">
      <dgm:prSet/>
      <dgm:spPr/>
      <dgm:t>
        <a:bodyPr/>
        <a:lstStyle/>
        <a:p>
          <a:endParaRPr lang="en-US"/>
        </a:p>
      </dgm:t>
    </dgm:pt>
    <dgm:pt modelId="{96F870F9-2029-470B-A260-E7E879824B5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categorization</a:t>
          </a:r>
        </a:p>
      </dgm:t>
    </dgm:pt>
    <dgm:pt modelId="{F2F672B7-6EA9-4676-B8C5-3831897BC4B8}" type="parTrans" cxnId="{547BFC72-BC89-4F28-A31A-CB48A1DA7062}">
      <dgm:prSet/>
      <dgm:spPr/>
      <dgm:t>
        <a:bodyPr/>
        <a:lstStyle/>
        <a:p>
          <a:endParaRPr lang="en-US"/>
        </a:p>
      </dgm:t>
    </dgm:pt>
    <dgm:pt modelId="{90DFFEA5-DE81-444C-82F0-13906D034735}" type="sibTrans" cxnId="{547BFC72-BC89-4F28-A31A-CB48A1DA7062}">
      <dgm:prSet/>
      <dgm:spPr/>
      <dgm:t>
        <a:bodyPr/>
        <a:lstStyle/>
        <a:p>
          <a:endParaRPr lang="en-US"/>
        </a:p>
      </dgm:t>
    </dgm:pt>
    <dgm:pt modelId="{FBD0A0A6-5AEA-4AA5-A9AD-587F212075A4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B1A976-5CBD-4D25-908C-A73DCD406B5D}" type="parTrans" cxnId="{6A3DDEF2-078E-4A6D-B5F4-08EBFBACE219}">
      <dgm:prSet/>
      <dgm:spPr/>
      <dgm:t>
        <a:bodyPr/>
        <a:lstStyle/>
        <a:p>
          <a:endParaRPr lang="en-US"/>
        </a:p>
      </dgm:t>
    </dgm:pt>
    <dgm:pt modelId="{7E964D5E-04FB-47FB-BB85-796E6EA78431}" type="sibTrans" cxnId="{6A3DDEF2-078E-4A6D-B5F4-08EBFBACE219}">
      <dgm:prSet/>
      <dgm:spPr/>
      <dgm:t>
        <a:bodyPr/>
        <a:lstStyle/>
        <a:p>
          <a:endParaRPr lang="en-US"/>
        </a:p>
      </dgm:t>
    </dgm:pt>
    <dgm:pt modelId="{33B43129-3725-8748-BD5F-7758A7DE3FC4}" type="pres">
      <dgm:prSet presAssocID="{A15AA906-191F-4549-8436-FEBEA94677CB}" presName="linear" presStyleCnt="0">
        <dgm:presLayoutVars>
          <dgm:animLvl val="lvl"/>
          <dgm:resizeHandles val="exact"/>
        </dgm:presLayoutVars>
      </dgm:prSet>
      <dgm:spPr/>
    </dgm:pt>
    <dgm:pt modelId="{893ADDC2-4125-9A45-BD31-550DC5D1A057}" type="pres">
      <dgm:prSet presAssocID="{26E85509-46FC-432E-8583-625DACFDA84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069050D-4256-F443-AFA3-3D720289D430}" type="pres">
      <dgm:prSet presAssocID="{F7786CC6-578E-4E80-B3DC-1422747C4EBA}" presName="spacer" presStyleCnt="0"/>
      <dgm:spPr/>
    </dgm:pt>
    <dgm:pt modelId="{5DCC5A96-20E1-3941-8CAB-00D53CFF326A}" type="pres">
      <dgm:prSet presAssocID="{085F711A-E98E-44D9-8916-1AAF7DEE16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DC369BA-F4D3-B64E-81D7-244F262CE8CE}" type="pres">
      <dgm:prSet presAssocID="{71B19766-5D3C-4FB6-A972-87DD9A732667}" presName="spacer" presStyleCnt="0"/>
      <dgm:spPr/>
    </dgm:pt>
    <dgm:pt modelId="{EF3A3922-1DED-2F45-BB5D-8C1F62BEA01C}" type="pres">
      <dgm:prSet presAssocID="{9BF04D48-1CC6-4839-B8D1-95B4FA3524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BDA4BAD-9E29-DE4F-B4D0-45842E6AF152}" type="pres">
      <dgm:prSet presAssocID="{01144C6F-0F9D-4D43-BBA8-3220226F28E1}" presName="spacer" presStyleCnt="0"/>
      <dgm:spPr/>
    </dgm:pt>
    <dgm:pt modelId="{447B64B8-4E27-514E-B6E2-516748A62724}" type="pres">
      <dgm:prSet presAssocID="{96F870F9-2029-470B-A260-E7E879824B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1285E8A-030D-B94A-886A-A99000825777}" type="pres">
      <dgm:prSet presAssocID="{90DFFEA5-DE81-444C-82F0-13906D034735}" presName="spacer" presStyleCnt="0"/>
      <dgm:spPr/>
    </dgm:pt>
    <dgm:pt modelId="{6D5C2959-0D2F-A945-9FBB-C260C8F481BA}" type="pres">
      <dgm:prSet presAssocID="{FBD0A0A6-5AEA-4AA5-A9AD-587F212075A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2E1E630-8F28-6D43-9AA5-FAF9A72DFBC2}" type="presOf" srcId="{FBD0A0A6-5AEA-4AA5-A9AD-587F212075A4}" destId="{6D5C2959-0D2F-A945-9FBB-C260C8F481BA}" srcOrd="0" destOrd="0" presId="urn:microsoft.com/office/officeart/2005/8/layout/vList2"/>
    <dgm:cxn modelId="{EEA0CB3A-8237-7C41-A204-18ECC37E7FD1}" type="presOf" srcId="{A15AA906-191F-4549-8436-FEBEA94677CB}" destId="{33B43129-3725-8748-BD5F-7758A7DE3FC4}" srcOrd="0" destOrd="0" presId="urn:microsoft.com/office/officeart/2005/8/layout/vList2"/>
    <dgm:cxn modelId="{524E7647-98C3-42F1-BD5B-BA6318FF2019}" srcId="{A15AA906-191F-4549-8436-FEBEA94677CB}" destId="{085F711A-E98E-44D9-8916-1AAF7DEE1605}" srcOrd="1" destOrd="0" parTransId="{289A7E90-80B2-4526-BD64-37C430D0F225}" sibTransId="{71B19766-5D3C-4FB6-A972-87DD9A732667}"/>
    <dgm:cxn modelId="{E7F93557-33E1-2C48-B8DD-EAE1CC17D569}" type="presOf" srcId="{96F870F9-2029-470B-A260-E7E879824B54}" destId="{447B64B8-4E27-514E-B6E2-516748A62724}" srcOrd="0" destOrd="0" presId="urn:microsoft.com/office/officeart/2005/8/layout/vList2"/>
    <dgm:cxn modelId="{71E08B5C-67F7-4A7B-BEB4-7C969FBACE54}" srcId="{A15AA906-191F-4549-8436-FEBEA94677CB}" destId="{9BF04D48-1CC6-4839-B8D1-95B4FA3524D9}" srcOrd="2" destOrd="0" parTransId="{1E1A71A2-066E-423E-ACA7-E558022CC34E}" sibTransId="{01144C6F-0F9D-4D43-BBA8-3220226F28E1}"/>
    <dgm:cxn modelId="{547BFC72-BC89-4F28-A31A-CB48A1DA7062}" srcId="{A15AA906-191F-4549-8436-FEBEA94677CB}" destId="{96F870F9-2029-470B-A260-E7E879824B54}" srcOrd="3" destOrd="0" parTransId="{F2F672B7-6EA9-4676-B8C5-3831897BC4B8}" sibTransId="{90DFFEA5-DE81-444C-82F0-13906D034735}"/>
    <dgm:cxn modelId="{1F577B9B-4F5A-471D-8038-926CAC768F7A}" srcId="{A15AA906-191F-4549-8436-FEBEA94677CB}" destId="{26E85509-46FC-432E-8583-625DACFDA84D}" srcOrd="0" destOrd="0" parTransId="{52583981-7684-4AA0-8B99-302D3102B31B}" sibTransId="{F7786CC6-578E-4E80-B3DC-1422747C4EBA}"/>
    <dgm:cxn modelId="{7BD15A9D-67F9-1D42-9591-0FC1BE5A589D}" type="presOf" srcId="{085F711A-E98E-44D9-8916-1AAF7DEE1605}" destId="{5DCC5A96-20E1-3941-8CAB-00D53CFF326A}" srcOrd="0" destOrd="0" presId="urn:microsoft.com/office/officeart/2005/8/layout/vList2"/>
    <dgm:cxn modelId="{8F311CF2-829F-664D-BD90-CD7F542B4945}" type="presOf" srcId="{26E85509-46FC-432E-8583-625DACFDA84D}" destId="{893ADDC2-4125-9A45-BD31-550DC5D1A057}" srcOrd="0" destOrd="0" presId="urn:microsoft.com/office/officeart/2005/8/layout/vList2"/>
    <dgm:cxn modelId="{6A3DDEF2-078E-4A6D-B5F4-08EBFBACE219}" srcId="{A15AA906-191F-4549-8436-FEBEA94677CB}" destId="{FBD0A0A6-5AEA-4AA5-A9AD-587F212075A4}" srcOrd="4" destOrd="0" parTransId="{F3B1A976-5CBD-4D25-908C-A73DCD406B5D}" sibTransId="{7E964D5E-04FB-47FB-BB85-796E6EA78431}"/>
    <dgm:cxn modelId="{B03C9BFB-7375-554A-A9FE-A3A922E5777A}" type="presOf" srcId="{9BF04D48-1CC6-4839-B8D1-95B4FA3524D9}" destId="{EF3A3922-1DED-2F45-BB5D-8C1F62BEA01C}" srcOrd="0" destOrd="0" presId="urn:microsoft.com/office/officeart/2005/8/layout/vList2"/>
    <dgm:cxn modelId="{218137B4-E52F-9040-BAFA-0A20899B1E41}" type="presParOf" srcId="{33B43129-3725-8748-BD5F-7758A7DE3FC4}" destId="{893ADDC2-4125-9A45-BD31-550DC5D1A057}" srcOrd="0" destOrd="0" presId="urn:microsoft.com/office/officeart/2005/8/layout/vList2"/>
    <dgm:cxn modelId="{D4CF075A-0EB9-9442-8679-94B01A656E91}" type="presParOf" srcId="{33B43129-3725-8748-BD5F-7758A7DE3FC4}" destId="{1069050D-4256-F443-AFA3-3D720289D430}" srcOrd="1" destOrd="0" presId="urn:microsoft.com/office/officeart/2005/8/layout/vList2"/>
    <dgm:cxn modelId="{2E14ECD4-2C9C-5043-B904-22F56899A2D2}" type="presParOf" srcId="{33B43129-3725-8748-BD5F-7758A7DE3FC4}" destId="{5DCC5A96-20E1-3941-8CAB-00D53CFF326A}" srcOrd="2" destOrd="0" presId="urn:microsoft.com/office/officeart/2005/8/layout/vList2"/>
    <dgm:cxn modelId="{57C227D4-9241-FB42-8525-4CF8D2484C46}" type="presParOf" srcId="{33B43129-3725-8748-BD5F-7758A7DE3FC4}" destId="{8DC369BA-F4D3-B64E-81D7-244F262CE8CE}" srcOrd="3" destOrd="0" presId="urn:microsoft.com/office/officeart/2005/8/layout/vList2"/>
    <dgm:cxn modelId="{6C48A4B7-E4DD-9948-B540-1EB9C3AD36E6}" type="presParOf" srcId="{33B43129-3725-8748-BD5F-7758A7DE3FC4}" destId="{EF3A3922-1DED-2F45-BB5D-8C1F62BEA01C}" srcOrd="4" destOrd="0" presId="urn:microsoft.com/office/officeart/2005/8/layout/vList2"/>
    <dgm:cxn modelId="{17EA89EF-3957-5B4C-84C3-6747DFBCE9BC}" type="presParOf" srcId="{33B43129-3725-8748-BD5F-7758A7DE3FC4}" destId="{7BDA4BAD-9E29-DE4F-B4D0-45842E6AF152}" srcOrd="5" destOrd="0" presId="urn:microsoft.com/office/officeart/2005/8/layout/vList2"/>
    <dgm:cxn modelId="{618BF274-8DDC-E648-8C90-3A2E5CA7C30E}" type="presParOf" srcId="{33B43129-3725-8748-BD5F-7758A7DE3FC4}" destId="{447B64B8-4E27-514E-B6E2-516748A62724}" srcOrd="6" destOrd="0" presId="urn:microsoft.com/office/officeart/2005/8/layout/vList2"/>
    <dgm:cxn modelId="{BDC52BDC-EE59-3A4B-889D-8AFB94AACA6B}" type="presParOf" srcId="{33B43129-3725-8748-BD5F-7758A7DE3FC4}" destId="{B1285E8A-030D-B94A-886A-A99000825777}" srcOrd="7" destOrd="0" presId="urn:microsoft.com/office/officeart/2005/8/layout/vList2"/>
    <dgm:cxn modelId="{68F047A1-E282-0445-92BA-8948D41C2B74}" type="presParOf" srcId="{33B43129-3725-8748-BD5F-7758A7DE3FC4}" destId="{6D5C2959-0D2F-A945-9FBB-C260C8F481B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ADDC2-4125-9A45-BD31-550DC5D1A057}">
      <dsp:nvSpPr>
        <dsp:cNvPr id="0" name=""/>
        <dsp:cNvSpPr/>
      </dsp:nvSpPr>
      <dsp:spPr>
        <a:xfrm>
          <a:off x="0" y="57473"/>
          <a:ext cx="5759656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Biases</a:t>
          </a:r>
        </a:p>
      </dsp:txBody>
      <dsp:txXfrm>
        <a:off x="42151" y="99624"/>
        <a:ext cx="5675354" cy="779158"/>
      </dsp:txXfrm>
    </dsp:sp>
    <dsp:sp modelId="{5DCC5A96-20E1-3941-8CAB-00D53CFF326A}">
      <dsp:nvSpPr>
        <dsp:cNvPr id="0" name=""/>
        <dsp:cNvSpPr/>
      </dsp:nvSpPr>
      <dsp:spPr>
        <a:xfrm>
          <a:off x="0" y="1024613"/>
          <a:ext cx="5759656" cy="863460"/>
        </a:xfrm>
        <a:prstGeom prst="roundRect">
          <a:avLst/>
        </a:prstGeom>
        <a:solidFill>
          <a:schemeClr val="accent5">
            <a:hueOff val="4782880"/>
            <a:satOff val="-6234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Human error</a:t>
          </a:r>
        </a:p>
      </dsp:txBody>
      <dsp:txXfrm>
        <a:off x="42151" y="1066764"/>
        <a:ext cx="5675354" cy="779158"/>
      </dsp:txXfrm>
    </dsp:sp>
    <dsp:sp modelId="{EF3A3922-1DED-2F45-BB5D-8C1F62BEA01C}">
      <dsp:nvSpPr>
        <dsp:cNvPr id="0" name=""/>
        <dsp:cNvSpPr/>
      </dsp:nvSpPr>
      <dsp:spPr>
        <a:xfrm>
          <a:off x="0" y="1991753"/>
          <a:ext cx="5759656" cy="863460"/>
        </a:xfrm>
        <a:prstGeom prst="roundRect">
          <a:avLst/>
        </a:prstGeom>
        <a:solidFill>
          <a:schemeClr val="accent5">
            <a:hueOff val="9565760"/>
            <a:satOff val="-12468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Data</a:t>
          </a:r>
          <a:r>
            <a:rPr lang="en-US" sz="36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loss in cleaning</a:t>
          </a:r>
          <a:endParaRPr lang="en-US" sz="3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151" y="2033904"/>
        <a:ext cx="5675354" cy="779158"/>
      </dsp:txXfrm>
    </dsp:sp>
    <dsp:sp modelId="{447B64B8-4E27-514E-B6E2-516748A62724}">
      <dsp:nvSpPr>
        <dsp:cNvPr id="0" name=""/>
        <dsp:cNvSpPr/>
      </dsp:nvSpPr>
      <dsp:spPr>
        <a:xfrm>
          <a:off x="0" y="2958893"/>
          <a:ext cx="5759656" cy="863460"/>
        </a:xfrm>
        <a:prstGeom prst="roundRect">
          <a:avLst/>
        </a:prstGeom>
        <a:solidFill>
          <a:schemeClr val="accent5">
            <a:hueOff val="14348641"/>
            <a:satOff val="-18702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categorization</a:t>
          </a:r>
        </a:p>
      </dsp:txBody>
      <dsp:txXfrm>
        <a:off x="42151" y="3001044"/>
        <a:ext cx="5675354" cy="779158"/>
      </dsp:txXfrm>
    </dsp:sp>
    <dsp:sp modelId="{6D5C2959-0D2F-A945-9FBB-C260C8F481BA}">
      <dsp:nvSpPr>
        <dsp:cNvPr id="0" name=""/>
        <dsp:cNvSpPr/>
      </dsp:nvSpPr>
      <dsp:spPr>
        <a:xfrm>
          <a:off x="0" y="3926033"/>
          <a:ext cx="5759656" cy="863460"/>
        </a:xfrm>
        <a:prstGeom prst="roundRect">
          <a:avLst/>
        </a:prstGeom>
        <a:solidFill>
          <a:schemeClr val="accent5">
            <a:hueOff val="19131520"/>
            <a:satOff val="-24936"/>
            <a:lumOff val="-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151" y="3968184"/>
        <a:ext cx="5675354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61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0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263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5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42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1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6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8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4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9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1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6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ago.com/academy/quick-guide-to-biostatistics-in-clinical-research-hypothesis-testin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sagaciousnewsnetwork.com/child-narcissistic-parent-my-need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Thank-you-word-cloud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5AA5-E894-804A-BA64-C3CDD1E23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88" y="935808"/>
            <a:ext cx="5785837" cy="2912732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rgbClr val="002060"/>
                </a:solidFill>
              </a:rPr>
              <a:t>Job Application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F3569-A8DA-B44B-A95F-354DED84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88" y="3848540"/>
            <a:ext cx="5778684" cy="106678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Sajan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Neelima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SANDHYA,PAVAN </a:t>
            </a:r>
          </a:p>
        </p:txBody>
      </p:sp>
      <p:pic>
        <p:nvPicPr>
          <p:cNvPr id="1026" name="Picture 2" descr="How new job search technologies are affecting the U.S. labor market -  Equitable Growth">
            <a:extLst>
              <a:ext uri="{FF2B5EF4-FFF2-40B4-BE49-F238E27FC236}">
                <a16:creationId xmlns:a16="http://schemas.microsoft.com/office/drawing/2014/main" id="{720C4E06-FE08-BA16-CEE8-6CDE24454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 bwMode="auto">
          <a:xfrm rot="21600000">
            <a:off x="7798182" y="684681"/>
            <a:ext cx="3697956" cy="20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0A1420-7309-47BF-D94A-DE325A189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4" r="1" b="8918"/>
          <a:stretch/>
        </p:blipFill>
        <p:spPr>
          <a:xfrm rot="21600000">
            <a:off x="7798182" y="2913907"/>
            <a:ext cx="3697956" cy="32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A334169D-180D-7F4A-BD62-D2029F111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1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12794-1D27-F940-92E6-56B4CDC3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150" y="742950"/>
            <a:ext cx="6413335" cy="1636675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3091-A5ED-4C4D-BCAF-83BD27DFF3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79152" y="2446867"/>
            <a:ext cx="6413334" cy="29446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26071-F77F-7993-F2B2-44F8B1219379}"/>
              </a:ext>
            </a:extLst>
          </p:cNvPr>
          <p:cNvSpPr txBox="1"/>
          <p:nvPr/>
        </p:nvSpPr>
        <p:spPr>
          <a:xfrm>
            <a:off x="5800724" y="2803028"/>
            <a:ext cx="33968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 question, lay out the plan of the presentation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Test comment by Nema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6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32F8-256E-FB4B-A49B-850F89EB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229" y="685800"/>
            <a:ext cx="4903454" cy="1151965"/>
          </a:xfrm>
        </p:spPr>
        <p:txBody>
          <a:bodyPr>
            <a:normAutofit/>
          </a:bodyPr>
          <a:lstStyle/>
          <a:p>
            <a:r>
              <a:rPr lang="en-US" sz="3800" dirty="0"/>
              <a:t>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94AB0F-1D6F-41D5-9C7D-1292DBF7F4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74089" y="2142066"/>
            <a:ext cx="4908593" cy="323251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Plots depicting the data characteristics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Mention how we defined the data and how we cleaned it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We'll also want the descriptions of the data variables here</a:t>
            </a:r>
          </a:p>
        </p:txBody>
      </p:sp>
      <p:pic>
        <p:nvPicPr>
          <p:cNvPr id="2050" name="Picture 2" descr="Exploratory Data Analysis in R Course | DataCamp">
            <a:extLst>
              <a:ext uri="{FF2B5EF4-FFF2-40B4-BE49-F238E27FC236}">
                <a16:creationId xmlns:a16="http://schemas.microsoft.com/office/drawing/2014/main" id="{486D9760-C935-5DAA-CF86-8C8D3B3D8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933"/>
          <a:stretch/>
        </p:blipFill>
        <p:spPr bwMode="auto">
          <a:xfrm>
            <a:off x="404226" y="10"/>
            <a:ext cx="5312664" cy="530158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54" y="571500"/>
            <a:ext cx="4526328" cy="1266265"/>
          </a:xfrm>
        </p:spPr>
        <p:txBody>
          <a:bodyPr>
            <a:normAutofit/>
          </a:bodyPr>
          <a:lstStyle/>
          <a:p>
            <a:r>
              <a:rPr lang="en-US" sz="410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1610" y="2071048"/>
            <a:ext cx="4531072" cy="307229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CREATING A COMMUNITY WELL BEING AMONG THE Employee AND STAFFS ENHANCESS THE TOGETHERNESS AND CONECTEDNESS.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everybody LIKES TO WORK IN A PLACE WHICH PROVIDES A SENSE OF PURPOSE &amp; BELONGING.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Community wellbeing can be a core enabler of employee engagement and organizational performance.</a:t>
            </a:r>
          </a:p>
        </p:txBody>
      </p:sp>
      <p:pic>
        <p:nvPicPr>
          <p:cNvPr id="9" name="Picture 8" descr="Two cartoon characters in a lab&#10;&#10;Description automatically generated">
            <a:extLst>
              <a:ext uri="{FF2B5EF4-FFF2-40B4-BE49-F238E27FC236}">
                <a16:creationId xmlns:a16="http://schemas.microsoft.com/office/drawing/2014/main" id="{EB553CF8-7E2F-84C4-A9AA-8C06DEBF8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0708" y="1779202"/>
            <a:ext cx="5099864" cy="20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A88E-F5CB-F94E-B3CC-A32DC67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73-2D5F-D642-A6DA-AD596F9C7D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76423"/>
            <a:ext cx="4951410" cy="3288739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We will put conclusions here.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34" descr="Light bulb on yellow background with sketched light beams and cord">
            <a:extLst>
              <a:ext uri="{FF2B5EF4-FFF2-40B4-BE49-F238E27FC236}">
                <a16:creationId xmlns:a16="http://schemas.microsoft.com/office/drawing/2014/main" id="{CE55D725-A7ED-B86A-9452-1EF0F9F90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0" r="-1" b="-1"/>
          <a:stretch/>
        </p:blipFill>
        <p:spPr>
          <a:xfrm>
            <a:off x="6094410" y="10"/>
            <a:ext cx="5310189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982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C90836-5ADB-4D63-A39D-D9BC0E10B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076BC1-44A9-43BA-9FA0-93D9F5636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10EBC408-9E16-4483-93FA-BB4E0D06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AA8918-7760-46BA-B19F-9818085CB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011D5-E803-D04A-9BAA-B1D02390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678997-6CE2-4427-A928-E779FE07A1D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6030751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338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green, beverage, painted&#10;&#10;Description automatically generated">
            <a:extLst>
              <a:ext uri="{FF2B5EF4-FFF2-40B4-BE49-F238E27FC236}">
                <a16:creationId xmlns:a16="http://schemas.microsoft.com/office/drawing/2014/main" id="{1078F5CD-E953-B747-B315-B09CADD40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62455" y="1701137"/>
            <a:ext cx="4677405" cy="2993539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1EACD-B8B4-DB43-A18A-FB3A0EF0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accent1">
                    <a:lumMod val="75000"/>
                  </a:schemeClr>
                </a:solidFill>
              </a:rPr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9D01-F067-0841-9CA2-16B60BACC4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4957273" cy="344610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Mention how we can take our findings forward (particularly if we have plan for continuing with this data for the final project)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54D90-7FB8-1740-B173-CEB26C78B799}"/>
              </a:ext>
            </a:extLst>
          </p:cNvPr>
          <p:cNvSpPr txBox="1"/>
          <p:nvPr/>
        </p:nvSpPr>
        <p:spPr>
          <a:xfrm>
            <a:off x="9081898" y="4494621"/>
            <a:ext cx="21579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www.sagaciousnewsnetwork.com/child-narcissistic-parent-my-nee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3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4232-D5D6-184B-B8EB-6439D502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COMMENTS /</a:t>
            </a:r>
            <a:br>
              <a:rPr lang="en-US" sz="4800" dirty="0"/>
            </a:br>
            <a:r>
              <a:rPr lang="en-US" sz="4800" dirty="0"/>
              <a:t> QUESTIONS?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A9228A2-BF7E-8B4A-AD58-F4A3A0F955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1367" y="1758820"/>
            <a:ext cx="6174771" cy="3334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4DB01-79B7-A44D-A0B1-8096CC3EAD51}"/>
              </a:ext>
            </a:extLst>
          </p:cNvPr>
          <p:cNvSpPr txBox="1"/>
          <p:nvPr/>
        </p:nvSpPr>
        <p:spPr>
          <a:xfrm>
            <a:off x="9221156" y="4893141"/>
            <a:ext cx="22749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commons.wikimedia.org/wiki/File:Thank-you-word-cloud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05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{B77E5A98-5E13-D049-AE5A-F63F41394542}tf10001077</Template>
  <TotalTime>468</TotalTime>
  <Words>173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Main Event</vt:lpstr>
      <vt:lpstr>Job Application MARKET</vt:lpstr>
      <vt:lpstr>Goals of the PROJECT</vt:lpstr>
      <vt:lpstr>Exploratory Data Analysis</vt:lpstr>
      <vt:lpstr>Hypothesis Testing</vt:lpstr>
      <vt:lpstr>CONCLUSIONS</vt:lpstr>
      <vt:lpstr>LIMITATIONS</vt:lpstr>
      <vt:lpstr>FURTHER RESEARCH</vt:lpstr>
      <vt:lpstr>COMMENTS /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Well being</dc:title>
  <dc:creator>Microsoft Office User</dc:creator>
  <cp:lastModifiedBy>Karki, Sandhya</cp:lastModifiedBy>
  <cp:revision>16</cp:revision>
  <dcterms:created xsi:type="dcterms:W3CDTF">2021-04-14T02:32:19Z</dcterms:created>
  <dcterms:modified xsi:type="dcterms:W3CDTF">2023-10-25T03:51:22Z</dcterms:modified>
</cp:coreProperties>
</file>