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83" r:id="rId3"/>
    <p:sldId id="257" r:id="rId4"/>
    <p:sldId id="258" r:id="rId5"/>
    <p:sldId id="260" r:id="rId6"/>
    <p:sldId id="261" r:id="rId7"/>
    <p:sldId id="281" r:id="rId8"/>
    <p:sldId id="259" r:id="rId9"/>
    <p:sldId id="263" r:id="rId10"/>
    <p:sldId id="264" r:id="rId11"/>
    <p:sldId id="268" r:id="rId12"/>
    <p:sldId id="276" r:id="rId13"/>
    <p:sldId id="267" r:id="rId14"/>
    <p:sldId id="280" r:id="rId15"/>
    <p:sldId id="277" r:id="rId16"/>
    <p:sldId id="278" r:id="rId17"/>
    <p:sldId id="279" r:id="rId18"/>
    <p:sldId id="271" r:id="rId19"/>
    <p:sldId id="270" r:id="rId20"/>
    <p:sldId id="272" r:id="rId21"/>
    <p:sldId id="273" r:id="rId22"/>
    <p:sldId id="274" r:id="rId23"/>
    <p:sldId id="275" r:id="rId24"/>
    <p:sldId id="265"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FB6C3-F649-4E1C-BF4C-320B71092EA2}" v="1" dt="2023-10-14T09:15:38.3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Nema" userId="f12ed09c46b9cb94" providerId="LiveId" clId="{086FB6C3-F649-4E1C-BF4C-320B71092EA2}"/>
    <pc:docChg chg="modSld">
      <pc:chgData name="Shubham Nema" userId="f12ed09c46b9cb94" providerId="LiveId" clId="{086FB6C3-F649-4E1C-BF4C-320B71092EA2}" dt="2023-10-16T10:15:03.395" v="1" actId="1076"/>
      <pc:docMkLst>
        <pc:docMk/>
      </pc:docMkLst>
      <pc:sldChg chg="modSp">
        <pc:chgData name="Shubham Nema" userId="f12ed09c46b9cb94" providerId="LiveId" clId="{086FB6C3-F649-4E1C-BF4C-320B71092EA2}" dt="2023-10-14T09:15:38.370" v="0"/>
        <pc:sldMkLst>
          <pc:docMk/>
          <pc:sldMk cId="2834751096" sldId="259"/>
        </pc:sldMkLst>
        <pc:graphicFrameChg chg="mod">
          <ac:chgData name="Shubham Nema" userId="f12ed09c46b9cb94" providerId="LiveId" clId="{086FB6C3-F649-4E1C-BF4C-320B71092EA2}" dt="2023-10-14T09:15:38.370" v="0"/>
          <ac:graphicFrameMkLst>
            <pc:docMk/>
            <pc:sldMk cId="2834751096" sldId="259"/>
            <ac:graphicFrameMk id="5" creationId="{98F52CEF-A52E-AF25-C2BC-5F719D9C037B}"/>
          </ac:graphicFrameMkLst>
        </pc:graphicFrameChg>
      </pc:sldChg>
      <pc:sldChg chg="modSp mod">
        <pc:chgData name="Shubham Nema" userId="f12ed09c46b9cb94" providerId="LiveId" clId="{086FB6C3-F649-4E1C-BF4C-320B71092EA2}" dt="2023-10-16T10:15:03.395" v="1" actId="1076"/>
        <pc:sldMkLst>
          <pc:docMk/>
          <pc:sldMk cId="732179098" sldId="268"/>
        </pc:sldMkLst>
        <pc:picChg chg="mod">
          <ac:chgData name="Shubham Nema" userId="f12ed09c46b9cb94" providerId="LiveId" clId="{086FB6C3-F649-4E1C-BF4C-320B71092EA2}" dt="2023-10-16T10:15:03.395" v="1" actId="1076"/>
          <ac:picMkLst>
            <pc:docMk/>
            <pc:sldMk cId="732179098" sldId="268"/>
            <ac:picMk id="5" creationId="{30768786-0CDC-8D3B-B834-335930725AF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371729D-A4D3-4E4C-96A6-E581DE0405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8268EF-0B0D-478D-956E-6BAE584F4BA4}">
      <dgm:prSet/>
      <dgm:spPr/>
      <dgm:t>
        <a:bodyPr/>
        <a:lstStyle/>
        <a:p>
          <a:pPr>
            <a:lnSpc>
              <a:spcPct val="100000"/>
            </a:lnSpc>
          </a:pPr>
          <a:r>
            <a:rPr lang="en-US" dirty="0"/>
            <a:t>We receive our dataset in excel sheet. It contain all information related to Adventure Works.</a:t>
          </a:r>
        </a:p>
      </dgm:t>
    </dgm:pt>
    <dgm:pt modelId="{C4D11821-DA7C-4E78-AF7E-0DFF8C66DFC8}" type="parTrans" cxnId="{3B62C7B2-E660-470C-98F0-5C3A3CBF4E16}">
      <dgm:prSet/>
      <dgm:spPr/>
      <dgm:t>
        <a:bodyPr/>
        <a:lstStyle/>
        <a:p>
          <a:endParaRPr lang="en-US"/>
        </a:p>
      </dgm:t>
    </dgm:pt>
    <dgm:pt modelId="{57DE9D51-06CE-44E9-9D6B-EE2E19D5FF7A}" type="sibTrans" cxnId="{3B62C7B2-E660-470C-98F0-5C3A3CBF4E16}">
      <dgm:prSet/>
      <dgm:spPr/>
      <dgm:t>
        <a:bodyPr/>
        <a:lstStyle/>
        <a:p>
          <a:endParaRPr lang="en-US"/>
        </a:p>
      </dgm:t>
    </dgm:pt>
    <dgm:pt modelId="{07D46452-490A-4BDF-884A-26177075517A}">
      <dgm:prSet/>
      <dgm:spPr/>
      <dgm:t>
        <a:bodyPr/>
        <a:lstStyle/>
        <a:p>
          <a:pPr>
            <a:lnSpc>
              <a:spcPct val="100000"/>
            </a:lnSpc>
          </a:pPr>
          <a:r>
            <a:rPr lang="en-US"/>
            <a:t>By using our main data, we create three more table.  </a:t>
          </a:r>
        </a:p>
      </dgm:t>
    </dgm:pt>
    <dgm:pt modelId="{D03DDC35-C074-4EF4-8D87-967EED550931}" type="parTrans" cxnId="{486DF9F7-7A3E-4B7E-99B8-965AEFD0A4EA}">
      <dgm:prSet/>
      <dgm:spPr/>
      <dgm:t>
        <a:bodyPr/>
        <a:lstStyle/>
        <a:p>
          <a:endParaRPr lang="en-US"/>
        </a:p>
      </dgm:t>
    </dgm:pt>
    <dgm:pt modelId="{7EAF81D9-CCE3-4734-8E8A-1253BD57D4F6}" type="sibTrans" cxnId="{486DF9F7-7A3E-4B7E-99B8-965AEFD0A4EA}">
      <dgm:prSet/>
      <dgm:spPr/>
      <dgm:t>
        <a:bodyPr/>
        <a:lstStyle/>
        <a:p>
          <a:endParaRPr lang="en-US"/>
        </a:p>
      </dgm:t>
    </dgm:pt>
    <dgm:pt modelId="{C150A84D-7415-44AD-8FF3-3DC80EDC56DF}" type="pres">
      <dgm:prSet presAssocID="{7371729D-A4D3-4E4C-96A6-E581DE0405FE}" presName="root" presStyleCnt="0">
        <dgm:presLayoutVars>
          <dgm:dir/>
          <dgm:resizeHandles val="exact"/>
        </dgm:presLayoutVars>
      </dgm:prSet>
      <dgm:spPr/>
    </dgm:pt>
    <dgm:pt modelId="{E60682D1-9545-4023-928D-DF19F72E682B}" type="pres">
      <dgm:prSet presAssocID="{7B8268EF-0B0D-478D-956E-6BAE584F4BA4}" presName="compNode" presStyleCnt="0"/>
      <dgm:spPr/>
    </dgm:pt>
    <dgm:pt modelId="{50D989DB-2C0C-4941-A92B-11E3247F17BE}" type="pres">
      <dgm:prSet presAssocID="{7B8268EF-0B0D-478D-956E-6BAE584F4BA4}" presName="bgRect" presStyleLbl="bgShp" presStyleIdx="0" presStyleCnt="2"/>
      <dgm:spPr/>
    </dgm:pt>
    <dgm:pt modelId="{91562757-B66B-430C-AE6D-E13A11A9F631}" type="pres">
      <dgm:prSet presAssocID="{7B8268EF-0B0D-478D-956E-6BAE584F4B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4667A426-2779-4675-808D-11D76E110AAC}" type="pres">
      <dgm:prSet presAssocID="{7B8268EF-0B0D-478D-956E-6BAE584F4BA4}" presName="spaceRect" presStyleCnt="0"/>
      <dgm:spPr/>
    </dgm:pt>
    <dgm:pt modelId="{1EE542B2-E2F4-499E-B7FE-F1818044EF0E}" type="pres">
      <dgm:prSet presAssocID="{7B8268EF-0B0D-478D-956E-6BAE584F4BA4}" presName="parTx" presStyleLbl="revTx" presStyleIdx="0" presStyleCnt="2">
        <dgm:presLayoutVars>
          <dgm:chMax val="0"/>
          <dgm:chPref val="0"/>
        </dgm:presLayoutVars>
      </dgm:prSet>
      <dgm:spPr/>
    </dgm:pt>
    <dgm:pt modelId="{DDCE3C0D-9D99-449D-89F6-B6DF26FC2C0E}" type="pres">
      <dgm:prSet presAssocID="{57DE9D51-06CE-44E9-9D6B-EE2E19D5FF7A}" presName="sibTrans" presStyleCnt="0"/>
      <dgm:spPr/>
    </dgm:pt>
    <dgm:pt modelId="{41D547CC-391F-42D3-B0E2-B622590E1A1C}" type="pres">
      <dgm:prSet presAssocID="{07D46452-490A-4BDF-884A-26177075517A}" presName="compNode" presStyleCnt="0"/>
      <dgm:spPr/>
    </dgm:pt>
    <dgm:pt modelId="{4167AA2A-D83C-40B0-B9F9-9E9DD7588E22}" type="pres">
      <dgm:prSet presAssocID="{07D46452-490A-4BDF-884A-26177075517A}" presName="bgRect" presStyleLbl="bgShp" presStyleIdx="1" presStyleCnt="2"/>
      <dgm:spPr/>
    </dgm:pt>
    <dgm:pt modelId="{742CA21C-894A-49F7-8C59-5D4B4F8F993F}" type="pres">
      <dgm:prSet presAssocID="{07D46452-490A-4BDF-884A-2617707551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C7F955DA-CF38-4A18-AD85-789A0572790E}" type="pres">
      <dgm:prSet presAssocID="{07D46452-490A-4BDF-884A-26177075517A}" presName="spaceRect" presStyleCnt="0"/>
      <dgm:spPr/>
    </dgm:pt>
    <dgm:pt modelId="{44D0D4F5-D07B-43EF-9DEE-3CEB81467CE3}" type="pres">
      <dgm:prSet presAssocID="{07D46452-490A-4BDF-884A-26177075517A}" presName="parTx" presStyleLbl="revTx" presStyleIdx="1" presStyleCnt="2">
        <dgm:presLayoutVars>
          <dgm:chMax val="0"/>
          <dgm:chPref val="0"/>
        </dgm:presLayoutVars>
      </dgm:prSet>
      <dgm:spPr/>
    </dgm:pt>
  </dgm:ptLst>
  <dgm:cxnLst>
    <dgm:cxn modelId="{E9A4616C-153C-49C1-8689-87AE788F9E2E}" type="presOf" srcId="{7371729D-A4D3-4E4C-96A6-E581DE0405FE}" destId="{C150A84D-7415-44AD-8FF3-3DC80EDC56DF}" srcOrd="0" destOrd="0" presId="urn:microsoft.com/office/officeart/2018/2/layout/IconVerticalSolidList"/>
    <dgm:cxn modelId="{3B62C7B2-E660-470C-98F0-5C3A3CBF4E16}" srcId="{7371729D-A4D3-4E4C-96A6-E581DE0405FE}" destId="{7B8268EF-0B0D-478D-956E-6BAE584F4BA4}" srcOrd="0" destOrd="0" parTransId="{C4D11821-DA7C-4E78-AF7E-0DFF8C66DFC8}" sibTransId="{57DE9D51-06CE-44E9-9D6B-EE2E19D5FF7A}"/>
    <dgm:cxn modelId="{273E50CA-F075-4D47-897D-EED3FB0567BC}" type="presOf" srcId="{7B8268EF-0B0D-478D-956E-6BAE584F4BA4}" destId="{1EE542B2-E2F4-499E-B7FE-F1818044EF0E}" srcOrd="0" destOrd="0" presId="urn:microsoft.com/office/officeart/2018/2/layout/IconVerticalSolidList"/>
    <dgm:cxn modelId="{65DD11E3-2969-4AC3-B80F-C797BD7167B2}" type="presOf" srcId="{07D46452-490A-4BDF-884A-26177075517A}" destId="{44D0D4F5-D07B-43EF-9DEE-3CEB81467CE3}" srcOrd="0" destOrd="0" presId="urn:microsoft.com/office/officeart/2018/2/layout/IconVerticalSolidList"/>
    <dgm:cxn modelId="{486DF9F7-7A3E-4B7E-99B8-965AEFD0A4EA}" srcId="{7371729D-A4D3-4E4C-96A6-E581DE0405FE}" destId="{07D46452-490A-4BDF-884A-26177075517A}" srcOrd="1" destOrd="0" parTransId="{D03DDC35-C074-4EF4-8D87-967EED550931}" sibTransId="{7EAF81D9-CCE3-4734-8E8A-1253BD57D4F6}"/>
    <dgm:cxn modelId="{9FDA6058-37A2-494E-A2CB-25774C5AEF3F}" type="presParOf" srcId="{C150A84D-7415-44AD-8FF3-3DC80EDC56DF}" destId="{E60682D1-9545-4023-928D-DF19F72E682B}" srcOrd="0" destOrd="0" presId="urn:microsoft.com/office/officeart/2018/2/layout/IconVerticalSolidList"/>
    <dgm:cxn modelId="{96678FD3-07AB-45BC-A111-6AD5F463616F}" type="presParOf" srcId="{E60682D1-9545-4023-928D-DF19F72E682B}" destId="{50D989DB-2C0C-4941-A92B-11E3247F17BE}" srcOrd="0" destOrd="0" presId="urn:microsoft.com/office/officeart/2018/2/layout/IconVerticalSolidList"/>
    <dgm:cxn modelId="{05837B34-694A-4D7A-A802-3CB0F9EDDAE9}" type="presParOf" srcId="{E60682D1-9545-4023-928D-DF19F72E682B}" destId="{91562757-B66B-430C-AE6D-E13A11A9F631}" srcOrd="1" destOrd="0" presId="urn:microsoft.com/office/officeart/2018/2/layout/IconVerticalSolidList"/>
    <dgm:cxn modelId="{41D4F594-F9DA-4C18-B9AD-FE10A4E7FAAF}" type="presParOf" srcId="{E60682D1-9545-4023-928D-DF19F72E682B}" destId="{4667A426-2779-4675-808D-11D76E110AAC}" srcOrd="2" destOrd="0" presId="urn:microsoft.com/office/officeart/2018/2/layout/IconVerticalSolidList"/>
    <dgm:cxn modelId="{94AECF40-BAF7-46CE-AE6D-4C3A03915151}" type="presParOf" srcId="{E60682D1-9545-4023-928D-DF19F72E682B}" destId="{1EE542B2-E2F4-499E-B7FE-F1818044EF0E}" srcOrd="3" destOrd="0" presId="urn:microsoft.com/office/officeart/2018/2/layout/IconVerticalSolidList"/>
    <dgm:cxn modelId="{A7B621A2-5669-4C73-9EC7-F6181D6B716E}" type="presParOf" srcId="{C150A84D-7415-44AD-8FF3-3DC80EDC56DF}" destId="{DDCE3C0D-9D99-449D-89F6-B6DF26FC2C0E}" srcOrd="1" destOrd="0" presId="urn:microsoft.com/office/officeart/2018/2/layout/IconVerticalSolidList"/>
    <dgm:cxn modelId="{E363508A-C184-4F58-85C4-126D73222EA2}" type="presParOf" srcId="{C150A84D-7415-44AD-8FF3-3DC80EDC56DF}" destId="{41D547CC-391F-42D3-B0E2-B622590E1A1C}" srcOrd="2" destOrd="0" presId="urn:microsoft.com/office/officeart/2018/2/layout/IconVerticalSolidList"/>
    <dgm:cxn modelId="{DE0E258D-8BF7-4635-B2D7-421B3D6D02C1}" type="presParOf" srcId="{41D547CC-391F-42D3-B0E2-B622590E1A1C}" destId="{4167AA2A-D83C-40B0-B9F9-9E9DD7588E22}" srcOrd="0" destOrd="0" presId="urn:microsoft.com/office/officeart/2018/2/layout/IconVerticalSolidList"/>
    <dgm:cxn modelId="{BC081149-7299-4FA1-ADD8-3E4C7655C967}" type="presParOf" srcId="{41D547CC-391F-42D3-B0E2-B622590E1A1C}" destId="{742CA21C-894A-49F7-8C59-5D4B4F8F993F}" srcOrd="1" destOrd="0" presId="urn:microsoft.com/office/officeart/2018/2/layout/IconVerticalSolidList"/>
    <dgm:cxn modelId="{FB97A930-B30F-43BF-BAB9-6815CE27309B}" type="presParOf" srcId="{41D547CC-391F-42D3-B0E2-B622590E1A1C}" destId="{C7F955DA-CF38-4A18-AD85-789A0572790E}" srcOrd="2" destOrd="0" presId="urn:microsoft.com/office/officeart/2018/2/layout/IconVerticalSolidList"/>
    <dgm:cxn modelId="{C629D68A-642D-4A5B-9FA7-5CFE04303503}" type="presParOf" srcId="{41D547CC-391F-42D3-B0E2-B622590E1A1C}" destId="{44D0D4F5-D07B-43EF-9DEE-3CEB81467CE3}" srcOrd="3" destOrd="0" presId="urn:microsoft.com/office/officeart/2018/2/layout/IconVerticalSolidList"/>
  </dgm:cxnLst>
  <dgm:bg>
    <a:effectLst>
      <a:glow rad="228600">
        <a:schemeClr val="accent1">
          <a:satMod val="175000"/>
          <a:alpha val="40000"/>
        </a:schemeClr>
      </a:glow>
    </a:effectLst>
  </dgm:bg>
  <dgm:whole>
    <a:ln>
      <a:solidFill>
        <a:schemeClr val="tx2">
          <a:lumMod val="75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D0A6DB-C4E9-4552-B49E-5E676D6187B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C76DDE23-714A-4913-A860-A259B1D36A52}">
      <dgm:prSet/>
      <dgm:spPr/>
      <dgm:t>
        <a:bodyPr/>
        <a:lstStyle/>
        <a:p>
          <a:r>
            <a:rPr lang="en-IN" dirty="0"/>
            <a:t>Converting date type</a:t>
          </a:r>
          <a:endParaRPr lang="en-US" dirty="0"/>
        </a:p>
      </dgm:t>
    </dgm:pt>
    <dgm:pt modelId="{CA013DE6-0160-4CEE-A70B-C77008ABDB30}" type="parTrans" cxnId="{450BA09C-4B96-457E-91AA-B37B7795F71F}">
      <dgm:prSet/>
      <dgm:spPr/>
      <dgm:t>
        <a:bodyPr/>
        <a:lstStyle/>
        <a:p>
          <a:endParaRPr lang="en-US"/>
        </a:p>
      </dgm:t>
    </dgm:pt>
    <dgm:pt modelId="{3938E9B2-ADFC-4A81-800C-51B35E04B3D9}" type="sibTrans" cxnId="{450BA09C-4B96-457E-91AA-B37B7795F71F}">
      <dgm:prSet phldrT="1" phldr="0"/>
      <dgm:spPr/>
      <dgm:t>
        <a:bodyPr/>
        <a:lstStyle/>
        <a:p>
          <a:r>
            <a:rPr lang="en-US"/>
            <a:t>1</a:t>
          </a:r>
        </a:p>
      </dgm:t>
    </dgm:pt>
    <dgm:pt modelId="{1B3E859D-81E0-4712-80EA-E8A900BB518B}">
      <dgm:prSet/>
      <dgm:spPr/>
      <dgm:t>
        <a:bodyPr/>
        <a:lstStyle/>
        <a:p>
          <a:r>
            <a:rPr lang="en-IN" dirty="0"/>
            <a:t>Adjusting relation </a:t>
          </a:r>
          <a:endParaRPr lang="en-US" dirty="0"/>
        </a:p>
      </dgm:t>
    </dgm:pt>
    <dgm:pt modelId="{F51819EC-B4CD-402E-A12A-67ACF12CB822}" type="parTrans" cxnId="{E7E87216-1A8F-4FE6-922C-545BBD25D7CB}">
      <dgm:prSet/>
      <dgm:spPr/>
      <dgm:t>
        <a:bodyPr/>
        <a:lstStyle/>
        <a:p>
          <a:endParaRPr lang="en-US"/>
        </a:p>
      </dgm:t>
    </dgm:pt>
    <dgm:pt modelId="{C1BDFDD8-6D19-4302-974B-EE0C2B108BB5}" type="sibTrans" cxnId="{E7E87216-1A8F-4FE6-922C-545BBD25D7CB}">
      <dgm:prSet phldrT="2" phldr="0"/>
      <dgm:spPr/>
      <dgm:t>
        <a:bodyPr/>
        <a:lstStyle/>
        <a:p>
          <a:r>
            <a:rPr lang="en-US"/>
            <a:t>2</a:t>
          </a:r>
        </a:p>
      </dgm:t>
    </dgm:pt>
    <dgm:pt modelId="{6142D6A1-8E69-4382-84BC-34600C8EE244}">
      <dgm:prSet/>
      <dgm:spPr/>
      <dgm:t>
        <a:bodyPr/>
        <a:lstStyle/>
        <a:p>
          <a:r>
            <a:rPr lang="en-IN" dirty="0"/>
            <a:t>Plotting some graphs </a:t>
          </a:r>
          <a:endParaRPr lang="en-US" dirty="0"/>
        </a:p>
      </dgm:t>
    </dgm:pt>
    <dgm:pt modelId="{3ABB24EB-31F3-49EB-9DEC-CD6C5C976493}" type="parTrans" cxnId="{71BAAAB0-0A9E-4340-8A53-8FA17EDEB68B}">
      <dgm:prSet/>
      <dgm:spPr/>
      <dgm:t>
        <a:bodyPr/>
        <a:lstStyle/>
        <a:p>
          <a:endParaRPr lang="en-US"/>
        </a:p>
      </dgm:t>
    </dgm:pt>
    <dgm:pt modelId="{B074901A-CD96-4F3C-9D90-13CD810B641D}" type="sibTrans" cxnId="{71BAAAB0-0A9E-4340-8A53-8FA17EDEB68B}">
      <dgm:prSet phldrT="3" phldr="0"/>
      <dgm:spPr/>
      <dgm:t>
        <a:bodyPr/>
        <a:lstStyle/>
        <a:p>
          <a:r>
            <a:rPr lang="en-US"/>
            <a:t>3</a:t>
          </a:r>
        </a:p>
      </dgm:t>
    </dgm:pt>
    <dgm:pt modelId="{93E90A0A-DE17-4CB6-9142-8EE900EA2B4E}" type="pres">
      <dgm:prSet presAssocID="{D0D0A6DB-C4E9-4552-B49E-5E676D6187B0}" presName="Name0" presStyleCnt="0">
        <dgm:presLayoutVars>
          <dgm:animLvl val="lvl"/>
          <dgm:resizeHandles val="exact"/>
        </dgm:presLayoutVars>
      </dgm:prSet>
      <dgm:spPr/>
    </dgm:pt>
    <dgm:pt modelId="{8AC007B7-AA15-49FE-8231-B70129376365}" type="pres">
      <dgm:prSet presAssocID="{C76DDE23-714A-4913-A860-A259B1D36A52}" presName="compositeNode" presStyleCnt="0">
        <dgm:presLayoutVars>
          <dgm:bulletEnabled val="1"/>
        </dgm:presLayoutVars>
      </dgm:prSet>
      <dgm:spPr/>
    </dgm:pt>
    <dgm:pt modelId="{875E1298-6952-4C9F-94B8-55347CDE2663}" type="pres">
      <dgm:prSet presAssocID="{C76DDE23-714A-4913-A860-A259B1D36A52}" presName="bgRect" presStyleLbl="bgAccFollowNode1" presStyleIdx="0" presStyleCnt="3" custLinFactNeighborX="24017" custLinFactNeighborY="13961"/>
      <dgm:spPr/>
    </dgm:pt>
    <dgm:pt modelId="{FC522F30-58CB-4A39-94FE-814168386178}" type="pres">
      <dgm:prSet presAssocID="{3938E9B2-ADFC-4A81-800C-51B35E04B3D9}" presName="sibTransNodeCircle" presStyleLbl="alignNode1" presStyleIdx="0" presStyleCnt="6">
        <dgm:presLayoutVars>
          <dgm:chMax val="0"/>
          <dgm:bulletEnabled/>
        </dgm:presLayoutVars>
      </dgm:prSet>
      <dgm:spPr/>
    </dgm:pt>
    <dgm:pt modelId="{7385C5C3-7976-408F-B84A-BB8642970749}" type="pres">
      <dgm:prSet presAssocID="{C76DDE23-714A-4913-A860-A259B1D36A52}" presName="bottomLine" presStyleLbl="alignNode1" presStyleIdx="1" presStyleCnt="6">
        <dgm:presLayoutVars/>
      </dgm:prSet>
      <dgm:spPr/>
    </dgm:pt>
    <dgm:pt modelId="{2D02CC0B-6A25-4AE6-B4BB-67C7C13512C0}" type="pres">
      <dgm:prSet presAssocID="{C76DDE23-714A-4913-A860-A259B1D36A52}" presName="nodeText" presStyleLbl="bgAccFollowNode1" presStyleIdx="0" presStyleCnt="3">
        <dgm:presLayoutVars>
          <dgm:bulletEnabled val="1"/>
        </dgm:presLayoutVars>
      </dgm:prSet>
      <dgm:spPr/>
    </dgm:pt>
    <dgm:pt modelId="{EE64948C-5084-47F7-98DD-CD873D516E06}" type="pres">
      <dgm:prSet presAssocID="{3938E9B2-ADFC-4A81-800C-51B35E04B3D9}" presName="sibTrans" presStyleCnt="0"/>
      <dgm:spPr/>
    </dgm:pt>
    <dgm:pt modelId="{8E58EB55-2902-40BB-B979-D150284F6438}" type="pres">
      <dgm:prSet presAssocID="{1B3E859D-81E0-4712-80EA-E8A900BB518B}" presName="compositeNode" presStyleCnt="0">
        <dgm:presLayoutVars>
          <dgm:bulletEnabled val="1"/>
        </dgm:presLayoutVars>
      </dgm:prSet>
      <dgm:spPr/>
    </dgm:pt>
    <dgm:pt modelId="{43B2A87B-2B94-4F4D-BA8C-21D52EAE07D5}" type="pres">
      <dgm:prSet presAssocID="{1B3E859D-81E0-4712-80EA-E8A900BB518B}" presName="bgRect" presStyleLbl="bgAccFollowNode1" presStyleIdx="1" presStyleCnt="3"/>
      <dgm:spPr/>
    </dgm:pt>
    <dgm:pt modelId="{89666455-92AF-4BC7-9D3E-F2CB70DC16DE}" type="pres">
      <dgm:prSet presAssocID="{C1BDFDD8-6D19-4302-974B-EE0C2B108BB5}" presName="sibTransNodeCircle" presStyleLbl="alignNode1" presStyleIdx="2" presStyleCnt="6">
        <dgm:presLayoutVars>
          <dgm:chMax val="0"/>
          <dgm:bulletEnabled/>
        </dgm:presLayoutVars>
      </dgm:prSet>
      <dgm:spPr/>
    </dgm:pt>
    <dgm:pt modelId="{3BBDD98F-A8B9-4255-BA1A-BC9C2B137138}" type="pres">
      <dgm:prSet presAssocID="{1B3E859D-81E0-4712-80EA-E8A900BB518B}" presName="bottomLine" presStyleLbl="alignNode1" presStyleIdx="3" presStyleCnt="6">
        <dgm:presLayoutVars/>
      </dgm:prSet>
      <dgm:spPr/>
    </dgm:pt>
    <dgm:pt modelId="{84DD74EB-BA40-4867-B8A9-DA29C0202EF0}" type="pres">
      <dgm:prSet presAssocID="{1B3E859D-81E0-4712-80EA-E8A900BB518B}" presName="nodeText" presStyleLbl="bgAccFollowNode1" presStyleIdx="1" presStyleCnt="3">
        <dgm:presLayoutVars>
          <dgm:bulletEnabled val="1"/>
        </dgm:presLayoutVars>
      </dgm:prSet>
      <dgm:spPr/>
    </dgm:pt>
    <dgm:pt modelId="{15EF9A0F-BBFD-4CD0-8AA2-8193EC7F716C}" type="pres">
      <dgm:prSet presAssocID="{C1BDFDD8-6D19-4302-974B-EE0C2B108BB5}" presName="sibTrans" presStyleCnt="0"/>
      <dgm:spPr/>
    </dgm:pt>
    <dgm:pt modelId="{8F19BF2B-EC27-40F1-82FE-3D916A433279}" type="pres">
      <dgm:prSet presAssocID="{6142D6A1-8E69-4382-84BC-34600C8EE244}" presName="compositeNode" presStyleCnt="0">
        <dgm:presLayoutVars>
          <dgm:bulletEnabled val="1"/>
        </dgm:presLayoutVars>
      </dgm:prSet>
      <dgm:spPr/>
    </dgm:pt>
    <dgm:pt modelId="{F1BAD74D-095C-41B4-9864-795E500CBC37}" type="pres">
      <dgm:prSet presAssocID="{6142D6A1-8E69-4382-84BC-34600C8EE244}" presName="bgRect" presStyleLbl="bgAccFollowNode1" presStyleIdx="2" presStyleCnt="3"/>
      <dgm:spPr/>
    </dgm:pt>
    <dgm:pt modelId="{442B72EC-0DA0-4AC4-BBB3-97777D771C3E}" type="pres">
      <dgm:prSet presAssocID="{B074901A-CD96-4F3C-9D90-13CD810B641D}" presName="sibTransNodeCircle" presStyleLbl="alignNode1" presStyleIdx="4" presStyleCnt="6">
        <dgm:presLayoutVars>
          <dgm:chMax val="0"/>
          <dgm:bulletEnabled/>
        </dgm:presLayoutVars>
      </dgm:prSet>
      <dgm:spPr/>
    </dgm:pt>
    <dgm:pt modelId="{14E5634C-61EE-463B-851E-F363B46C6CBB}" type="pres">
      <dgm:prSet presAssocID="{6142D6A1-8E69-4382-84BC-34600C8EE244}" presName="bottomLine" presStyleLbl="alignNode1" presStyleIdx="5" presStyleCnt="6">
        <dgm:presLayoutVars/>
      </dgm:prSet>
      <dgm:spPr/>
    </dgm:pt>
    <dgm:pt modelId="{6E3FE45B-CEE9-4842-A7A2-9E7DFA1C0CE2}" type="pres">
      <dgm:prSet presAssocID="{6142D6A1-8E69-4382-84BC-34600C8EE244}" presName="nodeText" presStyleLbl="bgAccFollowNode1" presStyleIdx="2" presStyleCnt="3">
        <dgm:presLayoutVars>
          <dgm:bulletEnabled val="1"/>
        </dgm:presLayoutVars>
      </dgm:prSet>
      <dgm:spPr/>
    </dgm:pt>
  </dgm:ptLst>
  <dgm:cxnLst>
    <dgm:cxn modelId="{E7E87216-1A8F-4FE6-922C-545BBD25D7CB}" srcId="{D0D0A6DB-C4E9-4552-B49E-5E676D6187B0}" destId="{1B3E859D-81E0-4712-80EA-E8A900BB518B}" srcOrd="1" destOrd="0" parTransId="{F51819EC-B4CD-402E-A12A-67ACF12CB822}" sibTransId="{C1BDFDD8-6D19-4302-974B-EE0C2B108BB5}"/>
    <dgm:cxn modelId="{71AC8F46-4A66-4BE6-9D77-F90242D1E55D}" type="presOf" srcId="{C1BDFDD8-6D19-4302-974B-EE0C2B108BB5}" destId="{89666455-92AF-4BC7-9D3E-F2CB70DC16DE}" srcOrd="0" destOrd="0" presId="urn:microsoft.com/office/officeart/2016/7/layout/BasicLinearProcessNumbered"/>
    <dgm:cxn modelId="{A3746953-64FF-453B-88CE-37ACDBFE51A5}" type="presOf" srcId="{6142D6A1-8E69-4382-84BC-34600C8EE244}" destId="{F1BAD74D-095C-41B4-9864-795E500CBC37}" srcOrd="0" destOrd="0" presId="urn:microsoft.com/office/officeart/2016/7/layout/BasicLinearProcessNumbered"/>
    <dgm:cxn modelId="{94FE5054-21D7-4F7B-BEA5-A89CFD5B9BC2}" type="presOf" srcId="{B074901A-CD96-4F3C-9D90-13CD810B641D}" destId="{442B72EC-0DA0-4AC4-BBB3-97777D771C3E}" srcOrd="0" destOrd="0" presId="urn:microsoft.com/office/officeart/2016/7/layout/BasicLinearProcessNumbered"/>
    <dgm:cxn modelId="{450BA09C-4B96-457E-91AA-B37B7795F71F}" srcId="{D0D0A6DB-C4E9-4552-B49E-5E676D6187B0}" destId="{C76DDE23-714A-4913-A860-A259B1D36A52}" srcOrd="0" destOrd="0" parTransId="{CA013DE6-0160-4CEE-A70B-C77008ABDB30}" sibTransId="{3938E9B2-ADFC-4A81-800C-51B35E04B3D9}"/>
    <dgm:cxn modelId="{C9DE12A4-0307-4DC2-8C8B-2E89DF70448C}" type="presOf" srcId="{6142D6A1-8E69-4382-84BC-34600C8EE244}" destId="{6E3FE45B-CEE9-4842-A7A2-9E7DFA1C0CE2}" srcOrd="1" destOrd="0" presId="urn:microsoft.com/office/officeart/2016/7/layout/BasicLinearProcessNumbered"/>
    <dgm:cxn modelId="{01F7B5AD-223B-435F-BBC3-3E8EC76FAA52}" type="presOf" srcId="{1B3E859D-81E0-4712-80EA-E8A900BB518B}" destId="{43B2A87B-2B94-4F4D-BA8C-21D52EAE07D5}" srcOrd="0" destOrd="0" presId="urn:microsoft.com/office/officeart/2016/7/layout/BasicLinearProcessNumbered"/>
    <dgm:cxn modelId="{71BAAAB0-0A9E-4340-8A53-8FA17EDEB68B}" srcId="{D0D0A6DB-C4E9-4552-B49E-5E676D6187B0}" destId="{6142D6A1-8E69-4382-84BC-34600C8EE244}" srcOrd="2" destOrd="0" parTransId="{3ABB24EB-31F3-49EB-9DEC-CD6C5C976493}" sibTransId="{B074901A-CD96-4F3C-9D90-13CD810B641D}"/>
    <dgm:cxn modelId="{458B42B3-57D6-49A6-BE40-1F9420E261EB}" type="presOf" srcId="{C76DDE23-714A-4913-A860-A259B1D36A52}" destId="{875E1298-6952-4C9F-94B8-55347CDE2663}" srcOrd="0" destOrd="0" presId="urn:microsoft.com/office/officeart/2016/7/layout/BasicLinearProcessNumbered"/>
    <dgm:cxn modelId="{4302D8D4-542C-4859-B9E1-8FB11214C8A7}" type="presOf" srcId="{C76DDE23-714A-4913-A860-A259B1D36A52}" destId="{2D02CC0B-6A25-4AE6-B4BB-67C7C13512C0}" srcOrd="1" destOrd="0" presId="urn:microsoft.com/office/officeart/2016/7/layout/BasicLinearProcessNumbered"/>
    <dgm:cxn modelId="{052E6AD9-7902-4CC2-B8DC-444053C61246}" type="presOf" srcId="{1B3E859D-81E0-4712-80EA-E8A900BB518B}" destId="{84DD74EB-BA40-4867-B8A9-DA29C0202EF0}" srcOrd="1" destOrd="0" presId="urn:microsoft.com/office/officeart/2016/7/layout/BasicLinearProcessNumbered"/>
    <dgm:cxn modelId="{F54CFCE2-917C-408B-9F73-675BDF384371}" type="presOf" srcId="{D0D0A6DB-C4E9-4552-B49E-5E676D6187B0}" destId="{93E90A0A-DE17-4CB6-9142-8EE900EA2B4E}" srcOrd="0" destOrd="0" presId="urn:microsoft.com/office/officeart/2016/7/layout/BasicLinearProcessNumbered"/>
    <dgm:cxn modelId="{4136C3E3-1687-47D8-A0A2-F403360F2B29}" type="presOf" srcId="{3938E9B2-ADFC-4A81-800C-51B35E04B3D9}" destId="{FC522F30-58CB-4A39-94FE-814168386178}" srcOrd="0" destOrd="0" presId="urn:microsoft.com/office/officeart/2016/7/layout/BasicLinearProcessNumbered"/>
    <dgm:cxn modelId="{A7963D02-174E-40E6-9907-25B63B8E1AC3}" type="presParOf" srcId="{93E90A0A-DE17-4CB6-9142-8EE900EA2B4E}" destId="{8AC007B7-AA15-49FE-8231-B70129376365}" srcOrd="0" destOrd="0" presId="urn:microsoft.com/office/officeart/2016/7/layout/BasicLinearProcessNumbered"/>
    <dgm:cxn modelId="{5762EC41-D9B0-4B4D-A757-21A8FE9EEB3A}" type="presParOf" srcId="{8AC007B7-AA15-49FE-8231-B70129376365}" destId="{875E1298-6952-4C9F-94B8-55347CDE2663}" srcOrd="0" destOrd="0" presId="urn:microsoft.com/office/officeart/2016/7/layout/BasicLinearProcessNumbered"/>
    <dgm:cxn modelId="{CE5D1127-BD0E-4190-A90B-D4FE6FB5B146}" type="presParOf" srcId="{8AC007B7-AA15-49FE-8231-B70129376365}" destId="{FC522F30-58CB-4A39-94FE-814168386178}" srcOrd="1" destOrd="0" presId="urn:microsoft.com/office/officeart/2016/7/layout/BasicLinearProcessNumbered"/>
    <dgm:cxn modelId="{1BBA0B65-DB50-4F04-A07F-B7A507911359}" type="presParOf" srcId="{8AC007B7-AA15-49FE-8231-B70129376365}" destId="{7385C5C3-7976-408F-B84A-BB8642970749}" srcOrd="2" destOrd="0" presId="urn:microsoft.com/office/officeart/2016/7/layout/BasicLinearProcessNumbered"/>
    <dgm:cxn modelId="{DD25D5E3-0FA7-4D39-BC08-DE7796BC6F4F}" type="presParOf" srcId="{8AC007B7-AA15-49FE-8231-B70129376365}" destId="{2D02CC0B-6A25-4AE6-B4BB-67C7C13512C0}" srcOrd="3" destOrd="0" presId="urn:microsoft.com/office/officeart/2016/7/layout/BasicLinearProcessNumbered"/>
    <dgm:cxn modelId="{3E468243-5277-4469-98C7-07B8CECB2FEA}" type="presParOf" srcId="{93E90A0A-DE17-4CB6-9142-8EE900EA2B4E}" destId="{EE64948C-5084-47F7-98DD-CD873D516E06}" srcOrd="1" destOrd="0" presId="urn:microsoft.com/office/officeart/2016/7/layout/BasicLinearProcessNumbered"/>
    <dgm:cxn modelId="{0DAEF44E-48BB-422C-9B1A-6254EA473FD1}" type="presParOf" srcId="{93E90A0A-DE17-4CB6-9142-8EE900EA2B4E}" destId="{8E58EB55-2902-40BB-B979-D150284F6438}" srcOrd="2" destOrd="0" presId="urn:microsoft.com/office/officeart/2016/7/layout/BasicLinearProcessNumbered"/>
    <dgm:cxn modelId="{12811AB1-CC23-4B58-AE88-0E158E32F899}" type="presParOf" srcId="{8E58EB55-2902-40BB-B979-D150284F6438}" destId="{43B2A87B-2B94-4F4D-BA8C-21D52EAE07D5}" srcOrd="0" destOrd="0" presId="urn:microsoft.com/office/officeart/2016/7/layout/BasicLinearProcessNumbered"/>
    <dgm:cxn modelId="{45DB0880-1B5D-41A5-85BF-E5A0DAF20133}" type="presParOf" srcId="{8E58EB55-2902-40BB-B979-D150284F6438}" destId="{89666455-92AF-4BC7-9D3E-F2CB70DC16DE}" srcOrd="1" destOrd="0" presId="urn:microsoft.com/office/officeart/2016/7/layout/BasicLinearProcessNumbered"/>
    <dgm:cxn modelId="{0597AD0C-5BBE-4DB4-9FBB-3D56C1BD9BD6}" type="presParOf" srcId="{8E58EB55-2902-40BB-B979-D150284F6438}" destId="{3BBDD98F-A8B9-4255-BA1A-BC9C2B137138}" srcOrd="2" destOrd="0" presId="urn:microsoft.com/office/officeart/2016/7/layout/BasicLinearProcessNumbered"/>
    <dgm:cxn modelId="{87ED561E-D5E9-490C-A909-D072272F5366}" type="presParOf" srcId="{8E58EB55-2902-40BB-B979-D150284F6438}" destId="{84DD74EB-BA40-4867-B8A9-DA29C0202EF0}" srcOrd="3" destOrd="0" presId="urn:microsoft.com/office/officeart/2016/7/layout/BasicLinearProcessNumbered"/>
    <dgm:cxn modelId="{180C275F-ACD0-4B04-AF82-4D64382C5FF2}" type="presParOf" srcId="{93E90A0A-DE17-4CB6-9142-8EE900EA2B4E}" destId="{15EF9A0F-BBFD-4CD0-8AA2-8193EC7F716C}" srcOrd="3" destOrd="0" presId="urn:microsoft.com/office/officeart/2016/7/layout/BasicLinearProcessNumbered"/>
    <dgm:cxn modelId="{556F93AD-2E8C-40D5-B05A-E16E65EB42B0}" type="presParOf" srcId="{93E90A0A-DE17-4CB6-9142-8EE900EA2B4E}" destId="{8F19BF2B-EC27-40F1-82FE-3D916A433279}" srcOrd="4" destOrd="0" presId="urn:microsoft.com/office/officeart/2016/7/layout/BasicLinearProcessNumbered"/>
    <dgm:cxn modelId="{806C812E-4B33-43DF-8E7C-D7C2C7CDD69F}" type="presParOf" srcId="{8F19BF2B-EC27-40F1-82FE-3D916A433279}" destId="{F1BAD74D-095C-41B4-9864-795E500CBC37}" srcOrd="0" destOrd="0" presId="urn:microsoft.com/office/officeart/2016/7/layout/BasicLinearProcessNumbered"/>
    <dgm:cxn modelId="{30C80452-B000-4E01-93D3-2AB50BEE4088}" type="presParOf" srcId="{8F19BF2B-EC27-40F1-82FE-3D916A433279}" destId="{442B72EC-0DA0-4AC4-BBB3-97777D771C3E}" srcOrd="1" destOrd="0" presId="urn:microsoft.com/office/officeart/2016/7/layout/BasicLinearProcessNumbered"/>
    <dgm:cxn modelId="{4F631603-D5FE-430E-ACFA-DB423FCD1DC0}" type="presParOf" srcId="{8F19BF2B-EC27-40F1-82FE-3D916A433279}" destId="{14E5634C-61EE-463B-851E-F363B46C6CBB}" srcOrd="2" destOrd="0" presId="urn:microsoft.com/office/officeart/2016/7/layout/BasicLinearProcessNumbered"/>
    <dgm:cxn modelId="{19EBDCCC-C420-4BF9-9FD7-E608BFC6CDBC}" type="presParOf" srcId="{8F19BF2B-EC27-40F1-82FE-3D916A433279}" destId="{6E3FE45B-CEE9-4842-A7A2-9E7DFA1C0CE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45594F-EF8F-49D3-A1DE-69C165BDE78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A94F91C-944A-490E-B635-6C0549528EDA}">
      <dgm:prSet/>
      <dgm:spPr/>
      <dgm:t>
        <a:bodyPr/>
        <a:lstStyle/>
        <a:p>
          <a:pPr>
            <a:lnSpc>
              <a:spcPct val="100000"/>
            </a:lnSpc>
          </a:pPr>
          <a:r>
            <a:rPr lang="en-US" b="1" i="0"/>
            <a:t>Time Series Analysis</a:t>
          </a:r>
          <a:r>
            <a:rPr lang="en-US" b="0" i="0"/>
            <a:t>: For time series data, Tableau provides specialized features for time-based modeling and forecasting. You can create calculated fields for year-over-year comparisons, moving averages, and more.</a:t>
          </a:r>
          <a:endParaRPr lang="en-US"/>
        </a:p>
      </dgm:t>
    </dgm:pt>
    <dgm:pt modelId="{E20584A9-5004-4CD0-9BFD-CEE8D75FE5B9}" type="parTrans" cxnId="{692B8FEE-60CE-4850-A2AA-79931FB0C9F0}">
      <dgm:prSet/>
      <dgm:spPr/>
      <dgm:t>
        <a:bodyPr/>
        <a:lstStyle/>
        <a:p>
          <a:endParaRPr lang="en-US"/>
        </a:p>
      </dgm:t>
    </dgm:pt>
    <dgm:pt modelId="{FD25D969-2AAA-4829-825C-871B6BDDE939}" type="sibTrans" cxnId="{692B8FEE-60CE-4850-A2AA-79931FB0C9F0}">
      <dgm:prSet/>
      <dgm:spPr/>
      <dgm:t>
        <a:bodyPr/>
        <a:lstStyle/>
        <a:p>
          <a:endParaRPr lang="en-US"/>
        </a:p>
      </dgm:t>
    </dgm:pt>
    <dgm:pt modelId="{B44BFBCF-A717-4538-8EF8-64B17D2BE556}">
      <dgm:prSet/>
      <dgm:spPr/>
      <dgm:t>
        <a:bodyPr/>
        <a:lstStyle/>
        <a:p>
          <a:pPr>
            <a:lnSpc>
              <a:spcPct val="100000"/>
            </a:lnSpc>
          </a:pPr>
          <a:r>
            <a:rPr lang="en-US" b="1" i="0"/>
            <a:t>Statistical Analysis</a:t>
          </a:r>
          <a:r>
            <a:rPr lang="en-US" b="0" i="0"/>
            <a:t>: While Tableau is not a dedicated statistical modeling tool like R or Python, it does offer basic statistical functions that can be used for descriptive analysis and exploration of data.</a:t>
          </a:r>
          <a:endParaRPr lang="en-US"/>
        </a:p>
      </dgm:t>
    </dgm:pt>
    <dgm:pt modelId="{9B334A40-2349-46AD-9667-794D103BDDB5}" type="parTrans" cxnId="{02F88C10-871C-490C-9315-7303F8C1A041}">
      <dgm:prSet/>
      <dgm:spPr/>
      <dgm:t>
        <a:bodyPr/>
        <a:lstStyle/>
        <a:p>
          <a:endParaRPr lang="en-US"/>
        </a:p>
      </dgm:t>
    </dgm:pt>
    <dgm:pt modelId="{85FF25B7-8588-44C5-B4F1-B6F0D5824C1C}" type="sibTrans" cxnId="{02F88C10-871C-490C-9315-7303F8C1A041}">
      <dgm:prSet/>
      <dgm:spPr/>
      <dgm:t>
        <a:bodyPr/>
        <a:lstStyle/>
        <a:p>
          <a:endParaRPr lang="en-US"/>
        </a:p>
      </dgm:t>
    </dgm:pt>
    <dgm:pt modelId="{ADA17932-E42A-4D93-8A3C-C2665F3893D5}">
      <dgm:prSet/>
      <dgm:spPr/>
      <dgm:t>
        <a:bodyPr/>
        <a:lstStyle/>
        <a:p>
          <a:pPr>
            <a:lnSpc>
              <a:spcPct val="100000"/>
            </a:lnSpc>
          </a:pPr>
          <a:r>
            <a:rPr lang="en-US" b="1" i="0"/>
            <a:t>Model Evaluation</a:t>
          </a:r>
          <a:r>
            <a:rPr lang="en-US" b="0" i="0"/>
            <a:t>: After building your models using external tools, you can bring the model results back into Tableau for visualization and evaluation. Tableau provides interactive dashboards to showcase model performance.</a:t>
          </a:r>
          <a:endParaRPr lang="en-US"/>
        </a:p>
      </dgm:t>
    </dgm:pt>
    <dgm:pt modelId="{0B092CC3-7E8B-4962-9A3E-11FF7521ADAC}" type="parTrans" cxnId="{49AF19CC-1F5C-49CF-A983-21DDA55D0667}">
      <dgm:prSet/>
      <dgm:spPr/>
      <dgm:t>
        <a:bodyPr/>
        <a:lstStyle/>
        <a:p>
          <a:endParaRPr lang="en-US"/>
        </a:p>
      </dgm:t>
    </dgm:pt>
    <dgm:pt modelId="{4E4124AE-7365-40C1-AD88-39E56B747000}" type="sibTrans" cxnId="{49AF19CC-1F5C-49CF-A983-21DDA55D0667}">
      <dgm:prSet/>
      <dgm:spPr/>
      <dgm:t>
        <a:bodyPr/>
        <a:lstStyle/>
        <a:p>
          <a:endParaRPr lang="en-US"/>
        </a:p>
      </dgm:t>
    </dgm:pt>
    <dgm:pt modelId="{91D211A4-6161-4EEE-8358-C65882042349}">
      <dgm:prSet/>
      <dgm:spPr/>
      <dgm:t>
        <a:bodyPr/>
        <a:lstStyle/>
        <a:p>
          <a:pPr>
            <a:lnSpc>
              <a:spcPct val="100000"/>
            </a:lnSpc>
          </a:pPr>
          <a:r>
            <a:rPr lang="en-US" b="1" i="0"/>
            <a:t>Dashboard and Storytelling</a:t>
          </a:r>
          <a:r>
            <a:rPr lang="en-US" b="0" i="0"/>
            <a:t>: Once your data is prepared and models are built, you can create interactive dashboards and stories in Tableau to communicate your findings and insights effectively.</a:t>
          </a:r>
          <a:endParaRPr lang="en-US"/>
        </a:p>
      </dgm:t>
    </dgm:pt>
    <dgm:pt modelId="{A8ABDF05-7322-41E7-9B01-5AC1B0EEB9EF}" type="parTrans" cxnId="{4884FC37-E683-4240-9D1B-DAF8957ADFD6}">
      <dgm:prSet/>
      <dgm:spPr/>
      <dgm:t>
        <a:bodyPr/>
        <a:lstStyle/>
        <a:p>
          <a:endParaRPr lang="en-US"/>
        </a:p>
      </dgm:t>
    </dgm:pt>
    <dgm:pt modelId="{89993B3D-C7FE-422A-A4C6-18E1A7A50F49}" type="sibTrans" cxnId="{4884FC37-E683-4240-9D1B-DAF8957ADFD6}">
      <dgm:prSet/>
      <dgm:spPr/>
      <dgm:t>
        <a:bodyPr/>
        <a:lstStyle/>
        <a:p>
          <a:endParaRPr lang="en-US"/>
        </a:p>
      </dgm:t>
    </dgm:pt>
    <dgm:pt modelId="{4EE74B6C-F9B6-47E2-A27B-45944E8557DF}" type="pres">
      <dgm:prSet presAssocID="{9945594F-EF8F-49D3-A1DE-69C165BDE78F}" presName="root" presStyleCnt="0">
        <dgm:presLayoutVars>
          <dgm:dir/>
          <dgm:resizeHandles val="exact"/>
        </dgm:presLayoutVars>
      </dgm:prSet>
      <dgm:spPr/>
    </dgm:pt>
    <dgm:pt modelId="{FD28C78B-48B4-4760-A36B-A0D8B284D834}" type="pres">
      <dgm:prSet presAssocID="{8A94F91C-944A-490E-B635-6C0549528EDA}" presName="compNode" presStyleCnt="0"/>
      <dgm:spPr/>
    </dgm:pt>
    <dgm:pt modelId="{8EBDEFEE-0C5B-4104-B110-194A38F53B06}" type="pres">
      <dgm:prSet presAssocID="{8A94F91C-944A-490E-B635-6C0549528EDA}" presName="bgRect" presStyleLbl="bgShp" presStyleIdx="0" presStyleCnt="4"/>
      <dgm:spPr/>
    </dgm:pt>
    <dgm:pt modelId="{92D13328-0E95-47E3-8182-D5917E0319B5}" type="pres">
      <dgm:prSet presAssocID="{8A94F91C-944A-490E-B635-6C0549528ED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EF6FE3F-D90F-4E09-A2C2-DCAA8C744D66}" type="pres">
      <dgm:prSet presAssocID="{8A94F91C-944A-490E-B635-6C0549528EDA}" presName="spaceRect" presStyleCnt="0"/>
      <dgm:spPr/>
    </dgm:pt>
    <dgm:pt modelId="{4E121342-2AFC-4D50-AB61-BF46F4BD14D2}" type="pres">
      <dgm:prSet presAssocID="{8A94F91C-944A-490E-B635-6C0549528EDA}" presName="parTx" presStyleLbl="revTx" presStyleIdx="0" presStyleCnt="4">
        <dgm:presLayoutVars>
          <dgm:chMax val="0"/>
          <dgm:chPref val="0"/>
        </dgm:presLayoutVars>
      </dgm:prSet>
      <dgm:spPr/>
    </dgm:pt>
    <dgm:pt modelId="{01B9FC9B-B82A-4D11-A8B2-2049D8EF83F1}" type="pres">
      <dgm:prSet presAssocID="{FD25D969-2AAA-4829-825C-871B6BDDE939}" presName="sibTrans" presStyleCnt="0"/>
      <dgm:spPr/>
    </dgm:pt>
    <dgm:pt modelId="{6B0C401B-B05C-4A6D-BB3F-1037624946E6}" type="pres">
      <dgm:prSet presAssocID="{B44BFBCF-A717-4538-8EF8-64B17D2BE556}" presName="compNode" presStyleCnt="0"/>
      <dgm:spPr/>
    </dgm:pt>
    <dgm:pt modelId="{CDB435AB-0D38-4E52-AAFF-3E7DA37F5DDD}" type="pres">
      <dgm:prSet presAssocID="{B44BFBCF-A717-4538-8EF8-64B17D2BE556}" presName="bgRect" presStyleLbl="bgShp" presStyleIdx="1" presStyleCnt="4"/>
      <dgm:spPr/>
    </dgm:pt>
    <dgm:pt modelId="{7FCBD4BA-094A-4531-ABA2-9158C75F26FD}" type="pres">
      <dgm:prSet presAssocID="{B44BFBCF-A717-4538-8EF8-64B17D2BE5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6A62B14-525D-4C62-822E-C18BE1C12D4C}" type="pres">
      <dgm:prSet presAssocID="{B44BFBCF-A717-4538-8EF8-64B17D2BE556}" presName="spaceRect" presStyleCnt="0"/>
      <dgm:spPr/>
    </dgm:pt>
    <dgm:pt modelId="{0987C071-7E9B-480F-B62D-3A44A53553E6}" type="pres">
      <dgm:prSet presAssocID="{B44BFBCF-A717-4538-8EF8-64B17D2BE556}" presName="parTx" presStyleLbl="revTx" presStyleIdx="1" presStyleCnt="4">
        <dgm:presLayoutVars>
          <dgm:chMax val="0"/>
          <dgm:chPref val="0"/>
        </dgm:presLayoutVars>
      </dgm:prSet>
      <dgm:spPr/>
    </dgm:pt>
    <dgm:pt modelId="{470ED0BF-7152-4F46-9AE7-C811768B9B17}" type="pres">
      <dgm:prSet presAssocID="{85FF25B7-8588-44C5-B4F1-B6F0D5824C1C}" presName="sibTrans" presStyleCnt="0"/>
      <dgm:spPr/>
    </dgm:pt>
    <dgm:pt modelId="{5B1DBFB7-15F0-48AD-9E3A-E3BDE3061BFF}" type="pres">
      <dgm:prSet presAssocID="{ADA17932-E42A-4D93-8A3C-C2665F3893D5}" presName="compNode" presStyleCnt="0"/>
      <dgm:spPr/>
    </dgm:pt>
    <dgm:pt modelId="{E13E3BC8-E3A4-418A-B637-E562FDEDEE85}" type="pres">
      <dgm:prSet presAssocID="{ADA17932-E42A-4D93-8A3C-C2665F3893D5}" presName="bgRect" presStyleLbl="bgShp" presStyleIdx="2" presStyleCnt="4"/>
      <dgm:spPr/>
    </dgm:pt>
    <dgm:pt modelId="{BBF56AEC-11D3-49EC-9E84-5E35A1539C00}" type="pres">
      <dgm:prSet presAssocID="{ADA17932-E42A-4D93-8A3C-C2665F3893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5EF3AB4E-8A44-4087-A7FF-B8E02E561A6D}" type="pres">
      <dgm:prSet presAssocID="{ADA17932-E42A-4D93-8A3C-C2665F3893D5}" presName="spaceRect" presStyleCnt="0"/>
      <dgm:spPr/>
    </dgm:pt>
    <dgm:pt modelId="{89BD8DEE-5E27-4371-A239-996C5B6E5725}" type="pres">
      <dgm:prSet presAssocID="{ADA17932-E42A-4D93-8A3C-C2665F3893D5}" presName="parTx" presStyleLbl="revTx" presStyleIdx="2" presStyleCnt="4">
        <dgm:presLayoutVars>
          <dgm:chMax val="0"/>
          <dgm:chPref val="0"/>
        </dgm:presLayoutVars>
      </dgm:prSet>
      <dgm:spPr/>
    </dgm:pt>
    <dgm:pt modelId="{809C9DD1-203A-421A-9BD4-DDB4283BC221}" type="pres">
      <dgm:prSet presAssocID="{4E4124AE-7365-40C1-AD88-39E56B747000}" presName="sibTrans" presStyleCnt="0"/>
      <dgm:spPr/>
    </dgm:pt>
    <dgm:pt modelId="{D0092974-89F5-40CD-8311-CA7EC36A9333}" type="pres">
      <dgm:prSet presAssocID="{91D211A4-6161-4EEE-8358-C65882042349}" presName="compNode" presStyleCnt="0"/>
      <dgm:spPr/>
    </dgm:pt>
    <dgm:pt modelId="{C4AB96D0-9C74-4017-A798-BD25D8F1BA4F}" type="pres">
      <dgm:prSet presAssocID="{91D211A4-6161-4EEE-8358-C65882042349}" presName="bgRect" presStyleLbl="bgShp" presStyleIdx="3" presStyleCnt="4"/>
      <dgm:spPr/>
    </dgm:pt>
    <dgm:pt modelId="{5112DE6F-559A-467B-92D5-FAD643CC4846}" type="pres">
      <dgm:prSet presAssocID="{91D211A4-6161-4EEE-8358-C658820423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CB6B69E-0228-4EA0-886E-D97DFCD79DC2}" type="pres">
      <dgm:prSet presAssocID="{91D211A4-6161-4EEE-8358-C65882042349}" presName="spaceRect" presStyleCnt="0"/>
      <dgm:spPr/>
    </dgm:pt>
    <dgm:pt modelId="{0698E3A0-5B63-4F3B-AC21-7C680CCC072B}" type="pres">
      <dgm:prSet presAssocID="{91D211A4-6161-4EEE-8358-C65882042349}" presName="parTx" presStyleLbl="revTx" presStyleIdx="3" presStyleCnt="4">
        <dgm:presLayoutVars>
          <dgm:chMax val="0"/>
          <dgm:chPref val="0"/>
        </dgm:presLayoutVars>
      </dgm:prSet>
      <dgm:spPr/>
    </dgm:pt>
  </dgm:ptLst>
  <dgm:cxnLst>
    <dgm:cxn modelId="{02F88C10-871C-490C-9315-7303F8C1A041}" srcId="{9945594F-EF8F-49D3-A1DE-69C165BDE78F}" destId="{B44BFBCF-A717-4538-8EF8-64B17D2BE556}" srcOrd="1" destOrd="0" parTransId="{9B334A40-2349-46AD-9667-794D103BDDB5}" sibTransId="{85FF25B7-8588-44C5-B4F1-B6F0D5824C1C}"/>
    <dgm:cxn modelId="{8976A829-A9E8-4458-9659-D84E45AC70BD}" type="presOf" srcId="{B44BFBCF-A717-4538-8EF8-64B17D2BE556}" destId="{0987C071-7E9B-480F-B62D-3A44A53553E6}" srcOrd="0" destOrd="0" presId="urn:microsoft.com/office/officeart/2018/2/layout/IconVerticalSolidList"/>
    <dgm:cxn modelId="{4884FC37-E683-4240-9D1B-DAF8957ADFD6}" srcId="{9945594F-EF8F-49D3-A1DE-69C165BDE78F}" destId="{91D211A4-6161-4EEE-8358-C65882042349}" srcOrd="3" destOrd="0" parTransId="{A8ABDF05-7322-41E7-9B01-5AC1B0EEB9EF}" sibTransId="{89993B3D-C7FE-422A-A4C6-18E1A7A50F49}"/>
    <dgm:cxn modelId="{4A067E3E-27A4-4A24-898F-D1BDFC68CA61}" type="presOf" srcId="{8A94F91C-944A-490E-B635-6C0549528EDA}" destId="{4E121342-2AFC-4D50-AB61-BF46F4BD14D2}" srcOrd="0" destOrd="0" presId="urn:microsoft.com/office/officeart/2018/2/layout/IconVerticalSolidList"/>
    <dgm:cxn modelId="{C1A3D0A2-2A3B-44C8-9CEE-F3BBC7CC57D0}" type="presOf" srcId="{91D211A4-6161-4EEE-8358-C65882042349}" destId="{0698E3A0-5B63-4F3B-AC21-7C680CCC072B}" srcOrd="0" destOrd="0" presId="urn:microsoft.com/office/officeart/2018/2/layout/IconVerticalSolidList"/>
    <dgm:cxn modelId="{49AF19CC-1F5C-49CF-A983-21DDA55D0667}" srcId="{9945594F-EF8F-49D3-A1DE-69C165BDE78F}" destId="{ADA17932-E42A-4D93-8A3C-C2665F3893D5}" srcOrd="2" destOrd="0" parTransId="{0B092CC3-7E8B-4962-9A3E-11FF7521ADAC}" sibTransId="{4E4124AE-7365-40C1-AD88-39E56B747000}"/>
    <dgm:cxn modelId="{AA6D6FDE-3FEA-40F8-A47C-24DCA1DC7DC3}" type="presOf" srcId="{9945594F-EF8F-49D3-A1DE-69C165BDE78F}" destId="{4EE74B6C-F9B6-47E2-A27B-45944E8557DF}" srcOrd="0" destOrd="0" presId="urn:microsoft.com/office/officeart/2018/2/layout/IconVerticalSolidList"/>
    <dgm:cxn modelId="{6888CDE1-CEEA-4408-915A-D95FC9C4BC3A}" type="presOf" srcId="{ADA17932-E42A-4D93-8A3C-C2665F3893D5}" destId="{89BD8DEE-5E27-4371-A239-996C5B6E5725}" srcOrd="0" destOrd="0" presId="urn:microsoft.com/office/officeart/2018/2/layout/IconVerticalSolidList"/>
    <dgm:cxn modelId="{692B8FEE-60CE-4850-A2AA-79931FB0C9F0}" srcId="{9945594F-EF8F-49D3-A1DE-69C165BDE78F}" destId="{8A94F91C-944A-490E-B635-6C0549528EDA}" srcOrd="0" destOrd="0" parTransId="{E20584A9-5004-4CD0-9BFD-CEE8D75FE5B9}" sibTransId="{FD25D969-2AAA-4829-825C-871B6BDDE939}"/>
    <dgm:cxn modelId="{A0C735CF-B0E6-4CB8-8B53-E163F279EBD1}" type="presParOf" srcId="{4EE74B6C-F9B6-47E2-A27B-45944E8557DF}" destId="{FD28C78B-48B4-4760-A36B-A0D8B284D834}" srcOrd="0" destOrd="0" presId="urn:microsoft.com/office/officeart/2018/2/layout/IconVerticalSolidList"/>
    <dgm:cxn modelId="{AA5B0245-683F-4CB9-82A8-83F5BDCC94B2}" type="presParOf" srcId="{FD28C78B-48B4-4760-A36B-A0D8B284D834}" destId="{8EBDEFEE-0C5B-4104-B110-194A38F53B06}" srcOrd="0" destOrd="0" presId="urn:microsoft.com/office/officeart/2018/2/layout/IconVerticalSolidList"/>
    <dgm:cxn modelId="{9B780CD5-1E8A-4F7D-A856-F1D7431FFAD5}" type="presParOf" srcId="{FD28C78B-48B4-4760-A36B-A0D8B284D834}" destId="{92D13328-0E95-47E3-8182-D5917E0319B5}" srcOrd="1" destOrd="0" presId="urn:microsoft.com/office/officeart/2018/2/layout/IconVerticalSolidList"/>
    <dgm:cxn modelId="{CC2672B4-344E-4CFF-A644-127A0E1BF8D8}" type="presParOf" srcId="{FD28C78B-48B4-4760-A36B-A0D8B284D834}" destId="{6EF6FE3F-D90F-4E09-A2C2-DCAA8C744D66}" srcOrd="2" destOrd="0" presId="urn:microsoft.com/office/officeart/2018/2/layout/IconVerticalSolidList"/>
    <dgm:cxn modelId="{D05CA02B-4698-44DE-B6F1-B0BE3CAFF973}" type="presParOf" srcId="{FD28C78B-48B4-4760-A36B-A0D8B284D834}" destId="{4E121342-2AFC-4D50-AB61-BF46F4BD14D2}" srcOrd="3" destOrd="0" presId="urn:microsoft.com/office/officeart/2018/2/layout/IconVerticalSolidList"/>
    <dgm:cxn modelId="{081B255A-884B-42A4-9D09-6392E5F36A5A}" type="presParOf" srcId="{4EE74B6C-F9B6-47E2-A27B-45944E8557DF}" destId="{01B9FC9B-B82A-4D11-A8B2-2049D8EF83F1}" srcOrd="1" destOrd="0" presId="urn:microsoft.com/office/officeart/2018/2/layout/IconVerticalSolidList"/>
    <dgm:cxn modelId="{2C9E860F-8ADF-4474-AE9C-14316FA05712}" type="presParOf" srcId="{4EE74B6C-F9B6-47E2-A27B-45944E8557DF}" destId="{6B0C401B-B05C-4A6D-BB3F-1037624946E6}" srcOrd="2" destOrd="0" presId="urn:microsoft.com/office/officeart/2018/2/layout/IconVerticalSolidList"/>
    <dgm:cxn modelId="{022F5CAE-ABA0-4F91-87B8-A0ADF040EE4B}" type="presParOf" srcId="{6B0C401B-B05C-4A6D-BB3F-1037624946E6}" destId="{CDB435AB-0D38-4E52-AAFF-3E7DA37F5DDD}" srcOrd="0" destOrd="0" presId="urn:microsoft.com/office/officeart/2018/2/layout/IconVerticalSolidList"/>
    <dgm:cxn modelId="{997D310B-0858-48D9-ABB2-4F5ECB429E7E}" type="presParOf" srcId="{6B0C401B-B05C-4A6D-BB3F-1037624946E6}" destId="{7FCBD4BA-094A-4531-ABA2-9158C75F26FD}" srcOrd="1" destOrd="0" presId="urn:microsoft.com/office/officeart/2018/2/layout/IconVerticalSolidList"/>
    <dgm:cxn modelId="{2547D10F-2D62-44FB-A6D6-8B5F1963103B}" type="presParOf" srcId="{6B0C401B-B05C-4A6D-BB3F-1037624946E6}" destId="{16A62B14-525D-4C62-822E-C18BE1C12D4C}" srcOrd="2" destOrd="0" presId="urn:microsoft.com/office/officeart/2018/2/layout/IconVerticalSolidList"/>
    <dgm:cxn modelId="{99B56C37-FF9F-49CF-BD6B-37AFDA56E64C}" type="presParOf" srcId="{6B0C401B-B05C-4A6D-BB3F-1037624946E6}" destId="{0987C071-7E9B-480F-B62D-3A44A53553E6}" srcOrd="3" destOrd="0" presId="urn:microsoft.com/office/officeart/2018/2/layout/IconVerticalSolidList"/>
    <dgm:cxn modelId="{04E12403-B327-4F89-9FCD-9AEB88CBFA03}" type="presParOf" srcId="{4EE74B6C-F9B6-47E2-A27B-45944E8557DF}" destId="{470ED0BF-7152-4F46-9AE7-C811768B9B17}" srcOrd="3" destOrd="0" presId="urn:microsoft.com/office/officeart/2018/2/layout/IconVerticalSolidList"/>
    <dgm:cxn modelId="{EBFE7AFC-1E3D-479B-BDA1-85F7981FBA3B}" type="presParOf" srcId="{4EE74B6C-F9B6-47E2-A27B-45944E8557DF}" destId="{5B1DBFB7-15F0-48AD-9E3A-E3BDE3061BFF}" srcOrd="4" destOrd="0" presId="urn:microsoft.com/office/officeart/2018/2/layout/IconVerticalSolidList"/>
    <dgm:cxn modelId="{0B2629FC-35B2-4388-B84B-F15BB429D14C}" type="presParOf" srcId="{5B1DBFB7-15F0-48AD-9E3A-E3BDE3061BFF}" destId="{E13E3BC8-E3A4-418A-B637-E562FDEDEE85}" srcOrd="0" destOrd="0" presId="urn:microsoft.com/office/officeart/2018/2/layout/IconVerticalSolidList"/>
    <dgm:cxn modelId="{4516C3B5-467C-470F-8C3E-9286C2DF2A6E}" type="presParOf" srcId="{5B1DBFB7-15F0-48AD-9E3A-E3BDE3061BFF}" destId="{BBF56AEC-11D3-49EC-9E84-5E35A1539C00}" srcOrd="1" destOrd="0" presId="urn:microsoft.com/office/officeart/2018/2/layout/IconVerticalSolidList"/>
    <dgm:cxn modelId="{650EBB60-E6BD-420A-A6BD-329A02F66203}" type="presParOf" srcId="{5B1DBFB7-15F0-48AD-9E3A-E3BDE3061BFF}" destId="{5EF3AB4E-8A44-4087-A7FF-B8E02E561A6D}" srcOrd="2" destOrd="0" presId="urn:microsoft.com/office/officeart/2018/2/layout/IconVerticalSolidList"/>
    <dgm:cxn modelId="{6A61CB4F-997A-4659-8F46-EE3DE3672328}" type="presParOf" srcId="{5B1DBFB7-15F0-48AD-9E3A-E3BDE3061BFF}" destId="{89BD8DEE-5E27-4371-A239-996C5B6E5725}" srcOrd="3" destOrd="0" presId="urn:microsoft.com/office/officeart/2018/2/layout/IconVerticalSolidList"/>
    <dgm:cxn modelId="{6FD6B187-701A-4466-9EE1-707FA0BEEFD8}" type="presParOf" srcId="{4EE74B6C-F9B6-47E2-A27B-45944E8557DF}" destId="{809C9DD1-203A-421A-9BD4-DDB4283BC221}" srcOrd="5" destOrd="0" presId="urn:microsoft.com/office/officeart/2018/2/layout/IconVerticalSolidList"/>
    <dgm:cxn modelId="{0C711745-9ADF-41BB-A0D6-939A9A322B1B}" type="presParOf" srcId="{4EE74B6C-F9B6-47E2-A27B-45944E8557DF}" destId="{D0092974-89F5-40CD-8311-CA7EC36A9333}" srcOrd="6" destOrd="0" presId="urn:microsoft.com/office/officeart/2018/2/layout/IconVerticalSolidList"/>
    <dgm:cxn modelId="{CA4CD455-F13D-402F-9CB2-54C2635022E1}" type="presParOf" srcId="{D0092974-89F5-40CD-8311-CA7EC36A9333}" destId="{C4AB96D0-9C74-4017-A798-BD25D8F1BA4F}" srcOrd="0" destOrd="0" presId="urn:microsoft.com/office/officeart/2018/2/layout/IconVerticalSolidList"/>
    <dgm:cxn modelId="{3AA8DDE2-0C7E-498F-8579-82A316386A4A}" type="presParOf" srcId="{D0092974-89F5-40CD-8311-CA7EC36A9333}" destId="{5112DE6F-559A-467B-92D5-FAD643CC4846}" srcOrd="1" destOrd="0" presId="urn:microsoft.com/office/officeart/2018/2/layout/IconVerticalSolidList"/>
    <dgm:cxn modelId="{EC62113D-AE2E-4F6E-9716-324BFA74E9EB}" type="presParOf" srcId="{D0092974-89F5-40CD-8311-CA7EC36A9333}" destId="{7CB6B69E-0228-4EA0-886E-D97DFCD79DC2}" srcOrd="2" destOrd="0" presId="urn:microsoft.com/office/officeart/2018/2/layout/IconVerticalSolidList"/>
    <dgm:cxn modelId="{09F4BC08-E888-4018-9D11-D95531FC5B98}" type="presParOf" srcId="{D0092974-89F5-40CD-8311-CA7EC36A9333}" destId="{0698E3A0-5B63-4F3B-AC21-7C680CCC072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989DB-2C0C-4941-A92B-11E3247F17BE}">
      <dsp:nvSpPr>
        <dsp:cNvPr id="0" name=""/>
        <dsp:cNvSpPr/>
      </dsp:nvSpPr>
      <dsp:spPr>
        <a:xfrm>
          <a:off x="0" y="723411"/>
          <a:ext cx="9618133" cy="1335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562757-B66B-430C-AE6D-E13A11A9F631}">
      <dsp:nvSpPr>
        <dsp:cNvPr id="0" name=""/>
        <dsp:cNvSpPr/>
      </dsp:nvSpPr>
      <dsp:spPr>
        <a:xfrm>
          <a:off x="403997" y="1023905"/>
          <a:ext cx="734541" cy="734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E542B2-E2F4-499E-B7FE-F1818044EF0E}">
      <dsp:nvSpPr>
        <dsp:cNvPr id="0" name=""/>
        <dsp:cNvSpPr/>
      </dsp:nvSpPr>
      <dsp:spPr>
        <a:xfrm>
          <a:off x="1542536" y="723411"/>
          <a:ext cx="8075596" cy="133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344" tIns="141344" rIns="141344" bIns="141344" numCol="1" spcCol="1270" anchor="ctr" anchorCtr="0">
          <a:noAutofit/>
        </a:bodyPr>
        <a:lstStyle/>
        <a:p>
          <a:pPr marL="0" lvl="0" indent="0" algn="l" defTabSz="1111250">
            <a:lnSpc>
              <a:spcPct val="100000"/>
            </a:lnSpc>
            <a:spcBef>
              <a:spcPct val="0"/>
            </a:spcBef>
            <a:spcAft>
              <a:spcPct val="35000"/>
            </a:spcAft>
            <a:buNone/>
          </a:pPr>
          <a:r>
            <a:rPr lang="en-US" sz="2500" kern="1200" dirty="0"/>
            <a:t>We receive our dataset in excel sheet. It contain all information related to Adventure Works.</a:t>
          </a:r>
        </a:p>
      </dsp:txBody>
      <dsp:txXfrm>
        <a:off x="1542536" y="723411"/>
        <a:ext cx="8075596" cy="1335529"/>
      </dsp:txXfrm>
    </dsp:sp>
    <dsp:sp modelId="{4167AA2A-D83C-40B0-B9F9-9E9DD7588E22}">
      <dsp:nvSpPr>
        <dsp:cNvPr id="0" name=""/>
        <dsp:cNvSpPr/>
      </dsp:nvSpPr>
      <dsp:spPr>
        <a:xfrm>
          <a:off x="0" y="2392823"/>
          <a:ext cx="9618133" cy="133552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2CA21C-894A-49F7-8C59-5D4B4F8F993F}">
      <dsp:nvSpPr>
        <dsp:cNvPr id="0" name=""/>
        <dsp:cNvSpPr/>
      </dsp:nvSpPr>
      <dsp:spPr>
        <a:xfrm>
          <a:off x="403997" y="2693317"/>
          <a:ext cx="734541" cy="734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D0D4F5-D07B-43EF-9DEE-3CEB81467CE3}">
      <dsp:nvSpPr>
        <dsp:cNvPr id="0" name=""/>
        <dsp:cNvSpPr/>
      </dsp:nvSpPr>
      <dsp:spPr>
        <a:xfrm>
          <a:off x="1542536" y="2392823"/>
          <a:ext cx="8075596" cy="13355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344" tIns="141344" rIns="141344" bIns="141344" numCol="1" spcCol="1270" anchor="ctr" anchorCtr="0">
          <a:noAutofit/>
        </a:bodyPr>
        <a:lstStyle/>
        <a:p>
          <a:pPr marL="0" lvl="0" indent="0" algn="l" defTabSz="1111250">
            <a:lnSpc>
              <a:spcPct val="100000"/>
            </a:lnSpc>
            <a:spcBef>
              <a:spcPct val="0"/>
            </a:spcBef>
            <a:spcAft>
              <a:spcPct val="35000"/>
            </a:spcAft>
            <a:buNone/>
          </a:pPr>
          <a:r>
            <a:rPr lang="en-US" sz="2500" kern="1200"/>
            <a:t>By using our main data, we create three more table.  </a:t>
          </a:r>
        </a:p>
      </dsp:txBody>
      <dsp:txXfrm>
        <a:off x="1542536" y="2392823"/>
        <a:ext cx="8075596" cy="13355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E1298-6952-4C9F-94B8-55347CDE2663}">
      <dsp:nvSpPr>
        <dsp:cNvPr id="0" name=""/>
        <dsp:cNvSpPr/>
      </dsp:nvSpPr>
      <dsp:spPr>
        <a:xfrm>
          <a:off x="72187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IN" sz="2600" kern="1200" dirty="0"/>
            <a:t>Converting date type</a:t>
          </a:r>
          <a:endParaRPr lang="en-US" sz="2600" kern="1200" dirty="0"/>
        </a:p>
      </dsp:txBody>
      <dsp:txXfrm>
        <a:off x="721870" y="1555523"/>
        <a:ext cx="3005666" cy="2456089"/>
      </dsp:txXfrm>
    </dsp:sp>
    <dsp:sp modelId="{FC522F30-58CB-4A39-94FE-814168386178}">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7385C5C3-7976-408F-B84A-BB8642970749}">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B2A87B-2B94-4F4D-BA8C-21D52EAE07D5}">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IN" sz="2600" kern="1200" dirty="0"/>
            <a:t>Adjusting relation </a:t>
          </a:r>
          <a:endParaRPr lang="en-US" sz="2600" kern="1200" dirty="0"/>
        </a:p>
      </dsp:txBody>
      <dsp:txXfrm>
        <a:off x="3306233" y="1555523"/>
        <a:ext cx="3005666" cy="2456089"/>
      </dsp:txXfrm>
    </dsp:sp>
    <dsp:sp modelId="{89666455-92AF-4BC7-9D3E-F2CB70DC16DE}">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3BBDD98F-A8B9-4255-BA1A-BC9C2B137138}">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AD74D-095C-41B4-9864-795E500CBC37}">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IN" sz="2600" kern="1200" dirty="0"/>
            <a:t>Plotting some graphs </a:t>
          </a:r>
          <a:endParaRPr lang="en-US" sz="2600" kern="1200" dirty="0"/>
        </a:p>
      </dsp:txBody>
      <dsp:txXfrm>
        <a:off x="6612466" y="1555523"/>
        <a:ext cx="3005666" cy="2456089"/>
      </dsp:txXfrm>
    </dsp:sp>
    <dsp:sp modelId="{442B72EC-0DA0-4AC4-BBB3-97777D771C3E}">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14E5634C-61EE-463B-851E-F363B46C6CBB}">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DEFEE-0C5B-4104-B110-194A38F53B06}">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D13328-0E95-47E3-8182-D5917E0319B5}">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121342-2AFC-4D50-AB61-BF46F4BD14D2}">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1" i="0" kern="1200"/>
            <a:t>Time Series Analysis</a:t>
          </a:r>
          <a:r>
            <a:rPr lang="en-US" sz="1500" b="0" i="0" kern="1200"/>
            <a:t>: For time series data, Tableau provides specialized features for time-based modeling and forecasting. You can create calculated fields for year-over-year comparisons, moving averages, and more.</a:t>
          </a:r>
          <a:endParaRPr lang="en-US" sz="1500" kern="1200"/>
        </a:p>
      </dsp:txBody>
      <dsp:txXfrm>
        <a:off x="994536" y="1698"/>
        <a:ext cx="8623596" cy="861070"/>
      </dsp:txXfrm>
    </dsp:sp>
    <dsp:sp modelId="{CDB435AB-0D38-4E52-AAFF-3E7DA37F5DDD}">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BD4BA-094A-4531-ABA2-9158C75F26FD}">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87C071-7E9B-480F-B62D-3A44A53553E6}">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1" i="0" kern="1200"/>
            <a:t>Statistical Analysis</a:t>
          </a:r>
          <a:r>
            <a:rPr lang="en-US" sz="1500" b="0" i="0" kern="1200"/>
            <a:t>: While Tableau is not a dedicated statistical modeling tool like R or Python, it does offer basic statistical functions that can be used for descriptive analysis and exploration of data.</a:t>
          </a:r>
          <a:endParaRPr lang="en-US" sz="1500" kern="1200"/>
        </a:p>
      </dsp:txBody>
      <dsp:txXfrm>
        <a:off x="994536" y="1078036"/>
        <a:ext cx="8623596" cy="861070"/>
      </dsp:txXfrm>
    </dsp:sp>
    <dsp:sp modelId="{E13E3BC8-E3A4-418A-B637-E562FDEDEE85}">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56AEC-11D3-49EC-9E84-5E35A1539C00}">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9BD8DEE-5E27-4371-A239-996C5B6E5725}">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1" i="0" kern="1200"/>
            <a:t>Model Evaluation</a:t>
          </a:r>
          <a:r>
            <a:rPr lang="en-US" sz="1500" b="0" i="0" kern="1200"/>
            <a:t>: After building your models using external tools, you can bring the model results back into Tableau for visualization and evaluation. Tableau provides interactive dashboards to showcase model performance.</a:t>
          </a:r>
          <a:endParaRPr lang="en-US" sz="1500" kern="1200"/>
        </a:p>
      </dsp:txBody>
      <dsp:txXfrm>
        <a:off x="994536" y="2154374"/>
        <a:ext cx="8623596" cy="861070"/>
      </dsp:txXfrm>
    </dsp:sp>
    <dsp:sp modelId="{C4AB96D0-9C74-4017-A798-BD25D8F1BA4F}">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2DE6F-559A-467B-92D5-FAD643CC4846}">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98E3A0-5B63-4F3B-AC21-7C680CCC072B}">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666750">
            <a:lnSpc>
              <a:spcPct val="100000"/>
            </a:lnSpc>
            <a:spcBef>
              <a:spcPct val="0"/>
            </a:spcBef>
            <a:spcAft>
              <a:spcPct val="35000"/>
            </a:spcAft>
            <a:buNone/>
          </a:pPr>
          <a:r>
            <a:rPr lang="en-US" sz="1500" b="1" i="0" kern="1200"/>
            <a:t>Dashboard and Storytelling</a:t>
          </a:r>
          <a:r>
            <a:rPr lang="en-US" sz="1500" b="0" i="0" kern="1200"/>
            <a:t>: Once your data is prepared and models are built, you can create interactive dashboards and stories in Tableau to communicate your findings and insights effectively.</a:t>
          </a:r>
          <a:endParaRPr lang="en-US" sz="1500" kern="1200"/>
        </a:p>
      </dsp:txBody>
      <dsp:txXfrm>
        <a:off x="994536" y="3230712"/>
        <a:ext cx="8623596" cy="8610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75069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18-Oct-23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16062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18-Oct-23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740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18-Oct-23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79245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18-Oct-23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134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18-Oct-23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815782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67951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7925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33660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18-Oct-23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0303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49819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18-Oct-23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2741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18-Oct-23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10886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18-Oct-23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403838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92572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18-Oct-23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5481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0D92BC-42A9-434B-8530-ADBF4485E407}" type="datetimeFigureOut">
              <a:rPr lang="en-US" smtClean="0"/>
              <a:pPr/>
              <a:t>18-Oct-23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095874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drops of water">
            <a:extLst>
              <a:ext uri="{FF2B5EF4-FFF2-40B4-BE49-F238E27FC236}">
                <a16:creationId xmlns:a16="http://schemas.microsoft.com/office/drawing/2014/main" id="{C8018DE0-DEE9-68A1-28C5-97241BEE3005}"/>
              </a:ext>
            </a:extLst>
          </p:cNvPr>
          <p:cNvPicPr>
            <a:picLocks noChangeAspect="1"/>
          </p:cNvPicPr>
          <p:nvPr/>
        </p:nvPicPr>
        <p:blipFill rotWithShape="1">
          <a:blip r:embed="rId2">
            <a:duotone>
              <a:schemeClr val="accent1">
                <a:shade val="45000"/>
                <a:satMod val="135000"/>
              </a:schemeClr>
              <a:prstClr val="white"/>
            </a:duotone>
          </a:blip>
          <a:srcRect l="9091" t="8428" b="14963"/>
          <a:stretch/>
        </p:blipFill>
        <p:spPr>
          <a:xfrm>
            <a:off x="93308" y="65325"/>
            <a:ext cx="12191999" cy="6857990"/>
          </a:xfrm>
          <a:prstGeom prst="rect">
            <a:avLst/>
          </a:prstGeom>
        </p:spPr>
      </p:pic>
      <p:sp>
        <p:nvSpPr>
          <p:cNvPr id="2" name="Title 1">
            <a:extLst>
              <a:ext uri="{FF2B5EF4-FFF2-40B4-BE49-F238E27FC236}">
                <a16:creationId xmlns:a16="http://schemas.microsoft.com/office/drawing/2014/main" id="{18F50C92-FB7A-639B-89FD-7B63FFF2B862}"/>
              </a:ext>
            </a:extLst>
          </p:cNvPr>
          <p:cNvSpPr>
            <a:spLocks noGrp="1"/>
          </p:cNvSpPr>
          <p:nvPr>
            <p:ph type="ctrTitle"/>
          </p:nvPr>
        </p:nvSpPr>
        <p:spPr>
          <a:xfrm>
            <a:off x="4791450" y="1678665"/>
            <a:ext cx="4482553" cy="2369131"/>
          </a:xfrm>
        </p:spPr>
        <p:txBody>
          <a:bodyPr>
            <a:normAutofit/>
          </a:bodyPr>
          <a:lstStyle/>
          <a:p>
            <a:r>
              <a:rPr lang="en-US" dirty="0">
                <a:solidFill>
                  <a:schemeClr val="tx1"/>
                </a:solidFill>
                <a:latin typeface="Algerian" panose="04020705040A02060702" pitchFamily="82" charset="0"/>
              </a:rPr>
              <a:t>ADVENTURE WORKS</a:t>
            </a:r>
            <a:endParaRPr lang="en-IN" dirty="0">
              <a:solidFill>
                <a:schemeClr val="tx1"/>
              </a:solidFill>
              <a:latin typeface="Algerian" panose="04020705040A02060702" pitchFamily="82" charset="0"/>
            </a:endParaRPr>
          </a:p>
        </p:txBody>
      </p:sp>
      <p:sp>
        <p:nvSpPr>
          <p:cNvPr id="3" name="Subtitle 2">
            <a:extLst>
              <a:ext uri="{FF2B5EF4-FFF2-40B4-BE49-F238E27FC236}">
                <a16:creationId xmlns:a16="http://schemas.microsoft.com/office/drawing/2014/main" id="{541E4B02-C14C-5678-9904-A2816B8686F2}"/>
              </a:ext>
            </a:extLst>
          </p:cNvPr>
          <p:cNvSpPr>
            <a:spLocks noGrp="1"/>
          </p:cNvSpPr>
          <p:nvPr>
            <p:ph type="subTitle" idx="1"/>
          </p:nvPr>
        </p:nvSpPr>
        <p:spPr>
          <a:xfrm>
            <a:off x="4788276" y="4050832"/>
            <a:ext cx="4485725" cy="1096899"/>
          </a:xfrm>
        </p:spPr>
        <p:txBody>
          <a:bodyPr>
            <a:normAutofit/>
          </a:bodyPr>
          <a:lstStyle/>
          <a:p>
            <a:r>
              <a:rPr lang="en-US" sz="2400" dirty="0">
                <a:solidFill>
                  <a:schemeClr val="tx1">
                    <a:lumMod val="95000"/>
                    <a:lumOff val="5000"/>
                  </a:schemeClr>
                </a:solidFill>
              </a:rPr>
              <a:t>Group-2</a:t>
            </a:r>
            <a:endParaRPr lang="en-US"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114045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5966-6BC3-72CE-7EE0-09CD11677317}"/>
              </a:ext>
            </a:extLst>
          </p:cNvPr>
          <p:cNvSpPr>
            <a:spLocks noGrp="1"/>
          </p:cNvSpPr>
          <p:nvPr>
            <p:ph type="title"/>
          </p:nvPr>
        </p:nvSpPr>
        <p:spPr>
          <a:xfrm>
            <a:off x="1286933" y="609600"/>
            <a:ext cx="10197494" cy="1099457"/>
          </a:xfrm>
        </p:spPr>
        <p:txBody>
          <a:bodyPr>
            <a:normAutofit/>
          </a:bodyPr>
          <a:lstStyle/>
          <a:p>
            <a:r>
              <a:rPr lang="en-US" u="sng" dirty="0"/>
              <a:t>Process Followed tableau</a:t>
            </a:r>
            <a:endParaRPr lang="en-IN" u="sng" dirty="0"/>
          </a:p>
        </p:txBody>
      </p:sp>
      <p:graphicFrame>
        <p:nvGraphicFramePr>
          <p:cNvPr id="5" name="Content Placeholder 2">
            <a:extLst>
              <a:ext uri="{FF2B5EF4-FFF2-40B4-BE49-F238E27FC236}">
                <a16:creationId xmlns:a16="http://schemas.microsoft.com/office/drawing/2014/main" id="{033A342B-BF71-CA08-D5C8-6C13546C4887}"/>
              </a:ext>
            </a:extLst>
          </p:cNvPr>
          <p:cNvGraphicFramePr>
            <a:graphicFrameLocks noGrp="1"/>
          </p:cNvGraphicFramePr>
          <p:nvPr>
            <p:ph idx="1"/>
            <p:extLst>
              <p:ext uri="{D42A27DB-BD31-4B8C-83A1-F6EECF244321}">
                <p14:modId xmlns:p14="http://schemas.microsoft.com/office/powerpoint/2010/main" val="117336401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761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dashboard&#10;&#10;Description automatically generated">
            <a:extLst>
              <a:ext uri="{FF2B5EF4-FFF2-40B4-BE49-F238E27FC236}">
                <a16:creationId xmlns:a16="http://schemas.microsoft.com/office/drawing/2014/main" id="{30768786-0CDC-8D3B-B834-335930725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186" y="310202"/>
            <a:ext cx="8682171" cy="616295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732179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3B50-FAF9-7D04-DF89-DA4BDA4F6A73}"/>
              </a:ext>
            </a:extLst>
          </p:cNvPr>
          <p:cNvSpPr>
            <a:spLocks noGrp="1"/>
          </p:cNvSpPr>
          <p:nvPr>
            <p:ph type="title"/>
          </p:nvPr>
        </p:nvSpPr>
        <p:spPr>
          <a:xfrm>
            <a:off x="677334" y="609600"/>
            <a:ext cx="8596668" cy="755374"/>
          </a:xfrm>
        </p:spPr>
        <p:txBody>
          <a:bodyPr/>
          <a:lstStyle/>
          <a:p>
            <a:r>
              <a:rPr lang="en-US" u="sng" dirty="0"/>
              <a:t>Dashboard Tableau data</a:t>
            </a:r>
            <a:endParaRPr lang="en-IN" u="sng" dirty="0"/>
          </a:p>
        </p:txBody>
      </p:sp>
      <p:sp>
        <p:nvSpPr>
          <p:cNvPr id="3" name="Content Placeholder 2">
            <a:extLst>
              <a:ext uri="{FF2B5EF4-FFF2-40B4-BE49-F238E27FC236}">
                <a16:creationId xmlns:a16="http://schemas.microsoft.com/office/drawing/2014/main" id="{410E85E8-F01A-2EFC-0A89-1DA282476B8A}"/>
              </a:ext>
            </a:extLst>
          </p:cNvPr>
          <p:cNvSpPr>
            <a:spLocks noGrp="1"/>
          </p:cNvSpPr>
          <p:nvPr>
            <p:ph idx="1"/>
          </p:nvPr>
        </p:nvSpPr>
        <p:spPr>
          <a:xfrm>
            <a:off x="677334" y="1802297"/>
            <a:ext cx="8596668" cy="4239066"/>
          </a:xfrm>
        </p:spPr>
        <p:txBody>
          <a:bodyPr>
            <a:normAutofit/>
          </a:bodyPr>
          <a:lstStyle/>
          <a:p>
            <a:r>
              <a:rPr lang="en-US" dirty="0"/>
              <a:t>Total Sales: The total sales amount is approximately $2.93 billion, with a total profit of $12.08 million and 60,398 orders.</a:t>
            </a:r>
          </a:p>
          <a:p>
            <a:endParaRPr lang="en-US" dirty="0"/>
          </a:p>
          <a:p>
            <a:r>
              <a:rPr lang="en-US" dirty="0"/>
              <a:t>Sales by Year: It shows sales distribution across different years, with the highest sales in 2013 and 2014.</a:t>
            </a:r>
          </a:p>
          <a:p>
            <a:endParaRPr lang="en-US" dirty="0"/>
          </a:p>
          <a:p>
            <a:r>
              <a:rPr lang="en-US" dirty="0"/>
              <a:t>Sales by Country: This section displays sales figures by country, with Australia and the United States being the top countries.</a:t>
            </a:r>
          </a:p>
          <a:p>
            <a:endParaRPr lang="en-US" dirty="0"/>
          </a:p>
          <a:p>
            <a:r>
              <a:rPr lang="en-US" dirty="0"/>
              <a:t>Sales by Month and Quarter: Sales are visualized by month, with the highest sales in Q2 and Q3. The dashboard allows for easy navigation and downloading of the report.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8883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A659-1857-0CCC-D7CC-BC8E0BF51AD8}"/>
              </a:ext>
            </a:extLst>
          </p:cNvPr>
          <p:cNvSpPr>
            <a:spLocks noGrp="1"/>
          </p:cNvSpPr>
          <p:nvPr>
            <p:ph type="title"/>
          </p:nvPr>
        </p:nvSpPr>
        <p:spPr>
          <a:xfrm>
            <a:off x="677334" y="609600"/>
            <a:ext cx="8596668" cy="689113"/>
          </a:xfrm>
        </p:spPr>
        <p:txBody>
          <a:bodyPr anchor="t">
            <a:normAutofit/>
          </a:bodyPr>
          <a:lstStyle/>
          <a:p>
            <a:r>
              <a:rPr lang="en-US" b="1" u="sng" dirty="0"/>
              <a:t>Tableau data</a:t>
            </a:r>
            <a:endParaRPr lang="en-IN" b="1" u="sng" dirty="0"/>
          </a:p>
        </p:txBody>
      </p:sp>
      <p:pic>
        <p:nvPicPr>
          <p:cNvPr id="4" name="Content Placeholder 3">
            <a:extLst>
              <a:ext uri="{FF2B5EF4-FFF2-40B4-BE49-F238E27FC236}">
                <a16:creationId xmlns:a16="http://schemas.microsoft.com/office/drawing/2014/main" id="{326365CA-FFCF-4FAE-B8BC-0BC094732D05}"/>
              </a:ext>
            </a:extLst>
          </p:cNvPr>
          <p:cNvPicPr>
            <a:picLocks noChangeAspect="1"/>
          </p:cNvPicPr>
          <p:nvPr/>
        </p:nvPicPr>
        <p:blipFill>
          <a:blip r:embed="rId2"/>
          <a:stretch>
            <a:fillRect/>
          </a:stretch>
        </p:blipFill>
        <p:spPr>
          <a:xfrm>
            <a:off x="677334" y="1549730"/>
            <a:ext cx="8582047" cy="46986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2058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6508-9D88-41B9-EACF-CB29DBB33C1D}"/>
              </a:ext>
            </a:extLst>
          </p:cNvPr>
          <p:cNvSpPr>
            <a:spLocks noGrp="1"/>
          </p:cNvSpPr>
          <p:nvPr>
            <p:ph type="title"/>
          </p:nvPr>
        </p:nvSpPr>
        <p:spPr/>
        <p:txBody>
          <a:bodyPr/>
          <a:lstStyle/>
          <a:p>
            <a:r>
              <a:rPr lang="en-US" u="sng" dirty="0"/>
              <a:t>Difficulties faced while preparing Tableau</a:t>
            </a:r>
            <a:endParaRPr lang="en-IN" u="sng" dirty="0"/>
          </a:p>
        </p:txBody>
      </p:sp>
      <p:sp>
        <p:nvSpPr>
          <p:cNvPr id="3" name="Content Placeholder 2">
            <a:extLst>
              <a:ext uri="{FF2B5EF4-FFF2-40B4-BE49-F238E27FC236}">
                <a16:creationId xmlns:a16="http://schemas.microsoft.com/office/drawing/2014/main" id="{0112647E-57F0-11A2-00E3-F93B73832B6A}"/>
              </a:ext>
            </a:extLst>
          </p:cNvPr>
          <p:cNvSpPr>
            <a:spLocks noGrp="1"/>
          </p:cNvSpPr>
          <p:nvPr>
            <p:ph idx="1"/>
          </p:nvPr>
        </p:nvSpPr>
        <p:spPr/>
        <p:txBody>
          <a:bodyPr/>
          <a:lstStyle/>
          <a:p>
            <a:r>
              <a:rPr lang="en-US" dirty="0"/>
              <a:t>Dealing with data that doesn't fit neatly into standard relational database structures can be problematic. </a:t>
            </a:r>
          </a:p>
          <a:p>
            <a:r>
              <a:rPr lang="en-US" dirty="0"/>
              <a:t>Joining tables from different databases or data sources can be complicated and may require handling data type mismatches or performance issues.</a:t>
            </a:r>
          </a:p>
          <a:p>
            <a:r>
              <a:rPr lang="en-US" dirty="0"/>
              <a:t>Optimizing dashboard performance, especially with large datasets, can be a technical challenge. Techniques like data extracts, filters, and calculated fields may be necessary</a:t>
            </a:r>
            <a:r>
              <a:rPr lang="en-US" b="0" i="0" dirty="0">
                <a:solidFill>
                  <a:srgbClr val="374151"/>
                </a:solidFill>
                <a:effectLst/>
                <a:latin typeface="Söhne"/>
              </a:rPr>
              <a:t>.</a:t>
            </a:r>
          </a:p>
          <a:p>
            <a:r>
              <a:rPr lang="en-US" dirty="0"/>
              <a:t>Documenting the design, logic, and best practices for your dashboard can be overlooked but is essential for future maintenance and collaboration.</a:t>
            </a:r>
            <a:endParaRPr lang="en-IN" dirty="0"/>
          </a:p>
        </p:txBody>
      </p:sp>
    </p:spTree>
    <p:extLst>
      <p:ext uri="{BB962C8B-B14F-4D97-AF65-F5344CB8AC3E}">
        <p14:creationId xmlns:p14="http://schemas.microsoft.com/office/powerpoint/2010/main" val="260286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325E-638A-C45B-6D87-2A1F3618608A}"/>
              </a:ext>
            </a:extLst>
          </p:cNvPr>
          <p:cNvSpPr>
            <a:spLocks noGrp="1"/>
          </p:cNvSpPr>
          <p:nvPr>
            <p:ph type="title"/>
          </p:nvPr>
        </p:nvSpPr>
        <p:spPr>
          <a:xfrm>
            <a:off x="677334" y="609600"/>
            <a:ext cx="8596668" cy="821635"/>
          </a:xfrm>
        </p:spPr>
        <p:txBody>
          <a:bodyPr>
            <a:normAutofit fontScale="90000"/>
          </a:bodyPr>
          <a:lstStyle/>
          <a:p>
            <a:r>
              <a:rPr lang="en-US" u="sng" dirty="0"/>
              <a:t>Power Bi</a:t>
            </a:r>
            <a:br>
              <a:rPr lang="en-US" dirty="0"/>
            </a:br>
            <a:endParaRPr lang="en-IN" dirty="0"/>
          </a:p>
        </p:txBody>
      </p:sp>
      <p:sp>
        <p:nvSpPr>
          <p:cNvPr id="3" name="Content Placeholder 2">
            <a:extLst>
              <a:ext uri="{FF2B5EF4-FFF2-40B4-BE49-F238E27FC236}">
                <a16:creationId xmlns:a16="http://schemas.microsoft.com/office/drawing/2014/main" id="{321011AA-B123-A10B-E5E9-FBED10B369DC}"/>
              </a:ext>
            </a:extLst>
          </p:cNvPr>
          <p:cNvSpPr>
            <a:spLocks noGrp="1"/>
          </p:cNvSpPr>
          <p:nvPr>
            <p:ph idx="1"/>
          </p:nvPr>
        </p:nvSpPr>
        <p:spPr>
          <a:xfrm>
            <a:off x="677334" y="1285461"/>
            <a:ext cx="8596668" cy="5181600"/>
          </a:xfrm>
        </p:spPr>
        <p:txBody>
          <a:bodyPr>
            <a:normAutofit fontScale="70000" lnSpcReduction="20000"/>
          </a:bodyPr>
          <a:lstStyle/>
          <a:p>
            <a:pPr marL="0" indent="0">
              <a:buNone/>
            </a:pPr>
            <a:r>
              <a:rPr lang="en-US" sz="2600" dirty="0"/>
              <a:t>This Power BI dashboard appears to present various sales-related metrics and data:</a:t>
            </a:r>
          </a:p>
          <a:p>
            <a:endParaRPr lang="en-US" sz="2600" dirty="0"/>
          </a:p>
          <a:p>
            <a:r>
              <a:rPr lang="en-US" sz="2600" dirty="0"/>
              <a:t>Total Sales: The dashboard displays a summary of total sales, the number of orders, and sales amount, with a focus on product cost.</a:t>
            </a:r>
          </a:p>
          <a:p>
            <a:endParaRPr lang="en-US" sz="2600" dirty="0"/>
          </a:p>
          <a:p>
            <a:r>
              <a:rPr lang="en-US" sz="2600" dirty="0"/>
              <a:t>Sales by Quarter: It visualizes sales performance over quarters, with the highest sales in </a:t>
            </a:r>
            <a:r>
              <a:rPr lang="en-US" sz="2600" dirty="0" err="1"/>
              <a:t>Qtr</a:t>
            </a:r>
            <a:r>
              <a:rPr lang="en-US" sz="2600" dirty="0"/>
              <a:t> 4, followed by </a:t>
            </a:r>
            <a:r>
              <a:rPr lang="en-US" sz="2600" dirty="0" err="1"/>
              <a:t>Qtr</a:t>
            </a:r>
            <a:r>
              <a:rPr lang="en-US" sz="2600" dirty="0"/>
              <a:t> 3 and </a:t>
            </a:r>
            <a:r>
              <a:rPr lang="en-US" sz="2600" dirty="0" err="1"/>
              <a:t>Qtr</a:t>
            </a:r>
            <a:r>
              <a:rPr lang="en-US" sz="2600" dirty="0"/>
              <a:t> 2.</a:t>
            </a:r>
          </a:p>
          <a:p>
            <a:endParaRPr lang="en-US" sz="2600" dirty="0"/>
          </a:p>
          <a:p>
            <a:r>
              <a:rPr lang="en-US" sz="2600" dirty="0"/>
              <a:t>Sales by Territory: The data may be segmented by different territories or regions, but specific details are not visible in this excerpt.</a:t>
            </a:r>
          </a:p>
          <a:p>
            <a:endParaRPr lang="en-US" sz="2600" dirty="0"/>
          </a:p>
          <a:p>
            <a:r>
              <a:rPr lang="en-US" sz="2600" dirty="0"/>
              <a:t>Profit by Quarter: The dashboard shows profitability by quarter, indicating a steady increase over time.</a:t>
            </a:r>
          </a:p>
          <a:p>
            <a:endParaRPr lang="en-US" sz="2600" dirty="0"/>
          </a:p>
          <a:p>
            <a:r>
              <a:rPr lang="en-US" sz="2600" dirty="0"/>
              <a:t>Percentage of Profit by Quarter: It highlights the percentage distribution of profit across different quarters.</a:t>
            </a:r>
          </a:p>
          <a:p>
            <a:endParaRPr lang="en-IN" dirty="0"/>
          </a:p>
        </p:txBody>
      </p:sp>
    </p:spTree>
    <p:extLst>
      <p:ext uri="{BB962C8B-B14F-4D97-AF65-F5344CB8AC3E}">
        <p14:creationId xmlns:p14="http://schemas.microsoft.com/office/powerpoint/2010/main" val="260615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dashboard&#10;&#10;Description automatically generated">
            <a:extLst>
              <a:ext uri="{FF2B5EF4-FFF2-40B4-BE49-F238E27FC236}">
                <a16:creationId xmlns:a16="http://schemas.microsoft.com/office/drawing/2014/main" id="{32FCD6E9-EB0B-ED97-ED02-CD90D3A181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586"/>
          <a:stretch/>
        </p:blipFill>
        <p:spPr>
          <a:xfrm>
            <a:off x="568452" y="571500"/>
            <a:ext cx="11055096" cy="5715000"/>
          </a:xfrm>
          <a:prstGeom prst="rect">
            <a:avLst/>
          </a:prstGeom>
        </p:spPr>
      </p:pic>
    </p:spTree>
    <p:extLst>
      <p:ext uri="{BB962C8B-B14F-4D97-AF65-F5344CB8AC3E}">
        <p14:creationId xmlns:p14="http://schemas.microsoft.com/office/powerpoint/2010/main" val="320708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29E2-0D54-4834-A979-C0886C37A9CC}"/>
              </a:ext>
            </a:extLst>
          </p:cNvPr>
          <p:cNvSpPr>
            <a:spLocks noGrp="1"/>
          </p:cNvSpPr>
          <p:nvPr>
            <p:ph type="title"/>
          </p:nvPr>
        </p:nvSpPr>
        <p:spPr>
          <a:xfrm>
            <a:off x="677334" y="609600"/>
            <a:ext cx="8596668" cy="821635"/>
          </a:xfrm>
        </p:spPr>
        <p:txBody>
          <a:bodyPr/>
          <a:lstStyle/>
          <a:p>
            <a:r>
              <a:rPr lang="en-US" u="sng" dirty="0"/>
              <a:t>Difficulties faced in Power bi</a:t>
            </a:r>
            <a:endParaRPr lang="en-IN" u="sng" dirty="0"/>
          </a:p>
        </p:txBody>
      </p:sp>
      <p:sp>
        <p:nvSpPr>
          <p:cNvPr id="3" name="Content Placeholder 2">
            <a:extLst>
              <a:ext uri="{FF2B5EF4-FFF2-40B4-BE49-F238E27FC236}">
                <a16:creationId xmlns:a16="http://schemas.microsoft.com/office/drawing/2014/main" id="{A4B00E24-51E9-4575-3E68-DC19F34E5E7E}"/>
              </a:ext>
            </a:extLst>
          </p:cNvPr>
          <p:cNvSpPr>
            <a:spLocks noGrp="1"/>
          </p:cNvSpPr>
          <p:nvPr>
            <p:ph idx="1"/>
          </p:nvPr>
        </p:nvSpPr>
        <p:spPr>
          <a:xfrm>
            <a:off x="677334" y="1775791"/>
            <a:ext cx="8596668" cy="4265571"/>
          </a:xfrm>
        </p:spPr>
        <p:txBody>
          <a:bodyPr>
            <a:normAutofit/>
          </a:bodyPr>
          <a:lstStyle/>
          <a:p>
            <a:r>
              <a:rPr lang="en-US" dirty="0"/>
              <a:t>Data may be scattered across various sources, contain missing values, duplicates, or inconsistencies. Transforming and shaping data into a usable format can be time-consuming.</a:t>
            </a:r>
          </a:p>
          <a:p>
            <a:r>
              <a:rPr lang="en-US" dirty="0"/>
              <a:t>Issues like data schema mismatches, key field conflicts, and different data structures can pose integration challenges.</a:t>
            </a:r>
          </a:p>
          <a:p>
            <a:r>
              <a:rPr lang="en-US" dirty="0"/>
              <a:t>Implementing complex calculations using the Data Analysis Expressions (DAX) language can be challenging, particularly for users who are new to DAX.</a:t>
            </a:r>
          </a:p>
          <a:p>
            <a:r>
              <a:rPr lang="en-US" dirty="0"/>
              <a:t>Deploying Power BI reports to production environments and sharing them with stakeholders can be challenging. Configuring data gateways, managing workspaces, and ensuring proper sharing and collaboration require careful planning</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314504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4D49-7B61-8AF2-A76D-6E8EE7BF94C6}"/>
              </a:ext>
            </a:extLst>
          </p:cNvPr>
          <p:cNvSpPr>
            <a:spLocks noGrp="1"/>
          </p:cNvSpPr>
          <p:nvPr>
            <p:ph type="title"/>
          </p:nvPr>
        </p:nvSpPr>
        <p:spPr/>
        <p:txBody>
          <a:bodyPr/>
          <a:lstStyle/>
          <a:p>
            <a:r>
              <a:rPr lang="en-US" b="1" u="sng" dirty="0"/>
              <a:t>SQL</a:t>
            </a:r>
            <a:endParaRPr lang="en-IN" b="1" u="sng" dirty="0"/>
          </a:p>
        </p:txBody>
      </p:sp>
      <p:sp>
        <p:nvSpPr>
          <p:cNvPr id="3" name="Content Placeholder 2">
            <a:extLst>
              <a:ext uri="{FF2B5EF4-FFF2-40B4-BE49-F238E27FC236}">
                <a16:creationId xmlns:a16="http://schemas.microsoft.com/office/drawing/2014/main" id="{5201CAC9-9FC4-CFC0-0CD7-A797B6A6C4EC}"/>
              </a:ext>
            </a:extLst>
          </p:cNvPr>
          <p:cNvSpPr>
            <a:spLocks noGrp="1"/>
          </p:cNvSpPr>
          <p:nvPr>
            <p:ph sz="half" idx="1"/>
          </p:nvPr>
        </p:nvSpPr>
        <p:spPr>
          <a:xfrm>
            <a:off x="677334" y="1417983"/>
            <a:ext cx="8596668" cy="4623378"/>
          </a:xfrm>
        </p:spPr>
        <p:txBody>
          <a:bodyPr>
            <a:normAutofit/>
          </a:bodyPr>
          <a:lstStyle/>
          <a:p>
            <a:r>
              <a:rPr lang="en-US" dirty="0"/>
              <a:t>This SQL query joins the "</a:t>
            </a:r>
            <a:r>
              <a:rPr lang="en-US" dirty="0" err="1"/>
              <a:t>dimcustomer</a:t>
            </a:r>
            <a:r>
              <a:rPr lang="en-US" dirty="0"/>
              <a:t>" and "internet sales" tables from the </a:t>
            </a:r>
            <a:r>
              <a:rPr lang="en-US" dirty="0" err="1"/>
              <a:t>AdventureWorks</a:t>
            </a:r>
            <a:r>
              <a:rPr lang="en-US" dirty="0"/>
              <a:t> database to display sales-related information. It calculates total sales amount, profit (sales amount minus total product cost), and cost for each customer, grouped by their names and gender. The data is ordered by the "Name" column in ascending order. This query is executed against external data in an Excel file named "Adventure </a:t>
            </a:r>
            <a:r>
              <a:rPr lang="en-US" dirty="0" err="1"/>
              <a:t>Works_Fect_Internet_Sales_Nei</a:t>
            </a:r>
            <a:r>
              <a:rPr lang="en-US" dirty="0"/>
              <a:t>". The results are visualized in a chart showing total sales and cost by customer name, with the chart configuration specified.</a:t>
            </a:r>
          </a:p>
          <a:p>
            <a:r>
              <a:rPr lang="en-US" dirty="0"/>
              <a:t>This SQL query extracts sales data from the "</a:t>
            </a:r>
            <a:r>
              <a:rPr lang="en-US" dirty="0" err="1"/>
              <a:t>FactInternetSales</a:t>
            </a:r>
            <a:r>
              <a:rPr lang="en-US" dirty="0"/>
              <a:t>" table in the </a:t>
            </a:r>
            <a:r>
              <a:rPr lang="en-US" dirty="0" err="1"/>
              <a:t>AdventureWorks</a:t>
            </a:r>
            <a:r>
              <a:rPr lang="en-US" dirty="0"/>
              <a:t> database. It calculates total sales by year, month, and quarter, using aggregation functions like SUM(). The results are grouped and ordered accordingly. Additionally, there's a query that calculates total sales by day. The data is organized and presented for analysis and visualization, with the option to save and explore the results.</a:t>
            </a:r>
            <a:endParaRPr lang="en-IN" dirty="0"/>
          </a:p>
        </p:txBody>
      </p:sp>
    </p:spTree>
    <p:extLst>
      <p:ext uri="{BB962C8B-B14F-4D97-AF65-F5344CB8AC3E}">
        <p14:creationId xmlns:p14="http://schemas.microsoft.com/office/powerpoint/2010/main" val="2846100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1ECCAE0-90A0-3BD4-0CD4-F6844A920636}"/>
              </a:ext>
            </a:extLst>
          </p:cNvPr>
          <p:cNvSpPr>
            <a:spLocks noGrp="1" noChangeArrowheads="1"/>
          </p:cNvSpPr>
          <p:nvPr>
            <p:ph sz="half" idx="1"/>
          </p:nvPr>
        </p:nvSpPr>
        <p:spPr bwMode="auto">
          <a:xfrm>
            <a:off x="677863" y="2983597"/>
            <a:ext cx="68228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computer screen shot of a computer&#10;&#10;Description automatically generated">
            <a:extLst>
              <a:ext uri="{FF2B5EF4-FFF2-40B4-BE49-F238E27FC236}">
                <a16:creationId xmlns:a16="http://schemas.microsoft.com/office/drawing/2014/main" id="{FCE1F35F-7D72-4228-941D-170F8C415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6" y="107052"/>
            <a:ext cx="7450130" cy="40949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descr="A screenshot of a computer&#10;&#10;Description automatically generated">
            <a:extLst>
              <a:ext uri="{FF2B5EF4-FFF2-40B4-BE49-F238E27FC236}">
                <a16:creationId xmlns:a16="http://schemas.microsoft.com/office/drawing/2014/main" id="{FE9400F4-F0D0-2CF8-D36E-DA958AFA7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808" y="2687500"/>
            <a:ext cx="8803309" cy="40767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815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BB45-6478-7ECF-D555-9FCC24DC0CC2}"/>
              </a:ext>
            </a:extLst>
          </p:cNvPr>
          <p:cNvSpPr>
            <a:spLocks noGrp="1"/>
          </p:cNvSpPr>
          <p:nvPr>
            <p:ph type="title"/>
          </p:nvPr>
        </p:nvSpPr>
        <p:spPr>
          <a:xfrm>
            <a:off x="677334" y="609600"/>
            <a:ext cx="8596668" cy="1007165"/>
          </a:xfrm>
        </p:spPr>
        <p:style>
          <a:lnRef idx="1">
            <a:schemeClr val="accent1"/>
          </a:lnRef>
          <a:fillRef idx="2">
            <a:schemeClr val="accent1"/>
          </a:fillRef>
          <a:effectRef idx="1">
            <a:schemeClr val="accent1"/>
          </a:effectRef>
          <a:fontRef idx="minor">
            <a:schemeClr val="dk1"/>
          </a:fontRef>
        </p:style>
        <p:txBody>
          <a:bodyPr/>
          <a:lstStyle/>
          <a:p>
            <a:r>
              <a:rPr lang="en-US" dirty="0"/>
              <a:t>Group Members-Group 2</a:t>
            </a:r>
            <a:endParaRPr lang="en-IN" dirty="0"/>
          </a:p>
        </p:txBody>
      </p:sp>
      <p:sp>
        <p:nvSpPr>
          <p:cNvPr id="3" name="Content Placeholder 2">
            <a:extLst>
              <a:ext uri="{FF2B5EF4-FFF2-40B4-BE49-F238E27FC236}">
                <a16:creationId xmlns:a16="http://schemas.microsoft.com/office/drawing/2014/main" id="{661ED2A0-027A-F08A-F0A2-3AB41817DE28}"/>
              </a:ext>
            </a:extLst>
          </p:cNvPr>
          <p:cNvSpPr>
            <a:spLocks noGrp="1"/>
          </p:cNvSpPr>
          <p:nvPr>
            <p:ph idx="1"/>
          </p:nvPr>
        </p:nvSpPr>
        <p:spPr>
          <a:xfrm>
            <a:off x="677334" y="1616765"/>
            <a:ext cx="8596668" cy="4424597"/>
          </a:xfrm>
        </p:spPr>
        <p:txBody>
          <a:bodyPr>
            <a:normAutofit/>
          </a:bodyPr>
          <a:lstStyle/>
          <a:p>
            <a:pPr>
              <a:buFont typeface="+mj-lt"/>
              <a:buAutoNum type="arabicPeriod"/>
            </a:pPr>
            <a:r>
              <a:rPr lang="en-US" sz="2400" dirty="0"/>
              <a:t>Richa </a:t>
            </a:r>
            <a:r>
              <a:rPr lang="en-US" sz="2400" dirty="0" err="1"/>
              <a:t>Jemadevi</a:t>
            </a:r>
            <a:endParaRPr lang="en-US" sz="2400" dirty="0"/>
          </a:p>
          <a:p>
            <a:pPr>
              <a:buFont typeface="+mj-lt"/>
              <a:buAutoNum type="arabicPeriod"/>
            </a:pPr>
            <a:r>
              <a:rPr lang="en-US" sz="2400" dirty="0" err="1"/>
              <a:t>Sayali</a:t>
            </a:r>
            <a:r>
              <a:rPr lang="en-US" sz="2400" dirty="0"/>
              <a:t> </a:t>
            </a:r>
            <a:r>
              <a:rPr lang="en-US" sz="2400" dirty="0" err="1"/>
              <a:t>Nawanit</a:t>
            </a:r>
            <a:endParaRPr lang="en-US" sz="2400" dirty="0"/>
          </a:p>
          <a:p>
            <a:pPr>
              <a:buFont typeface="+mj-lt"/>
              <a:buAutoNum type="arabicPeriod"/>
            </a:pPr>
            <a:r>
              <a:rPr lang="en-US" sz="2400" dirty="0" err="1"/>
              <a:t>Sanket</a:t>
            </a:r>
            <a:r>
              <a:rPr lang="en-US" sz="2400" dirty="0"/>
              <a:t> </a:t>
            </a:r>
            <a:r>
              <a:rPr lang="en-US" sz="2400" dirty="0" err="1"/>
              <a:t>Karane</a:t>
            </a:r>
            <a:endParaRPr lang="en-US" sz="2400" dirty="0"/>
          </a:p>
          <a:p>
            <a:pPr>
              <a:buFont typeface="+mj-lt"/>
              <a:buAutoNum type="arabicPeriod"/>
            </a:pPr>
            <a:r>
              <a:rPr lang="en-US" sz="2400" dirty="0" err="1"/>
              <a:t>Annapoorneshwari.S</a:t>
            </a:r>
            <a:endParaRPr lang="en-US" sz="2400" dirty="0"/>
          </a:p>
          <a:p>
            <a:pPr>
              <a:buFont typeface="+mj-lt"/>
              <a:buAutoNum type="arabicPeriod"/>
            </a:pPr>
            <a:r>
              <a:rPr lang="en-US" sz="2400" dirty="0"/>
              <a:t>Anjali </a:t>
            </a:r>
            <a:r>
              <a:rPr lang="en-US" sz="2400" dirty="0" err="1"/>
              <a:t>Nema</a:t>
            </a:r>
            <a:endParaRPr lang="en-US" sz="2400" dirty="0"/>
          </a:p>
          <a:p>
            <a:pPr>
              <a:buFont typeface="+mj-lt"/>
              <a:buAutoNum type="arabicPeriod"/>
            </a:pPr>
            <a:r>
              <a:rPr lang="en-US" sz="2400" dirty="0" err="1"/>
              <a:t>Shubam</a:t>
            </a:r>
            <a:r>
              <a:rPr lang="en-US" sz="2400" dirty="0"/>
              <a:t> </a:t>
            </a:r>
            <a:r>
              <a:rPr lang="en-US" sz="2400" dirty="0" err="1"/>
              <a:t>Nema</a:t>
            </a:r>
            <a:endParaRPr lang="en-US" sz="2400" dirty="0"/>
          </a:p>
          <a:p>
            <a:pPr>
              <a:buFont typeface="+mj-lt"/>
              <a:buAutoNum type="arabicPeriod"/>
            </a:pPr>
            <a:r>
              <a:rPr lang="en-US" sz="2400" dirty="0"/>
              <a:t>Rohit</a:t>
            </a:r>
          </a:p>
        </p:txBody>
      </p:sp>
    </p:spTree>
    <p:extLst>
      <p:ext uri="{BB962C8B-B14F-4D97-AF65-F5344CB8AC3E}">
        <p14:creationId xmlns:p14="http://schemas.microsoft.com/office/powerpoint/2010/main" val="419230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6E1B5-765D-FC4C-FD7B-7F117EE3A135}"/>
              </a:ext>
            </a:extLst>
          </p:cNvPr>
          <p:cNvSpPr>
            <a:spLocks noGrp="1"/>
          </p:cNvSpPr>
          <p:nvPr>
            <p:ph sz="half" idx="1"/>
          </p:nvPr>
        </p:nvSpPr>
        <p:spPr>
          <a:xfrm>
            <a:off x="372534" y="434008"/>
            <a:ext cx="9601553" cy="5989983"/>
          </a:xfrm>
        </p:spPr>
        <p:txBody>
          <a:bodyPr/>
          <a:lstStyle/>
          <a:p>
            <a:r>
              <a:rPr lang="en-US" sz="2000" dirty="0"/>
              <a:t>This SQL query combines data from the "</a:t>
            </a:r>
            <a:r>
              <a:rPr lang="en-US" sz="2000" dirty="0" err="1"/>
              <a:t>dimSalesterritory</a:t>
            </a:r>
            <a:r>
              <a:rPr lang="en-US" sz="2000" dirty="0"/>
              <a:t>" and "</a:t>
            </a:r>
            <a:r>
              <a:rPr lang="en-US" sz="2000" dirty="0" err="1"/>
              <a:t>factInternetSalesNew</a:t>
            </a:r>
            <a:r>
              <a:rPr lang="en-US" sz="2000" dirty="0"/>
              <a:t>" tables to analyze sales figures. It calculates region-wise total sales and groups them by sales territory region, ordered in descending order. Additionally, it computes country-wise total sales and total production cost, grouping by country and ordering them in ascending order. The results can be used for visualizations and further analysis.</a:t>
            </a:r>
          </a:p>
          <a:p>
            <a:endParaRPr lang="en-IN" dirty="0"/>
          </a:p>
        </p:txBody>
      </p:sp>
      <p:pic>
        <p:nvPicPr>
          <p:cNvPr id="6" name="Picture 5" descr="A computer screen shot of a computer&#10;&#10;Description automatically generated">
            <a:extLst>
              <a:ext uri="{FF2B5EF4-FFF2-40B4-BE49-F238E27FC236}">
                <a16:creationId xmlns:a16="http://schemas.microsoft.com/office/drawing/2014/main" id="{D4DA4DA1-A34A-5EC8-7FE3-949DDB7F1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831" y="2372139"/>
            <a:ext cx="9178957" cy="4197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9785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48E06-D3CB-70F0-FDB7-105623DA4BBD}"/>
              </a:ext>
            </a:extLst>
          </p:cNvPr>
          <p:cNvSpPr>
            <a:spLocks noGrp="1"/>
          </p:cNvSpPr>
          <p:nvPr>
            <p:ph sz="half" idx="1"/>
          </p:nvPr>
        </p:nvSpPr>
        <p:spPr>
          <a:xfrm>
            <a:off x="265044" y="371061"/>
            <a:ext cx="9144000" cy="5936974"/>
          </a:xfrm>
        </p:spPr>
        <p:txBody>
          <a:bodyPr/>
          <a:lstStyle/>
          <a:p>
            <a:r>
              <a:rPr lang="en-US" sz="2000" dirty="0"/>
              <a:t>The provided text appears to be a duplicate of the SQL query and related information previously described. It's a query joining the "</a:t>
            </a:r>
            <a:r>
              <a:rPr lang="en-US" sz="2000" dirty="0" err="1"/>
              <a:t>dimcustomer</a:t>
            </a:r>
            <a:r>
              <a:rPr lang="en-US" sz="2000" dirty="0"/>
              <a:t>" and "internet sales" tables from the Adventure Works database to show sales by customer, order date, profit, and total product cost. The results can be visualized and explored with chart configurations.</a:t>
            </a:r>
          </a:p>
          <a:p>
            <a:endParaRPr lang="en-IN" dirty="0"/>
          </a:p>
        </p:txBody>
      </p:sp>
      <p:pic>
        <p:nvPicPr>
          <p:cNvPr id="6" name="Picture 5" descr="A computer screen shot of a computer&#10;&#10;Description automatically generated">
            <a:extLst>
              <a:ext uri="{FF2B5EF4-FFF2-40B4-BE49-F238E27FC236}">
                <a16:creationId xmlns:a16="http://schemas.microsoft.com/office/drawing/2014/main" id="{47D5A948-EC23-FEB1-8556-922B279D0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002" y="1987826"/>
            <a:ext cx="8899042" cy="44991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596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7EF99-B2B9-E5A2-F7A7-5D5C47B079A9}"/>
              </a:ext>
            </a:extLst>
          </p:cNvPr>
          <p:cNvSpPr>
            <a:spLocks noGrp="1"/>
          </p:cNvSpPr>
          <p:nvPr>
            <p:ph sz="half" idx="1"/>
          </p:nvPr>
        </p:nvSpPr>
        <p:spPr>
          <a:xfrm>
            <a:off x="677334" y="821635"/>
            <a:ext cx="8718457" cy="5219726"/>
          </a:xfrm>
        </p:spPr>
        <p:txBody>
          <a:bodyPr>
            <a:normAutofit/>
          </a:bodyPr>
          <a:lstStyle/>
          <a:p>
            <a:r>
              <a:rPr lang="en-US" sz="2000" dirty="0"/>
              <a:t>This SQL query combines data from the "</a:t>
            </a:r>
            <a:r>
              <a:rPr lang="en-US" sz="2000" dirty="0" err="1"/>
              <a:t>dimproduct</a:t>
            </a:r>
            <a:r>
              <a:rPr lang="en-US" sz="2000" dirty="0"/>
              <a:t>" and "</a:t>
            </a:r>
            <a:r>
              <a:rPr lang="en-US" sz="2000" dirty="0" err="1"/>
              <a:t>factinternetsalesnew</a:t>
            </a:r>
            <a:r>
              <a:rPr lang="en-US" sz="2000" dirty="0"/>
              <a:t>" tables to show the top 18 products in terms of sales, profit, and cost. It calculates the total sales, profit, and cost for each product, rounds the values, and orders the results in descending order by total sales. The query also includes product names and keys. In the results, Maurice M. Shan stands out as the top-selling product with $10,860.57 in total sales, generating a profit of $6,607.26.</a:t>
            </a:r>
          </a:p>
          <a:p>
            <a:r>
              <a:rPr lang="en-US" sz="2000" dirty="0"/>
              <a:t>This SQL query joins the "</a:t>
            </a:r>
            <a:r>
              <a:rPr lang="en-US" sz="2000" dirty="0" err="1"/>
              <a:t>dimcustomer</a:t>
            </a:r>
            <a:r>
              <a:rPr lang="en-US" sz="2000" dirty="0"/>
              <a:t>" and "</a:t>
            </a:r>
            <a:r>
              <a:rPr lang="en-US" sz="2000" dirty="0" err="1"/>
              <a:t>internetsalesnew</a:t>
            </a:r>
            <a:r>
              <a:rPr lang="en-US" sz="2000" dirty="0"/>
              <a:t>" tables to analyze the top 18 customers by sales and product cost. It calculates the total sales and product cost for each customer and groups them by name and gender. The results are sorted in descending order by total sales. Additionally, it creates a view named "</a:t>
            </a:r>
            <a:r>
              <a:rPr lang="en-US" sz="2000" dirty="0" err="1"/>
              <a:t>Adventure_Works_Ordered_Sales</a:t>
            </a:r>
            <a:r>
              <a:rPr lang="en-US" sz="2000" dirty="0"/>
              <a:t>" that includes various date-related columns. The query filters for orders with a quantity of 1 and provides insights into customer sales performance.</a:t>
            </a:r>
            <a:endParaRPr lang="en-IN" sz="2000" dirty="0"/>
          </a:p>
        </p:txBody>
      </p:sp>
    </p:spTree>
    <p:extLst>
      <p:ext uri="{BB962C8B-B14F-4D97-AF65-F5344CB8AC3E}">
        <p14:creationId xmlns:p14="http://schemas.microsoft.com/office/powerpoint/2010/main" val="112781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mputer screen shot of a computer&#10;&#10;Description automatically generated">
            <a:extLst>
              <a:ext uri="{FF2B5EF4-FFF2-40B4-BE49-F238E27FC236}">
                <a16:creationId xmlns:a16="http://schemas.microsoft.com/office/drawing/2014/main" id="{F979642D-965D-BB10-9541-C803F76029AA}"/>
              </a:ext>
            </a:extLst>
          </p:cNvPr>
          <p:cNvPicPr>
            <a:picLocks noChangeAspect="1"/>
          </p:cNvPicPr>
          <p:nvPr/>
        </p:nvPicPr>
        <p:blipFill rotWithShape="1">
          <a:blip r:embed="rId2">
            <a:extLst>
              <a:ext uri="{28A0092B-C50C-407E-A947-70E740481C1C}">
                <a14:useLocalDpi xmlns:a14="http://schemas.microsoft.com/office/drawing/2010/main" val="0"/>
              </a:ext>
            </a:extLst>
          </a:blip>
          <a:srcRect l="486" t="5427" r="971"/>
          <a:stretch/>
        </p:blipFill>
        <p:spPr>
          <a:xfrm>
            <a:off x="0" y="-26504"/>
            <a:ext cx="8833033" cy="3770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descr="A screenshot of a computer&#10;&#10;Description automatically generated">
            <a:extLst>
              <a:ext uri="{FF2B5EF4-FFF2-40B4-BE49-F238E27FC236}">
                <a16:creationId xmlns:a16="http://schemas.microsoft.com/office/drawing/2014/main" id="{9E3D671F-6E63-76DB-CE81-79E662785781}"/>
              </a:ext>
            </a:extLst>
          </p:cNvPr>
          <p:cNvPicPr>
            <a:picLocks noChangeAspect="1"/>
          </p:cNvPicPr>
          <p:nvPr/>
        </p:nvPicPr>
        <p:blipFill rotWithShape="1">
          <a:blip r:embed="rId3">
            <a:extLst>
              <a:ext uri="{28A0092B-C50C-407E-A947-70E740481C1C}">
                <a14:useLocalDpi xmlns:a14="http://schemas.microsoft.com/office/drawing/2010/main" val="0"/>
              </a:ext>
            </a:extLst>
          </a:blip>
          <a:srcRect r="2957" b="3600"/>
          <a:stretch/>
        </p:blipFill>
        <p:spPr>
          <a:xfrm>
            <a:off x="3264826" y="2358886"/>
            <a:ext cx="8701887" cy="43930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329026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EB98-125E-BE71-4A74-93A18F93997C}"/>
              </a:ext>
            </a:extLst>
          </p:cNvPr>
          <p:cNvSpPr>
            <a:spLocks noGrp="1"/>
          </p:cNvSpPr>
          <p:nvPr>
            <p:ph type="title"/>
          </p:nvPr>
        </p:nvSpPr>
        <p:spPr/>
        <p:txBody>
          <a:bodyPr>
            <a:normAutofit/>
          </a:bodyPr>
          <a:lstStyle/>
          <a:p>
            <a:r>
              <a:rPr lang="en-US" sz="3200" u="sng" dirty="0"/>
              <a:t>Difficulties faced </a:t>
            </a:r>
            <a:endParaRPr lang="en-IN" sz="3200" u="sng" dirty="0"/>
          </a:p>
        </p:txBody>
      </p:sp>
      <p:sp>
        <p:nvSpPr>
          <p:cNvPr id="3" name="Content Placeholder 2">
            <a:extLst>
              <a:ext uri="{FF2B5EF4-FFF2-40B4-BE49-F238E27FC236}">
                <a16:creationId xmlns:a16="http://schemas.microsoft.com/office/drawing/2014/main" id="{B88751DF-7370-8BAD-B6C6-757EDFE3FDDA}"/>
              </a:ext>
            </a:extLst>
          </p:cNvPr>
          <p:cNvSpPr>
            <a:spLocks noGrp="1"/>
          </p:cNvSpPr>
          <p:nvPr>
            <p:ph idx="1"/>
          </p:nvPr>
        </p:nvSpPr>
        <p:spPr>
          <a:xfrm>
            <a:off x="677334" y="2226365"/>
            <a:ext cx="8596668" cy="3814998"/>
          </a:xfrm>
        </p:spPr>
        <p:txBody>
          <a:bodyPr/>
          <a:lstStyle/>
          <a:p>
            <a:r>
              <a:rPr lang="en-IN" sz="2400" dirty="0"/>
              <a:t>Uploading data to SQL</a:t>
            </a:r>
          </a:p>
          <a:p>
            <a:r>
              <a:rPr lang="en-IN" sz="2400" dirty="0"/>
              <a:t>Manually create a main table and upload the data in the table</a:t>
            </a:r>
          </a:p>
          <a:p>
            <a:r>
              <a:rPr lang="en-IN" sz="2400" dirty="0"/>
              <a:t>Joining issue in some queries </a:t>
            </a:r>
          </a:p>
          <a:p>
            <a:r>
              <a:rPr lang="en-IN" sz="2400" dirty="0"/>
              <a:t>Converting column to date type</a:t>
            </a:r>
          </a:p>
          <a:p>
            <a:pPr marL="0" indent="0">
              <a:spcBef>
                <a:spcPct val="0"/>
              </a:spcBef>
              <a:buNone/>
            </a:pPr>
            <a:endParaRPr lang="en-IN" sz="4000" dirty="0">
              <a:solidFill>
                <a:schemeClr val="accent1"/>
              </a:solidFill>
              <a:latin typeface="+mj-lt"/>
              <a:ea typeface="+mj-ea"/>
              <a:cs typeface="+mj-cs"/>
            </a:endParaRPr>
          </a:p>
          <a:p>
            <a:pPr marL="0" indent="0">
              <a:buNone/>
            </a:pPr>
            <a:endParaRPr lang="en-IN" dirty="0"/>
          </a:p>
          <a:p>
            <a:pPr marL="342900" indent="-342900">
              <a:buFont typeface="+mj-lt"/>
              <a:buAutoNum type="arabicPeriod"/>
            </a:pPr>
            <a:endParaRPr lang="en-IN" dirty="0"/>
          </a:p>
          <a:p>
            <a:pPr marL="342900" indent="-342900">
              <a:buFont typeface="+mj-lt"/>
              <a:buAutoNum type="arabicPeriod"/>
            </a:pPr>
            <a:endParaRPr lang="en-IN" dirty="0"/>
          </a:p>
          <a:p>
            <a:endParaRPr lang="en-IN" dirty="0"/>
          </a:p>
        </p:txBody>
      </p:sp>
    </p:spTree>
    <p:extLst>
      <p:ext uri="{BB962C8B-B14F-4D97-AF65-F5344CB8AC3E}">
        <p14:creationId xmlns:p14="http://schemas.microsoft.com/office/powerpoint/2010/main" val="1671362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0F65B-48AA-4EC4-95F2-B901772EB86D}"/>
              </a:ext>
            </a:extLst>
          </p:cNvPr>
          <p:cNvSpPr>
            <a:spLocks noGrp="1"/>
          </p:cNvSpPr>
          <p:nvPr>
            <p:ph idx="1"/>
          </p:nvPr>
        </p:nvSpPr>
        <p:spPr>
          <a:xfrm>
            <a:off x="677334" y="702365"/>
            <a:ext cx="8596668" cy="5338997"/>
          </a:xfrm>
        </p:spPr>
        <p:style>
          <a:lnRef idx="1">
            <a:schemeClr val="accent2"/>
          </a:lnRef>
          <a:fillRef idx="3">
            <a:schemeClr val="accent2"/>
          </a:fillRef>
          <a:effectRef idx="2">
            <a:schemeClr val="accent2"/>
          </a:effectRef>
          <a:fontRef idx="minor">
            <a:schemeClr val="lt1"/>
          </a:fontRef>
        </p:style>
        <p:txBody>
          <a:bodyPr>
            <a:normAutofit/>
          </a:bodyPr>
          <a:lstStyle/>
          <a:p>
            <a:pPr marL="0" indent="0" algn="ctr">
              <a:buNone/>
            </a:pPr>
            <a:endParaRPr lang="en-US" sz="4000" dirty="0"/>
          </a:p>
          <a:p>
            <a:pPr marL="0" indent="0" algn="ctr">
              <a:buNone/>
            </a:pPr>
            <a:endParaRPr lang="en-US" sz="4000" dirty="0"/>
          </a:p>
          <a:p>
            <a:pPr marL="0" indent="0" algn="ctr">
              <a:buNone/>
            </a:pPr>
            <a:endParaRPr lang="en-US" sz="4000" dirty="0"/>
          </a:p>
          <a:p>
            <a:pPr marL="0" indent="0" algn="ctr">
              <a:buNone/>
            </a:pPr>
            <a:r>
              <a:rPr lang="en-US" sz="4800" dirty="0"/>
              <a:t>THANK YOU</a:t>
            </a:r>
          </a:p>
        </p:txBody>
      </p:sp>
    </p:spTree>
    <p:extLst>
      <p:ext uri="{BB962C8B-B14F-4D97-AF65-F5344CB8AC3E}">
        <p14:creationId xmlns:p14="http://schemas.microsoft.com/office/powerpoint/2010/main" val="105956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6E5E-980F-4E71-5A61-7A5018509850}"/>
              </a:ext>
            </a:extLst>
          </p:cNvPr>
          <p:cNvSpPr>
            <a:spLocks noGrp="1"/>
          </p:cNvSpPr>
          <p:nvPr>
            <p:ph type="title"/>
          </p:nvPr>
        </p:nvSpPr>
        <p:spPr>
          <a:xfrm>
            <a:off x="2849562" y="609600"/>
            <a:ext cx="6424440" cy="1320800"/>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415B1E8A-0CC0-8EA3-E938-F608BFB77E0B}"/>
              </a:ext>
            </a:extLst>
          </p:cNvPr>
          <p:cNvSpPr>
            <a:spLocks noGrp="1"/>
          </p:cNvSpPr>
          <p:nvPr>
            <p:ph idx="1"/>
          </p:nvPr>
        </p:nvSpPr>
        <p:spPr>
          <a:xfrm>
            <a:off x="2734056" y="1270000"/>
            <a:ext cx="6944516" cy="5130800"/>
          </a:xfrm>
        </p:spPr>
        <p:style>
          <a:lnRef idx="3">
            <a:schemeClr val="lt1"/>
          </a:lnRef>
          <a:fillRef idx="1">
            <a:schemeClr val="accent1"/>
          </a:fillRef>
          <a:effectRef idx="1">
            <a:schemeClr val="accent1"/>
          </a:effectRef>
          <a:fontRef idx="minor">
            <a:schemeClr val="lt1"/>
          </a:fontRef>
        </p:style>
        <p:txBody>
          <a:bodyPr>
            <a:normAutofit/>
          </a:bodyPr>
          <a:lstStyle/>
          <a:p>
            <a:pPr marL="0" indent="0">
              <a:lnSpc>
                <a:spcPct val="90000"/>
              </a:lnSpc>
              <a:spcAft>
                <a:spcPts val="800"/>
              </a:spcAft>
              <a:buNone/>
            </a:pPr>
            <a:r>
              <a:rPr lang="en-IN" sz="1600" b="1" dirty="0">
                <a:effectLst/>
                <a:latin typeface="Corben"/>
                <a:ea typeface="Corben"/>
                <a:cs typeface="Corben"/>
              </a:rPr>
              <a:t>ADVENTURE WORKS</a:t>
            </a:r>
            <a:r>
              <a:rPr lang="en-IN" sz="1600" dirty="0">
                <a:effectLst/>
                <a:latin typeface="Calibri" panose="020F0502020204030204" pitchFamily="34" charset="0"/>
                <a:ea typeface="Calibri" panose="020F0502020204030204" pitchFamily="34" charset="0"/>
              </a:rPr>
              <a:t> </a:t>
            </a:r>
          </a:p>
          <a:p>
            <a:pPr>
              <a:lnSpc>
                <a:spcPct val="90000"/>
              </a:lnSpc>
              <a:spcAft>
                <a:spcPts val="800"/>
              </a:spcAft>
            </a:pPr>
            <a:r>
              <a:rPr lang="en-IN" sz="1600" dirty="0">
                <a:effectLst/>
                <a:latin typeface="Calibri" panose="020F0502020204030204" pitchFamily="34" charset="0"/>
                <a:ea typeface="Calibri" panose="020F0502020204030204" pitchFamily="34" charset="0"/>
              </a:rPr>
              <a:t>Adventure Works Cycles, the company on which the Adventure Works sample databases are based, is a large, multinational manufacturing company. The company manufactures and sells metal and composite bicycles to North American, European and Asian commercial markets. While its base operation is in Bothell, Washington with 290 employees, several regional sales teams are located throughout their market base.</a:t>
            </a:r>
          </a:p>
          <a:p>
            <a:pPr>
              <a:lnSpc>
                <a:spcPct val="90000"/>
              </a:lnSpc>
              <a:spcAft>
                <a:spcPts val="800"/>
              </a:spcAft>
            </a:pPr>
            <a:r>
              <a:rPr lang="en-IN" sz="1600" dirty="0">
                <a:effectLst/>
                <a:latin typeface="Calibri" panose="020F0502020204030204" pitchFamily="34" charset="0"/>
                <a:ea typeface="Calibri" panose="020F0502020204030204" pitchFamily="34" charset="0"/>
              </a:rPr>
              <a:t>In 2000s, Adventure Works Cycles bought a small manufacturing plant in Mexico. Which manufactures several critical subcomponents for the Adventure Works Cycles product line. These subcomponents are shipped to the Bothell location for final product assembly. In 2001, this manufacturing plant became the sole manufacturer and distributor of the touring bicycle product group.</a:t>
            </a:r>
          </a:p>
          <a:p>
            <a:pPr>
              <a:lnSpc>
                <a:spcPct val="90000"/>
              </a:lnSpc>
              <a:spcAft>
                <a:spcPts val="800"/>
              </a:spcAft>
            </a:pPr>
            <a:r>
              <a:rPr lang="en-IN" sz="1600" dirty="0">
                <a:effectLst/>
                <a:latin typeface="Calibri" panose="020F0502020204030204" pitchFamily="34" charset="0"/>
                <a:ea typeface="Calibri" panose="020F0502020204030204" pitchFamily="34"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p>
          <a:p>
            <a:pPr>
              <a:lnSpc>
                <a:spcPct val="90000"/>
              </a:lnSpc>
            </a:pPr>
            <a:endParaRPr lang="en-IN" sz="1300" dirty="0"/>
          </a:p>
        </p:txBody>
      </p:sp>
      <p:pic>
        <p:nvPicPr>
          <p:cNvPr id="5" name="Picture 4">
            <a:extLst>
              <a:ext uri="{FF2B5EF4-FFF2-40B4-BE49-F238E27FC236}">
                <a16:creationId xmlns:a16="http://schemas.microsoft.com/office/drawing/2014/main" id="{12471DC9-6A77-9D33-7B93-EADCA351C9F6}"/>
              </a:ext>
            </a:extLst>
          </p:cNvPr>
          <p:cNvPicPr>
            <a:picLocks noChangeAspect="1"/>
          </p:cNvPicPr>
          <p:nvPr/>
        </p:nvPicPr>
        <p:blipFill rotWithShape="1">
          <a:blip r:embed="rId2"/>
          <a:srcRect l="39258" t="142" r="38380"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2634880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8984-4FDC-05EF-C8D3-B53B738E4C16}"/>
              </a:ext>
            </a:extLst>
          </p:cNvPr>
          <p:cNvSpPr>
            <a:spLocks noGrp="1"/>
          </p:cNvSpPr>
          <p:nvPr>
            <p:ph type="title"/>
          </p:nvPr>
        </p:nvSpPr>
        <p:spPr>
          <a:xfrm>
            <a:off x="2849562" y="609600"/>
            <a:ext cx="6424440" cy="1320800"/>
          </a:xfrm>
        </p:spPr>
        <p:txBody>
          <a:bodyPr>
            <a:normAutofit/>
          </a:bodyPr>
          <a:lstStyle/>
          <a:p>
            <a:r>
              <a:rPr lang="en-US" u="sng" dirty="0"/>
              <a:t>Modules</a:t>
            </a:r>
            <a:r>
              <a:rPr lang="en-US" dirty="0"/>
              <a:t> </a:t>
            </a:r>
            <a:endParaRPr lang="en-IN" dirty="0"/>
          </a:p>
        </p:txBody>
      </p:sp>
      <p:sp>
        <p:nvSpPr>
          <p:cNvPr id="3" name="Content Placeholder 2">
            <a:extLst>
              <a:ext uri="{FF2B5EF4-FFF2-40B4-BE49-F238E27FC236}">
                <a16:creationId xmlns:a16="http://schemas.microsoft.com/office/drawing/2014/main" id="{310AB67B-3056-282D-F668-63339BA6107C}"/>
              </a:ext>
            </a:extLst>
          </p:cNvPr>
          <p:cNvSpPr>
            <a:spLocks noGrp="1"/>
          </p:cNvSpPr>
          <p:nvPr>
            <p:ph idx="1"/>
          </p:nvPr>
        </p:nvSpPr>
        <p:spPr>
          <a:xfrm>
            <a:off x="2849562" y="1577009"/>
            <a:ext cx="6424440" cy="4464353"/>
          </a:xfrm>
        </p:spPr>
        <p:style>
          <a:lnRef idx="2">
            <a:schemeClr val="accent2"/>
          </a:lnRef>
          <a:fillRef idx="1">
            <a:schemeClr val="lt1"/>
          </a:fillRef>
          <a:effectRef idx="0">
            <a:schemeClr val="accent2"/>
          </a:effectRef>
          <a:fontRef idx="minor">
            <a:schemeClr val="dk1"/>
          </a:fontRef>
        </p:style>
        <p:txBody>
          <a:bodyPr>
            <a:normAutofit/>
          </a:bodyPr>
          <a:lstStyle/>
          <a:p>
            <a:r>
              <a:rPr lang="en-US" dirty="0"/>
              <a:t>We perform this project in 4 modules :-</a:t>
            </a:r>
          </a:p>
          <a:p>
            <a:endParaRPr lang="en-US" dirty="0"/>
          </a:p>
          <a:p>
            <a:pPr marL="514350" indent="-514350">
              <a:buFont typeface="+mj-lt"/>
              <a:buAutoNum type="arabicPeriod"/>
            </a:pPr>
            <a:r>
              <a:rPr lang="en-US" dirty="0"/>
              <a:t>Excel</a:t>
            </a:r>
          </a:p>
          <a:p>
            <a:pPr marL="514350" indent="-514350">
              <a:buFont typeface="+mj-lt"/>
              <a:buAutoNum type="arabicPeriod"/>
            </a:pPr>
            <a:r>
              <a:rPr lang="en-US" dirty="0"/>
              <a:t>Tableau </a:t>
            </a:r>
          </a:p>
          <a:p>
            <a:pPr marL="514350" indent="-514350">
              <a:buFont typeface="+mj-lt"/>
              <a:buAutoNum type="arabicPeriod"/>
            </a:pPr>
            <a:r>
              <a:rPr lang="en-US" dirty="0"/>
              <a:t>Power Bi</a:t>
            </a:r>
            <a:endParaRPr lang="en-IN" dirty="0"/>
          </a:p>
          <a:p>
            <a:pPr marL="514350" indent="-514350">
              <a:buFont typeface="+mj-lt"/>
              <a:buAutoNum type="arabicPeriod"/>
            </a:pPr>
            <a:r>
              <a:rPr lang="en-US" dirty="0"/>
              <a:t>SQL</a:t>
            </a:r>
            <a:endParaRPr lang="en-IN" dirty="0"/>
          </a:p>
        </p:txBody>
      </p:sp>
      <p:pic>
        <p:nvPicPr>
          <p:cNvPr id="5" name="Picture 4" descr="Computer script on a screen">
            <a:extLst>
              <a:ext uri="{FF2B5EF4-FFF2-40B4-BE49-F238E27FC236}">
                <a16:creationId xmlns:a16="http://schemas.microsoft.com/office/drawing/2014/main" id="{7D7B7BDA-C270-2915-03D6-BBEF85E24B71}"/>
              </a:ext>
            </a:extLst>
          </p:cNvPr>
          <p:cNvPicPr>
            <a:picLocks noChangeAspect="1"/>
          </p:cNvPicPr>
          <p:nvPr/>
        </p:nvPicPr>
        <p:blipFill rotWithShape="1">
          <a:blip r:embed="rId2"/>
          <a:srcRect l="20183" r="53244" b="1"/>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168340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1E6B-2A04-85BF-3C17-6F296CE2F89B}"/>
              </a:ext>
            </a:extLst>
          </p:cNvPr>
          <p:cNvSpPr>
            <a:spLocks noGrp="1"/>
          </p:cNvSpPr>
          <p:nvPr>
            <p:ph type="title"/>
          </p:nvPr>
        </p:nvSpPr>
        <p:spPr>
          <a:xfrm>
            <a:off x="1286933" y="609600"/>
            <a:ext cx="10197494" cy="1099457"/>
          </a:xfrm>
        </p:spPr>
        <p:txBody>
          <a:bodyPr>
            <a:normAutofit/>
          </a:bodyPr>
          <a:lstStyle/>
          <a:p>
            <a:r>
              <a:rPr lang="en-US" b="1" u="sng" dirty="0"/>
              <a:t>Excel</a:t>
            </a:r>
            <a:endParaRPr lang="en-IN" b="1" u="sng" dirty="0"/>
          </a:p>
        </p:txBody>
      </p:sp>
      <p:graphicFrame>
        <p:nvGraphicFramePr>
          <p:cNvPr id="6" name="Content Placeholder 2">
            <a:extLst>
              <a:ext uri="{FF2B5EF4-FFF2-40B4-BE49-F238E27FC236}">
                <a16:creationId xmlns:a16="http://schemas.microsoft.com/office/drawing/2014/main" id="{60F6FEA8-E2C7-08CD-7C1F-EBEC535F1F2F}"/>
              </a:ext>
            </a:extLst>
          </p:cNvPr>
          <p:cNvGraphicFramePr>
            <a:graphicFrameLocks noGrp="1"/>
          </p:cNvGraphicFramePr>
          <p:nvPr>
            <p:ph idx="1"/>
            <p:extLst>
              <p:ext uri="{D42A27DB-BD31-4B8C-83A1-F6EECF244321}">
                <p14:modId xmlns:p14="http://schemas.microsoft.com/office/powerpoint/2010/main" val="593685474"/>
              </p:ext>
            </p:extLst>
          </p:nvPr>
        </p:nvGraphicFramePr>
        <p:xfrm>
          <a:off x="1286933" y="1590261"/>
          <a:ext cx="9618133" cy="4451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875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826B-4067-1349-E7F6-9C0493FDB211}"/>
              </a:ext>
            </a:extLst>
          </p:cNvPr>
          <p:cNvSpPr>
            <a:spLocks noGrp="1"/>
          </p:cNvSpPr>
          <p:nvPr>
            <p:ph type="title"/>
          </p:nvPr>
        </p:nvSpPr>
        <p:spPr>
          <a:xfrm>
            <a:off x="677334" y="609600"/>
            <a:ext cx="8596668" cy="689113"/>
          </a:xfrm>
        </p:spPr>
        <p:txBody>
          <a:bodyPr/>
          <a:lstStyle/>
          <a:p>
            <a:r>
              <a:rPr lang="en-US" u="sng" dirty="0"/>
              <a:t>Excel Dashboard</a:t>
            </a:r>
            <a:endParaRPr lang="en-IN" u="sng" dirty="0"/>
          </a:p>
        </p:txBody>
      </p:sp>
      <p:sp>
        <p:nvSpPr>
          <p:cNvPr id="3" name="Content Placeholder 2">
            <a:extLst>
              <a:ext uri="{FF2B5EF4-FFF2-40B4-BE49-F238E27FC236}">
                <a16:creationId xmlns:a16="http://schemas.microsoft.com/office/drawing/2014/main" id="{5CF6D4D2-B005-9700-6A31-B0BD54EA5C0B}"/>
              </a:ext>
            </a:extLst>
          </p:cNvPr>
          <p:cNvSpPr>
            <a:spLocks noGrp="1"/>
          </p:cNvSpPr>
          <p:nvPr>
            <p:ph idx="1"/>
          </p:nvPr>
        </p:nvSpPr>
        <p:spPr>
          <a:xfrm>
            <a:off x="677334" y="1510749"/>
            <a:ext cx="8596668" cy="4530614"/>
          </a:xfrm>
        </p:spPr>
        <p:txBody>
          <a:bodyPr>
            <a:normAutofit/>
          </a:bodyPr>
          <a:lstStyle/>
          <a:p>
            <a:r>
              <a:rPr lang="en-US" b="1" i="0" dirty="0">
                <a:solidFill>
                  <a:srgbClr val="374151"/>
                </a:solidFill>
                <a:effectLst/>
                <a:latin typeface="Söhne"/>
              </a:rPr>
              <a:t>Sales Overview:</a:t>
            </a:r>
            <a:r>
              <a:rPr lang="en-US" b="0" i="0" dirty="0">
                <a:solidFill>
                  <a:srgbClr val="374151"/>
                </a:solidFill>
                <a:effectLst/>
                <a:latin typeface="Söhne"/>
              </a:rPr>
              <a:t> This Excel sheet presents a high-level sales overview for Adventure-Work, including a total sales figure of ₹96,06,281. The data is further analyzed to provide insights into quarterly, yearly, and monthly sales.</a:t>
            </a:r>
          </a:p>
          <a:p>
            <a:r>
              <a:rPr lang="en-US" b="1" i="0" dirty="0">
                <a:solidFill>
                  <a:srgbClr val="374151"/>
                </a:solidFill>
                <a:effectLst/>
                <a:latin typeface="Söhne"/>
              </a:rPr>
              <a:t>Quarter Wise Sales Analysis:</a:t>
            </a:r>
            <a:r>
              <a:rPr lang="en-US" b="0" i="0" dirty="0">
                <a:solidFill>
                  <a:srgbClr val="374151"/>
                </a:solidFill>
                <a:effectLst/>
                <a:latin typeface="Söhne"/>
              </a:rPr>
              <a:t> Explore the quarterly sales trends for Adventure-Work in this section. Understand how sales performance varies across different quarters, possibly highlighting peak seasons or trends.</a:t>
            </a:r>
          </a:p>
          <a:p>
            <a:r>
              <a:rPr lang="en-US" b="1" i="0" dirty="0">
                <a:solidFill>
                  <a:srgbClr val="374151"/>
                </a:solidFill>
                <a:effectLst/>
                <a:latin typeface="Söhne"/>
              </a:rPr>
              <a:t>Year Wise Sales Breakdown:</a:t>
            </a:r>
            <a:r>
              <a:rPr lang="en-US" b="0" i="0" dirty="0">
                <a:solidFill>
                  <a:srgbClr val="374151"/>
                </a:solidFill>
                <a:effectLst/>
                <a:latin typeface="Söhne"/>
              </a:rPr>
              <a:t> Gain insights into the annual sales performance of Adventure-Work. Visualize the sales data year by year to identify long-term growth or fluctuations.</a:t>
            </a:r>
          </a:p>
          <a:p>
            <a:r>
              <a:rPr lang="en-US" b="1" i="0" dirty="0">
                <a:solidFill>
                  <a:srgbClr val="374151"/>
                </a:solidFill>
                <a:effectLst/>
                <a:latin typeface="Söhne"/>
              </a:rPr>
              <a:t>Sales vs. Production Costs:</a:t>
            </a:r>
            <a:r>
              <a:rPr lang="en-US" b="0" i="0" dirty="0">
                <a:solidFill>
                  <a:srgbClr val="374151"/>
                </a:solidFill>
                <a:effectLst/>
                <a:latin typeface="Söhne"/>
              </a:rPr>
              <a:t> Analyze the relationship between sales amounts and production costs to assess profit margins and cost-effectiveness. This section provides valuable insights into the company's financial performance.</a:t>
            </a:r>
          </a:p>
          <a:p>
            <a:endParaRPr lang="en-IN" dirty="0"/>
          </a:p>
        </p:txBody>
      </p:sp>
    </p:spTree>
    <p:extLst>
      <p:ext uri="{BB962C8B-B14F-4D97-AF65-F5344CB8AC3E}">
        <p14:creationId xmlns:p14="http://schemas.microsoft.com/office/powerpoint/2010/main" val="349740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E2DAADAE-3834-6243-0A45-1FC90CE8BB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832" r="7670" b="2"/>
          <a:stretch/>
        </p:blipFill>
        <p:spPr>
          <a:xfrm>
            <a:off x="385572" y="225287"/>
            <a:ext cx="11488376" cy="6427304"/>
          </a:xfrm>
          <a:prstGeom prst="rect">
            <a:avLst/>
          </a:prstGeom>
        </p:spPr>
      </p:pic>
    </p:spTree>
    <p:extLst>
      <p:ext uri="{BB962C8B-B14F-4D97-AF65-F5344CB8AC3E}">
        <p14:creationId xmlns:p14="http://schemas.microsoft.com/office/powerpoint/2010/main" val="10353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DF55-FDDE-5104-750C-21ABD36B50C6}"/>
              </a:ext>
            </a:extLst>
          </p:cNvPr>
          <p:cNvSpPr>
            <a:spLocks noGrp="1"/>
          </p:cNvSpPr>
          <p:nvPr>
            <p:ph type="title"/>
          </p:nvPr>
        </p:nvSpPr>
        <p:spPr>
          <a:xfrm>
            <a:off x="1286933" y="609600"/>
            <a:ext cx="10197494" cy="1099457"/>
          </a:xfrm>
        </p:spPr>
        <p:txBody>
          <a:bodyPr>
            <a:normAutofit/>
          </a:bodyPr>
          <a:lstStyle/>
          <a:p>
            <a:r>
              <a:rPr lang="en-US" u="sng" dirty="0"/>
              <a:t>Challenges Faced</a:t>
            </a:r>
            <a:endParaRPr lang="en-IN" u="sng" dirty="0"/>
          </a:p>
        </p:txBody>
      </p:sp>
      <p:graphicFrame>
        <p:nvGraphicFramePr>
          <p:cNvPr id="5" name="Content Placeholder 2">
            <a:extLst>
              <a:ext uri="{FF2B5EF4-FFF2-40B4-BE49-F238E27FC236}">
                <a16:creationId xmlns:a16="http://schemas.microsoft.com/office/drawing/2014/main" id="{98F52CEF-A52E-AF25-C2BC-5F719D9C037B}"/>
              </a:ext>
            </a:extLst>
          </p:cNvPr>
          <p:cNvGraphicFramePr>
            <a:graphicFrameLocks noGrp="1"/>
          </p:cNvGraphicFramePr>
          <p:nvPr>
            <p:ph idx="1"/>
            <p:extLst>
              <p:ext uri="{D42A27DB-BD31-4B8C-83A1-F6EECF244321}">
                <p14:modId xmlns:p14="http://schemas.microsoft.com/office/powerpoint/2010/main" val="185890217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75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4" descr="Materials on table">
            <a:extLst>
              <a:ext uri="{FF2B5EF4-FFF2-40B4-BE49-F238E27FC236}">
                <a16:creationId xmlns:a16="http://schemas.microsoft.com/office/drawing/2014/main" id="{73A986E5-1132-6E5E-152D-BAFBDF86DFAD}"/>
              </a:ext>
            </a:extLst>
          </p:cNvPr>
          <p:cNvPicPr>
            <a:picLocks noChangeAspect="1"/>
          </p:cNvPicPr>
          <p:nvPr/>
        </p:nvPicPr>
        <p:blipFill rotWithShape="1">
          <a:blip r:embed="rId2">
            <a:duotone>
              <a:schemeClr val="bg2">
                <a:shade val="45000"/>
                <a:satMod val="135000"/>
              </a:schemeClr>
              <a:prstClr val="white"/>
            </a:duotone>
            <a:alphaModFix amt="25000"/>
          </a:blip>
          <a:srcRect t="7865" b="7866"/>
          <a:stretch/>
        </p:blipFill>
        <p:spPr>
          <a:xfrm>
            <a:off x="1" y="8477"/>
            <a:ext cx="12191999" cy="6857990"/>
          </a:xfrm>
          <a:prstGeom prst="rect">
            <a:avLst/>
          </a:prstGeom>
        </p:spPr>
      </p:pic>
      <p:sp>
        <p:nvSpPr>
          <p:cNvPr id="2" name="Title 1">
            <a:extLst>
              <a:ext uri="{FF2B5EF4-FFF2-40B4-BE49-F238E27FC236}">
                <a16:creationId xmlns:a16="http://schemas.microsoft.com/office/drawing/2014/main" id="{63324C75-0064-E8BB-09F7-AC955372063E}"/>
              </a:ext>
            </a:extLst>
          </p:cNvPr>
          <p:cNvSpPr>
            <a:spLocks noGrp="1"/>
          </p:cNvSpPr>
          <p:nvPr>
            <p:ph type="title"/>
          </p:nvPr>
        </p:nvSpPr>
        <p:spPr>
          <a:xfrm>
            <a:off x="785385" y="378297"/>
            <a:ext cx="8596668" cy="715617"/>
          </a:xfrm>
        </p:spPr>
        <p:txBody>
          <a:bodyPr>
            <a:normAutofit/>
          </a:bodyPr>
          <a:lstStyle/>
          <a:p>
            <a:r>
              <a:rPr lang="en-US" u="sng" dirty="0"/>
              <a:t>Tableau</a:t>
            </a:r>
            <a:endParaRPr lang="en-IN" u="sng" dirty="0"/>
          </a:p>
        </p:txBody>
      </p:sp>
      <p:sp>
        <p:nvSpPr>
          <p:cNvPr id="20" name="Content Placeholder 2">
            <a:extLst>
              <a:ext uri="{FF2B5EF4-FFF2-40B4-BE49-F238E27FC236}">
                <a16:creationId xmlns:a16="http://schemas.microsoft.com/office/drawing/2014/main" id="{83C987AC-C357-E431-9E7E-1B8F917EB670}"/>
              </a:ext>
            </a:extLst>
          </p:cNvPr>
          <p:cNvSpPr>
            <a:spLocks noGrp="1"/>
          </p:cNvSpPr>
          <p:nvPr>
            <p:ph idx="1"/>
          </p:nvPr>
        </p:nvSpPr>
        <p:spPr>
          <a:xfrm>
            <a:off x="677334" y="1139687"/>
            <a:ext cx="8596668" cy="5526156"/>
          </a:xfrm>
        </p:spPr>
        <p:txBody>
          <a:bodyPr>
            <a:normAutofit fontScale="70000" lnSpcReduction="20000"/>
          </a:bodyPr>
          <a:lstStyle/>
          <a:p>
            <a:pPr>
              <a:lnSpc>
                <a:spcPct val="90000"/>
              </a:lnSpc>
            </a:pPr>
            <a:r>
              <a:rPr lang="en-US" sz="2600" dirty="0"/>
              <a:t>In Tableau, our initial step involves importing our primary Excel dataset, which contains all the necessary tables. While this process initially posed some challenges, we were able to overcome them successfully.</a:t>
            </a:r>
          </a:p>
          <a:p>
            <a:pPr>
              <a:lnSpc>
                <a:spcPct val="90000"/>
              </a:lnSpc>
            </a:pPr>
            <a:r>
              <a:rPr lang="en-US" sz="2600" dirty="0"/>
              <a:t>Once we've imported all the tables into Tableau, our next step is to establish relationships between them. This involves defining how the tables are interconnected and interact with each other within the data model.</a:t>
            </a:r>
          </a:p>
          <a:p>
            <a:pPr>
              <a:lnSpc>
                <a:spcPct val="90000"/>
              </a:lnSpc>
            </a:pPr>
            <a:r>
              <a:rPr lang="en-US" sz="2600" dirty="0"/>
              <a:t>Data Connection: To start building a model in Tableau, you first need to connect to your data source. Tableau supports a wide range of data sources, including databases, spreadsheets, web services, and more.</a:t>
            </a:r>
          </a:p>
          <a:p>
            <a:pPr>
              <a:lnSpc>
                <a:spcPct val="90000"/>
              </a:lnSpc>
            </a:pPr>
            <a:r>
              <a:rPr lang="en-US" sz="2600" dirty="0"/>
              <a:t>Data Cleansing and Transformation: Once your data is loaded, you can perform data cleansing and transformation tasks within Tableau. This includes handling missing values, removing duplicates, changing data types, and creating calculated fields.</a:t>
            </a:r>
          </a:p>
          <a:p>
            <a:pPr>
              <a:lnSpc>
                <a:spcPct val="90000"/>
              </a:lnSpc>
            </a:pPr>
            <a:r>
              <a:rPr lang="en-US" sz="2600" dirty="0"/>
              <a:t>Data Joins and Relationships: Tableau allows you to establish relationships between tables or perform data joins to bring together data from multiple sources. This is crucial for combining data to build a comprehensive model.</a:t>
            </a:r>
          </a:p>
          <a:p>
            <a:pPr>
              <a:lnSpc>
                <a:spcPct val="90000"/>
              </a:lnSpc>
            </a:pPr>
            <a:r>
              <a:rPr lang="en-US" sz="2600" dirty="0"/>
              <a:t>Data Aggregation: aggregate data using Tableau's visual interface, which is essential for creating features for your model. Summarizing data can help you better understand trends and patterns.</a:t>
            </a:r>
          </a:p>
          <a:p>
            <a:pPr>
              <a:lnSpc>
                <a:spcPct val="90000"/>
              </a:lnSpc>
            </a:pPr>
            <a:r>
              <a:rPr lang="en-US" sz="2600" dirty="0"/>
              <a:t>Time Series Analysis: For time series data, Tableau provides specialized features for time-based modeling and forecasting. You can create calculated fields for year-over-year comparisons, moving averages, and more.</a:t>
            </a:r>
          </a:p>
          <a:p>
            <a:pPr>
              <a:lnSpc>
                <a:spcPct val="90000"/>
              </a:lnSpc>
            </a:pPr>
            <a:endParaRPr lang="en-IN" sz="1300" dirty="0"/>
          </a:p>
        </p:txBody>
      </p:sp>
    </p:spTree>
    <p:extLst>
      <p:ext uri="{BB962C8B-B14F-4D97-AF65-F5344CB8AC3E}">
        <p14:creationId xmlns:p14="http://schemas.microsoft.com/office/powerpoint/2010/main" val="20511295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1352</TotalTime>
  <Words>1774</Words>
  <Application>Microsoft Office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Algerian</vt:lpstr>
      <vt:lpstr>Arial</vt:lpstr>
      <vt:lpstr>Calibri</vt:lpstr>
      <vt:lpstr>Corben</vt:lpstr>
      <vt:lpstr>Söhne</vt:lpstr>
      <vt:lpstr>Trebuchet MS</vt:lpstr>
      <vt:lpstr>Wingdings 3</vt:lpstr>
      <vt:lpstr>Facet</vt:lpstr>
      <vt:lpstr>ADVENTURE WORKS</vt:lpstr>
      <vt:lpstr>Group Members-Group 2</vt:lpstr>
      <vt:lpstr>INTRODUCTION</vt:lpstr>
      <vt:lpstr>Modules </vt:lpstr>
      <vt:lpstr>Excel</vt:lpstr>
      <vt:lpstr>Excel Dashboard</vt:lpstr>
      <vt:lpstr>PowerPoint Presentation</vt:lpstr>
      <vt:lpstr>Challenges Faced</vt:lpstr>
      <vt:lpstr>Tableau</vt:lpstr>
      <vt:lpstr>Process Followed tableau</vt:lpstr>
      <vt:lpstr>PowerPoint Presentation</vt:lpstr>
      <vt:lpstr>Dashboard Tableau data</vt:lpstr>
      <vt:lpstr>Tableau data</vt:lpstr>
      <vt:lpstr>Difficulties faced while preparing Tableau</vt:lpstr>
      <vt:lpstr>Power Bi </vt:lpstr>
      <vt:lpstr>PowerPoint Presentation</vt:lpstr>
      <vt:lpstr>Difficulties faced in Power bi</vt:lpstr>
      <vt:lpstr>SQL</vt:lpstr>
      <vt:lpstr>PowerPoint Presentation</vt:lpstr>
      <vt:lpstr>PowerPoint Presentation</vt:lpstr>
      <vt:lpstr>PowerPoint Presentation</vt:lpstr>
      <vt:lpstr>PowerPoint Presentation</vt:lpstr>
      <vt:lpstr>PowerPoint Presentation</vt:lpstr>
      <vt:lpstr>Difficulties faced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Annapoorneshwari S</dc:creator>
  <cp:lastModifiedBy>Shubham Nema</cp:lastModifiedBy>
  <cp:revision>8</cp:revision>
  <dcterms:created xsi:type="dcterms:W3CDTF">2023-09-17T14:21:39Z</dcterms:created>
  <dcterms:modified xsi:type="dcterms:W3CDTF">2023-10-18T05:56:44Z</dcterms:modified>
</cp:coreProperties>
</file>