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73" r:id="rId4"/>
    <p:sldId id="260" r:id="rId5"/>
    <p:sldId id="271" r:id="rId6"/>
    <p:sldId id="269" r:id="rId7"/>
    <p:sldId id="261" r:id="rId8"/>
    <p:sldId id="272" r:id="rId9"/>
    <p:sldId id="262" r:id="rId10"/>
    <p:sldId id="266"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1440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398638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1B3D4-1F36-41B4-AA87-EF1766785A1E}" type="datetimeFigureOut">
              <a:rPr lang="en-AE" smtClean="0"/>
              <a:t>11/08/2023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227522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379041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229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897231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4"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2987093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4"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2329789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3250912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69075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291404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7577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1B3D4-1F36-41B4-AA87-EF1766785A1E}" type="datetimeFigureOut">
              <a:rPr lang="en-AE" smtClean="0"/>
              <a:t>11/08/2023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204972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1B3D4-1F36-41B4-AA87-EF1766785A1E}" type="datetimeFigureOut">
              <a:rPr lang="en-AE" smtClean="0"/>
              <a:t>11/08/2023</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325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3"/>
          <p:cNvSpPr>
            <a:spLocks noGrp="1"/>
          </p:cNvSpPr>
          <p:nvPr>
            <p:ph type="ftr" sz="quarter" idx="11"/>
          </p:nvPr>
        </p:nvSpPr>
        <p:spPr/>
        <p:txBody>
          <a:bodyPr/>
          <a:lstStyle/>
          <a:p>
            <a:endParaRPr lang="en-AE"/>
          </a:p>
        </p:txBody>
      </p:sp>
      <p:sp>
        <p:nvSpPr>
          <p:cNvPr id="6" name="Slide Number Placeholder 4"/>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166313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2"/>
          <p:cNvSpPr>
            <a:spLocks noGrp="1"/>
          </p:cNvSpPr>
          <p:nvPr>
            <p:ph type="ftr" sz="quarter" idx="11"/>
          </p:nvPr>
        </p:nvSpPr>
        <p:spPr/>
        <p:txBody>
          <a:bodyPr/>
          <a:lstStyle/>
          <a:p>
            <a:endParaRPr lang="en-AE"/>
          </a:p>
        </p:txBody>
      </p:sp>
      <p:sp>
        <p:nvSpPr>
          <p:cNvPr id="6" name="Slide Number Placeholder 3"/>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224924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F61B3D4-1F36-41B4-AA87-EF1766785A1E}" type="datetimeFigureOut">
              <a:rPr lang="en-AE" smtClean="0"/>
              <a:t>11/08/2023</a:t>
            </a:fld>
            <a:endParaRPr lang="en-AE"/>
          </a:p>
        </p:txBody>
      </p:sp>
      <p:sp>
        <p:nvSpPr>
          <p:cNvPr id="5" name="Footer Placeholder 5"/>
          <p:cNvSpPr>
            <a:spLocks noGrp="1"/>
          </p:cNvSpPr>
          <p:nvPr>
            <p:ph type="ftr" sz="quarter" idx="11"/>
          </p:nvPr>
        </p:nvSpPr>
        <p:spPr/>
        <p:txBody>
          <a:bodyPr/>
          <a:lstStyle/>
          <a:p>
            <a:endParaRPr lang="en-AE"/>
          </a:p>
        </p:txBody>
      </p:sp>
      <p:sp>
        <p:nvSpPr>
          <p:cNvPr id="6" name="Slide Number Placeholder 6"/>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169518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1B3D4-1F36-41B4-AA87-EF1766785A1E}" type="datetimeFigureOut">
              <a:rPr lang="en-AE" smtClean="0"/>
              <a:t>11/08/2023</a:t>
            </a:fld>
            <a:endParaRPr lang="en-A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6FD3DB-E29F-4894-993A-6DCA7B669E05}" type="slidenum">
              <a:rPr lang="en-AE" smtClean="0"/>
              <a:t>‹#›</a:t>
            </a:fld>
            <a:endParaRPr lang="en-AE"/>
          </a:p>
        </p:txBody>
      </p:sp>
    </p:spTree>
    <p:extLst>
      <p:ext uri="{BB962C8B-B14F-4D97-AF65-F5344CB8AC3E}">
        <p14:creationId xmlns:p14="http://schemas.microsoft.com/office/powerpoint/2010/main" val="61731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61B3D4-1F36-41B4-AA87-EF1766785A1E}" type="datetimeFigureOut">
              <a:rPr lang="en-AE" smtClean="0"/>
              <a:t>11/08/2023</a:t>
            </a:fld>
            <a:endParaRPr lang="en-A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6FD3DB-E29F-4894-993A-6DCA7B669E05}" type="slidenum">
              <a:rPr lang="en-AE" smtClean="0"/>
              <a:t>‹#›</a:t>
            </a:fld>
            <a:endParaRPr lang="en-AE"/>
          </a:p>
        </p:txBody>
      </p:sp>
    </p:spTree>
    <p:extLst>
      <p:ext uri="{BB962C8B-B14F-4D97-AF65-F5344CB8AC3E}">
        <p14:creationId xmlns:p14="http://schemas.microsoft.com/office/powerpoint/2010/main" val="94607801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s://openclipart.org/detail/9927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584F-F4E3-5BEF-199D-A4C66E230188}"/>
              </a:ext>
            </a:extLst>
          </p:cNvPr>
          <p:cNvSpPr>
            <a:spLocks noGrp="1"/>
          </p:cNvSpPr>
          <p:nvPr>
            <p:ph type="ctrTitle"/>
          </p:nvPr>
        </p:nvSpPr>
        <p:spPr>
          <a:xfrm>
            <a:off x="619431" y="250748"/>
            <a:ext cx="10578451" cy="2534655"/>
          </a:xfrm>
        </p:spPr>
        <p:txBody>
          <a:bodyPr>
            <a:normAutofit fontScale="90000"/>
          </a:bodyPr>
          <a:lstStyle/>
          <a:p>
            <a:pPr algn="ctr"/>
            <a:r>
              <a:rPr lang="en-US" sz="4900" b="1" dirty="0">
                <a:effectLst>
                  <a:outerShdw blurRad="38100" dist="38100" dir="2700000" algn="tl">
                    <a:srgbClr val="000000">
                      <a:alpha val="43137"/>
                    </a:srgbClr>
                  </a:outerShdw>
                </a:effectLst>
                <a:latin typeface="Algerian" panose="04020705040A02060702" pitchFamily="82" charset="0"/>
              </a:rPr>
              <a:t>A Project on</a:t>
            </a:r>
            <a:br>
              <a:rPr lang="en-US" sz="4900" dirty="0">
                <a:effectLst>
                  <a:outerShdw blurRad="38100" dist="38100" dir="2700000" algn="tl">
                    <a:srgbClr val="000000">
                      <a:alpha val="43137"/>
                    </a:srgbClr>
                  </a:outerShdw>
                </a:effectLst>
                <a:latin typeface="Algerian" panose="04020705040A02060702" pitchFamily="82" charset="0"/>
              </a:rPr>
            </a:br>
            <a:br>
              <a:rPr lang="en-US" dirty="0">
                <a:effectLst>
                  <a:outerShdw blurRad="38100" dist="38100" dir="2700000" algn="tl">
                    <a:srgbClr val="000000">
                      <a:alpha val="43137"/>
                    </a:srgbClr>
                  </a:outerShdw>
                </a:effectLst>
                <a:latin typeface="Agency FB" panose="020B0503020202020204" pitchFamily="34" charset="0"/>
              </a:rPr>
            </a:br>
            <a:r>
              <a:rPr lang="en-US" sz="6700" b="1" dirty="0">
                <a:effectLst>
                  <a:outerShdw blurRad="38100" dist="38100" dir="2700000" algn="tl">
                    <a:srgbClr val="000000">
                      <a:alpha val="43137"/>
                    </a:srgbClr>
                  </a:outerShdw>
                </a:effectLst>
                <a:latin typeface="Algerian" panose="04020705040A02060702" pitchFamily="82" charset="0"/>
              </a:rPr>
              <a:t>Supply Chain Management</a:t>
            </a:r>
            <a:endParaRPr lang="en-AE" sz="6700" b="1"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E57594D2-BCC5-ADA9-336D-511F7A62D7D4}"/>
              </a:ext>
            </a:extLst>
          </p:cNvPr>
          <p:cNvSpPr>
            <a:spLocks noGrp="1"/>
          </p:cNvSpPr>
          <p:nvPr>
            <p:ph type="subTitle" idx="1"/>
          </p:nvPr>
        </p:nvSpPr>
        <p:spPr>
          <a:xfrm>
            <a:off x="619431" y="2923610"/>
            <a:ext cx="11286375" cy="3294309"/>
          </a:xfrm>
        </p:spPr>
        <p:txBody>
          <a:bodyPr numCol="1">
            <a:noAutofit/>
          </a:bodyPr>
          <a:lstStyle/>
          <a:p>
            <a:pPr algn="l"/>
            <a:r>
              <a:rPr lang="en-US" sz="1600" dirty="0">
                <a:latin typeface="Times New Roman" panose="02020603050405020304" pitchFamily="18" charset="0"/>
                <a:cs typeface="Times New Roman" panose="02020603050405020304" pitchFamily="18" charset="0"/>
              </a:rPr>
              <a:t>							</a:t>
            </a:r>
            <a:r>
              <a:rPr lang="en-US" sz="1800" b="1" dirty="0">
                <a:solidFill>
                  <a:schemeClr val="bg1"/>
                </a:solidFill>
                <a:latin typeface="Algerian" panose="04020705040A02060702" pitchFamily="82" charset="0"/>
                <a:cs typeface="Times New Roman" panose="02020603050405020304" pitchFamily="18" charset="0"/>
              </a:rPr>
              <a:t>                                                         </a:t>
            </a:r>
            <a:r>
              <a:rPr lang="en-US" sz="2400" b="1" dirty="0">
                <a:solidFill>
                  <a:schemeClr val="bg1"/>
                </a:solidFill>
                <a:latin typeface="Algerian" panose="04020705040A02060702" pitchFamily="82" charset="0"/>
                <a:cs typeface="Times New Roman" panose="02020603050405020304" pitchFamily="18" charset="0"/>
              </a:rPr>
              <a:t>By Group-1</a:t>
            </a:r>
          </a:p>
          <a:p>
            <a:pPr algn="r">
              <a:spcBef>
                <a:spcPts val="0"/>
              </a:spcBef>
            </a:pP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0"/>
              </a:spcBef>
            </a:pPr>
            <a:r>
              <a:rPr lang="en-US" sz="2800" b="1" dirty="0">
                <a:solidFill>
                  <a:schemeClr val="bg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Presented by-:</a:t>
            </a:r>
          </a:p>
          <a:p>
            <a:pPr algn="r">
              <a:spcBef>
                <a:spcPts val="0"/>
              </a:spcBef>
            </a:pP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r">
              <a:spcBef>
                <a:spcPts val="0"/>
              </a:spcBef>
            </a:pPr>
            <a:r>
              <a:rPr lang="en-US" b="1" dirty="0" err="1">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Sayali</a:t>
            </a:r>
            <a:r>
              <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  </a:t>
            </a:r>
            <a:r>
              <a:rPr lang="en-US" b="1" dirty="0" err="1">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Nawanit</a:t>
            </a:r>
            <a:endPar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a:p>
            <a:pPr algn="r">
              <a:spcBef>
                <a:spcPts val="0"/>
              </a:spcBef>
            </a:pPr>
            <a:r>
              <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Richa  </a:t>
            </a:r>
            <a:r>
              <a:rPr lang="en-US" b="1" dirty="0" err="1">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Jemadevi</a:t>
            </a:r>
            <a:endPar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a:p>
            <a:pPr algn="r">
              <a:spcBef>
                <a:spcPts val="0"/>
              </a:spcBef>
            </a:pPr>
            <a:r>
              <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Anjali  </a:t>
            </a:r>
            <a:r>
              <a:rPr lang="en-US" b="1" dirty="0" err="1">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Nema</a:t>
            </a:r>
            <a:endPar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a:p>
            <a:pPr algn="r">
              <a:spcBef>
                <a:spcPts val="0"/>
              </a:spcBef>
            </a:pPr>
            <a:r>
              <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Shubham  </a:t>
            </a:r>
            <a:r>
              <a:rPr lang="en-US" b="1" dirty="0" err="1">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Nema</a:t>
            </a:r>
            <a:endPar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a:p>
            <a:pPr algn="r">
              <a:spcBef>
                <a:spcPts val="0"/>
              </a:spcBef>
            </a:pPr>
            <a:r>
              <a:rPr lang="en-US" b="1" dirty="0" err="1">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Jenil</a:t>
            </a:r>
            <a:r>
              <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  </a:t>
            </a:r>
            <a:r>
              <a:rPr lang="en-US" b="1" dirty="0" err="1">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Sejpal</a:t>
            </a:r>
            <a:endPar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a:p>
            <a:pPr algn="r">
              <a:spcBef>
                <a:spcPts val="0"/>
              </a:spcBef>
            </a:pPr>
            <a:r>
              <a:rPr lang="en-US" b="1" dirty="0" err="1">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Sanket</a:t>
            </a:r>
            <a:r>
              <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  </a:t>
            </a:r>
            <a:r>
              <a:rPr lang="en-US" b="1" dirty="0" err="1">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Karane</a:t>
            </a:r>
            <a:endParaRPr lang="en-US" b="1" dirty="0">
              <a:solidFill>
                <a:srgbClr val="FFC00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p:txBody>
      </p:sp>
      <p:sp>
        <p:nvSpPr>
          <p:cNvPr id="8" name="Oval 7">
            <a:extLst>
              <a:ext uri="{FF2B5EF4-FFF2-40B4-BE49-F238E27FC236}">
                <a16:creationId xmlns:a16="http://schemas.microsoft.com/office/drawing/2014/main" id="{9A644481-D1B6-4122-83C2-8CA657639DC0}"/>
              </a:ext>
            </a:extLst>
          </p:cNvPr>
          <p:cNvSpPr/>
          <p:nvPr/>
        </p:nvSpPr>
        <p:spPr>
          <a:xfrm>
            <a:off x="432583" y="3024554"/>
            <a:ext cx="45719" cy="1266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48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anim calcmode="lin" valueType="num">
                                      <p:cBhvr>
                                        <p:cTn id="3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1000"/>
                                        <p:tgtEl>
                                          <p:spTgt spid="3">
                                            <p:txEl>
                                              <p:pRg st="4" end="4"/>
                                            </p:txEl>
                                          </p:spTgt>
                                        </p:tgtEl>
                                      </p:cBhvr>
                                    </p:animEffect>
                                    <p:anim calcmode="lin" valueType="num">
                                      <p:cBhvr>
                                        <p:cTn id="7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animEffect transition="in" filter="fade">
                                      <p:cBhvr>
                                        <p:cTn id="76" dur="1000"/>
                                        <p:tgtEl>
                                          <p:spTgt spid="3">
                                            <p:txEl>
                                              <p:pRg st="5" end="5"/>
                                            </p:txEl>
                                          </p:spTgt>
                                        </p:tgtEl>
                                      </p:cBhvr>
                                    </p:animEffect>
                                    <p:anim calcmode="lin" valueType="num">
                                      <p:cBhvr>
                                        <p:cTn id="7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animEffect transition="in" filter="fade">
                                      <p:cBhvr>
                                        <p:cTn id="81" dur="1000"/>
                                        <p:tgtEl>
                                          <p:spTgt spid="3">
                                            <p:txEl>
                                              <p:pRg st="6" end="6"/>
                                            </p:txEl>
                                          </p:spTgt>
                                        </p:tgtEl>
                                      </p:cBhvr>
                                    </p:animEffect>
                                    <p:anim calcmode="lin" valueType="num">
                                      <p:cBhvr>
                                        <p:cTn id="8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
                                            <p:txEl>
                                              <p:pRg st="7" end="7"/>
                                            </p:txEl>
                                          </p:spTgt>
                                        </p:tgtEl>
                                        <p:attrNameLst>
                                          <p:attrName>style.visibility</p:attrName>
                                        </p:attrNameLst>
                                      </p:cBhvr>
                                      <p:to>
                                        <p:strVal val="visible"/>
                                      </p:to>
                                    </p:set>
                                    <p:animEffect transition="in" filter="fade">
                                      <p:cBhvr>
                                        <p:cTn id="86" dur="1000"/>
                                        <p:tgtEl>
                                          <p:spTgt spid="3">
                                            <p:txEl>
                                              <p:pRg st="7" end="7"/>
                                            </p:txEl>
                                          </p:spTgt>
                                        </p:tgtEl>
                                      </p:cBhvr>
                                    </p:animEffect>
                                    <p:anim calcmode="lin" valueType="num">
                                      <p:cBhvr>
                                        <p:cTn id="8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Effect transition="in" filter="fade">
                                      <p:cBhvr>
                                        <p:cTn id="91" dur="1000"/>
                                        <p:tgtEl>
                                          <p:spTgt spid="3">
                                            <p:txEl>
                                              <p:pRg st="8" end="8"/>
                                            </p:txEl>
                                          </p:spTgt>
                                        </p:tgtEl>
                                      </p:cBhvr>
                                    </p:animEffect>
                                    <p:anim calcmode="lin" valueType="num">
                                      <p:cBhvr>
                                        <p:cTn id="9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
                                            <p:txEl>
                                              <p:pRg st="9" end="9"/>
                                            </p:txEl>
                                          </p:spTgt>
                                        </p:tgtEl>
                                        <p:attrNameLst>
                                          <p:attrName>style.visibility</p:attrName>
                                        </p:attrNameLst>
                                      </p:cBhvr>
                                      <p:to>
                                        <p:strVal val="visible"/>
                                      </p:to>
                                    </p:set>
                                    <p:animEffect transition="in" filter="fade">
                                      <p:cBhvr>
                                        <p:cTn id="96" dur="1000"/>
                                        <p:tgtEl>
                                          <p:spTgt spid="3">
                                            <p:txEl>
                                              <p:pRg st="9" end="9"/>
                                            </p:txEl>
                                          </p:spTgt>
                                        </p:tgtEl>
                                      </p:cBhvr>
                                    </p:animEffect>
                                    <p:anim calcmode="lin" valueType="num">
                                      <p:cBhvr>
                                        <p:cTn id="9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FBB3-0050-B8DE-8B23-CAF38217B0C3}"/>
              </a:ext>
            </a:extLst>
          </p:cNvPr>
          <p:cNvSpPr>
            <a:spLocks noGrp="1"/>
          </p:cNvSpPr>
          <p:nvPr>
            <p:ph type="title"/>
          </p:nvPr>
        </p:nvSpPr>
        <p:spPr>
          <a:xfrm>
            <a:off x="1154954" y="698090"/>
            <a:ext cx="8825659" cy="2730910"/>
          </a:xfrm>
        </p:spPr>
        <p:txBody>
          <a:bodyPr/>
          <a:lstStyle/>
          <a:p>
            <a:pPr marL="285750" indent="-285750">
              <a:buClr>
                <a:schemeClr val="tx1"/>
              </a:buClr>
              <a:buFont typeface="Wingdings" panose="05000000000000000000" pitchFamily="2" charset="2"/>
              <a:buChar char="q"/>
            </a:pPr>
            <a:r>
              <a:rPr lang="en-US" sz="1400" dirty="0">
                <a:latin typeface="Arial Black" panose="020B0A04020102020204" pitchFamily="34" charset="0"/>
              </a:rPr>
              <a:t>MODULE-1</a:t>
            </a:r>
            <a:r>
              <a:rPr lang="en-US" sz="1400" dirty="0"/>
              <a:t> Key Performance Indicator's (KPI’s) have been incorporated into an Excel Dashboard to help us gain insightful knowledge about out company. </a:t>
            </a:r>
            <a:br>
              <a:rPr lang="en-US" sz="1400" dirty="0"/>
            </a:br>
            <a:r>
              <a:rPr lang="en-US" sz="1400" dirty="0"/>
              <a:t>Slicers and Filters have been used to create dynamic Visualizations.</a:t>
            </a:r>
            <a:br>
              <a:rPr lang="en-US" sz="1400" dirty="0"/>
            </a:br>
            <a:r>
              <a:rPr lang="en-US" sz="1400" dirty="0"/>
              <a:t>Now we have the ability to quickly explore trends and patterns across several dimensions by slicing and dicing our date. </a:t>
            </a:r>
            <a:br>
              <a:rPr lang="en-US" sz="1400" dirty="0"/>
            </a:br>
            <a:r>
              <a:rPr lang="en-US" sz="1400" dirty="0"/>
              <a:t>Our Dashboard quickly adapts as you dive down by date, region, product category, or any other significant feature, exposing deeper information.</a:t>
            </a:r>
            <a:br>
              <a:rPr lang="en-US" sz="1400" dirty="0"/>
            </a:br>
            <a:r>
              <a:rPr lang="en-US" sz="1400" dirty="0"/>
              <a:t>The maximum amount of Sales is in </a:t>
            </a:r>
            <a:r>
              <a:rPr lang="en-US" sz="1400" b="1" dirty="0"/>
              <a:t>MARCH, </a:t>
            </a:r>
            <a:r>
              <a:rPr lang="en-US" sz="1400" dirty="0"/>
              <a:t>so the company have to work hard all other month, and start some offer to increase the SALES.</a:t>
            </a:r>
            <a:br>
              <a:rPr lang="en-US" sz="1400" b="1" dirty="0"/>
            </a:br>
            <a:endParaRPr lang="en-AE" sz="1400" b="1" dirty="0"/>
          </a:p>
        </p:txBody>
      </p:sp>
      <p:sp>
        <p:nvSpPr>
          <p:cNvPr id="3" name="Text Placeholder 2">
            <a:extLst>
              <a:ext uri="{FF2B5EF4-FFF2-40B4-BE49-F238E27FC236}">
                <a16:creationId xmlns:a16="http://schemas.microsoft.com/office/drawing/2014/main" id="{62A209CA-3EF9-C639-24A6-517EC9B6142D}"/>
              </a:ext>
            </a:extLst>
          </p:cNvPr>
          <p:cNvSpPr>
            <a:spLocks noGrp="1"/>
          </p:cNvSpPr>
          <p:nvPr>
            <p:ph type="body" sz="half" idx="2"/>
          </p:nvPr>
        </p:nvSpPr>
        <p:spPr>
          <a:xfrm>
            <a:off x="1154954" y="2212258"/>
            <a:ext cx="8825659" cy="3807542"/>
          </a:xfrm>
        </p:spPr>
        <p:txBody>
          <a:bodyPr>
            <a:normAutofit/>
          </a:bodyPr>
          <a:lstStyle/>
          <a:p>
            <a:pPr marL="285750" indent="-285750">
              <a:buFont typeface="Wingdings" panose="05000000000000000000" pitchFamily="2" charset="2"/>
              <a:buChar char="q"/>
            </a:pPr>
            <a:r>
              <a:rPr lang="en-US" sz="1500" b="1" dirty="0">
                <a:latin typeface="Arial Black" panose="020B0A04020102020204" pitchFamily="34" charset="0"/>
              </a:rPr>
              <a:t>Module-2  </a:t>
            </a:r>
            <a:r>
              <a:rPr lang="en-US" sz="1500" dirty="0"/>
              <a:t>With the addition  of actions &amp; Filter’s, we have advanced our data analysis and create a Dashboard that is even more robust and engaging. You can drive down particular data points, study in depth information, or discover related insights with only a click or hover.</a:t>
            </a:r>
          </a:p>
          <a:p>
            <a:endParaRPr lang="en-US" sz="1500" dirty="0"/>
          </a:p>
          <a:p>
            <a:pPr marL="285750" indent="-285750">
              <a:buFont typeface="Wingdings" panose="05000000000000000000" pitchFamily="2" charset="2"/>
              <a:buChar char="q"/>
            </a:pPr>
            <a:r>
              <a:rPr lang="en-US" sz="1500" b="1" dirty="0">
                <a:latin typeface="Arial Black" panose="020B0A04020102020204" pitchFamily="34" charset="0"/>
              </a:rPr>
              <a:t>Model-3 </a:t>
            </a:r>
            <a:r>
              <a:rPr lang="en-US" sz="1500" dirty="0"/>
              <a:t>With the help of single-card KPI’s , we are able to create a dashboard that offers a clear-cut overview of crucial information. Slicers' have created dynamic visualizations  that make it simple for you to engage with the data, you can quickly filter and cut the data depending on a variety of parameters, Including data, area, product type or any other criterion pertinent to you study</a:t>
            </a:r>
            <a:r>
              <a:rPr lang="en-US" dirty="0"/>
              <a:t>.</a:t>
            </a:r>
            <a:endParaRPr lang="en-AE" dirty="0"/>
          </a:p>
        </p:txBody>
      </p:sp>
    </p:spTree>
    <p:extLst>
      <p:ext uri="{BB962C8B-B14F-4D97-AF65-F5344CB8AC3E}">
        <p14:creationId xmlns:p14="http://schemas.microsoft.com/office/powerpoint/2010/main" val="25798808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1626-A111-4542-BA8B-559F464B475F}"/>
              </a:ext>
            </a:extLst>
          </p:cNvPr>
          <p:cNvSpPr>
            <a:spLocks noGrp="1"/>
          </p:cNvSpPr>
          <p:nvPr>
            <p:ph type="title"/>
          </p:nvPr>
        </p:nvSpPr>
        <p:spPr>
          <a:xfrm>
            <a:off x="2250831" y="1"/>
            <a:ext cx="6569612" cy="731520"/>
          </a:xfrm>
        </p:spPr>
        <p:txBody>
          <a:bodyPr/>
          <a:lstStyle/>
          <a:p>
            <a:pPr algn="ctr"/>
            <a:r>
              <a:rPr lang="en-US" b="1" dirty="0">
                <a:latin typeface="Algerian" panose="04020705040A02060702" pitchFamily="82" charset="0"/>
              </a:rPr>
              <a:t>Summary</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F54DDF3-DB3E-45B9-8485-53D928D642BF}"/>
              </a:ext>
            </a:extLst>
          </p:cNvPr>
          <p:cNvSpPr>
            <a:spLocks noGrp="1"/>
          </p:cNvSpPr>
          <p:nvPr>
            <p:ph idx="1"/>
          </p:nvPr>
        </p:nvSpPr>
        <p:spPr>
          <a:xfrm>
            <a:off x="633046" y="1252025"/>
            <a:ext cx="10902462" cy="4192172"/>
          </a:xfrm>
        </p:spPr>
        <p:txBody>
          <a:bodyPr/>
          <a:lstStyle/>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During this project on supply chain management Analysis We utilized Excel , for data modelling, manipulation and visualization.</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 Employed dashboards in Tableau and Power bi to create a comprehensive view of key performance indicator(KPI’S).</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kpi’s</a:t>
            </a:r>
            <a:r>
              <a:rPr lang="en-US" sz="2000" b="1" dirty="0">
                <a:latin typeface="Times New Roman" panose="02020603050405020304" pitchFamily="18" charset="0"/>
                <a:cs typeface="Times New Roman" panose="02020603050405020304" pitchFamily="18" charset="0"/>
              </a:rPr>
              <a:t> we focused on daily sales trends , region wise sales , top n stores ,brand wise sales, Inventory value, profit margin , unique orders, total orders </a:t>
            </a:r>
            <a:r>
              <a:rPr lang="en-US" sz="2000" b="1" dirty="0" err="1">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so on…</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Overall regular monitoring of customer reviews ,real time tracking of fleet performance , together with proper shipment tracking and communication system can improve supply chain management delivery and performance and ensure are highly satisfied with the overall sales.</a:t>
            </a:r>
          </a:p>
          <a:p>
            <a:endParaRPr lang="en-IN" dirty="0"/>
          </a:p>
        </p:txBody>
      </p:sp>
    </p:spTree>
    <p:extLst>
      <p:ext uri="{BB962C8B-B14F-4D97-AF65-F5344CB8AC3E}">
        <p14:creationId xmlns:p14="http://schemas.microsoft.com/office/powerpoint/2010/main" val="2343226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95DB-68A1-434C-92E3-FAB85C3539EB}"/>
              </a:ext>
            </a:extLst>
          </p:cNvPr>
          <p:cNvSpPr>
            <a:spLocks noGrp="1"/>
          </p:cNvSpPr>
          <p:nvPr>
            <p:ph type="ctrTitle"/>
          </p:nvPr>
        </p:nvSpPr>
        <p:spPr>
          <a:xfrm>
            <a:off x="2264898" y="1800666"/>
            <a:ext cx="8187397" cy="1913206"/>
          </a:xfrm>
        </p:spPr>
        <p:txBody>
          <a:bodyPr/>
          <a:lstStyle/>
          <a:p>
            <a:pPr algn="ctr"/>
            <a:r>
              <a:rPr lang="en-US" b="1" dirty="0">
                <a:highlight>
                  <a:srgbClr val="14404B"/>
                </a:highlight>
                <a:latin typeface="Algerian" panose="04020705040A02060702" pitchFamily="82" charset="0"/>
              </a:rPr>
              <a:t>THANKYOU</a:t>
            </a:r>
            <a:endParaRPr lang="en-IN" b="1" dirty="0">
              <a:highlight>
                <a:srgbClr val="14404B"/>
              </a:highlight>
              <a:latin typeface="Algerian" panose="04020705040A02060702" pitchFamily="82" charset="0"/>
            </a:endParaRPr>
          </a:p>
        </p:txBody>
      </p:sp>
    </p:spTree>
    <p:extLst>
      <p:ext uri="{BB962C8B-B14F-4D97-AF65-F5344CB8AC3E}">
        <p14:creationId xmlns:p14="http://schemas.microsoft.com/office/powerpoint/2010/main" val="18063795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5E67-07AA-7A55-992E-A48C143115DE}"/>
              </a:ext>
            </a:extLst>
          </p:cNvPr>
          <p:cNvSpPr>
            <a:spLocks noGrp="1"/>
          </p:cNvSpPr>
          <p:nvPr>
            <p:ph type="ctrTitle"/>
          </p:nvPr>
        </p:nvSpPr>
        <p:spPr>
          <a:xfrm>
            <a:off x="2928401" y="570272"/>
            <a:ext cx="8408193" cy="1219199"/>
          </a:xfrm>
        </p:spPr>
        <p:txBody>
          <a:bodyPr>
            <a:normAutofit/>
          </a:bodyPr>
          <a:lstStyle/>
          <a:p>
            <a:pPr algn="ctr"/>
            <a:r>
              <a:rPr lang="en-US" sz="5400" b="1" dirty="0">
                <a:effectLst>
                  <a:outerShdw blurRad="38100" dist="38100" dir="2700000" algn="tl">
                    <a:srgbClr val="000000">
                      <a:alpha val="43137"/>
                    </a:srgbClr>
                  </a:outerShdw>
                </a:effectLst>
                <a:latin typeface="Algerian" panose="04020705040A02060702" pitchFamily="82" charset="0"/>
              </a:rPr>
              <a:t>Tools used</a:t>
            </a:r>
            <a:endParaRPr lang="en-AE" sz="5400" b="1"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4CACA403-8BCC-B066-8BE3-8366074012E0}"/>
              </a:ext>
            </a:extLst>
          </p:cNvPr>
          <p:cNvSpPr>
            <a:spLocks noGrp="1"/>
          </p:cNvSpPr>
          <p:nvPr>
            <p:ph type="subTitle" idx="1"/>
          </p:nvPr>
        </p:nvSpPr>
        <p:spPr>
          <a:xfrm flipH="1">
            <a:off x="9980613" y="5427406"/>
            <a:ext cx="412082" cy="211394"/>
          </a:xfrm>
        </p:spPr>
        <p:txBody>
          <a:bodyPr>
            <a:normAutofit fontScale="40000" lnSpcReduction="20000"/>
          </a:bodyPr>
          <a:lstStyle/>
          <a:p>
            <a:endParaRPr lang="en-AE" dirty="0"/>
          </a:p>
        </p:txBody>
      </p:sp>
      <p:pic>
        <p:nvPicPr>
          <p:cNvPr id="5" name="Picture 4">
            <a:extLst>
              <a:ext uri="{FF2B5EF4-FFF2-40B4-BE49-F238E27FC236}">
                <a16:creationId xmlns:a16="http://schemas.microsoft.com/office/drawing/2014/main" id="{857DDA65-F1C9-FB13-4F21-D86695DB4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717" y="3354692"/>
            <a:ext cx="2680097" cy="1431713"/>
          </a:xfrm>
          <a:prstGeom prst="rect">
            <a:avLst/>
          </a:prstGeom>
          <a:ln>
            <a:solidFill>
              <a:schemeClr val="tx1"/>
            </a:solidFill>
            <a:extLst>
              <a:ext uri="{C807C97D-BFC1-408E-A445-0C87EB9F89A2}">
                <ask:lineSketchStyleProps xmlns:ask="http://schemas.microsoft.com/office/drawing/2018/sketchyshapes" xmlns="">
                  <ask:type>
                    <ask:lineSketchNone/>
                  </ask:type>
                </ask:lineSketchStyleProps>
              </a:ext>
            </a:extLst>
          </a:ln>
          <a:effectLst>
            <a:outerShdw blurRad="50800" dist="38100" algn="l" rotWithShape="0">
              <a:prstClr val="black">
                <a:alpha val="40000"/>
              </a:prstClr>
            </a:outerShdw>
          </a:effectLst>
        </p:spPr>
      </p:pic>
      <p:pic>
        <p:nvPicPr>
          <p:cNvPr id="7" name="Picture 6">
            <a:extLst>
              <a:ext uri="{FF2B5EF4-FFF2-40B4-BE49-F238E27FC236}">
                <a16:creationId xmlns:a16="http://schemas.microsoft.com/office/drawing/2014/main" id="{78E6C7A5-DEEF-E4AB-EC29-3697DF3D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792" y="4786405"/>
            <a:ext cx="2408903" cy="1501323"/>
          </a:xfrm>
          <a:prstGeom prst="rect">
            <a:avLst/>
          </a:prstGeom>
          <a:ln>
            <a:solidFill>
              <a:schemeClr val="tx1"/>
            </a:solidFill>
            <a:extLst>
              <a:ext uri="{C807C97D-BFC1-408E-A445-0C87EB9F89A2}">
                <ask:lineSketchStyleProps xmlns:ask="http://schemas.microsoft.com/office/drawing/2018/sketchyshapes" xmlns="">
                  <ask:type>
                    <ask:lineSketchNone/>
                  </ask:type>
                </ask:lineSketchStyleProps>
              </a:ext>
            </a:extLst>
          </a:ln>
          <a:effectLst>
            <a:outerShdw blurRad="50800" dist="38100" algn="l" rotWithShape="0">
              <a:prstClr val="black">
                <a:alpha val="40000"/>
              </a:prstClr>
            </a:outerShdw>
          </a:effectLst>
        </p:spPr>
      </p:pic>
      <p:pic>
        <p:nvPicPr>
          <p:cNvPr id="9" name="Picture 8">
            <a:extLst>
              <a:ext uri="{FF2B5EF4-FFF2-40B4-BE49-F238E27FC236}">
                <a16:creationId xmlns:a16="http://schemas.microsoft.com/office/drawing/2014/main" id="{E02E1F57-16AC-86BE-7827-779B7BE1E5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1578" y="2012428"/>
            <a:ext cx="2365053" cy="1320708"/>
          </a:xfrm>
          <a:prstGeom prst="rect">
            <a:avLst/>
          </a:prstGeom>
          <a:ln>
            <a:solidFill>
              <a:schemeClr val="tx1"/>
            </a:solidFill>
            <a:extLst>
              <a:ext uri="{C807C97D-BFC1-408E-A445-0C87EB9F89A2}">
                <ask:lineSketchStyleProps xmlns:ask="http://schemas.microsoft.com/office/drawing/2018/sketchyshapes" xmlns="">
                  <ask:type>
                    <ask:lineSketchNone/>
                  </ask:type>
                </ask:lineSketchStyleProps>
              </a:ext>
            </a:extLst>
          </a:ln>
          <a:effectLst/>
        </p:spPr>
      </p:pic>
      <p:pic>
        <p:nvPicPr>
          <p:cNvPr id="10" name="Graphic 9" descr="A lightbulb">
            <a:extLst>
              <a:ext uri="{FF2B5EF4-FFF2-40B4-BE49-F238E27FC236}">
                <a16:creationId xmlns:a16="http://schemas.microsoft.com/office/drawing/2014/main" id="{7342E57F-09BE-D3B5-F983-3601A4B36AA0}"/>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48328" y="850490"/>
            <a:ext cx="938981" cy="938981"/>
          </a:xfrm>
          <a:prstGeom prst="rect">
            <a:avLst/>
          </a:prstGeom>
        </p:spPr>
      </p:pic>
    </p:spTree>
    <p:extLst>
      <p:ext uri="{BB962C8B-B14F-4D97-AF65-F5344CB8AC3E}">
        <p14:creationId xmlns:p14="http://schemas.microsoft.com/office/powerpoint/2010/main" val="25316384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B922-554B-4890-890C-A47000C940BD}"/>
              </a:ext>
            </a:extLst>
          </p:cNvPr>
          <p:cNvSpPr>
            <a:spLocks noGrp="1"/>
          </p:cNvSpPr>
          <p:nvPr>
            <p:ph type="title"/>
          </p:nvPr>
        </p:nvSpPr>
        <p:spPr>
          <a:xfrm>
            <a:off x="2546252" y="168813"/>
            <a:ext cx="6752493" cy="829993"/>
          </a:xfrm>
        </p:spPr>
        <p:txBody>
          <a:bodyPr/>
          <a:lstStyle/>
          <a:p>
            <a:pPr algn="ctr"/>
            <a:r>
              <a:rPr lang="en-US" dirty="0">
                <a:latin typeface="Broadway" panose="04040905080B02020502" pitchFamily="82" charset="0"/>
              </a:rPr>
              <a:t>Introduction</a:t>
            </a:r>
            <a:endParaRPr lang="en-IN" dirty="0"/>
          </a:p>
        </p:txBody>
      </p:sp>
      <p:sp>
        <p:nvSpPr>
          <p:cNvPr id="3" name="Content Placeholder 2">
            <a:extLst>
              <a:ext uri="{FF2B5EF4-FFF2-40B4-BE49-F238E27FC236}">
                <a16:creationId xmlns:a16="http://schemas.microsoft.com/office/drawing/2014/main" id="{EBAB4D22-4D87-4DE3-AAAC-0B429281AF3A}"/>
              </a:ext>
            </a:extLst>
          </p:cNvPr>
          <p:cNvSpPr>
            <a:spLocks noGrp="1"/>
          </p:cNvSpPr>
          <p:nvPr>
            <p:ph idx="1"/>
          </p:nvPr>
        </p:nvSpPr>
        <p:spPr>
          <a:xfrm>
            <a:off x="562708" y="1350499"/>
            <a:ext cx="11296357" cy="4628271"/>
          </a:xfrm>
        </p:spPr>
        <p:txBody>
          <a:bodyPr/>
          <a:lstStyle/>
          <a:p>
            <a:r>
              <a:rPr lang="en-US" b="1" dirty="0">
                <a:latin typeface="Arial" panose="020B0604020202020204" pitchFamily="34" charset="0"/>
                <a:ea typeface="Calibri" panose="020F0502020204030204" pitchFamily="34" charset="0"/>
                <a:cs typeface="Arial" panose="020B0604020202020204" pitchFamily="34" charset="0"/>
              </a:rPr>
              <a:t>By analyzing this data set ,we aim to understand performance of supply chain management ,identify trends and extract valuable insights to drive business growth and improve overall efficiency .</a:t>
            </a:r>
          </a:p>
          <a:p>
            <a:r>
              <a:rPr lang="en-US" b="1" dirty="0">
                <a:latin typeface="Arial" panose="020B0604020202020204" pitchFamily="34" charset="0"/>
                <a:ea typeface="Calibri" panose="020F0502020204030204" pitchFamily="34" charset="0"/>
                <a:cs typeface="Arial" panose="020B0604020202020204" pitchFamily="34" charset="0"/>
              </a:rPr>
              <a:t>The project will involve exploring different aspects inventory management such as top store ,daily sales of products, sales by region, profit margin, inventory value </a:t>
            </a:r>
            <a:r>
              <a:rPr lang="en-US" b="1" dirty="0" err="1">
                <a:latin typeface="Arial" panose="020B0604020202020204" pitchFamily="34" charset="0"/>
                <a:ea typeface="Calibri" panose="020F0502020204030204" pitchFamily="34" charset="0"/>
                <a:cs typeface="Arial" panose="020B0604020202020204" pitchFamily="34" charset="0"/>
              </a:rPr>
              <a:t>ytd</a:t>
            </a:r>
            <a:r>
              <a:rPr lang="en-US" b="1" dirty="0">
                <a:latin typeface="Arial" panose="020B0604020202020204" pitchFamily="34" charset="0"/>
                <a:ea typeface="Calibri" panose="020F0502020204030204" pitchFamily="34" charset="0"/>
                <a:cs typeface="Arial" panose="020B0604020202020204" pitchFamily="34" charset="0"/>
              </a:rPr>
              <a:t>, qtd, </a:t>
            </a:r>
            <a:r>
              <a:rPr lang="en-US" b="1" dirty="0" err="1">
                <a:latin typeface="Arial" panose="020B0604020202020204" pitchFamily="34" charset="0"/>
                <a:ea typeface="Calibri" panose="020F0502020204030204" pitchFamily="34" charset="0"/>
                <a:cs typeface="Arial" panose="020B0604020202020204" pitchFamily="34" charset="0"/>
              </a:rPr>
              <a:t>mtd</a:t>
            </a:r>
            <a:r>
              <a:rPr lang="en-US" b="1" dirty="0">
                <a:latin typeface="Arial" panose="020B0604020202020204" pitchFamily="34" charset="0"/>
                <a:ea typeface="Calibri" panose="020F0502020204030204" pitchFamily="34" charset="0"/>
                <a:cs typeface="Arial" panose="020B0604020202020204" pitchFamily="34" charset="0"/>
              </a:rPr>
              <a:t> total customers performance and many more………</a:t>
            </a:r>
          </a:p>
          <a:p>
            <a:r>
              <a:rPr lang="en-US" b="1" dirty="0">
                <a:latin typeface="Arial" panose="020B0604020202020204" pitchFamily="34" charset="0"/>
                <a:ea typeface="Calibri" panose="020F0502020204030204" pitchFamily="34" charset="0"/>
                <a:cs typeface="Arial" panose="020B0604020202020204" pitchFamily="34" charset="0"/>
              </a:rPr>
              <a:t>Through this supply chain management analysis project ,we hope to cover valuable insights that can be contribute to better decision making operational efficiency and customer satisfaction .</a:t>
            </a:r>
          </a:p>
          <a:p>
            <a:r>
              <a:rPr lang="en-US" b="1" dirty="0">
                <a:latin typeface="Arial" panose="020B0604020202020204" pitchFamily="34" charset="0"/>
                <a:ea typeface="Calibri" panose="020F0502020204030204" pitchFamily="34" charset="0"/>
                <a:cs typeface="Arial" panose="020B0604020202020204" pitchFamily="34" charset="0"/>
              </a:rPr>
              <a:t>The finding and analysis could potentially guide marketing and inventory strategies ,sellers ,customers onboarding &amp; other crucial aspects of the economic business.</a:t>
            </a:r>
          </a:p>
          <a:p>
            <a:endParaRPr lang="en-IN" dirty="0"/>
          </a:p>
        </p:txBody>
      </p:sp>
    </p:spTree>
    <p:extLst>
      <p:ext uri="{BB962C8B-B14F-4D97-AF65-F5344CB8AC3E}">
        <p14:creationId xmlns:p14="http://schemas.microsoft.com/office/powerpoint/2010/main" val="262778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866A-DBA1-22EF-EDA0-9DB513C35950}"/>
              </a:ext>
            </a:extLst>
          </p:cNvPr>
          <p:cNvSpPr>
            <a:spLocks noGrp="1"/>
          </p:cNvSpPr>
          <p:nvPr>
            <p:ph type="ctrTitle"/>
          </p:nvPr>
        </p:nvSpPr>
        <p:spPr/>
        <p:txBody>
          <a:bodyPr/>
          <a:lstStyle/>
          <a:p>
            <a:endParaRPr lang="en-AE" dirty="0"/>
          </a:p>
        </p:txBody>
      </p:sp>
      <p:sp>
        <p:nvSpPr>
          <p:cNvPr id="3" name="Subtitle 2">
            <a:extLst>
              <a:ext uri="{FF2B5EF4-FFF2-40B4-BE49-F238E27FC236}">
                <a16:creationId xmlns:a16="http://schemas.microsoft.com/office/drawing/2014/main" id="{449C0136-03A3-1220-2D57-DF89CB26D219}"/>
              </a:ext>
            </a:extLst>
          </p:cNvPr>
          <p:cNvSpPr>
            <a:spLocks noGrp="1"/>
          </p:cNvSpPr>
          <p:nvPr>
            <p:ph type="subTitle" idx="1"/>
          </p:nvPr>
        </p:nvSpPr>
        <p:spPr/>
        <p:txBody>
          <a:bodyPr/>
          <a:lstStyle/>
          <a:p>
            <a:endParaRPr lang="en-AE"/>
          </a:p>
        </p:txBody>
      </p:sp>
      <p:pic>
        <p:nvPicPr>
          <p:cNvPr id="5" name="Picture 4">
            <a:extLst>
              <a:ext uri="{FF2B5EF4-FFF2-40B4-BE49-F238E27FC236}">
                <a16:creationId xmlns:a16="http://schemas.microsoft.com/office/drawing/2014/main" id="{ADB0279E-608B-9458-3860-845612BDE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17" y="620603"/>
            <a:ext cx="11042702" cy="6004521"/>
          </a:xfrm>
          <a:prstGeom prst="rect">
            <a:avLst/>
          </a:prstGeom>
        </p:spPr>
      </p:pic>
      <p:sp>
        <p:nvSpPr>
          <p:cNvPr id="4" name="Rectangle 3">
            <a:extLst>
              <a:ext uri="{FF2B5EF4-FFF2-40B4-BE49-F238E27FC236}">
                <a16:creationId xmlns:a16="http://schemas.microsoft.com/office/drawing/2014/main" id="{A7664DFA-87BF-D2E4-3344-FD83AF644665}"/>
              </a:ext>
            </a:extLst>
          </p:cNvPr>
          <p:cNvSpPr/>
          <p:nvPr/>
        </p:nvSpPr>
        <p:spPr>
          <a:xfrm>
            <a:off x="2379406" y="127819"/>
            <a:ext cx="3106994" cy="333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Module 1</a:t>
            </a:r>
            <a:endParaRPr lang="en-AE"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94365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4323" t="26673" r="30442" b="16242"/>
          <a:stretch/>
        </p:blipFill>
        <p:spPr>
          <a:xfrm>
            <a:off x="1856509" y="207818"/>
            <a:ext cx="7329055" cy="3699164"/>
          </a:xfrm>
          <a:prstGeom prst="rect">
            <a:avLst/>
          </a:prstGeom>
        </p:spPr>
      </p:pic>
      <p:sp>
        <p:nvSpPr>
          <p:cNvPr id="3" name="TextBox 2"/>
          <p:cNvSpPr txBox="1"/>
          <p:nvPr/>
        </p:nvSpPr>
        <p:spPr>
          <a:xfrm>
            <a:off x="1764142" y="4156364"/>
            <a:ext cx="7421421" cy="2031325"/>
          </a:xfrm>
          <a:prstGeom prst="rect">
            <a:avLst/>
          </a:prstGeom>
          <a:noFill/>
        </p:spPr>
        <p:txBody>
          <a:bodyPr wrap="square" rtlCol="0">
            <a:spAutoFit/>
          </a:bodyPr>
          <a:lstStyle/>
          <a:p>
            <a:r>
              <a:rPr lang="en-US" b="1" dirty="0"/>
              <a:t>In this chart, as per maximum sales these are the top 5 stores out of 200 stores.      </a:t>
            </a:r>
          </a:p>
          <a:p>
            <a:r>
              <a:rPr lang="en-US" b="1" dirty="0"/>
              <a:t>1.Clarges store in Gastonia city                          $0.36M  </a:t>
            </a:r>
          </a:p>
          <a:p>
            <a:r>
              <a:rPr lang="en-US" b="1" dirty="0"/>
              <a:t>2.King store in Huntsville city                                $0.34M       </a:t>
            </a:r>
          </a:p>
          <a:p>
            <a:r>
              <a:rPr lang="en-US" b="1" dirty="0"/>
              <a:t>3.Argyle store in Cranston city                             $0.3M          </a:t>
            </a:r>
          </a:p>
          <a:p>
            <a:r>
              <a:rPr lang="en-US" b="1" dirty="0"/>
              <a:t>4.Arbutus store in  Ann arbor city                        $0.29M              </a:t>
            </a:r>
          </a:p>
          <a:p>
            <a:r>
              <a:rPr lang="en-US" b="1" dirty="0"/>
              <a:t>5.Tilloch store in Orlando city                               $0.29M</a:t>
            </a:r>
          </a:p>
        </p:txBody>
      </p:sp>
      <p:pic>
        <p:nvPicPr>
          <p:cNvPr id="4" name="Picture 3">
            <a:extLst>
              <a:ext uri="{FF2B5EF4-FFF2-40B4-BE49-F238E27FC236}">
                <a16:creationId xmlns:a16="http://schemas.microsoft.com/office/drawing/2014/main" id="{AE6DB850-15A9-4122-52F6-14F341BDAF2B}"/>
              </a:ext>
            </a:extLst>
          </p:cNvPr>
          <p:cNvPicPr>
            <a:picLocks noChangeAspect="1"/>
          </p:cNvPicPr>
          <p:nvPr/>
        </p:nvPicPr>
        <p:blipFill>
          <a:blip r:embed="rId3" cstate="hq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050834" y="5036899"/>
            <a:ext cx="1902248" cy="1484105"/>
          </a:xfrm>
          <a:prstGeom prst="rect">
            <a:avLst/>
          </a:prstGeom>
        </p:spPr>
      </p:pic>
    </p:spTree>
    <p:extLst>
      <p:ext uri="{BB962C8B-B14F-4D97-AF65-F5344CB8AC3E}">
        <p14:creationId xmlns:p14="http://schemas.microsoft.com/office/powerpoint/2010/main" val="32376349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041" t="28470" r="29191" b="23979"/>
          <a:stretch/>
        </p:blipFill>
        <p:spPr>
          <a:xfrm>
            <a:off x="1731818" y="651164"/>
            <a:ext cx="8631382" cy="3823853"/>
          </a:xfrm>
          <a:prstGeom prst="rect">
            <a:avLst/>
          </a:prstGeom>
        </p:spPr>
      </p:pic>
      <p:sp>
        <p:nvSpPr>
          <p:cNvPr id="3" name="TextBox 2"/>
          <p:cNvSpPr txBox="1"/>
          <p:nvPr/>
        </p:nvSpPr>
        <p:spPr>
          <a:xfrm>
            <a:off x="4308764" y="193964"/>
            <a:ext cx="3851563" cy="369332"/>
          </a:xfrm>
          <a:prstGeom prst="rect">
            <a:avLst/>
          </a:prstGeom>
          <a:noFill/>
        </p:spPr>
        <p:txBody>
          <a:bodyPr wrap="square" rtlCol="0">
            <a:spAutoFit/>
          </a:bodyPr>
          <a:lstStyle/>
          <a:p>
            <a:r>
              <a:rPr lang="en-US" dirty="0"/>
              <a:t>Year wise Sales in all regions</a:t>
            </a:r>
          </a:p>
        </p:txBody>
      </p:sp>
      <p:sp>
        <p:nvSpPr>
          <p:cNvPr id="6" name="TextBox 5"/>
          <p:cNvSpPr txBox="1"/>
          <p:nvPr/>
        </p:nvSpPr>
        <p:spPr>
          <a:xfrm>
            <a:off x="318655" y="4779818"/>
            <a:ext cx="11333017" cy="1815882"/>
          </a:xfrm>
          <a:prstGeom prst="rect">
            <a:avLst/>
          </a:prstGeom>
          <a:noFill/>
        </p:spPr>
        <p:txBody>
          <a:bodyPr wrap="square" rtlCol="0">
            <a:spAutoFit/>
          </a:bodyPr>
          <a:lstStyle/>
          <a:p>
            <a:r>
              <a:rPr lang="en-US" sz="1600" b="1" dirty="0"/>
              <a:t>As we can see  in the above mentioned visual , the highest sales in 2019 is $13M i.e. in Midwest region and the lowest sales in the same year is $8M. Likewise in 2020 the maximum sales goes up to $14M in the same Midwest region and the lowest sales was $9M. And in 2021 the lowest sales dropped to $4M in southwest and maximum sales increased by $15M in west region. In 2022,the lowest sales increased slightly by $6M in southwest and the highest sales was $16M which is the maximum sales among all the regions. In the current year 2023, till now the sales was very less as compared to the previous years which is $12.55M in total.</a:t>
            </a:r>
            <a:br>
              <a:rPr lang="en-AE" sz="1600" b="1" dirty="0"/>
            </a:br>
            <a:endParaRPr lang="en-US" sz="1600" b="1" dirty="0"/>
          </a:p>
        </p:txBody>
      </p:sp>
      <p:pic>
        <p:nvPicPr>
          <p:cNvPr id="7" name="Content Placeholder 4" descr="Bar chart with solid fill">
            <a:extLst>
              <a:ext uri="{FF2B5EF4-FFF2-40B4-BE49-F238E27FC236}">
                <a16:creationId xmlns:a16="http://schemas.microsoft.com/office/drawing/2014/main" id="{57044FE4-B83C-0C9F-E311-51916D8A233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666" y="257942"/>
            <a:ext cx="914400" cy="9144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153386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44BF-62C1-0C4B-F03A-2092B5ECB979}"/>
              </a:ext>
            </a:extLst>
          </p:cNvPr>
          <p:cNvSpPr>
            <a:spLocks noGrp="1"/>
          </p:cNvSpPr>
          <p:nvPr>
            <p:ph type="ctrTitle"/>
          </p:nvPr>
        </p:nvSpPr>
        <p:spPr/>
        <p:txBody>
          <a:bodyPr/>
          <a:lstStyle/>
          <a:p>
            <a:endParaRPr lang="en-AE" dirty="0"/>
          </a:p>
        </p:txBody>
      </p:sp>
      <p:sp>
        <p:nvSpPr>
          <p:cNvPr id="3" name="Subtitle 2">
            <a:extLst>
              <a:ext uri="{FF2B5EF4-FFF2-40B4-BE49-F238E27FC236}">
                <a16:creationId xmlns:a16="http://schemas.microsoft.com/office/drawing/2014/main" id="{93E6FA46-3236-8A3D-CDD6-0943F74923A7}"/>
              </a:ext>
            </a:extLst>
          </p:cNvPr>
          <p:cNvSpPr>
            <a:spLocks noGrp="1"/>
          </p:cNvSpPr>
          <p:nvPr>
            <p:ph type="subTitle" idx="1"/>
          </p:nvPr>
        </p:nvSpPr>
        <p:spPr/>
        <p:txBody>
          <a:bodyPr/>
          <a:lstStyle/>
          <a:p>
            <a:endParaRPr lang="en-AE"/>
          </a:p>
        </p:txBody>
      </p:sp>
      <p:pic>
        <p:nvPicPr>
          <p:cNvPr id="5" name="Picture 4">
            <a:extLst>
              <a:ext uri="{FF2B5EF4-FFF2-40B4-BE49-F238E27FC236}">
                <a16:creationId xmlns:a16="http://schemas.microsoft.com/office/drawing/2014/main" id="{E4A8FFC5-8E7E-40DD-ADEC-854B34190906}"/>
              </a:ext>
            </a:extLst>
          </p:cNvPr>
          <p:cNvPicPr>
            <a:picLocks noChangeAspect="1"/>
          </p:cNvPicPr>
          <p:nvPr/>
        </p:nvPicPr>
        <p:blipFill>
          <a:blip r:embed="rId2"/>
          <a:stretch>
            <a:fillRect/>
          </a:stretch>
        </p:blipFill>
        <p:spPr>
          <a:xfrm>
            <a:off x="540773" y="658332"/>
            <a:ext cx="10945222" cy="6007939"/>
          </a:xfrm>
          <a:prstGeom prst="rect">
            <a:avLst/>
          </a:prstGeom>
        </p:spPr>
      </p:pic>
      <p:sp>
        <p:nvSpPr>
          <p:cNvPr id="4" name="Rectangle 3">
            <a:extLst>
              <a:ext uri="{FF2B5EF4-FFF2-40B4-BE49-F238E27FC236}">
                <a16:creationId xmlns:a16="http://schemas.microsoft.com/office/drawing/2014/main" id="{08F53CAF-B89C-A520-ED28-D83733B46E9C}"/>
              </a:ext>
            </a:extLst>
          </p:cNvPr>
          <p:cNvSpPr/>
          <p:nvPr/>
        </p:nvSpPr>
        <p:spPr>
          <a:xfrm>
            <a:off x="2379406" y="167148"/>
            <a:ext cx="24384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Module 2</a:t>
            </a:r>
            <a:endParaRPr lang="en-AE"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7331304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DA81-F474-4208-9FB7-508022F204CF}"/>
              </a:ext>
            </a:extLst>
          </p:cNvPr>
          <p:cNvSpPr>
            <a:spLocks noGrp="1"/>
          </p:cNvSpPr>
          <p:nvPr>
            <p:ph type="title"/>
          </p:nvPr>
        </p:nvSpPr>
        <p:spPr>
          <a:xfrm>
            <a:off x="2145322" y="-379827"/>
            <a:ext cx="8173329" cy="956603"/>
          </a:xfrm>
        </p:spPr>
        <p:txBody>
          <a:bodyPr/>
          <a:lstStyle/>
          <a:p>
            <a:r>
              <a:rPr lang="en-US" b="1" dirty="0" err="1">
                <a:solidFill>
                  <a:schemeClr val="tx1"/>
                </a:solidFill>
                <a:latin typeface="Algerian" panose="04020705040A02060702" pitchFamily="82" charset="0"/>
              </a:rPr>
              <a:t>Ytd</a:t>
            </a:r>
            <a:r>
              <a:rPr lang="en-US" b="1" dirty="0">
                <a:solidFill>
                  <a:schemeClr val="tx1"/>
                </a:solidFill>
                <a:latin typeface="Algerian" panose="04020705040A02060702" pitchFamily="82" charset="0"/>
              </a:rPr>
              <a:t> qtd </a:t>
            </a:r>
            <a:r>
              <a:rPr lang="en-US" b="1" dirty="0" err="1">
                <a:solidFill>
                  <a:schemeClr val="tx1"/>
                </a:solidFill>
                <a:latin typeface="Algerian" panose="04020705040A02060702" pitchFamily="82" charset="0"/>
              </a:rPr>
              <a:t>mtd</a:t>
            </a:r>
            <a:r>
              <a:rPr lang="en-US" b="1" dirty="0">
                <a:solidFill>
                  <a:schemeClr val="tx1"/>
                </a:solidFill>
                <a:latin typeface="Algerian" panose="04020705040A02060702" pitchFamily="82" charset="0"/>
              </a:rPr>
              <a:t> analysis and animated bubble chart</a:t>
            </a:r>
            <a:endParaRPr lang="en-IN" b="1" dirty="0">
              <a:solidFill>
                <a:schemeClr val="tx1"/>
              </a:solidFill>
              <a:latin typeface="Algerian" panose="04020705040A02060702" pitchFamily="82" charset="0"/>
            </a:endParaRPr>
          </a:p>
        </p:txBody>
      </p:sp>
      <p:pic>
        <p:nvPicPr>
          <p:cNvPr id="6" name="Content Placeholder 5">
            <a:extLst>
              <a:ext uri="{FF2B5EF4-FFF2-40B4-BE49-F238E27FC236}">
                <a16:creationId xmlns:a16="http://schemas.microsoft.com/office/drawing/2014/main" id="{91189043-3BED-49F3-92EB-EE7BB2B74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flipH="1" flipV="1">
            <a:off x="422031" y="690710"/>
            <a:ext cx="11310424" cy="3853155"/>
          </a:xfrm>
        </p:spPr>
      </p:pic>
      <p:sp>
        <p:nvSpPr>
          <p:cNvPr id="4" name="Text Placeholder 3">
            <a:extLst>
              <a:ext uri="{FF2B5EF4-FFF2-40B4-BE49-F238E27FC236}">
                <a16:creationId xmlns:a16="http://schemas.microsoft.com/office/drawing/2014/main" id="{1788FEF7-4B49-4EE4-A299-D660B3012868}"/>
              </a:ext>
            </a:extLst>
          </p:cNvPr>
          <p:cNvSpPr>
            <a:spLocks noGrp="1"/>
          </p:cNvSpPr>
          <p:nvPr>
            <p:ph type="body" sz="half" idx="2"/>
          </p:nvPr>
        </p:nvSpPr>
        <p:spPr>
          <a:xfrm>
            <a:off x="422031" y="4657798"/>
            <a:ext cx="11310424" cy="1841476"/>
          </a:xfrm>
        </p:spPr>
        <p:txBody>
          <a:bodyPr>
            <a:normAutofit lnSpcReduction="10000"/>
          </a:bodyPr>
          <a:lstStyle/>
          <a:p>
            <a:pPr marL="285750" indent="-285750">
              <a:buFont typeface="Arial" panose="020B0604020202020204" pitchFamily="34" charset="0"/>
              <a:buChar char="•"/>
            </a:pPr>
            <a:r>
              <a:rPr lang="en-US" b="1" dirty="0"/>
              <a:t>Power BI visualizations, "YTD," "QTD," and "MTD" are common time-related calculations that help users analyze data in the context of different time periods.</a:t>
            </a:r>
          </a:p>
          <a:p>
            <a:pPr marL="285750" indent="-285750">
              <a:buFont typeface="Arial" panose="020B0604020202020204" pitchFamily="34" charset="0"/>
              <a:buChar char="•"/>
            </a:pPr>
            <a:r>
              <a:rPr lang="en-US" b="1" dirty="0"/>
              <a:t>they allow you to assess how performance is developing over specific time frames and facilitate comparisons between different periods and sum of sales.</a:t>
            </a:r>
          </a:p>
          <a:p>
            <a:pPr marL="285750" indent="-285750">
              <a:buFont typeface="Arial" panose="020B0604020202020204" pitchFamily="34" charset="0"/>
              <a:buChar char="•"/>
            </a:pPr>
            <a:r>
              <a:rPr lang="en-US" b="1" dirty="0"/>
              <a:t>Creating a bubble chart in Power BI with a play axis that represents the sum of quantity, sum of cost, and profit involves visualizing these three metrics in a dynamic manner over time. </a:t>
            </a:r>
          </a:p>
          <a:p>
            <a:r>
              <a:rPr lang="en-US" b="1" dirty="0"/>
              <a: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5330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58A-FC0C-E01A-E23E-1A09E87EF98D}"/>
              </a:ext>
            </a:extLst>
          </p:cNvPr>
          <p:cNvSpPr>
            <a:spLocks noGrp="1"/>
          </p:cNvSpPr>
          <p:nvPr>
            <p:ph type="ctrTitle"/>
          </p:nvPr>
        </p:nvSpPr>
        <p:spPr/>
        <p:txBody>
          <a:bodyPr/>
          <a:lstStyle/>
          <a:p>
            <a:endParaRPr lang="en-AE"/>
          </a:p>
        </p:txBody>
      </p:sp>
      <p:sp>
        <p:nvSpPr>
          <p:cNvPr id="3" name="Subtitle 2">
            <a:extLst>
              <a:ext uri="{FF2B5EF4-FFF2-40B4-BE49-F238E27FC236}">
                <a16:creationId xmlns:a16="http://schemas.microsoft.com/office/drawing/2014/main" id="{DB230ABD-1021-7501-6641-4DA9AB60D384}"/>
              </a:ext>
            </a:extLst>
          </p:cNvPr>
          <p:cNvSpPr>
            <a:spLocks noGrp="1"/>
          </p:cNvSpPr>
          <p:nvPr>
            <p:ph type="subTitle" idx="1"/>
          </p:nvPr>
        </p:nvSpPr>
        <p:spPr/>
        <p:txBody>
          <a:bodyPr/>
          <a:lstStyle/>
          <a:p>
            <a:endParaRPr lang="en-AE"/>
          </a:p>
        </p:txBody>
      </p:sp>
      <p:pic>
        <p:nvPicPr>
          <p:cNvPr id="5" name="Picture 4">
            <a:extLst>
              <a:ext uri="{FF2B5EF4-FFF2-40B4-BE49-F238E27FC236}">
                <a16:creationId xmlns:a16="http://schemas.microsoft.com/office/drawing/2014/main" id="{D8BEC771-7982-EC1C-1FA6-51CE56C757D4}"/>
              </a:ext>
            </a:extLst>
          </p:cNvPr>
          <p:cNvPicPr>
            <a:picLocks noChangeAspect="1"/>
          </p:cNvPicPr>
          <p:nvPr/>
        </p:nvPicPr>
        <p:blipFill>
          <a:blip r:embed="rId2"/>
          <a:stretch>
            <a:fillRect/>
          </a:stretch>
        </p:blipFill>
        <p:spPr>
          <a:xfrm>
            <a:off x="393895" y="609110"/>
            <a:ext cx="11240087" cy="6002705"/>
          </a:xfrm>
          <a:prstGeom prst="rect">
            <a:avLst/>
          </a:prstGeom>
        </p:spPr>
      </p:pic>
      <p:sp>
        <p:nvSpPr>
          <p:cNvPr id="4" name="Rectangle: Rounded Corners 3">
            <a:extLst>
              <a:ext uri="{FF2B5EF4-FFF2-40B4-BE49-F238E27FC236}">
                <a16:creationId xmlns:a16="http://schemas.microsoft.com/office/drawing/2014/main" id="{1C6487DD-4F6F-B464-C33B-C0FB5DB00A57}"/>
              </a:ext>
            </a:extLst>
          </p:cNvPr>
          <p:cNvSpPr/>
          <p:nvPr/>
        </p:nvSpPr>
        <p:spPr>
          <a:xfrm>
            <a:off x="2349910" y="127819"/>
            <a:ext cx="2349909" cy="334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Module 3</a:t>
            </a:r>
            <a:endParaRPr lang="en-AE"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747490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336</TotalTime>
  <Words>838</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Agency FB</vt:lpstr>
      <vt:lpstr>Algerian</vt:lpstr>
      <vt:lpstr>Arial</vt:lpstr>
      <vt:lpstr>Arial Black</vt:lpstr>
      <vt:lpstr>Broadway</vt:lpstr>
      <vt:lpstr>Calibri</vt:lpstr>
      <vt:lpstr>Century Gothic</vt:lpstr>
      <vt:lpstr>Comic Sans MS</vt:lpstr>
      <vt:lpstr>Times New Roman</vt:lpstr>
      <vt:lpstr>Wingdings</vt:lpstr>
      <vt:lpstr>Wingdings 3</vt:lpstr>
      <vt:lpstr>Ion</vt:lpstr>
      <vt:lpstr>A Project on  Supply Chain Management</vt:lpstr>
      <vt:lpstr>Tools used</vt:lpstr>
      <vt:lpstr>Introduction</vt:lpstr>
      <vt:lpstr>PowerPoint Presentation</vt:lpstr>
      <vt:lpstr>PowerPoint Presentation</vt:lpstr>
      <vt:lpstr>PowerPoint Presentation</vt:lpstr>
      <vt:lpstr>PowerPoint Presentation</vt:lpstr>
      <vt:lpstr>Ytd qtd mtd analysis and animated bubble chart</vt:lpstr>
      <vt:lpstr>PowerPoint Presentation</vt:lpstr>
      <vt:lpstr>MODULE-1 Key Performance Indicator's (KPI’s) have been incorporated into an Excel Dashboard to help us gain insightful knowledge about out company.  Slicers and Filters have been used to create dynamic Visualizations. Now we have the ability to quickly explore trends and patterns across several dimensions by slicing and dicing our date.  Our Dashboard quickly adapts as you dive down by date, region, product category, or any other significant feature, exposing deeper information. The maximum amount of Sales is in MARCH, so the company have to work hard all other month, and start some offer to increase the SALES. </vt:lpstr>
      <vt:lpstr>Summary</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Supply Chain Management Analysis</dc:title>
  <dc:creator>granicera2@outlook.com</dc:creator>
  <cp:lastModifiedBy>ANJALI</cp:lastModifiedBy>
  <cp:revision>38</cp:revision>
  <dcterms:created xsi:type="dcterms:W3CDTF">2023-08-08T14:02:28Z</dcterms:created>
  <dcterms:modified xsi:type="dcterms:W3CDTF">2023-08-11T15:40:10Z</dcterms:modified>
</cp:coreProperties>
</file>