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8" r:id="rId2"/>
    <p:sldId id="283" r:id="rId3"/>
    <p:sldId id="256" r:id="rId4"/>
    <p:sldId id="307" r:id="rId5"/>
    <p:sldId id="257" r:id="rId6"/>
    <p:sldId id="280" r:id="rId7"/>
    <p:sldId id="258" r:id="rId8"/>
    <p:sldId id="259" r:id="rId9"/>
    <p:sldId id="260" r:id="rId10"/>
    <p:sldId id="276" r:id="rId11"/>
    <p:sldId id="261" r:id="rId12"/>
    <p:sldId id="262" r:id="rId13"/>
    <p:sldId id="273" r:id="rId14"/>
    <p:sldId id="275" r:id="rId15"/>
    <p:sldId id="284" r:id="rId16"/>
    <p:sldId id="285" r:id="rId17"/>
    <p:sldId id="264" r:id="rId18"/>
    <p:sldId id="281" r:id="rId19"/>
    <p:sldId id="265" r:id="rId20"/>
    <p:sldId id="277" r:id="rId21"/>
    <p:sldId id="266" r:id="rId22"/>
    <p:sldId id="274" r:id="rId23"/>
    <p:sldId id="267" r:id="rId24"/>
    <p:sldId id="268" r:id="rId25"/>
    <p:sldId id="270" r:id="rId26"/>
    <p:sldId id="271" r:id="rId27"/>
  </p:sldIdLst>
  <p:sldSz cx="9144000" cy="6858000" type="screen4x3"/>
  <p:notesSz cx="9144000" cy="6858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32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32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32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32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3300"/>
    <a:srgbClr val="6600FF"/>
    <a:srgbClr val="FFFFCC"/>
    <a:srgbClr val="FFFF66"/>
    <a:srgbClr val="000099"/>
    <a:srgbClr val="000066"/>
    <a:srgbClr val="8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57" autoAdjust="0"/>
    <p:restoredTop sz="94434" autoAdjust="0"/>
  </p:normalViewPr>
  <p:slideViewPr>
    <p:cSldViewPr>
      <p:cViewPr varScale="1">
        <p:scale>
          <a:sx n="89" d="100"/>
          <a:sy n="89" d="100"/>
        </p:scale>
        <p:origin x="-1800" y="-96"/>
      </p:cViewPr>
      <p:guideLst>
        <p:guide orient="horz" pos="2160"/>
        <p:guide pos="28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Relationship Id="rId4" Type="http://schemas.openxmlformats.org/officeDocument/2006/relationships/image" Target="../media/image4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Relationship Id="rId5" Type="http://schemas.openxmlformats.org/officeDocument/2006/relationships/image" Target="../media/image50.emf"/><Relationship Id="rId4" Type="http://schemas.openxmlformats.org/officeDocument/2006/relationships/image" Target="../media/image49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Relationship Id="rId5" Type="http://schemas.openxmlformats.org/officeDocument/2006/relationships/image" Target="../media/image55.emf"/><Relationship Id="rId4" Type="http://schemas.openxmlformats.org/officeDocument/2006/relationships/image" Target="../media/image54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Relationship Id="rId5" Type="http://schemas.openxmlformats.org/officeDocument/2006/relationships/image" Target="../media/image60.emf"/><Relationship Id="rId4" Type="http://schemas.openxmlformats.org/officeDocument/2006/relationships/image" Target="../media/image59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image" Target="../media/image61.emf"/><Relationship Id="rId5" Type="http://schemas.openxmlformats.org/officeDocument/2006/relationships/image" Target="../media/image65.emf"/><Relationship Id="rId4" Type="http://schemas.openxmlformats.org/officeDocument/2006/relationships/image" Target="../media/image64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4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7" Type="http://schemas.openxmlformats.org/officeDocument/2006/relationships/image" Target="../media/image79.emf"/><Relationship Id="rId2" Type="http://schemas.openxmlformats.org/officeDocument/2006/relationships/image" Target="../media/image74.emf"/><Relationship Id="rId1" Type="http://schemas.openxmlformats.org/officeDocument/2006/relationships/image" Target="../media/image73.emf"/><Relationship Id="rId6" Type="http://schemas.openxmlformats.org/officeDocument/2006/relationships/image" Target="../media/image78.emf"/><Relationship Id="rId5" Type="http://schemas.openxmlformats.org/officeDocument/2006/relationships/image" Target="../media/image77.emf"/><Relationship Id="rId4" Type="http://schemas.openxmlformats.org/officeDocument/2006/relationships/image" Target="../media/image76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emf"/><Relationship Id="rId1" Type="http://schemas.openxmlformats.org/officeDocument/2006/relationships/image" Target="../media/image80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4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wmf"/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电子科技大学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电子科技大学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电子科技大学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213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电子科技大学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电子科技大学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电子科技大学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电子科技大学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电子科技大学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电子科技大学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电子科技大学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电子科技大学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电子科技大学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50000">
              <a:srgbClr val="FFFFFF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2400" b="0">
                <a:solidFill>
                  <a:schemeClr val="hlink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电子科技大学</a:t>
            </a:r>
          </a:p>
        </p:txBody>
      </p:sp>
      <p:sp>
        <p:nvSpPr>
          <p:cNvPr id="1031" name="AutoShape 7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10600" y="6400800"/>
            <a:ext cx="533400" cy="457200"/>
          </a:xfrm>
          <a:prstGeom prst="actionButtonForwardNext">
            <a:avLst/>
          </a:prstGeom>
          <a:gradFill rotWithShape="0">
            <a:gsLst>
              <a:gs pos="0">
                <a:schemeClr val="bg1"/>
              </a:gs>
              <a:gs pos="50000">
                <a:srgbClr val="FF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2" name="AutoShape 8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8001000" y="6400800"/>
            <a:ext cx="609600" cy="457200"/>
          </a:xfrm>
          <a:prstGeom prst="actionButtonBackPrevious">
            <a:avLst/>
          </a:prstGeom>
          <a:gradFill rotWithShape="0">
            <a:gsLst>
              <a:gs pos="0">
                <a:schemeClr val="bg1"/>
              </a:gs>
              <a:gs pos="50000">
                <a:srgbClr val="FF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2" name="Line 9"/>
          <p:cNvSpPr>
            <a:spLocks noChangeShapeType="1"/>
          </p:cNvSpPr>
          <p:nvPr userDrawn="1"/>
        </p:nvSpPr>
        <p:spPr bwMode="auto">
          <a:xfrm>
            <a:off x="838200" y="609600"/>
            <a:ext cx="75438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Text Box 10"/>
          <p:cNvSpPr txBox="1">
            <a:spLocks noChangeArrowheads="1"/>
          </p:cNvSpPr>
          <p:nvPr userDrawn="1"/>
        </p:nvSpPr>
        <p:spPr bwMode="auto">
          <a:xfrm>
            <a:off x="3581400" y="76200"/>
            <a:ext cx="1416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</a:rPr>
              <a:t>概率空间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2.bin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45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4.bin"/><Relationship Id="rId5" Type="http://schemas.openxmlformats.org/officeDocument/2006/relationships/oleObject" Target="../embeddings/oleObject53.bin"/><Relationship Id="rId4" Type="http://schemas.openxmlformats.org/officeDocument/2006/relationships/oleObject" Target="../embeddings/oleObject5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9.bin"/><Relationship Id="rId5" Type="http://schemas.openxmlformats.org/officeDocument/2006/relationships/oleObject" Target="../embeddings/oleObject58.bin"/><Relationship Id="rId4" Type="http://schemas.openxmlformats.org/officeDocument/2006/relationships/oleObject" Target="../embeddings/oleObject5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4.bin"/><Relationship Id="rId5" Type="http://schemas.openxmlformats.org/officeDocument/2006/relationships/oleObject" Target="../embeddings/oleObject63.bin"/><Relationship Id="rId4" Type="http://schemas.openxmlformats.org/officeDocument/2006/relationships/oleObject" Target="../embeddings/oleObject6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68.bin"/><Relationship Id="rId4" Type="http://schemas.openxmlformats.org/officeDocument/2006/relationships/oleObject" Target="../embeddings/oleObject6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71.bin"/><Relationship Id="rId4" Type="http://schemas.openxmlformats.org/officeDocument/2006/relationships/oleObject" Target="../embeddings/oleObject70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76.bin"/><Relationship Id="rId5" Type="http://schemas.openxmlformats.org/officeDocument/2006/relationships/oleObject" Target="../embeddings/oleObject75.bin"/><Relationship Id="rId4" Type="http://schemas.openxmlformats.org/officeDocument/2006/relationships/oleObject" Target="../embeddings/oleObject74.bin"/><Relationship Id="rId9" Type="http://schemas.openxmlformats.org/officeDocument/2006/relationships/oleObject" Target="../embeddings/oleObject7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8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chemeClr val="bg1"/>
            </a:gs>
            <a:gs pos="50000">
              <a:srgbClr val="FFFFFF"/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609600" y="8382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第一章 概率论概要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2051050" y="1741488"/>
            <a:ext cx="3581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概率空间</a:t>
            </a:r>
            <a:endParaRPr lang="zh-CN" altLang="en-US" sz="3600" b="0">
              <a:solidFill>
                <a:srgbClr val="000066"/>
              </a:solidFill>
            </a:endParaRP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2503488"/>
            <a:ext cx="7772400" cy="6858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lang="zh-CN" altLang="en-US" sz="3600" b="1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随机变量及其分布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611188" y="3341688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随机变量的函数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1219200" y="4179888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000066"/>
                </a:solidFill>
                <a:ea typeface="楷体_GB2312" pitchFamily="49" charset="-122"/>
              </a:rPr>
              <a:t>*</a:t>
            </a:r>
            <a:r>
              <a:rPr lang="en-US" altLang="zh-CN" sz="36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6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随机变量的数字特征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2698750" y="4941888"/>
            <a:ext cx="30972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000066"/>
                </a:solidFill>
                <a:ea typeface="楷体_GB2312" pitchFamily="49" charset="-122"/>
              </a:rPr>
              <a:t>*</a:t>
            </a:r>
            <a:r>
              <a:rPr lang="en-US" altLang="zh-CN" sz="36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6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特征函数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utoUpdateAnimBg="0"/>
      <p:bldP spid="24582" grpId="0" autoUpdateAnimBg="0"/>
      <p:bldP spid="24583" grpId="0" autoUpdateAnimBg="0"/>
      <p:bldP spid="24584" grpId="0" autoUpdateAnimBg="0"/>
      <p:bldP spid="2458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grpSp>
        <p:nvGrpSpPr>
          <p:cNvPr id="2" name="Group 20"/>
          <p:cNvGrpSpPr/>
          <p:nvPr/>
        </p:nvGrpSpPr>
        <p:grpSpPr bwMode="auto">
          <a:xfrm>
            <a:off x="539750" y="765178"/>
            <a:ext cx="8107363" cy="584201"/>
            <a:chOff x="240" y="2371"/>
            <a:chExt cx="5107" cy="368"/>
          </a:xfrm>
        </p:grpSpPr>
        <p:sp>
          <p:nvSpPr>
            <p:cNvPr id="10254" name="Text Box 12"/>
            <p:cNvSpPr txBox="1">
              <a:spLocks noChangeArrowheads="1"/>
            </p:cNvSpPr>
            <p:nvPr/>
          </p:nvSpPr>
          <p:spPr bwMode="auto">
            <a:xfrm>
              <a:off x="240" y="2371"/>
              <a:ext cx="4933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4</a:t>
              </a:r>
              <a:r>
                <a:rPr lang="en-US" altLang="zh-CN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.</a:t>
              </a:r>
              <a:r>
                <a:rPr lang="zh-CN" altLang="en-US">
                  <a:solidFill>
                    <a:srgbClr val="000066"/>
                  </a:solidFill>
                  <a:ea typeface="楷体_GB2312" pitchFamily="49" charset="-122"/>
                </a:rPr>
                <a:t>对差运算封闭</a:t>
              </a: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,</a:t>
              </a:r>
              <a:r>
                <a:rPr lang="zh-CN" altLang="en-US" smtClean="0">
                  <a:solidFill>
                    <a:srgbClr val="000066"/>
                  </a:solidFill>
                  <a:ea typeface="楷体_GB2312" pitchFamily="49" charset="-122"/>
                </a:rPr>
                <a:t>即</a:t>
              </a:r>
              <a:r>
                <a:rPr lang="zh-CN" altLang="en-US" smtClean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若                    </a:t>
              </a: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则        </a:t>
              </a:r>
              <a:r>
                <a:rPr lang="en-US" altLang="zh-CN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.</a:t>
              </a:r>
            </a:p>
          </p:txBody>
        </p:sp>
        <p:graphicFrame>
          <p:nvGraphicFramePr>
            <p:cNvPr id="10255" name="Object 13"/>
            <p:cNvGraphicFramePr>
              <a:graphicFrameLocks noChangeAspect="1"/>
            </p:cNvGraphicFramePr>
            <p:nvPr/>
          </p:nvGraphicFramePr>
          <p:xfrm>
            <a:off x="2670" y="2419"/>
            <a:ext cx="1381" cy="303"/>
          </p:xfrm>
          <a:graphic>
            <a:graphicData uri="http://schemas.openxmlformats.org/presentationml/2006/ole">
              <p:oleObj spid="_x0000_s12304" name="Equation" r:id="rId3" imgW="725760" imgH="138240" progId="Equation.DSMT4">
                <p:embed/>
              </p:oleObj>
            </a:graphicData>
          </a:graphic>
        </p:graphicFrame>
        <p:graphicFrame>
          <p:nvGraphicFramePr>
            <p:cNvPr id="10256" name="Object 14"/>
            <p:cNvGraphicFramePr>
              <a:graphicFrameLocks noChangeAspect="1"/>
            </p:cNvGraphicFramePr>
            <p:nvPr/>
          </p:nvGraphicFramePr>
          <p:xfrm>
            <a:off x="4301" y="2400"/>
            <a:ext cx="1046" cy="257"/>
          </p:xfrm>
          <a:graphic>
            <a:graphicData uri="http://schemas.openxmlformats.org/presentationml/2006/ole">
              <p:oleObj spid="_x0000_s12305" name="Equation" r:id="rId4" imgW="532800" imgH="107640" progId="Equation.DSMT4">
                <p:embed/>
              </p:oleObj>
            </a:graphicData>
          </a:graphic>
        </p:graphicFrame>
      </p:grpSp>
      <p:graphicFrame>
        <p:nvGraphicFramePr>
          <p:cNvPr id="22543" name="Object 15"/>
          <p:cNvGraphicFramePr>
            <a:graphicFrameLocks noChangeAspect="1"/>
          </p:cNvGraphicFramePr>
          <p:nvPr/>
        </p:nvGraphicFramePr>
        <p:xfrm>
          <a:off x="1085850" y="1412875"/>
          <a:ext cx="3232150" cy="522288"/>
        </p:xfrm>
        <a:graphic>
          <a:graphicData uri="http://schemas.openxmlformats.org/presentationml/2006/ole">
            <p:oleObj spid="_x0000_s12306" name="Equation" r:id="rId5" imgW="1065600" imgH="153720" progId="Equation.DSMT4">
              <p:embed/>
            </p:oleObj>
          </a:graphicData>
        </a:graphic>
      </p:graphicFrame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768350" y="2190750"/>
            <a:ext cx="4740275" cy="617538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FFFF66"/>
              </a:gs>
            </a:gsLst>
            <a:lin ang="5400000" scaled="1"/>
          </a:gradFill>
          <a:ln w="38100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二、概率的公理化定义</a:t>
            </a:r>
          </a:p>
        </p:txBody>
      </p:sp>
      <p:sp>
        <p:nvSpPr>
          <p:cNvPr id="22546" name="Text Box 18"/>
          <p:cNvSpPr txBox="1">
            <a:spLocks noChangeArrowheads="1"/>
          </p:cNvSpPr>
          <p:nvPr/>
        </p:nvSpPr>
        <p:spPr bwMode="auto">
          <a:xfrm>
            <a:off x="684213" y="2921000"/>
            <a:ext cx="64817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柯氏公理体系是现代概率论的基石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.</a:t>
            </a:r>
            <a:r>
              <a:rPr lang="en-US" altLang="zh-CN" sz="2400" b="0">
                <a:solidFill>
                  <a:srgbClr val="000066"/>
                </a:solidFill>
              </a:rPr>
              <a:t> </a:t>
            </a:r>
          </a:p>
        </p:txBody>
      </p:sp>
      <p:grpSp>
        <p:nvGrpSpPr>
          <p:cNvPr id="3" name="Group 23"/>
          <p:cNvGrpSpPr/>
          <p:nvPr/>
        </p:nvGrpSpPr>
        <p:grpSpPr bwMode="auto">
          <a:xfrm>
            <a:off x="323850" y="3357563"/>
            <a:ext cx="8539163" cy="1408112"/>
            <a:chOff x="144" y="282"/>
            <a:chExt cx="5379" cy="887"/>
          </a:xfrm>
        </p:grpSpPr>
        <p:sp>
          <p:nvSpPr>
            <p:cNvPr id="10252" name="Text Box 24"/>
            <p:cNvSpPr txBox="1">
              <a:spLocks noChangeArrowheads="1"/>
            </p:cNvSpPr>
            <p:nvPr/>
          </p:nvSpPr>
          <p:spPr bwMode="auto">
            <a:xfrm>
              <a:off x="144" y="282"/>
              <a:ext cx="5193" cy="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rgbClr val="CC3300"/>
                  </a:solidFill>
                  <a:latin typeface="楷体_GB2312" pitchFamily="49" charset="-122"/>
                  <a:ea typeface="楷体_GB2312" pitchFamily="49" charset="-122"/>
                </a:rPr>
                <a:t>  </a:t>
              </a:r>
              <a:r>
                <a:rPr lang="zh-CN" altLang="en-US">
                  <a:solidFill>
                    <a:srgbClr val="800000"/>
                  </a:solidFill>
                  <a:latin typeface="楷体_GB2312" pitchFamily="49" charset="-122"/>
                  <a:ea typeface="楷体_GB2312" pitchFamily="49" charset="-122"/>
                </a:rPr>
                <a:t>定义</a:t>
              </a:r>
              <a:r>
                <a:rPr lang="en-US" altLang="zh-CN">
                  <a:solidFill>
                    <a:srgbClr val="800000"/>
                  </a:solidFill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lang="zh-CN" altLang="en-US">
                  <a:solidFill>
                    <a:srgbClr val="800000"/>
                  </a:solidFill>
                  <a:latin typeface="楷体_GB2312" pitchFamily="49" charset="-122"/>
                  <a:ea typeface="楷体_GB2312" pitchFamily="49" charset="-122"/>
                </a:rPr>
                <a:t>概率</a:t>
              </a:r>
              <a:r>
                <a:rPr lang="en-US" altLang="zh-CN">
                  <a:solidFill>
                    <a:srgbClr val="800000"/>
                  </a:solidFill>
                  <a:latin typeface="楷体_GB2312" pitchFamily="49" charset="-122"/>
                  <a:ea typeface="楷体_GB2312" pitchFamily="49" charset="-122"/>
                </a:rPr>
                <a:t>)</a:t>
              </a:r>
              <a:r>
                <a:rPr lang="zh-CN" altLang="en-US">
                  <a:solidFill>
                    <a:srgbClr val="800000"/>
                  </a:solidFill>
                  <a:latin typeface="楷体_GB2312" pitchFamily="49" charset="-122"/>
                  <a:ea typeface="楷体_GB2312" pitchFamily="49" charset="-122"/>
                </a:rPr>
                <a:t>：</a:t>
              </a: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设</a:t>
              </a: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(Ω, </a:t>
              </a:r>
              <a:r>
                <a:rPr lang="en-US" altLang="zh-CN" i="1">
                  <a:solidFill>
                    <a:srgbClr val="000066"/>
                  </a:solidFill>
                  <a:ea typeface="楷体_GB2312" pitchFamily="49" charset="-122"/>
                </a:rPr>
                <a:t>F</a:t>
              </a: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)</a:t>
              </a: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是一可测空间</a:t>
              </a:r>
              <a:r>
                <a:rPr lang="en-US" altLang="zh-CN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对   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定义在</a:t>
              </a:r>
              <a:r>
                <a:rPr lang="en-US" altLang="zh-CN" i="1">
                  <a:solidFill>
                    <a:srgbClr val="000066"/>
                  </a:solidFill>
                  <a:ea typeface="楷体_GB2312" pitchFamily="49" charset="-122"/>
                </a:rPr>
                <a:t>F</a:t>
              </a: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上的实值集函数</a:t>
              </a:r>
              <a:r>
                <a:rPr lang="en-US" altLang="zh-CN" i="1">
                  <a:solidFill>
                    <a:srgbClr val="000066"/>
                  </a:solidFill>
                  <a:ea typeface="楷体_GB2312" pitchFamily="49" charset="-122"/>
                </a:rPr>
                <a:t>P</a:t>
              </a: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(</a:t>
              </a:r>
              <a:r>
                <a:rPr lang="en-US" altLang="zh-CN" i="1">
                  <a:solidFill>
                    <a:srgbClr val="000066"/>
                  </a:solidFill>
                  <a:ea typeface="楷体_GB2312" pitchFamily="49" charset="-122"/>
                </a:rPr>
                <a:t>A</a:t>
              </a: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), </a:t>
              </a:r>
              <a:r>
                <a:rPr lang="zh-CN" altLang="en-US">
                  <a:solidFill>
                    <a:srgbClr val="000066"/>
                  </a:solidFill>
                  <a:ea typeface="楷体_GB2312" pitchFamily="49" charset="-122"/>
                </a:rPr>
                <a:t>满足</a:t>
              </a:r>
              <a:endParaRPr lang="zh-CN" altLang="en-US" sz="2400" b="0">
                <a:solidFill>
                  <a:srgbClr val="000066"/>
                </a:solidFill>
              </a:endParaRPr>
            </a:p>
          </p:txBody>
        </p:sp>
        <p:graphicFrame>
          <p:nvGraphicFramePr>
            <p:cNvPr id="10253" name="Object 25"/>
            <p:cNvGraphicFramePr>
              <a:graphicFrameLocks noChangeAspect="1"/>
            </p:cNvGraphicFramePr>
            <p:nvPr/>
          </p:nvGraphicFramePr>
          <p:xfrm>
            <a:off x="4809" y="431"/>
            <a:ext cx="714" cy="278"/>
          </p:xfrm>
          <a:graphic>
            <a:graphicData uri="http://schemas.openxmlformats.org/presentationml/2006/ole">
              <p:oleObj spid="_x0000_s12307" name="Equation" r:id="rId6" imgW="324360" imgH="107640" progId="Equation.DSMT4">
                <p:embed/>
              </p:oleObj>
            </a:graphicData>
          </a:graphic>
        </p:graphicFrame>
      </p:grpSp>
      <p:grpSp>
        <p:nvGrpSpPr>
          <p:cNvPr id="4" name="Group 26"/>
          <p:cNvGrpSpPr/>
          <p:nvPr/>
        </p:nvGrpSpPr>
        <p:grpSpPr bwMode="auto">
          <a:xfrm>
            <a:off x="684213" y="4797425"/>
            <a:ext cx="6516687" cy="609600"/>
            <a:chOff x="432" y="1162"/>
            <a:chExt cx="4105" cy="384"/>
          </a:xfrm>
        </p:grpSpPr>
        <p:sp>
          <p:nvSpPr>
            <p:cNvPr id="10250" name="Text Box 27"/>
            <p:cNvSpPr txBox="1">
              <a:spLocks noChangeArrowheads="1"/>
            </p:cNvSpPr>
            <p:nvPr/>
          </p:nvSpPr>
          <p:spPr bwMode="auto">
            <a:xfrm>
              <a:off x="432" y="1162"/>
              <a:ext cx="396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1)</a:t>
              </a:r>
              <a:r>
                <a:rPr lang="en-US" altLang="zh-CN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非负性：对                 </a:t>
              </a:r>
              <a:r>
                <a:rPr lang="zh-CN" altLang="en-US" sz="2400" b="0">
                  <a:solidFill>
                    <a:srgbClr val="000066"/>
                  </a:solidFill>
                </a:rPr>
                <a:t> </a:t>
              </a:r>
            </a:p>
          </p:txBody>
        </p:sp>
        <p:graphicFrame>
          <p:nvGraphicFramePr>
            <p:cNvPr id="10251" name="Object 28"/>
            <p:cNvGraphicFramePr>
              <a:graphicFrameLocks noChangeAspect="1"/>
            </p:cNvGraphicFramePr>
            <p:nvPr/>
          </p:nvGraphicFramePr>
          <p:xfrm>
            <a:off x="2166" y="1209"/>
            <a:ext cx="2371" cy="337"/>
          </p:xfrm>
          <a:graphic>
            <a:graphicData uri="http://schemas.openxmlformats.org/presentationml/2006/ole">
              <p:oleObj spid="_x0000_s12308" name="Equation" r:id="rId7" imgW="1119600" imgH="138240" progId="Equation.DSMT4">
                <p:embed/>
              </p:oleObj>
            </a:graphicData>
          </a:graphic>
        </p:graphicFrame>
      </p:grpSp>
      <p:sp>
        <p:nvSpPr>
          <p:cNvPr id="22557" name="Text Box 29"/>
          <p:cNvSpPr txBox="1">
            <a:spLocks noChangeArrowheads="1"/>
          </p:cNvSpPr>
          <p:nvPr/>
        </p:nvSpPr>
        <p:spPr bwMode="auto">
          <a:xfrm>
            <a:off x="684213" y="5516563"/>
            <a:ext cx="39131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2)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规范性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P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(Ω) = 1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5" grpId="0" animBg="1" autoUpdateAnimBg="0"/>
      <p:bldP spid="22546" grpId="0" autoUpdateAnimBg="0"/>
      <p:bldP spid="2255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7206" name="Text Box 38"/>
          <p:cNvSpPr txBox="1">
            <a:spLocks noChangeArrowheads="1"/>
          </p:cNvSpPr>
          <p:nvPr/>
        </p:nvSpPr>
        <p:spPr bwMode="auto">
          <a:xfrm>
            <a:off x="684213" y="620713"/>
            <a:ext cx="349005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00066"/>
                </a:solidFill>
                <a:ea typeface="楷体_GB2312" pitchFamily="49" charset="-122"/>
              </a:rPr>
              <a:t>3)</a:t>
            </a:r>
            <a:r>
              <a:rPr lang="en-US" altLang="zh-CN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可列可</a:t>
            </a:r>
            <a:r>
              <a:rPr lang="zh-CN" altLang="en-US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加性</a:t>
            </a:r>
            <a:r>
              <a:rPr lang="en-US" altLang="zh-CN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对</a:t>
            </a:r>
            <a:r>
              <a:rPr lang="zh-CN" altLang="en-US" sz="2400" b="0" dirty="0">
                <a:solidFill>
                  <a:srgbClr val="000066"/>
                </a:solidFill>
              </a:rPr>
              <a:t> </a:t>
            </a:r>
          </a:p>
        </p:txBody>
      </p:sp>
      <p:graphicFrame>
        <p:nvGraphicFramePr>
          <p:cNvPr id="7207" name="Object 39"/>
          <p:cNvGraphicFramePr>
            <a:graphicFrameLocks noChangeAspect="1"/>
          </p:cNvGraphicFramePr>
          <p:nvPr/>
        </p:nvGraphicFramePr>
        <p:xfrm>
          <a:off x="1258888" y="1268413"/>
          <a:ext cx="7058025" cy="704850"/>
        </p:xfrm>
        <a:graphic>
          <a:graphicData uri="http://schemas.openxmlformats.org/presentationml/2006/ole">
            <p:oleObj spid="_x0000_s13322" name="公式" r:id="rId3" imgW="1976760" imgH="169200" progId="Equation.3">
              <p:embed/>
            </p:oleObj>
          </a:graphicData>
        </a:graphic>
      </p:graphicFrame>
      <p:sp>
        <p:nvSpPr>
          <p:cNvPr id="7208" name="Text Box 40"/>
          <p:cNvSpPr txBox="1">
            <a:spLocks noChangeArrowheads="1"/>
          </p:cNvSpPr>
          <p:nvPr/>
        </p:nvSpPr>
        <p:spPr bwMode="auto">
          <a:xfrm>
            <a:off x="611188" y="1916113"/>
            <a:ext cx="5937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有</a:t>
            </a:r>
          </a:p>
        </p:txBody>
      </p:sp>
      <p:graphicFrame>
        <p:nvGraphicFramePr>
          <p:cNvPr id="7209" name="Object 41"/>
          <p:cNvGraphicFramePr>
            <a:graphicFrameLocks noChangeAspect="1"/>
          </p:cNvGraphicFramePr>
          <p:nvPr/>
        </p:nvGraphicFramePr>
        <p:xfrm>
          <a:off x="2540000" y="2005013"/>
          <a:ext cx="3462338" cy="1209675"/>
        </p:xfrm>
        <a:graphic>
          <a:graphicData uri="http://schemas.openxmlformats.org/presentationml/2006/ole">
            <p:oleObj spid="_x0000_s13323" name="公式" r:id="rId4" imgW="1065600" imgH="353520" progId="Equation.3">
              <p:embed/>
            </p:oleObj>
          </a:graphicData>
        </a:graphic>
      </p:graphicFrame>
      <p:sp>
        <p:nvSpPr>
          <p:cNvPr id="7210" name="Text Box 42"/>
          <p:cNvSpPr txBox="1">
            <a:spLocks noChangeArrowheads="1"/>
          </p:cNvSpPr>
          <p:nvPr/>
        </p:nvSpPr>
        <p:spPr bwMode="auto">
          <a:xfrm>
            <a:off x="534988" y="3167063"/>
            <a:ext cx="7940675" cy="128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称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P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(Ω,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F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上的</a:t>
            </a:r>
            <a:r>
              <a:rPr lang="zh-CN" altLang="en-US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概率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测度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),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P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A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是事件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A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的概率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en-US" altLang="zh-CN" sz="2400" b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7211" name="Text Box 43"/>
          <p:cNvSpPr txBox="1">
            <a:spLocks noChangeArrowheads="1"/>
          </p:cNvSpPr>
          <p:nvPr/>
        </p:nvSpPr>
        <p:spPr bwMode="auto">
          <a:xfrm>
            <a:off x="2124075" y="3933825"/>
            <a:ext cx="5638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三元体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(Ω, F ,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P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称为</a:t>
            </a: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概率空间</a:t>
            </a: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.</a:t>
            </a:r>
            <a:endParaRPr lang="en-US" altLang="zh-CN" sz="2400" b="0">
              <a:solidFill>
                <a:srgbClr val="800000"/>
              </a:solidFill>
            </a:endParaRPr>
          </a:p>
        </p:txBody>
      </p:sp>
      <p:grpSp>
        <p:nvGrpSpPr>
          <p:cNvPr id="2" name="Group 49"/>
          <p:cNvGrpSpPr/>
          <p:nvPr/>
        </p:nvGrpSpPr>
        <p:grpSpPr bwMode="auto">
          <a:xfrm>
            <a:off x="395288" y="4437064"/>
            <a:ext cx="7848600" cy="1865313"/>
            <a:chOff x="204" y="2840"/>
            <a:chExt cx="4944" cy="1175"/>
          </a:xfrm>
        </p:grpSpPr>
        <p:sp>
          <p:nvSpPr>
            <p:cNvPr id="11274" name="Text Box 47"/>
            <p:cNvSpPr txBox="1">
              <a:spLocks noChangeArrowheads="1"/>
            </p:cNvSpPr>
            <p:nvPr/>
          </p:nvSpPr>
          <p:spPr bwMode="auto">
            <a:xfrm>
              <a:off x="204" y="2840"/>
              <a:ext cx="4944" cy="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rgbClr val="CC3300"/>
                  </a:solidFill>
                  <a:latin typeface="楷体_GB2312" pitchFamily="49" charset="-122"/>
                  <a:ea typeface="楷体_GB2312" pitchFamily="49" charset="-122"/>
                </a:rPr>
                <a:t>   </a:t>
              </a:r>
              <a:r>
                <a:rPr lang="en-US" altLang="zh-CN">
                  <a:solidFill>
                    <a:srgbClr val="800000"/>
                  </a:solidFill>
                  <a:ea typeface="楷体_GB2312" pitchFamily="49" charset="-122"/>
                </a:rPr>
                <a:t>Ex.3</a:t>
              </a:r>
              <a:r>
                <a:rPr lang="en-US" altLang="zh-CN"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设某路口到达的车辆数为</a:t>
              </a:r>
              <a:r>
                <a:rPr lang="en-US" altLang="zh-CN" i="1">
                  <a:solidFill>
                    <a:srgbClr val="000066"/>
                  </a:solidFill>
                  <a:ea typeface="楷体_GB2312" pitchFamily="49" charset="-122"/>
                </a:rPr>
                <a:t>m</a:t>
              </a:r>
              <a:r>
                <a:rPr lang="en-US" altLang="zh-CN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基本事件为</a:t>
              </a: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{</a:t>
              </a:r>
              <a:r>
                <a:rPr lang="en-US" altLang="zh-CN" i="1">
                  <a:solidFill>
                    <a:srgbClr val="000066"/>
                  </a:solidFill>
                  <a:ea typeface="楷体_GB2312" pitchFamily="49" charset="-122"/>
                </a:rPr>
                <a:t>m</a:t>
              </a: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}</a:t>
              </a:r>
              <a:r>
                <a:rPr lang="en-US" altLang="zh-CN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样本空间   </a:t>
              </a:r>
              <a:r>
                <a:rPr lang="zh-CN" altLang="en-US" smtClean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                     </a:t>
              </a: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F</a:t>
              </a: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是</a:t>
              </a:r>
              <a:r>
                <a:rPr lang="en-US" altLang="zh-CN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Ω</a:t>
              </a: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的一切子集组成的集族，则</a:t>
              </a: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F</a:t>
              </a: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是一个</a:t>
              </a:r>
              <a:r>
                <a:rPr lang="en-US" altLang="zh-CN" i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σ</a:t>
              </a: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代数</a:t>
              </a:r>
              <a:r>
                <a:rPr lang="en-US" altLang="zh-CN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.</a:t>
              </a:r>
            </a:p>
          </p:txBody>
        </p:sp>
        <p:graphicFrame>
          <p:nvGraphicFramePr>
            <p:cNvPr id="11275" name="Object 48"/>
            <p:cNvGraphicFramePr>
              <a:graphicFrameLocks noChangeAspect="1"/>
            </p:cNvGraphicFramePr>
            <p:nvPr/>
          </p:nvGraphicFramePr>
          <p:xfrm>
            <a:off x="2608" y="3248"/>
            <a:ext cx="1447" cy="363"/>
          </p:xfrm>
          <a:graphic>
            <a:graphicData uri="http://schemas.openxmlformats.org/presentationml/2006/ole">
              <p:oleObj spid="_x0000_s13324" name="Equation" r:id="rId5" imgW="725760" imgH="15372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6" grpId="0" autoUpdateAnimBg="0"/>
      <p:bldP spid="7208" grpId="0" autoUpdateAnimBg="0"/>
      <p:bldP spid="7210" grpId="0" autoUpdateAnimBg="0"/>
      <p:bldP spid="721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684213" y="692150"/>
            <a:ext cx="44434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令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P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66"/>
                </a:solidFill>
                <a:latin typeface="Symbol" panose="05050102010706020507" pitchFamily="18" charset="2"/>
                <a:ea typeface="楷体_GB2312" pitchFamily="49" charset="-122"/>
              </a:rPr>
              <a:t>f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)=0,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并对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A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∈F 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8218" name="Object 26"/>
          <p:cNvGraphicFramePr>
            <a:graphicFrameLocks noChangeAspect="1"/>
          </p:cNvGraphicFramePr>
          <p:nvPr/>
        </p:nvGraphicFramePr>
        <p:xfrm>
          <a:off x="1878013" y="1317625"/>
          <a:ext cx="5021262" cy="1152525"/>
        </p:xfrm>
        <a:graphic>
          <a:graphicData uri="http://schemas.openxmlformats.org/presentationml/2006/ole">
            <p:oleObj spid="_x0000_s14346" name="公式" r:id="rId3" imgW="1497960" imgH="338400" progId="Equation.3">
              <p:embed/>
            </p:oleObj>
          </a:graphicData>
        </a:graphic>
      </p:graphicFrame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395288" y="2565400"/>
            <a:ext cx="7286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证明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P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为可测空间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(Ω,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F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上的概率测度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en-US" altLang="zh-CN" sz="2400" b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8220" name="Text Box 28"/>
          <p:cNvSpPr txBox="1">
            <a:spLocks noChangeArrowheads="1"/>
          </p:cNvSpPr>
          <p:nvPr/>
        </p:nvSpPr>
        <p:spPr bwMode="auto">
          <a:xfrm>
            <a:off x="468313" y="3213100"/>
            <a:ext cx="1311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证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  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1)</a:t>
            </a:r>
            <a:r>
              <a:rPr lang="en-US" altLang="zh-CN" sz="2400" b="0">
                <a:solidFill>
                  <a:srgbClr val="000066"/>
                </a:solidFill>
              </a:rPr>
              <a:t> </a:t>
            </a:r>
          </a:p>
        </p:txBody>
      </p:sp>
      <p:graphicFrame>
        <p:nvGraphicFramePr>
          <p:cNvPr id="8221" name="Object 29"/>
          <p:cNvGraphicFramePr>
            <a:graphicFrameLocks noChangeAspect="1"/>
          </p:cNvGraphicFramePr>
          <p:nvPr/>
        </p:nvGraphicFramePr>
        <p:xfrm>
          <a:off x="1187450" y="3789363"/>
          <a:ext cx="6483350" cy="1230312"/>
        </p:xfrm>
        <a:graphic>
          <a:graphicData uri="http://schemas.openxmlformats.org/presentationml/2006/ole">
            <p:oleObj spid="_x0000_s14347" name="公式" r:id="rId4" imgW="1667880" imgH="338400" progId="Equation.3">
              <p:embed/>
            </p:oleObj>
          </a:graphicData>
        </a:graphic>
      </p:graphicFrame>
      <p:graphicFrame>
        <p:nvGraphicFramePr>
          <p:cNvPr id="8223" name="Object 31"/>
          <p:cNvGraphicFramePr>
            <a:graphicFrameLocks noChangeAspect="1"/>
          </p:cNvGraphicFramePr>
          <p:nvPr/>
        </p:nvGraphicFramePr>
        <p:xfrm>
          <a:off x="2484438" y="5084763"/>
          <a:ext cx="4881562" cy="1109662"/>
        </p:xfrm>
        <a:graphic>
          <a:graphicData uri="http://schemas.openxmlformats.org/presentationml/2006/ole">
            <p:oleObj spid="_x0000_s14348" name="公式" r:id="rId5" imgW="1467000" imgH="315360" progId="Equation.3">
              <p:embed/>
            </p:oleObj>
          </a:graphicData>
        </a:graphic>
      </p:graphicFrame>
      <p:sp>
        <p:nvSpPr>
          <p:cNvPr id="8224" name="Text Box 32"/>
          <p:cNvSpPr txBox="1">
            <a:spLocks noChangeArrowheads="1"/>
          </p:cNvSpPr>
          <p:nvPr/>
        </p:nvSpPr>
        <p:spPr bwMode="auto">
          <a:xfrm>
            <a:off x="1042988" y="5373688"/>
            <a:ext cx="12969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2)  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0" grpId="0" autoUpdateAnimBg="0"/>
      <p:bldP spid="8219" grpId="0" autoUpdateAnimBg="0"/>
      <p:bldP spid="8220" grpId="0" autoUpdateAnimBg="0"/>
      <p:bldP spid="822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graphicFrame>
        <p:nvGraphicFramePr>
          <p:cNvPr id="19468" name="Object 12"/>
          <p:cNvGraphicFramePr>
            <a:graphicFrameLocks noChangeAspect="1"/>
          </p:cNvGraphicFramePr>
          <p:nvPr/>
        </p:nvGraphicFramePr>
        <p:xfrm>
          <a:off x="611188" y="692150"/>
          <a:ext cx="7273925" cy="1185863"/>
        </p:xfrm>
        <a:graphic>
          <a:graphicData uri="http://schemas.openxmlformats.org/presentationml/2006/ole">
            <p:oleObj spid="_x0000_s15373" name="公式" r:id="rId3" imgW="2046240" imgH="338400" progId="Equation.3">
              <p:embed/>
            </p:oleObj>
          </a:graphicData>
        </a:graphic>
      </p:graphicFrame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611188" y="1844675"/>
            <a:ext cx="10302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3) 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</a:p>
        </p:txBody>
      </p:sp>
      <p:graphicFrame>
        <p:nvGraphicFramePr>
          <p:cNvPr id="19473" name="Object 17"/>
          <p:cNvGraphicFramePr>
            <a:graphicFrameLocks noChangeAspect="1"/>
          </p:cNvGraphicFramePr>
          <p:nvPr/>
        </p:nvGraphicFramePr>
        <p:xfrm>
          <a:off x="1098550" y="2436813"/>
          <a:ext cx="7234238" cy="631825"/>
        </p:xfrm>
        <a:graphic>
          <a:graphicData uri="http://schemas.openxmlformats.org/presentationml/2006/ole">
            <p:oleObj spid="_x0000_s15374" name="公式" r:id="rId4" imgW="1976760" imgH="169200" progId="Equation.3">
              <p:embed/>
            </p:oleObj>
          </a:graphicData>
        </a:graphic>
      </p:graphicFrame>
      <p:graphicFrame>
        <p:nvGraphicFramePr>
          <p:cNvPr id="19475" name="Object 19"/>
          <p:cNvGraphicFramePr>
            <a:graphicFrameLocks noChangeAspect="1"/>
          </p:cNvGraphicFramePr>
          <p:nvPr/>
        </p:nvGraphicFramePr>
        <p:xfrm>
          <a:off x="1403350" y="3068638"/>
          <a:ext cx="3709988" cy="1539875"/>
        </p:xfrm>
        <a:graphic>
          <a:graphicData uri="http://schemas.openxmlformats.org/presentationml/2006/ole">
            <p:oleObj spid="_x0000_s15375" name="公式" r:id="rId5" imgW="1204560" imgH="446040" progId="Equation.3">
              <p:embed/>
            </p:oleObj>
          </a:graphicData>
        </a:graphic>
      </p:graphicFrame>
      <p:graphicFrame>
        <p:nvGraphicFramePr>
          <p:cNvPr id="19476" name="Object 20"/>
          <p:cNvGraphicFramePr>
            <a:graphicFrameLocks noChangeAspect="1"/>
          </p:cNvGraphicFramePr>
          <p:nvPr/>
        </p:nvGraphicFramePr>
        <p:xfrm>
          <a:off x="2987675" y="4724400"/>
          <a:ext cx="4392613" cy="1292225"/>
        </p:xfrm>
        <a:graphic>
          <a:graphicData uri="http://schemas.openxmlformats.org/presentationml/2006/ole">
            <p:oleObj spid="_x0000_s15376" name="公式" r:id="rId6" imgW="1366920" imgH="353520" progId="Equation.3">
              <p:embed/>
            </p:oleObj>
          </a:graphicData>
        </a:graphic>
      </p:graphicFrame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611188" y="3357563"/>
            <a:ext cx="59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2" grpId="0" autoUpdateAnimBg="0"/>
      <p:bldP spid="1947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21532" name="Text Box 28"/>
          <p:cNvSpPr txBox="1">
            <a:spLocks noChangeArrowheads="1"/>
          </p:cNvSpPr>
          <p:nvPr/>
        </p:nvSpPr>
        <p:spPr bwMode="auto">
          <a:xfrm>
            <a:off x="755650" y="836613"/>
            <a:ext cx="3598863" cy="617537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FFFF66"/>
              </a:gs>
            </a:gsLst>
            <a:lin ang="5400000" scaled="1"/>
          </a:gradFill>
          <a:ln w="38100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三、乘积样本空间</a:t>
            </a:r>
          </a:p>
        </p:txBody>
      </p:sp>
      <p:sp>
        <p:nvSpPr>
          <p:cNvPr id="21533" name="Text Box 29"/>
          <p:cNvSpPr txBox="1">
            <a:spLocks noChangeArrowheads="1"/>
          </p:cNvSpPr>
          <p:nvPr/>
        </p:nvSpPr>
        <p:spPr bwMode="auto">
          <a:xfrm>
            <a:off x="900113" y="1557338"/>
            <a:ext cx="4689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设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A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B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是两个集合，称</a:t>
            </a:r>
          </a:p>
        </p:txBody>
      </p:sp>
      <p:graphicFrame>
        <p:nvGraphicFramePr>
          <p:cNvPr id="21534" name="Object 30"/>
          <p:cNvGraphicFramePr>
            <a:graphicFrameLocks noGrp="1" noChangeAspect="1"/>
          </p:cNvGraphicFramePr>
          <p:nvPr>
            <p:ph idx="4294967295"/>
          </p:nvPr>
        </p:nvGraphicFramePr>
        <p:xfrm>
          <a:off x="1331913" y="2133600"/>
          <a:ext cx="5184775" cy="598488"/>
        </p:xfrm>
        <a:graphic>
          <a:graphicData uri="http://schemas.openxmlformats.org/presentationml/2006/ole">
            <p:oleObj spid="_x0000_s16388" name="公式" r:id="rId3" imgW="1490400" imgH="153720" progId="Equation.3">
              <p:embed/>
            </p:oleObj>
          </a:graphicData>
        </a:graphic>
      </p:graphicFrame>
      <p:sp>
        <p:nvSpPr>
          <p:cNvPr id="21536" name="Text Box 32"/>
          <p:cNvSpPr txBox="1">
            <a:spLocks noChangeArrowheads="1"/>
          </p:cNvSpPr>
          <p:nvPr/>
        </p:nvSpPr>
        <p:spPr bwMode="auto">
          <a:xfrm>
            <a:off x="755650" y="2708275"/>
            <a:ext cx="2970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为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A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与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B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的</a:t>
            </a: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积集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21537" name="Text Box 33"/>
          <p:cNvSpPr txBox="1">
            <a:spLocks noChangeArrowheads="1"/>
          </p:cNvSpPr>
          <p:nvPr/>
        </p:nvSpPr>
        <p:spPr bwMode="auto">
          <a:xfrm>
            <a:off x="468313" y="3213100"/>
            <a:ext cx="8208962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1.1.3  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设随机试验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E</a:t>
            </a:r>
            <a:r>
              <a:rPr lang="en-US" altLang="zh-CN" i="1" baseline="-25000">
                <a:solidFill>
                  <a:srgbClr val="000066"/>
                </a:solidFill>
                <a:ea typeface="楷体_GB2312" pitchFamily="49" charset="-122"/>
              </a:rPr>
              <a:t>i 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i=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1,2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en-US" altLang="zh-CN" i="1">
                <a:ea typeface="楷体_GB2312" pitchFamily="49" charset="-122"/>
              </a:rPr>
              <a:t>…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n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的样本空间分别为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Ω</a:t>
            </a:r>
            <a:r>
              <a:rPr lang="en-US" altLang="zh-CN" i="1" baseline="-25000">
                <a:solidFill>
                  <a:srgbClr val="000066"/>
                </a:solidFill>
                <a:ea typeface="楷体_GB2312" pitchFamily="49" charset="-122"/>
              </a:rPr>
              <a:t>i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 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i=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1,2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en-US" altLang="zh-CN" i="1">
                <a:ea typeface="楷体_GB2312" pitchFamily="49" charset="-122"/>
              </a:rPr>
              <a:t>…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n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称</a:t>
            </a:r>
          </a:p>
        </p:txBody>
      </p:sp>
      <p:sp>
        <p:nvSpPr>
          <p:cNvPr id="21545" name="Text Box 41"/>
          <p:cNvSpPr txBox="1">
            <a:spLocks noChangeArrowheads="1"/>
          </p:cNvSpPr>
          <p:nvPr/>
        </p:nvSpPr>
        <p:spPr bwMode="auto">
          <a:xfrm>
            <a:off x="755650" y="4437063"/>
            <a:ext cx="7921625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Ω</a:t>
            </a:r>
            <a:r>
              <a:rPr lang="en-US" altLang="zh-CN" baseline="-25000">
                <a:solidFill>
                  <a:srgbClr val="000066"/>
                </a:solidFill>
                <a:ea typeface="楷体_GB2312" pitchFamily="49" charset="-122"/>
              </a:rPr>
              <a:t>1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×Ω</a:t>
            </a:r>
            <a:r>
              <a:rPr lang="en-US" altLang="zh-CN" baseline="-25000">
                <a:solidFill>
                  <a:srgbClr val="000066"/>
                </a:solidFill>
                <a:ea typeface="楷体_GB2312" pitchFamily="49" charset="-122"/>
              </a:rPr>
              <a:t>2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×…×Ω</a:t>
            </a:r>
            <a:r>
              <a:rPr lang="en-US" altLang="zh-CN" i="1" baseline="-25000">
                <a:solidFill>
                  <a:srgbClr val="000066"/>
                </a:solidFill>
                <a:ea typeface="楷体_GB2312" pitchFamily="49" charset="-122"/>
              </a:rPr>
              <a:t>n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={(ω</a:t>
            </a:r>
            <a:r>
              <a:rPr lang="en-US" altLang="zh-CN" baseline="-25000">
                <a:solidFill>
                  <a:srgbClr val="000066"/>
                </a:solidFill>
                <a:ea typeface="楷体_GB2312" pitchFamily="49" charset="-122"/>
              </a:rPr>
              <a:t>1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 ω</a:t>
            </a:r>
            <a:r>
              <a:rPr lang="en-US" altLang="zh-CN" baseline="-25000">
                <a:solidFill>
                  <a:srgbClr val="000066"/>
                </a:solidFill>
                <a:ea typeface="楷体_GB2312" pitchFamily="49" charset="-122"/>
              </a:rPr>
              <a:t>2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…, ω</a:t>
            </a:r>
            <a:r>
              <a:rPr lang="en-US" altLang="zh-CN" i="1" baseline="-25000">
                <a:solidFill>
                  <a:srgbClr val="000066"/>
                </a:solidFill>
                <a:ea typeface="楷体_GB2312" pitchFamily="49" charset="-122"/>
              </a:rPr>
              <a:t>n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 , ω</a:t>
            </a:r>
            <a:r>
              <a:rPr lang="en-US" altLang="zh-CN" i="1" baseline="-25000">
                <a:solidFill>
                  <a:srgbClr val="000066"/>
                </a:solidFill>
                <a:ea typeface="楷体_GB2312" pitchFamily="49" charset="-122"/>
              </a:rPr>
              <a:t>i 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∈ Ω</a:t>
            </a:r>
            <a:r>
              <a:rPr lang="en-US" altLang="zh-CN" i="1" baseline="-25000">
                <a:solidFill>
                  <a:srgbClr val="000066"/>
                </a:solidFill>
                <a:ea typeface="楷体_GB2312" pitchFamily="49" charset="-122"/>
              </a:rPr>
              <a:t>i 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i=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1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2, …,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n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}</a:t>
            </a:r>
          </a:p>
        </p:txBody>
      </p:sp>
      <p:sp>
        <p:nvSpPr>
          <p:cNvPr id="21547" name="Text Box 43"/>
          <p:cNvSpPr txBox="1">
            <a:spLocks noChangeArrowheads="1"/>
          </p:cNvSpPr>
          <p:nvPr/>
        </p:nvSpPr>
        <p:spPr bwMode="auto">
          <a:xfrm>
            <a:off x="468313" y="5661025"/>
            <a:ext cx="31416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为</a:t>
            </a: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乘积样本空间</a:t>
            </a: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32" grpId="0" animBg="1"/>
      <p:bldP spid="21533" grpId="0"/>
      <p:bldP spid="21536" grpId="0"/>
      <p:bldP spid="21537" grpId="0"/>
      <p:bldP spid="21545" grpId="0"/>
      <p:bldP spid="215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539750" y="620713"/>
            <a:ext cx="7813675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b="0">
                <a:solidFill>
                  <a:srgbClr val="800000"/>
                </a:solidFill>
              </a:rPr>
              <a:t>    </a:t>
            </a:r>
            <a:r>
              <a:rPr lang="en-US" altLang="zh-CN">
                <a:solidFill>
                  <a:srgbClr val="800000"/>
                </a:solidFill>
              </a:rPr>
              <a:t>Ex.3</a:t>
            </a:r>
            <a:r>
              <a:rPr lang="en-US" altLang="zh-CN" b="0">
                <a:solidFill>
                  <a:srgbClr val="000066"/>
                </a:solidFill>
              </a:rPr>
              <a:t> 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设抛一枚均匀硬币试验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E</a:t>
            </a:r>
            <a:r>
              <a:rPr lang="en-US" altLang="zh-CN" baseline="-25000">
                <a:solidFill>
                  <a:srgbClr val="000066"/>
                </a:solidFill>
                <a:ea typeface="楷体_GB2312" pitchFamily="49" charset="-122"/>
              </a:rPr>
              <a:t>1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的样本空间为</a:t>
            </a:r>
          </a:p>
        </p:txBody>
      </p:sp>
      <p:graphicFrame>
        <p:nvGraphicFramePr>
          <p:cNvPr id="38922" name="Object 10"/>
          <p:cNvGraphicFramePr>
            <a:graphicFrameLocks noChangeAspect="1"/>
          </p:cNvGraphicFramePr>
          <p:nvPr/>
        </p:nvGraphicFramePr>
        <p:xfrm>
          <a:off x="2843213" y="1557338"/>
          <a:ext cx="2160587" cy="584200"/>
        </p:xfrm>
        <a:graphic>
          <a:graphicData uri="http://schemas.openxmlformats.org/presentationml/2006/ole">
            <p:oleObj spid="_x0000_s17415" name="公式" r:id="rId3" imgW="625320" imgH="153720" progId="Equation.3">
              <p:embed/>
            </p:oleObj>
          </a:graphicData>
        </a:graphic>
      </p:graphicFrame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611188" y="2133600"/>
            <a:ext cx="6773862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掷一颗均匀骰子试验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E</a:t>
            </a:r>
            <a:r>
              <a:rPr lang="en-US" altLang="zh-CN" baseline="-25000">
                <a:solidFill>
                  <a:srgbClr val="000066"/>
                </a:solidFill>
                <a:ea typeface="楷体_GB2312" pitchFamily="49" charset="-122"/>
              </a:rPr>
              <a:t>2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的样本空间为</a:t>
            </a:r>
          </a:p>
        </p:txBody>
      </p:sp>
      <p:graphicFrame>
        <p:nvGraphicFramePr>
          <p:cNvPr id="38924" name="Object 12"/>
          <p:cNvGraphicFramePr>
            <a:graphicFrameLocks noChangeAspect="1"/>
          </p:cNvGraphicFramePr>
          <p:nvPr/>
        </p:nvGraphicFramePr>
        <p:xfrm>
          <a:off x="2339975" y="2852738"/>
          <a:ext cx="3497263" cy="584200"/>
        </p:xfrm>
        <a:graphic>
          <a:graphicData uri="http://schemas.openxmlformats.org/presentationml/2006/ole">
            <p:oleObj spid="_x0000_s17416" name="公式" r:id="rId4" imgW="1027080" imgH="153720" progId="Equation.3">
              <p:embed/>
            </p:oleObj>
          </a:graphicData>
        </a:graphic>
      </p:graphicFrame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395288" y="3500438"/>
            <a:ext cx="7991475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  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先抛一枚均匀硬币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再掷一颗均匀骰子试验的样本空间可设为</a:t>
            </a: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971550" y="4724400"/>
            <a:ext cx="79216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Ω=Ω</a:t>
            </a:r>
            <a:r>
              <a:rPr lang="en-US" altLang="zh-CN" baseline="-25000">
                <a:solidFill>
                  <a:srgbClr val="000066"/>
                </a:solidFill>
                <a:ea typeface="楷体_GB2312" pitchFamily="49" charset="-122"/>
              </a:rPr>
              <a:t>1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×Ω</a:t>
            </a:r>
            <a:r>
              <a:rPr lang="en-US" altLang="zh-CN" baseline="-25000">
                <a:solidFill>
                  <a:srgbClr val="000066"/>
                </a:solidFill>
                <a:ea typeface="楷体_GB2312" pitchFamily="49" charset="-122"/>
              </a:rPr>
              <a:t>2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={(ω</a:t>
            </a:r>
            <a:r>
              <a:rPr lang="en-US" altLang="zh-CN" baseline="-25000">
                <a:solidFill>
                  <a:srgbClr val="000066"/>
                </a:solidFill>
                <a:ea typeface="楷体_GB2312" pitchFamily="49" charset="-122"/>
              </a:rPr>
              <a:t>1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,ω</a:t>
            </a:r>
            <a:r>
              <a:rPr lang="en-US" altLang="zh-CN" baseline="-25000">
                <a:solidFill>
                  <a:srgbClr val="000066"/>
                </a:solidFill>
                <a:ea typeface="楷体_GB2312" pitchFamily="49" charset="-122"/>
              </a:rPr>
              <a:t>2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 , ω</a:t>
            </a:r>
            <a:r>
              <a:rPr lang="en-US" altLang="zh-CN" i="1" baseline="-25000">
                <a:solidFill>
                  <a:srgbClr val="000066"/>
                </a:solidFill>
                <a:ea typeface="楷体_GB2312" pitchFamily="49" charset="-122"/>
              </a:rPr>
              <a:t>i 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∈ Ω</a:t>
            </a:r>
            <a:r>
              <a:rPr lang="en-US" altLang="zh-CN" i="1" baseline="-25000">
                <a:solidFill>
                  <a:srgbClr val="000066"/>
                </a:solidFill>
                <a:ea typeface="楷体_GB2312" pitchFamily="49" charset="-122"/>
              </a:rPr>
              <a:t>i 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i=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1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2}</a:t>
            </a:r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468313" y="5589588"/>
            <a:ext cx="80216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有 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ω=(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T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i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 ∈Ω, ω= (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H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i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 ∈Ω,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i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=1,2, …,6.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1" grpId="0"/>
      <p:bldP spid="38923" grpId="0"/>
      <p:bldP spid="38925" grpId="0"/>
      <p:bldP spid="38927" grpId="0"/>
      <p:bldP spid="389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539750" y="620713"/>
            <a:ext cx="7813675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b="0">
                <a:solidFill>
                  <a:srgbClr val="800000"/>
                </a:solidFill>
              </a:rPr>
              <a:t>    </a:t>
            </a:r>
            <a:r>
              <a:rPr lang="en-US" altLang="zh-CN">
                <a:solidFill>
                  <a:srgbClr val="800000"/>
                </a:solidFill>
              </a:rPr>
              <a:t>Ex.4</a:t>
            </a:r>
            <a:r>
              <a:rPr lang="en-US" altLang="zh-CN" b="0">
                <a:solidFill>
                  <a:srgbClr val="000066"/>
                </a:solidFill>
              </a:rPr>
              <a:t>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n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次独立重复抛一枚均匀硬币试验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E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的样本空间为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755650" y="1844675"/>
            <a:ext cx="79216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Ω</a:t>
            </a:r>
            <a:r>
              <a:rPr lang="en-US" altLang="zh-CN" i="1" baseline="-25000">
                <a:solidFill>
                  <a:srgbClr val="000066"/>
                </a:solidFill>
                <a:ea typeface="楷体_GB2312" pitchFamily="49" charset="-122"/>
              </a:rPr>
              <a:t>n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={(ω</a:t>
            </a:r>
            <a:r>
              <a:rPr lang="en-US" altLang="zh-CN" baseline="-25000">
                <a:solidFill>
                  <a:srgbClr val="000066"/>
                </a:solidFill>
                <a:ea typeface="楷体_GB2312" pitchFamily="49" charset="-122"/>
              </a:rPr>
              <a:t>1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 ω</a:t>
            </a:r>
            <a:r>
              <a:rPr lang="en-US" altLang="zh-CN" baseline="-25000">
                <a:solidFill>
                  <a:srgbClr val="000066"/>
                </a:solidFill>
                <a:ea typeface="楷体_GB2312" pitchFamily="49" charset="-122"/>
              </a:rPr>
              <a:t>2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…, ω</a:t>
            </a:r>
            <a:r>
              <a:rPr lang="en-US" altLang="zh-CN" i="1" baseline="-25000">
                <a:solidFill>
                  <a:srgbClr val="000066"/>
                </a:solidFill>
                <a:ea typeface="楷体_GB2312" pitchFamily="49" charset="-122"/>
              </a:rPr>
              <a:t>n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 , ω</a:t>
            </a:r>
            <a:r>
              <a:rPr lang="en-US" altLang="zh-CN" i="1" baseline="-25000">
                <a:solidFill>
                  <a:srgbClr val="000066"/>
                </a:solidFill>
                <a:ea typeface="楷体_GB2312" pitchFamily="49" charset="-122"/>
              </a:rPr>
              <a:t>i 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∈ Ω,</a:t>
            </a:r>
            <a:r>
              <a:rPr lang="en-US" altLang="zh-CN" i="1" baseline="-25000">
                <a:solidFill>
                  <a:srgbClr val="000066"/>
                </a:solidFill>
                <a:ea typeface="楷体_GB2312" pitchFamily="49" charset="-122"/>
              </a:rPr>
              <a:t> 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i=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1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2, …,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n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}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1260475" y="2708275"/>
            <a:ext cx="51117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=Ω×Ω×…×Ω=Ω</a:t>
            </a:r>
            <a:r>
              <a:rPr lang="en-US" altLang="zh-CN" i="1" baseline="30000">
                <a:solidFill>
                  <a:srgbClr val="000066"/>
                </a:solidFill>
                <a:ea typeface="楷体_GB2312" pitchFamily="49" charset="-122"/>
              </a:rPr>
              <a:t>n</a:t>
            </a:r>
            <a:endParaRPr lang="en-US" altLang="zh-CN" i="1">
              <a:solidFill>
                <a:srgbClr val="000066"/>
              </a:solidFill>
              <a:ea typeface="楷体_GB2312" pitchFamily="49" charset="-122"/>
            </a:endParaRPr>
          </a:p>
        </p:txBody>
      </p:sp>
      <p:sp>
        <p:nvSpPr>
          <p:cNvPr id="41991" name="AutoShape 7"/>
          <p:cNvSpPr>
            <a:spLocks noChangeArrowheads="1"/>
          </p:cNvSpPr>
          <p:nvPr/>
        </p:nvSpPr>
        <p:spPr bwMode="auto">
          <a:xfrm>
            <a:off x="6156325" y="2636838"/>
            <a:ext cx="2663825" cy="1081087"/>
          </a:xfrm>
          <a:prstGeom prst="wedgeRoundRectCallout">
            <a:avLst>
              <a:gd name="adj1" fmla="val -96062"/>
              <a:gd name="adj2" fmla="val -22039"/>
              <a:gd name="adj3" fmla="val 16667"/>
            </a:avLst>
          </a:prstGeom>
          <a:gradFill rotWithShape="1">
            <a:gsLst>
              <a:gs pos="0">
                <a:schemeClr val="accent1"/>
              </a:gs>
              <a:gs pos="50000">
                <a:srgbClr val="FFFFCC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rgbClr val="FFFFFF"/>
            </a:solidFill>
            <a:miter lim="800000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zh-CN" altLang="en-US">
                <a:solidFill>
                  <a:srgbClr val="800000"/>
                </a:solidFill>
              </a:rPr>
              <a:t>称为</a:t>
            </a:r>
            <a:r>
              <a:rPr lang="en-US" altLang="zh-CN">
                <a:solidFill>
                  <a:srgbClr val="800000"/>
                </a:solidFill>
              </a:rPr>
              <a:t>Ω</a:t>
            </a:r>
            <a:r>
              <a:rPr lang="zh-CN" altLang="en-US">
                <a:solidFill>
                  <a:srgbClr val="800000"/>
                </a:solidFill>
              </a:rPr>
              <a:t>的</a:t>
            </a:r>
            <a:r>
              <a:rPr lang="en-US" altLang="zh-CN" i="1">
                <a:solidFill>
                  <a:srgbClr val="800000"/>
                </a:solidFill>
              </a:rPr>
              <a:t>n</a:t>
            </a:r>
            <a:r>
              <a:rPr lang="zh-CN" altLang="en-US">
                <a:solidFill>
                  <a:srgbClr val="800000"/>
                </a:solidFill>
              </a:rPr>
              <a:t>维乘积空间</a:t>
            </a:r>
            <a:r>
              <a:rPr lang="en-US" altLang="zh-CN">
                <a:solidFill>
                  <a:srgbClr val="800000"/>
                </a:solidFill>
              </a:rPr>
              <a:t>.</a:t>
            </a: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611188" y="3860800"/>
            <a:ext cx="69865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如 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T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T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H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 ∈Ω,  (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H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T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H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 ∈Ω</a:t>
            </a:r>
            <a:r>
              <a:rPr lang="en-US" altLang="zh-CN" baseline="-25000">
                <a:solidFill>
                  <a:srgbClr val="000066"/>
                </a:solidFill>
                <a:ea typeface="楷体_GB2312" pitchFamily="49" charset="-122"/>
              </a:rPr>
              <a:t>3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=Ω</a:t>
            </a:r>
            <a:r>
              <a:rPr lang="en-US" altLang="zh-CN" baseline="30000">
                <a:solidFill>
                  <a:srgbClr val="000066"/>
                </a:solidFill>
                <a:ea typeface="楷体_GB2312" pitchFamily="49" charset="-122"/>
              </a:rPr>
              <a:t>3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. 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468313" y="4797425"/>
            <a:ext cx="2879725" cy="617538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FFFF66"/>
              </a:gs>
            </a:gsLst>
            <a:lin ang="5400000" scaled="1"/>
          </a:gradFill>
          <a:ln w="38100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四、概率性质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468313" y="5518150"/>
            <a:ext cx="8343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(Ω,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F,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P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是概率空间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则概率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P 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有如下性质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400" b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utoUpdateAnimBg="0"/>
      <p:bldP spid="41989" grpId="0"/>
      <p:bldP spid="41990" grpId="0"/>
      <p:bldP spid="41991" grpId="0" animBg="1"/>
      <p:bldP spid="41992" grpId="0"/>
      <p:bldP spid="41993" grpId="0" animBg="1"/>
      <p:bldP spid="4199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684213" y="836613"/>
            <a:ext cx="2044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800000"/>
                </a:solidFill>
              </a:rPr>
              <a:t>1) </a:t>
            </a:r>
            <a:r>
              <a:rPr lang="en-US" altLang="zh-CN" i="1">
                <a:solidFill>
                  <a:srgbClr val="800000"/>
                </a:solidFill>
              </a:rPr>
              <a:t>P</a:t>
            </a:r>
            <a:r>
              <a:rPr lang="en-US" altLang="zh-CN">
                <a:solidFill>
                  <a:srgbClr val="800000"/>
                </a:solidFill>
              </a:rPr>
              <a:t>(</a:t>
            </a:r>
            <a:r>
              <a:rPr lang="en-US" altLang="zh-CN" i="1">
                <a:solidFill>
                  <a:srgbClr val="800000"/>
                </a:solidFill>
                <a:latin typeface="Symbol" panose="05050102010706020507" pitchFamily="18" charset="2"/>
                <a:ea typeface="楷体_GB2312" pitchFamily="49" charset="-122"/>
              </a:rPr>
              <a:t>f </a:t>
            </a:r>
            <a:r>
              <a:rPr lang="en-US" altLang="zh-CN">
                <a:solidFill>
                  <a:srgbClr val="800000"/>
                </a:solidFill>
              </a:rPr>
              <a:t>)=0;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684213" y="1557338"/>
            <a:ext cx="32988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800000"/>
                </a:solidFill>
              </a:rPr>
              <a:t>2)</a:t>
            </a: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有限可加性</a:t>
            </a: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:</a:t>
            </a:r>
            <a:r>
              <a:rPr lang="en-US" altLang="zh-CN">
                <a:solidFill>
                  <a:srgbClr val="CC3300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若</a:t>
            </a:r>
            <a:r>
              <a:rPr lang="zh-CN" altLang="en-US">
                <a:solidFill>
                  <a:srgbClr val="CC3300"/>
                </a:solidFill>
              </a:rPr>
              <a:t> </a:t>
            </a:r>
          </a:p>
        </p:txBody>
      </p:sp>
      <p:graphicFrame>
        <p:nvGraphicFramePr>
          <p:cNvPr id="10250" name="Object 10"/>
          <p:cNvGraphicFramePr>
            <a:graphicFrameLocks noChangeAspect="1"/>
          </p:cNvGraphicFramePr>
          <p:nvPr/>
        </p:nvGraphicFramePr>
        <p:xfrm>
          <a:off x="1476375" y="2205038"/>
          <a:ext cx="6913563" cy="695325"/>
        </p:xfrm>
        <a:graphic>
          <a:graphicData uri="http://schemas.openxmlformats.org/presentationml/2006/ole">
            <p:oleObj spid="_x0000_s18448" name="公式" r:id="rId3" imgW="1984680" imgH="169200" progId="Equation.3">
              <p:embed/>
            </p:oleObj>
          </a:graphicData>
        </a:graphic>
      </p:graphicFrame>
      <p:graphicFrame>
        <p:nvGraphicFramePr>
          <p:cNvPr id="10252" name="Object 12"/>
          <p:cNvGraphicFramePr>
            <a:graphicFrameLocks noChangeAspect="1"/>
          </p:cNvGraphicFramePr>
          <p:nvPr/>
        </p:nvGraphicFramePr>
        <p:xfrm>
          <a:off x="2124075" y="2995613"/>
          <a:ext cx="4176713" cy="1116012"/>
        </p:xfrm>
        <a:graphic>
          <a:graphicData uri="http://schemas.openxmlformats.org/presentationml/2006/ole">
            <p:oleObj spid="_x0000_s18449" name="公式" r:id="rId4" imgW="1096560" imgH="353520" progId="Equation.3">
              <p:embed/>
            </p:oleObj>
          </a:graphicData>
        </a:graphic>
      </p:graphicFrame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684213" y="2852738"/>
            <a:ext cx="59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则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611188" y="4438650"/>
            <a:ext cx="13350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推论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1:</a:t>
            </a:r>
          </a:p>
        </p:txBody>
      </p:sp>
      <p:graphicFrame>
        <p:nvGraphicFramePr>
          <p:cNvPr id="10256" name="Object 16"/>
          <p:cNvGraphicFramePr>
            <a:graphicFrameLocks noChangeAspect="1"/>
          </p:cNvGraphicFramePr>
          <p:nvPr/>
        </p:nvGraphicFramePr>
        <p:xfrm>
          <a:off x="2051050" y="4365625"/>
          <a:ext cx="3206750" cy="654050"/>
        </p:xfrm>
        <a:graphic>
          <a:graphicData uri="http://schemas.openxmlformats.org/presentationml/2006/ole">
            <p:oleObj spid="_x0000_s18450" name="公式" r:id="rId5" imgW="880200" imgH="161280" progId="Equation.3">
              <p:embed/>
            </p:oleObj>
          </a:graphicData>
        </a:graphic>
      </p:graphicFrame>
      <p:grpSp>
        <p:nvGrpSpPr>
          <p:cNvPr id="2" name="Group 31"/>
          <p:cNvGrpSpPr/>
          <p:nvPr/>
        </p:nvGrpSpPr>
        <p:grpSpPr bwMode="auto">
          <a:xfrm>
            <a:off x="468313" y="5086350"/>
            <a:ext cx="5602287" cy="579438"/>
            <a:chOff x="288" y="3331"/>
            <a:chExt cx="3529" cy="365"/>
          </a:xfrm>
        </p:grpSpPr>
        <p:sp>
          <p:nvSpPr>
            <p:cNvPr id="17421" name="Text Box 32"/>
            <p:cNvSpPr txBox="1">
              <a:spLocks noChangeArrowheads="1"/>
            </p:cNvSpPr>
            <p:nvPr/>
          </p:nvSpPr>
          <p:spPr bwMode="auto">
            <a:xfrm>
              <a:off x="288" y="3331"/>
              <a:ext cx="352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rgbClr val="000066"/>
                  </a:solidFill>
                  <a:ea typeface="楷体_GB2312" pitchFamily="49" charset="-122"/>
                </a:rPr>
                <a:t>推论</a:t>
              </a: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2 (</a:t>
              </a: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单调性</a:t>
              </a:r>
              <a:r>
                <a:rPr lang="en-US" altLang="zh-CN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):</a:t>
              </a: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若      ，则</a:t>
              </a:r>
            </a:p>
          </p:txBody>
        </p:sp>
        <p:graphicFrame>
          <p:nvGraphicFramePr>
            <p:cNvPr id="17422" name="Object 33"/>
            <p:cNvGraphicFramePr>
              <a:graphicFrameLocks noChangeAspect="1"/>
            </p:cNvGraphicFramePr>
            <p:nvPr/>
          </p:nvGraphicFramePr>
          <p:xfrm>
            <a:off x="2544" y="3379"/>
            <a:ext cx="692" cy="254"/>
          </p:xfrm>
          <a:graphic>
            <a:graphicData uri="http://schemas.openxmlformats.org/presentationml/2006/ole">
              <p:oleObj spid="_x0000_s18451" name="Equation" r:id="rId6" imgW="339840" imgH="107640" progId="Equation.3">
                <p:embed/>
              </p:oleObj>
            </a:graphicData>
          </a:graphic>
        </p:graphicFrame>
      </p:grpSp>
      <p:sp>
        <p:nvSpPr>
          <p:cNvPr id="10274" name="Text Box 34"/>
          <p:cNvSpPr txBox="1">
            <a:spLocks noChangeArrowheads="1"/>
          </p:cNvSpPr>
          <p:nvPr/>
        </p:nvSpPr>
        <p:spPr bwMode="auto">
          <a:xfrm>
            <a:off x="912813" y="5734050"/>
            <a:ext cx="4375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i="1">
                <a:solidFill>
                  <a:srgbClr val="000066"/>
                </a:solidFill>
              </a:rPr>
              <a:t>P</a:t>
            </a:r>
            <a:r>
              <a:rPr lang="en-US" altLang="zh-CN">
                <a:solidFill>
                  <a:srgbClr val="000066"/>
                </a:solidFill>
              </a:rPr>
              <a:t>(</a:t>
            </a:r>
            <a:r>
              <a:rPr lang="en-US" altLang="zh-CN" i="1">
                <a:solidFill>
                  <a:srgbClr val="000066"/>
                </a:solidFill>
              </a:rPr>
              <a:t>A</a:t>
            </a:r>
            <a:r>
              <a:rPr lang="zh-CN" altLang="en-US">
                <a:solidFill>
                  <a:srgbClr val="000066"/>
                </a:solidFill>
              </a:rPr>
              <a:t>－</a:t>
            </a:r>
            <a:r>
              <a:rPr lang="en-US" altLang="zh-CN" i="1">
                <a:solidFill>
                  <a:srgbClr val="000066"/>
                </a:solidFill>
              </a:rPr>
              <a:t>B</a:t>
            </a:r>
            <a:r>
              <a:rPr lang="en-US" altLang="zh-CN">
                <a:solidFill>
                  <a:srgbClr val="000066"/>
                </a:solidFill>
              </a:rPr>
              <a:t>)=</a:t>
            </a:r>
            <a:r>
              <a:rPr lang="en-US" altLang="zh-CN" i="1">
                <a:solidFill>
                  <a:srgbClr val="000066"/>
                </a:solidFill>
              </a:rPr>
              <a:t>P</a:t>
            </a:r>
            <a:r>
              <a:rPr lang="en-US" altLang="zh-CN">
                <a:solidFill>
                  <a:srgbClr val="000066"/>
                </a:solidFill>
              </a:rPr>
              <a:t>(</a:t>
            </a:r>
            <a:r>
              <a:rPr lang="en-US" altLang="zh-CN" i="1">
                <a:solidFill>
                  <a:srgbClr val="000066"/>
                </a:solidFill>
              </a:rPr>
              <a:t>A</a:t>
            </a:r>
            <a:r>
              <a:rPr lang="en-US" altLang="zh-CN">
                <a:solidFill>
                  <a:srgbClr val="000066"/>
                </a:solidFill>
              </a:rPr>
              <a:t>)</a:t>
            </a:r>
            <a:r>
              <a:rPr lang="zh-CN" altLang="en-US">
                <a:solidFill>
                  <a:srgbClr val="000066"/>
                </a:solidFill>
              </a:rPr>
              <a:t>－</a:t>
            </a:r>
            <a:r>
              <a:rPr lang="en-US" altLang="zh-CN" i="1">
                <a:solidFill>
                  <a:srgbClr val="000066"/>
                </a:solidFill>
              </a:rPr>
              <a:t>P</a:t>
            </a:r>
            <a:r>
              <a:rPr lang="en-US" altLang="zh-CN">
                <a:solidFill>
                  <a:srgbClr val="000066"/>
                </a:solidFill>
              </a:rPr>
              <a:t>(</a:t>
            </a:r>
            <a:r>
              <a:rPr lang="en-US" altLang="zh-CN" i="1">
                <a:solidFill>
                  <a:srgbClr val="000066"/>
                </a:solidFill>
              </a:rPr>
              <a:t>B</a:t>
            </a:r>
            <a:r>
              <a:rPr lang="en-US" altLang="zh-CN">
                <a:solidFill>
                  <a:srgbClr val="000066"/>
                </a:solidFill>
              </a:rPr>
              <a:t>)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且</a:t>
            </a:r>
          </a:p>
        </p:txBody>
      </p:sp>
      <p:graphicFrame>
        <p:nvGraphicFramePr>
          <p:cNvPr id="10275" name="Object 35"/>
          <p:cNvGraphicFramePr>
            <a:graphicFrameLocks noChangeAspect="1"/>
          </p:cNvGraphicFramePr>
          <p:nvPr/>
        </p:nvGraphicFramePr>
        <p:xfrm>
          <a:off x="5435600" y="5805488"/>
          <a:ext cx="2312988" cy="527050"/>
        </p:xfrm>
        <a:graphic>
          <a:graphicData uri="http://schemas.openxmlformats.org/presentationml/2006/ole">
            <p:oleObj spid="_x0000_s18452" name="公式" r:id="rId7" imgW="710280" imgH="138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 autoUpdateAnimBg="0"/>
      <p:bldP spid="10249" grpId="0" autoUpdateAnimBg="0"/>
      <p:bldP spid="10254" grpId="0" autoUpdateAnimBg="0"/>
      <p:bldP spid="10255" grpId="0" autoUpdateAnimBg="0"/>
      <p:bldP spid="1027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684213" y="765175"/>
            <a:ext cx="32400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800000"/>
                </a:solidFill>
              </a:rPr>
              <a:t>3) </a:t>
            </a: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概率的连续性</a:t>
            </a:r>
          </a:p>
        </p:txBody>
      </p:sp>
      <p:graphicFrame>
        <p:nvGraphicFramePr>
          <p:cNvPr id="30730" name="Object 10"/>
          <p:cNvGraphicFramePr>
            <a:graphicFrameLocks noChangeAspect="1"/>
          </p:cNvGraphicFramePr>
          <p:nvPr/>
        </p:nvGraphicFramePr>
        <p:xfrm>
          <a:off x="692150" y="2432050"/>
          <a:ext cx="3228975" cy="781050"/>
        </p:xfrm>
        <a:graphic>
          <a:graphicData uri="http://schemas.openxmlformats.org/presentationml/2006/ole">
            <p:oleObj spid="_x0000_s19472" name="Equation" r:id="rId3" imgW="1050120" imgH="230760" progId="Equation.3">
              <p:embed/>
            </p:oleObj>
          </a:graphicData>
        </a:graphic>
      </p:graphicFrame>
      <p:graphicFrame>
        <p:nvGraphicFramePr>
          <p:cNvPr id="30731" name="Object 11"/>
          <p:cNvGraphicFramePr>
            <a:graphicFrameLocks noChangeAspect="1"/>
          </p:cNvGraphicFramePr>
          <p:nvPr/>
        </p:nvGraphicFramePr>
        <p:xfrm>
          <a:off x="3938588" y="1287463"/>
          <a:ext cx="1641475" cy="1089025"/>
        </p:xfrm>
        <a:graphic>
          <a:graphicData uri="http://schemas.openxmlformats.org/presentationml/2006/ole">
            <p:oleObj spid="_x0000_s19473" name="公式" r:id="rId4" imgW="509760" imgH="338400" progId="Equation.3">
              <p:embed/>
            </p:oleObj>
          </a:graphicData>
        </a:graphic>
      </p:graphicFrame>
      <p:graphicFrame>
        <p:nvGraphicFramePr>
          <p:cNvPr id="30732" name="Object 12"/>
          <p:cNvGraphicFramePr>
            <a:graphicFrameLocks noChangeAspect="1"/>
          </p:cNvGraphicFramePr>
          <p:nvPr/>
        </p:nvGraphicFramePr>
        <p:xfrm>
          <a:off x="539750" y="1628775"/>
          <a:ext cx="3284538" cy="550863"/>
        </p:xfrm>
        <a:graphic>
          <a:graphicData uri="http://schemas.openxmlformats.org/presentationml/2006/ole">
            <p:oleObj spid="_x0000_s19474" name="Equation" r:id="rId5" imgW="1034640" imgH="153720" progId="Equation.3">
              <p:embed/>
            </p:oleObj>
          </a:graphicData>
        </a:graphic>
      </p:graphicFrame>
      <p:sp>
        <p:nvSpPr>
          <p:cNvPr id="30733" name="Oval 13"/>
          <p:cNvSpPr>
            <a:spLocks noChangeArrowheads="1"/>
          </p:cNvSpPr>
          <p:nvPr/>
        </p:nvSpPr>
        <p:spPr bwMode="auto">
          <a:xfrm>
            <a:off x="6264275" y="1630363"/>
            <a:ext cx="2590800" cy="2590800"/>
          </a:xfrm>
          <a:prstGeom prst="ellipse">
            <a:avLst/>
          </a:prstGeom>
          <a:gradFill rotWithShape="0">
            <a:gsLst>
              <a:gs pos="0">
                <a:srgbClr val="00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30734" name="Oval 14"/>
          <p:cNvSpPr>
            <a:spLocks noChangeArrowheads="1"/>
          </p:cNvSpPr>
          <p:nvPr/>
        </p:nvSpPr>
        <p:spPr bwMode="auto">
          <a:xfrm>
            <a:off x="6797675" y="2011363"/>
            <a:ext cx="1752600" cy="1828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30735" name="Oval 15"/>
          <p:cNvSpPr>
            <a:spLocks noChangeArrowheads="1"/>
          </p:cNvSpPr>
          <p:nvPr/>
        </p:nvSpPr>
        <p:spPr bwMode="auto">
          <a:xfrm>
            <a:off x="7102475" y="2316163"/>
            <a:ext cx="1143000" cy="106680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30736" name="AutoShape 16"/>
          <p:cNvSpPr>
            <a:spLocks noChangeArrowheads="1"/>
          </p:cNvSpPr>
          <p:nvPr/>
        </p:nvSpPr>
        <p:spPr bwMode="auto">
          <a:xfrm>
            <a:off x="5867400" y="1414463"/>
            <a:ext cx="914400" cy="609600"/>
          </a:xfrm>
          <a:prstGeom prst="wedgeRoundRectCallout">
            <a:avLst>
              <a:gd name="adj1" fmla="val 41843"/>
              <a:gd name="adj2" fmla="val 134116"/>
              <a:gd name="adj3" fmla="val 16667"/>
            </a:avLst>
          </a:prstGeom>
          <a:gradFill rotWithShape="0">
            <a:gsLst>
              <a:gs pos="0">
                <a:schemeClr val="bg1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i="1">
                <a:solidFill>
                  <a:srgbClr val="000066"/>
                </a:solidFill>
              </a:rPr>
              <a:t>A</a:t>
            </a:r>
            <a:r>
              <a:rPr lang="en-US" altLang="zh-CN" baseline="-25000">
                <a:solidFill>
                  <a:srgbClr val="000066"/>
                </a:solidFill>
              </a:rPr>
              <a:t>1</a:t>
            </a:r>
          </a:p>
        </p:txBody>
      </p:sp>
      <p:sp>
        <p:nvSpPr>
          <p:cNvPr id="30737" name="AutoShape 17"/>
          <p:cNvSpPr>
            <a:spLocks noChangeArrowheads="1"/>
          </p:cNvSpPr>
          <p:nvPr/>
        </p:nvSpPr>
        <p:spPr bwMode="auto">
          <a:xfrm>
            <a:off x="5730875" y="2544763"/>
            <a:ext cx="914400" cy="609600"/>
          </a:xfrm>
          <a:prstGeom prst="wedgeRoundRectCallout">
            <a:avLst>
              <a:gd name="adj1" fmla="val 92708"/>
              <a:gd name="adj2" fmla="val 63801"/>
              <a:gd name="adj3" fmla="val 16667"/>
            </a:avLst>
          </a:prstGeom>
          <a:gradFill rotWithShape="0">
            <a:gsLst>
              <a:gs pos="0">
                <a:schemeClr val="bg1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i="1">
                <a:solidFill>
                  <a:srgbClr val="000066"/>
                </a:solidFill>
              </a:rPr>
              <a:t>A</a:t>
            </a:r>
            <a:r>
              <a:rPr lang="en-US" altLang="zh-CN" i="1" baseline="-25000">
                <a:solidFill>
                  <a:srgbClr val="000066"/>
                </a:solidFill>
              </a:rPr>
              <a:t>n</a:t>
            </a:r>
          </a:p>
        </p:txBody>
      </p:sp>
      <p:sp>
        <p:nvSpPr>
          <p:cNvPr id="30738" name="AutoShape 18"/>
          <p:cNvSpPr>
            <a:spLocks noChangeArrowheads="1"/>
          </p:cNvSpPr>
          <p:nvPr/>
        </p:nvSpPr>
        <p:spPr bwMode="auto">
          <a:xfrm>
            <a:off x="7740650" y="1055688"/>
            <a:ext cx="1079500" cy="609600"/>
          </a:xfrm>
          <a:prstGeom prst="wedgeRoundRectCallout">
            <a:avLst>
              <a:gd name="adj1" fmla="val -46028"/>
              <a:gd name="adj2" fmla="val 183074"/>
              <a:gd name="adj3" fmla="val 16667"/>
            </a:avLst>
          </a:prstGeom>
          <a:gradFill rotWithShape="0">
            <a:gsLst>
              <a:gs pos="0">
                <a:schemeClr val="bg1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i="1">
                <a:solidFill>
                  <a:srgbClr val="000066"/>
                </a:solidFill>
              </a:rPr>
              <a:t>A</a:t>
            </a:r>
            <a:r>
              <a:rPr lang="en-US" altLang="zh-CN" i="1" baseline="-25000">
                <a:solidFill>
                  <a:srgbClr val="000066"/>
                </a:solidFill>
              </a:rPr>
              <a:t>n+</a:t>
            </a:r>
            <a:r>
              <a:rPr lang="en-US" altLang="zh-CN" baseline="-25000">
                <a:solidFill>
                  <a:srgbClr val="000066"/>
                </a:solidFill>
              </a:rPr>
              <a:t>1</a:t>
            </a:r>
          </a:p>
        </p:txBody>
      </p:sp>
      <p:sp>
        <p:nvSpPr>
          <p:cNvPr id="30739" name="Oval 19"/>
          <p:cNvSpPr>
            <a:spLocks noChangeArrowheads="1"/>
          </p:cNvSpPr>
          <p:nvPr/>
        </p:nvSpPr>
        <p:spPr bwMode="auto">
          <a:xfrm>
            <a:off x="7331075" y="2544763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30740" name="Text Box 20"/>
          <p:cNvSpPr txBox="1">
            <a:spLocks noChangeArrowheads="1"/>
          </p:cNvSpPr>
          <p:nvPr/>
        </p:nvSpPr>
        <p:spPr bwMode="auto">
          <a:xfrm>
            <a:off x="539750" y="3429000"/>
            <a:ext cx="996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证：</a:t>
            </a:r>
          </a:p>
        </p:txBody>
      </p:sp>
      <p:graphicFrame>
        <p:nvGraphicFramePr>
          <p:cNvPr id="30741" name="Object 21"/>
          <p:cNvGraphicFramePr>
            <a:graphicFrameLocks noChangeAspect="1"/>
          </p:cNvGraphicFramePr>
          <p:nvPr/>
        </p:nvGraphicFramePr>
        <p:xfrm>
          <a:off x="539750" y="4219575"/>
          <a:ext cx="6791325" cy="595313"/>
        </p:xfrm>
        <a:graphic>
          <a:graphicData uri="http://schemas.openxmlformats.org/presentationml/2006/ole">
            <p:oleObj spid="_x0000_s19475" name="Equation" r:id="rId6" imgW="2100240" imgH="161280" progId="Equation.3">
              <p:embed/>
            </p:oleObj>
          </a:graphicData>
        </a:graphic>
      </p:graphicFrame>
      <p:graphicFrame>
        <p:nvGraphicFramePr>
          <p:cNvPr id="30746" name="Object 26"/>
          <p:cNvGraphicFramePr>
            <a:graphicFrameLocks noChangeAspect="1"/>
          </p:cNvGraphicFramePr>
          <p:nvPr/>
        </p:nvGraphicFramePr>
        <p:xfrm>
          <a:off x="1403350" y="5011738"/>
          <a:ext cx="6032500" cy="1154112"/>
        </p:xfrm>
        <a:graphic>
          <a:graphicData uri="http://schemas.openxmlformats.org/presentationml/2006/ole">
            <p:oleObj spid="_x0000_s19476" name="公式" r:id="rId7" imgW="1860840" imgH="338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9" grpId="0"/>
      <p:bldP spid="30733" grpId="0" animBg="1"/>
      <p:bldP spid="30734" grpId="0" animBg="1"/>
      <p:bldP spid="30735" grpId="0" animBg="1"/>
      <p:bldP spid="30736" grpId="0" animBg="1" autoUpdateAnimBg="0"/>
      <p:bldP spid="30737" grpId="0" animBg="1" autoUpdateAnimBg="0"/>
      <p:bldP spid="30738" grpId="0" animBg="1" autoUpdateAnimBg="0"/>
      <p:bldP spid="30739" grpId="0" animBg="1"/>
      <p:bldP spid="3074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11314" name="Text Box 50"/>
          <p:cNvSpPr txBox="1">
            <a:spLocks noChangeArrowheads="1"/>
          </p:cNvSpPr>
          <p:nvPr/>
        </p:nvSpPr>
        <p:spPr bwMode="auto">
          <a:xfrm>
            <a:off x="539750" y="620713"/>
            <a:ext cx="8181975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其中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B</a:t>
            </a:r>
            <a:r>
              <a:rPr lang="en-US" altLang="zh-CN" baseline="-30000">
                <a:solidFill>
                  <a:srgbClr val="000066"/>
                </a:solidFill>
                <a:ea typeface="楷体_GB2312" pitchFamily="49" charset="-122"/>
              </a:rPr>
              <a:t>1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B</a:t>
            </a:r>
            <a:r>
              <a:rPr lang="en-US" altLang="zh-CN" baseline="-30000">
                <a:solidFill>
                  <a:srgbClr val="000066"/>
                </a:solidFill>
                <a:ea typeface="楷体_GB2312" pitchFamily="49" charset="-122"/>
              </a:rPr>
              <a:t>2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,…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互不相容，特别由完全可加性有</a:t>
            </a:r>
            <a:r>
              <a:rPr lang="zh-CN" altLang="en-US" sz="2400" b="0">
                <a:solidFill>
                  <a:srgbClr val="000066"/>
                </a:solidFill>
              </a:rPr>
              <a:t> </a:t>
            </a:r>
          </a:p>
        </p:txBody>
      </p:sp>
      <p:graphicFrame>
        <p:nvGraphicFramePr>
          <p:cNvPr id="11315" name="Object 51"/>
          <p:cNvGraphicFramePr>
            <a:graphicFrameLocks noChangeAspect="1"/>
          </p:cNvGraphicFramePr>
          <p:nvPr/>
        </p:nvGraphicFramePr>
        <p:xfrm>
          <a:off x="1187450" y="1412875"/>
          <a:ext cx="6408738" cy="1081088"/>
        </p:xfrm>
        <a:graphic>
          <a:graphicData uri="http://schemas.openxmlformats.org/presentationml/2006/ole">
            <p:oleObj spid="_x0000_s20496" name="公式" r:id="rId3" imgW="2231640" imgH="353520" progId="Equation.3">
              <p:embed/>
            </p:oleObj>
          </a:graphicData>
        </a:graphic>
      </p:graphicFrame>
      <p:grpSp>
        <p:nvGrpSpPr>
          <p:cNvPr id="2" name="Group 52"/>
          <p:cNvGrpSpPr/>
          <p:nvPr/>
        </p:nvGrpSpPr>
        <p:grpSpPr bwMode="auto">
          <a:xfrm>
            <a:off x="539750" y="2708276"/>
            <a:ext cx="6905625" cy="584201"/>
            <a:chOff x="240" y="1104"/>
            <a:chExt cx="4350" cy="368"/>
          </a:xfrm>
        </p:grpSpPr>
        <p:sp>
          <p:nvSpPr>
            <p:cNvPr id="19466" name="Text Box 53"/>
            <p:cNvSpPr txBox="1">
              <a:spLocks noChangeArrowheads="1"/>
            </p:cNvSpPr>
            <p:nvPr/>
          </p:nvSpPr>
          <p:spPr bwMode="auto">
            <a:xfrm>
              <a:off x="240" y="1104"/>
              <a:ext cx="435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收敛级数的余项极限为</a:t>
              </a: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0</a:t>
              </a:r>
              <a:r>
                <a:rPr lang="en-US" altLang="zh-CN" smtClean="0">
                  <a:solidFill>
                    <a:srgbClr val="000066"/>
                  </a:solidFill>
                  <a:ea typeface="楷体_GB2312" pitchFamily="49" charset="-122"/>
                </a:rPr>
                <a:t>,</a:t>
              </a:r>
              <a:r>
                <a:rPr lang="en-US" altLang="zh-CN" smtClean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lang="en-US" altLang="zh-CN" i="1" smtClean="0">
                  <a:solidFill>
                    <a:srgbClr val="000066"/>
                  </a:solidFill>
                  <a:ea typeface="楷体_GB2312" pitchFamily="49" charset="-122"/>
                </a:rPr>
                <a:t>as  </a:t>
              </a:r>
              <a:r>
                <a:rPr lang="en-US" altLang="zh-CN" smtClean="0">
                  <a:solidFill>
                    <a:srgbClr val="000066"/>
                  </a:solidFill>
                  <a:ea typeface="楷体_GB2312" pitchFamily="49" charset="-122"/>
                </a:rPr>
                <a:t>  </a:t>
              </a:r>
              <a:r>
                <a:rPr lang="en-US" altLang="zh-CN" smtClean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     </a:t>
              </a:r>
              <a:r>
                <a:rPr lang="en-US" altLang="zh-CN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),</a:t>
              </a: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即</a:t>
              </a:r>
              <a:r>
                <a:rPr lang="zh-CN" altLang="en-US" sz="2400" b="0">
                  <a:solidFill>
                    <a:srgbClr val="000066"/>
                  </a:solidFill>
                </a:rPr>
                <a:t> </a:t>
              </a:r>
            </a:p>
          </p:txBody>
        </p:sp>
        <p:graphicFrame>
          <p:nvGraphicFramePr>
            <p:cNvPr id="19467" name="Object 54"/>
            <p:cNvGraphicFramePr>
              <a:graphicFrameLocks noChangeAspect="1"/>
            </p:cNvGraphicFramePr>
            <p:nvPr/>
          </p:nvGraphicFramePr>
          <p:xfrm>
            <a:off x="3370" y="1195"/>
            <a:ext cx="691" cy="224"/>
          </p:xfrm>
          <a:graphic>
            <a:graphicData uri="http://schemas.openxmlformats.org/presentationml/2006/ole">
              <p:oleObj spid="_x0000_s20497" name="Equation" r:id="rId4" imgW="355320" imgH="100080" progId="Equation.3">
                <p:embed/>
              </p:oleObj>
            </a:graphicData>
          </a:graphic>
        </p:graphicFrame>
      </p:grpSp>
      <p:graphicFrame>
        <p:nvGraphicFramePr>
          <p:cNvPr id="11319" name="Object 55"/>
          <p:cNvGraphicFramePr>
            <a:graphicFrameLocks noChangeAspect="1"/>
          </p:cNvGraphicFramePr>
          <p:nvPr/>
        </p:nvGraphicFramePr>
        <p:xfrm>
          <a:off x="1187450" y="3357563"/>
          <a:ext cx="6634163" cy="1160462"/>
        </p:xfrm>
        <a:graphic>
          <a:graphicData uri="http://schemas.openxmlformats.org/presentationml/2006/ole">
            <p:oleObj spid="_x0000_s20498" name="公式" r:id="rId5" imgW="2146680" imgH="322920" progId="Equation.3">
              <p:embed/>
            </p:oleObj>
          </a:graphicData>
        </a:graphic>
      </p:graphicFrame>
      <p:graphicFrame>
        <p:nvGraphicFramePr>
          <p:cNvPr id="11320" name="Object 56"/>
          <p:cNvGraphicFramePr>
            <a:graphicFrameLocks noChangeAspect="1"/>
          </p:cNvGraphicFramePr>
          <p:nvPr/>
        </p:nvGraphicFramePr>
        <p:xfrm>
          <a:off x="2255838" y="4437063"/>
          <a:ext cx="5329237" cy="1181100"/>
        </p:xfrm>
        <a:graphic>
          <a:graphicData uri="http://schemas.openxmlformats.org/presentationml/2006/ole">
            <p:oleObj spid="_x0000_s20499" name="Equation" r:id="rId6" imgW="1706400" imgH="345960" progId="Equation.3">
              <p:embed/>
            </p:oleObj>
          </a:graphicData>
        </a:graphic>
      </p:graphicFrame>
      <p:sp>
        <p:nvSpPr>
          <p:cNvPr id="11321" name="Text Box 57"/>
          <p:cNvSpPr txBox="1">
            <a:spLocks noChangeArrowheads="1"/>
          </p:cNvSpPr>
          <p:nvPr/>
        </p:nvSpPr>
        <p:spPr bwMode="auto">
          <a:xfrm>
            <a:off x="539750" y="4697413"/>
            <a:ext cx="1682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推论</a:t>
            </a: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1</a:t>
            </a:r>
            <a:r>
              <a:rPr lang="zh-CN" altLang="en-US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400" b="0">
                <a:solidFill>
                  <a:srgbClr val="800000"/>
                </a:solidFill>
              </a:rPr>
              <a:t> </a:t>
            </a:r>
          </a:p>
        </p:txBody>
      </p:sp>
      <p:graphicFrame>
        <p:nvGraphicFramePr>
          <p:cNvPr id="11322" name="Object 58"/>
          <p:cNvGraphicFramePr>
            <a:graphicFrameLocks noChangeAspect="1"/>
          </p:cNvGraphicFramePr>
          <p:nvPr/>
        </p:nvGraphicFramePr>
        <p:xfrm>
          <a:off x="2771775" y="5661025"/>
          <a:ext cx="3167063" cy="733425"/>
        </p:xfrm>
        <a:graphic>
          <a:graphicData uri="http://schemas.openxmlformats.org/presentationml/2006/ole">
            <p:oleObj spid="_x0000_s20500" name="Equation" r:id="rId7" imgW="942120" imgH="199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14" grpId="0" autoUpdateAnimBg="0"/>
      <p:bldP spid="1132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2555875" y="765175"/>
            <a:ext cx="3581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§</a:t>
            </a:r>
            <a:r>
              <a:rPr lang="en-US" altLang="zh-CN" sz="3600">
                <a:solidFill>
                  <a:srgbClr val="000066"/>
                </a:solidFill>
                <a:ea typeface="楷体_GB2312" pitchFamily="49" charset="-122"/>
              </a:rPr>
              <a:t>1.1</a:t>
            </a:r>
            <a:r>
              <a:rPr lang="en-US" altLang="zh-CN" sz="36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6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概率空间</a:t>
            </a:r>
            <a:endParaRPr lang="zh-CN" altLang="en-US" sz="3600" b="0">
              <a:solidFill>
                <a:srgbClr val="000066"/>
              </a:solidFill>
            </a:endParaRP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609600" y="1676400"/>
            <a:ext cx="5402263" cy="617538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FFFF66"/>
              </a:gs>
            </a:gsLst>
            <a:lin ang="5400000" scaled="1"/>
          </a:gradFill>
          <a:ln w="38100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一、随机事件的公理化定义</a:t>
            </a:r>
            <a:endParaRPr lang="zh-CN" altLang="en-US" sz="2400" b="0">
              <a:solidFill>
                <a:srgbClr val="000066"/>
              </a:solidFill>
            </a:endParaRP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611188" y="2349500"/>
            <a:ext cx="784860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回顾初等概率论中引进古典概率、几何概率等定义，有如下问题：</a:t>
            </a:r>
            <a:endParaRPr lang="zh-CN" altLang="en-US" sz="2400" b="0">
              <a:solidFill>
                <a:srgbClr val="000066"/>
              </a:solidFill>
            </a:endParaRP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611188" y="3644900"/>
            <a:ext cx="806450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1)  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联系于随机试验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E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的样本空间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Ω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的结构？</a:t>
            </a:r>
            <a:endParaRPr lang="zh-CN" altLang="en-US" sz="2400" b="0">
              <a:solidFill>
                <a:srgbClr val="000066"/>
              </a:solidFill>
            </a:endParaRP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593725" y="4724400"/>
            <a:ext cx="7939088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2) 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对于随机试验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E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的样本空间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Ω,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是否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Ω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的每一个子集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事件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都能确定概率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?</a:t>
            </a:r>
            <a:endParaRPr lang="en-US" altLang="zh-CN" sz="2400" b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utoUpdateAnimBg="0"/>
      <p:bldP spid="37893" grpId="0" animBg="1" autoUpdateAnimBg="0"/>
      <p:bldP spid="37894" grpId="0" autoUpdateAnimBg="0"/>
      <p:bldP spid="37895" grpId="0" autoUpdateAnimBg="0"/>
      <p:bldP spid="37896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461963" y="881063"/>
            <a:ext cx="1682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推论</a:t>
            </a: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2</a:t>
            </a:r>
            <a:r>
              <a:rPr lang="zh-CN" altLang="en-US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400" b="0">
                <a:solidFill>
                  <a:srgbClr val="800000"/>
                </a:solidFill>
              </a:rPr>
              <a:t> </a:t>
            </a:r>
          </a:p>
        </p:txBody>
      </p:sp>
      <p:graphicFrame>
        <p:nvGraphicFramePr>
          <p:cNvPr id="23569" name="Object 17"/>
          <p:cNvGraphicFramePr>
            <a:graphicFrameLocks noChangeAspect="1"/>
          </p:cNvGraphicFramePr>
          <p:nvPr/>
        </p:nvGraphicFramePr>
        <p:xfrm>
          <a:off x="1979613" y="603250"/>
          <a:ext cx="5475287" cy="1169988"/>
        </p:xfrm>
        <a:graphic>
          <a:graphicData uri="http://schemas.openxmlformats.org/presentationml/2006/ole">
            <p:oleObj spid="_x0000_s21520" name="公式" r:id="rId3" imgW="1698840" imgH="345960" progId="Equation.3">
              <p:embed/>
            </p:oleObj>
          </a:graphicData>
        </a:graphic>
      </p:graphicFrame>
      <p:graphicFrame>
        <p:nvGraphicFramePr>
          <p:cNvPr id="23571" name="Object 19"/>
          <p:cNvGraphicFramePr>
            <a:graphicFrameLocks noGrp="1" noChangeAspect="1"/>
          </p:cNvGraphicFramePr>
          <p:nvPr>
            <p:ph idx="4294967295"/>
          </p:nvPr>
        </p:nvGraphicFramePr>
        <p:xfrm>
          <a:off x="2700338" y="1844675"/>
          <a:ext cx="2951162" cy="692150"/>
        </p:xfrm>
        <a:graphic>
          <a:graphicData uri="http://schemas.openxmlformats.org/presentationml/2006/ole">
            <p:oleObj spid="_x0000_s21521" name="Equation" r:id="rId4" imgW="942120" imgH="199800" progId="Equation.DSMT4">
              <p:embed/>
            </p:oleObj>
          </a:graphicData>
        </a:graphic>
      </p:graphicFrame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611188" y="2708275"/>
            <a:ext cx="2901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证：在推论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2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中</a:t>
            </a:r>
            <a:r>
              <a:rPr lang="zh-CN" altLang="en-US" sz="2400" b="0">
                <a:solidFill>
                  <a:srgbClr val="000066"/>
                </a:solidFill>
              </a:rPr>
              <a:t> </a:t>
            </a:r>
          </a:p>
        </p:txBody>
      </p:sp>
      <p:graphicFrame>
        <p:nvGraphicFramePr>
          <p:cNvPr id="23577" name="Object 25"/>
          <p:cNvGraphicFramePr>
            <a:graphicFrameLocks noChangeAspect="1"/>
          </p:cNvGraphicFramePr>
          <p:nvPr/>
        </p:nvGraphicFramePr>
        <p:xfrm>
          <a:off x="1258888" y="3429000"/>
          <a:ext cx="5989637" cy="620713"/>
        </p:xfrm>
        <a:graphic>
          <a:graphicData uri="http://schemas.openxmlformats.org/presentationml/2006/ole">
            <p:oleObj spid="_x0000_s21522" name="公式" r:id="rId5" imgW="1652400" imgH="161280" progId="Equation.3">
              <p:embed/>
            </p:oleObj>
          </a:graphicData>
        </a:graphic>
      </p:graphicFrame>
      <p:graphicFrame>
        <p:nvGraphicFramePr>
          <p:cNvPr id="23582" name="Object 30"/>
          <p:cNvGraphicFramePr>
            <a:graphicFrameLocks noChangeAspect="1"/>
          </p:cNvGraphicFramePr>
          <p:nvPr/>
        </p:nvGraphicFramePr>
        <p:xfrm>
          <a:off x="684213" y="4076700"/>
          <a:ext cx="4198937" cy="1046163"/>
        </p:xfrm>
        <a:graphic>
          <a:graphicData uri="http://schemas.openxmlformats.org/presentationml/2006/ole">
            <p:oleObj spid="_x0000_s21523" name="公式" r:id="rId6" imgW="1251000" imgH="315360" progId="Equation.3">
              <p:embed/>
            </p:oleObj>
          </a:graphicData>
        </a:graphic>
      </p:graphicFrame>
      <p:graphicFrame>
        <p:nvGraphicFramePr>
          <p:cNvPr id="23583" name="Object 31"/>
          <p:cNvGraphicFramePr>
            <a:graphicFrameLocks noChangeAspect="1"/>
          </p:cNvGraphicFramePr>
          <p:nvPr/>
        </p:nvGraphicFramePr>
        <p:xfrm>
          <a:off x="2484438" y="5157788"/>
          <a:ext cx="4683125" cy="1320800"/>
        </p:xfrm>
        <a:graphic>
          <a:graphicData uri="http://schemas.openxmlformats.org/presentationml/2006/ole">
            <p:oleObj spid="_x0000_s21524" name="公式" r:id="rId7" imgW="1343520" imgH="384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8" grpId="0" autoUpdateAnimBg="0"/>
      <p:bldP spid="2357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graphicFrame>
        <p:nvGraphicFramePr>
          <p:cNvPr id="12303" name="Object 15"/>
          <p:cNvGraphicFramePr>
            <a:graphicFrameLocks noChangeAspect="1"/>
          </p:cNvGraphicFramePr>
          <p:nvPr/>
        </p:nvGraphicFramePr>
        <p:xfrm>
          <a:off x="611188" y="981075"/>
          <a:ext cx="3062287" cy="785813"/>
        </p:xfrm>
        <a:graphic>
          <a:graphicData uri="http://schemas.openxmlformats.org/presentationml/2006/ole">
            <p:oleObj spid="_x0000_s22538" name="公式" r:id="rId3" imgW="864720" imgH="199800" progId="Equation.3">
              <p:embed/>
            </p:oleObj>
          </a:graphicData>
        </a:graphic>
      </p:graphicFrame>
      <p:graphicFrame>
        <p:nvGraphicFramePr>
          <p:cNvPr id="12305" name="Object 17"/>
          <p:cNvGraphicFramePr>
            <a:graphicFrameLocks noChangeAspect="1"/>
          </p:cNvGraphicFramePr>
          <p:nvPr/>
        </p:nvGraphicFramePr>
        <p:xfrm>
          <a:off x="539750" y="3357563"/>
          <a:ext cx="5332413" cy="617537"/>
        </p:xfrm>
        <a:graphic>
          <a:graphicData uri="http://schemas.openxmlformats.org/presentationml/2006/ole">
            <p:oleObj spid="_x0000_s22539" name="公式" r:id="rId4" imgW="1551960" imgH="161280" progId="Equation.3">
              <p:embed/>
            </p:oleObj>
          </a:graphicData>
        </a:graphic>
      </p:graphicFrame>
      <p:sp>
        <p:nvSpPr>
          <p:cNvPr id="12315" name="Oval 27"/>
          <p:cNvSpPr>
            <a:spLocks noChangeArrowheads="1"/>
          </p:cNvSpPr>
          <p:nvPr/>
        </p:nvSpPr>
        <p:spPr bwMode="auto">
          <a:xfrm>
            <a:off x="6659563" y="1089025"/>
            <a:ext cx="2376487" cy="2590800"/>
          </a:xfrm>
          <a:prstGeom prst="ellipse">
            <a:avLst/>
          </a:prstGeom>
          <a:gradFill rotWithShape="0">
            <a:gsLst>
              <a:gs pos="0">
                <a:srgbClr val="00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12316" name="Oval 28"/>
          <p:cNvSpPr>
            <a:spLocks noChangeArrowheads="1"/>
          </p:cNvSpPr>
          <p:nvPr/>
        </p:nvSpPr>
        <p:spPr bwMode="auto">
          <a:xfrm>
            <a:off x="7186613" y="1393825"/>
            <a:ext cx="1531937" cy="1828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12317" name="Oval 29"/>
          <p:cNvSpPr>
            <a:spLocks noChangeArrowheads="1"/>
          </p:cNvSpPr>
          <p:nvPr/>
        </p:nvSpPr>
        <p:spPr bwMode="auto">
          <a:xfrm>
            <a:off x="7623175" y="1698625"/>
            <a:ext cx="901700" cy="106680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12318" name="AutoShape 30"/>
          <p:cNvSpPr>
            <a:spLocks noChangeArrowheads="1"/>
          </p:cNvSpPr>
          <p:nvPr/>
        </p:nvSpPr>
        <p:spPr bwMode="auto">
          <a:xfrm>
            <a:off x="6084888" y="1019175"/>
            <a:ext cx="1073150" cy="609600"/>
          </a:xfrm>
          <a:prstGeom prst="wedgeRoundRectCallout">
            <a:avLst>
              <a:gd name="adj1" fmla="val 79588"/>
              <a:gd name="adj2" fmla="val 13282"/>
              <a:gd name="adj3" fmla="val 16667"/>
            </a:avLst>
          </a:prstGeom>
          <a:gradFill rotWithShape="0">
            <a:gsLst>
              <a:gs pos="0">
                <a:schemeClr val="bg1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i="1">
                <a:solidFill>
                  <a:srgbClr val="000066"/>
                </a:solidFill>
              </a:rPr>
              <a:t>A</a:t>
            </a:r>
            <a:endParaRPr lang="en-US" altLang="zh-CN" baseline="-25000">
              <a:solidFill>
                <a:srgbClr val="000066"/>
              </a:solidFill>
            </a:endParaRPr>
          </a:p>
        </p:txBody>
      </p:sp>
      <p:sp>
        <p:nvSpPr>
          <p:cNvPr id="12319" name="AutoShape 31"/>
          <p:cNvSpPr>
            <a:spLocks noChangeArrowheads="1"/>
          </p:cNvSpPr>
          <p:nvPr/>
        </p:nvSpPr>
        <p:spPr bwMode="auto">
          <a:xfrm>
            <a:off x="6227763" y="3756025"/>
            <a:ext cx="2682875" cy="609600"/>
          </a:xfrm>
          <a:prstGeom prst="wedgeRoundRectCallout">
            <a:avLst>
              <a:gd name="adj1" fmla="val 4676"/>
              <a:gd name="adj2" fmla="val -184116"/>
              <a:gd name="adj3" fmla="val 16667"/>
            </a:avLst>
          </a:prstGeom>
          <a:gradFill rotWithShape="0">
            <a:gsLst>
              <a:gs pos="0">
                <a:schemeClr val="bg1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i="1">
                <a:solidFill>
                  <a:srgbClr val="000066"/>
                </a:solidFill>
              </a:rPr>
              <a:t>B</a:t>
            </a:r>
            <a:r>
              <a:rPr lang="en-US" altLang="zh-CN" i="1" baseline="-25000">
                <a:solidFill>
                  <a:srgbClr val="000066"/>
                </a:solidFill>
              </a:rPr>
              <a:t>n</a:t>
            </a:r>
            <a:r>
              <a:rPr lang="en-US" altLang="zh-CN" i="1">
                <a:solidFill>
                  <a:srgbClr val="000066"/>
                </a:solidFill>
              </a:rPr>
              <a:t>= A </a:t>
            </a:r>
            <a:r>
              <a:rPr lang="zh-CN" altLang="en-US" i="1">
                <a:ea typeface="楷体_GB2312" pitchFamily="49" charset="-122"/>
              </a:rPr>
              <a:t>－</a:t>
            </a:r>
            <a:r>
              <a:rPr lang="zh-CN" altLang="en-US" i="1">
                <a:solidFill>
                  <a:srgbClr val="000066"/>
                </a:solidFill>
              </a:rPr>
              <a:t> </a:t>
            </a:r>
            <a:r>
              <a:rPr lang="en-US" altLang="zh-CN" i="1">
                <a:solidFill>
                  <a:srgbClr val="000066"/>
                </a:solidFill>
              </a:rPr>
              <a:t>A</a:t>
            </a:r>
            <a:r>
              <a:rPr lang="en-US" altLang="zh-CN" i="1" baseline="-25000">
                <a:solidFill>
                  <a:srgbClr val="000066"/>
                </a:solidFill>
              </a:rPr>
              <a:t>n</a:t>
            </a:r>
          </a:p>
        </p:txBody>
      </p:sp>
      <p:graphicFrame>
        <p:nvGraphicFramePr>
          <p:cNvPr id="12325" name="Object 37"/>
          <p:cNvGraphicFramePr>
            <a:graphicFrameLocks noGrp="1" noChangeAspect="1"/>
          </p:cNvGraphicFramePr>
          <p:nvPr>
            <p:ph/>
          </p:nvPr>
        </p:nvGraphicFramePr>
        <p:xfrm>
          <a:off x="539750" y="2133600"/>
          <a:ext cx="6019800" cy="619125"/>
        </p:xfrm>
        <a:graphic>
          <a:graphicData uri="http://schemas.openxmlformats.org/presentationml/2006/ole">
            <p:oleObj spid="_x0000_s22540" name="公式" r:id="rId5" imgW="1775880" imgH="161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5" grpId="0" animBg="1"/>
      <p:bldP spid="12316" grpId="0" animBg="1"/>
      <p:bldP spid="12317" grpId="0" animBg="1"/>
      <p:bldP spid="12318" grpId="0" animBg="1" autoUpdateAnimBg="0"/>
      <p:bldP spid="12319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graphicFrame>
        <p:nvGraphicFramePr>
          <p:cNvPr id="20504" name="Object 24"/>
          <p:cNvGraphicFramePr>
            <a:graphicFrameLocks noChangeAspect="1"/>
          </p:cNvGraphicFramePr>
          <p:nvPr/>
        </p:nvGraphicFramePr>
        <p:xfrm>
          <a:off x="1547813" y="1981200"/>
          <a:ext cx="5903912" cy="2311400"/>
        </p:xfrm>
        <a:graphic>
          <a:graphicData uri="http://schemas.openxmlformats.org/presentationml/2006/ole">
            <p:oleObj spid="_x0000_s23562" name="公式" r:id="rId3" imgW="1930320" imgH="745560" progId="Equation.3">
              <p:embed/>
            </p:oleObj>
          </a:graphicData>
        </a:graphic>
      </p:graphicFrame>
      <p:sp>
        <p:nvSpPr>
          <p:cNvPr id="20506" name="Text Box 26"/>
          <p:cNvSpPr txBox="1">
            <a:spLocks noChangeArrowheads="1"/>
          </p:cNvSpPr>
          <p:nvPr/>
        </p:nvSpPr>
        <p:spPr bwMode="auto">
          <a:xfrm>
            <a:off x="468313" y="4362450"/>
            <a:ext cx="50403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推论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：概率具有次可加性</a:t>
            </a:r>
            <a:endParaRPr lang="zh-CN" altLang="en-US" sz="2400" b="0">
              <a:solidFill>
                <a:srgbClr val="000066"/>
              </a:solidFill>
            </a:endParaRPr>
          </a:p>
        </p:txBody>
      </p:sp>
      <p:graphicFrame>
        <p:nvGraphicFramePr>
          <p:cNvPr id="20507" name="Object 27"/>
          <p:cNvGraphicFramePr>
            <a:graphicFrameLocks noChangeAspect="1"/>
          </p:cNvGraphicFramePr>
          <p:nvPr/>
        </p:nvGraphicFramePr>
        <p:xfrm>
          <a:off x="2914650" y="5026025"/>
          <a:ext cx="3241675" cy="1139825"/>
        </p:xfrm>
        <a:graphic>
          <a:graphicData uri="http://schemas.openxmlformats.org/presentationml/2006/ole">
            <p:oleObj spid="_x0000_s23563" name="Equation" r:id="rId4" imgW="1088640" imgH="369000" progId="Equation.3">
              <p:embed/>
            </p:oleObj>
          </a:graphicData>
        </a:graphic>
      </p:graphicFrame>
      <p:graphicFrame>
        <p:nvGraphicFramePr>
          <p:cNvPr id="8" name="Object 28"/>
          <p:cNvGraphicFramePr>
            <a:graphicFrameLocks noChangeAspect="1"/>
          </p:cNvGraphicFramePr>
          <p:nvPr/>
        </p:nvGraphicFramePr>
        <p:xfrm>
          <a:off x="1033463" y="1136650"/>
          <a:ext cx="5194300" cy="708025"/>
        </p:xfrm>
        <a:graphic>
          <a:graphicData uri="http://schemas.openxmlformats.org/presentationml/2006/ole">
            <p:oleObj spid="_x0000_s23564" name="Equation" r:id="rId5" imgW="1405440" imgH="169200" progId="Equation.3">
              <p:embed/>
            </p:oleObj>
          </a:graphicData>
        </a:graphic>
      </p:graphicFrame>
      <p:sp>
        <p:nvSpPr>
          <p:cNvPr id="9" name="Text Box 40"/>
          <p:cNvSpPr txBox="1">
            <a:spLocks noChangeArrowheads="1"/>
          </p:cNvSpPr>
          <p:nvPr/>
        </p:nvSpPr>
        <p:spPr bwMode="auto">
          <a:xfrm>
            <a:off x="395288" y="544513"/>
            <a:ext cx="32321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4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）多除少补原理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6" grpId="0" autoUpdateAnimBg="0"/>
      <p:bldP spid="9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533400" y="706438"/>
            <a:ext cx="2886075" cy="617537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FFFF66"/>
              </a:gs>
            </a:gsLst>
            <a:lin ang="5400000" scaled="1"/>
          </a:gradFill>
          <a:ln w="38100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五、条件概率</a:t>
            </a:r>
          </a:p>
        </p:txBody>
      </p:sp>
      <p:graphicFrame>
        <p:nvGraphicFramePr>
          <p:cNvPr id="13330" name="Object 18"/>
          <p:cNvGraphicFramePr>
            <a:graphicFrameLocks noChangeAspect="1"/>
          </p:cNvGraphicFramePr>
          <p:nvPr/>
        </p:nvGraphicFramePr>
        <p:xfrm>
          <a:off x="2843213" y="2701925"/>
          <a:ext cx="2906712" cy="1087438"/>
        </p:xfrm>
        <a:graphic>
          <a:graphicData uri="http://schemas.openxmlformats.org/presentationml/2006/ole">
            <p:oleObj spid="_x0000_s24580" name="公式" r:id="rId3" imgW="903600" imgH="322920" progId="Equation.3">
              <p:embed/>
            </p:oleObj>
          </a:graphicData>
        </a:graphic>
      </p:graphicFrame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457200" y="1568450"/>
            <a:ext cx="8161338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      </a:t>
            </a: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定义：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设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(Ω,F, P)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是概率空间，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A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B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∈F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，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且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P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B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)&gt;0</a:t>
            </a: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395288" y="3994150"/>
            <a:ext cx="8274050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称为已知事件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B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发生的条件下，事件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A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发生的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条件概率</a:t>
            </a: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9" grpId="0" animBg="1" autoUpdateAnimBg="0"/>
      <p:bldP spid="13332" grpId="0" autoUpdateAnimBg="0"/>
      <p:bldP spid="1333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graphicFrame>
        <p:nvGraphicFramePr>
          <p:cNvPr id="14355" name="Object 19"/>
          <p:cNvGraphicFramePr>
            <a:graphicFrameLocks noChangeAspect="1"/>
          </p:cNvGraphicFramePr>
          <p:nvPr/>
        </p:nvGraphicFramePr>
        <p:xfrm>
          <a:off x="611188" y="3544888"/>
          <a:ext cx="2438400" cy="604837"/>
        </p:xfrm>
        <a:graphic>
          <a:graphicData uri="http://schemas.openxmlformats.org/presentationml/2006/ole">
            <p:oleObj spid="_x0000_s25622" name="Equation" r:id="rId3" imgW="779760" imgH="169200" progId="Equation.3">
              <p:embed/>
            </p:oleObj>
          </a:graphicData>
        </a:graphic>
      </p:graphicFrame>
      <p:graphicFrame>
        <p:nvGraphicFramePr>
          <p:cNvPr id="14360" name="Object 24"/>
          <p:cNvGraphicFramePr>
            <a:graphicFrameLocks noChangeAspect="1"/>
          </p:cNvGraphicFramePr>
          <p:nvPr/>
        </p:nvGraphicFramePr>
        <p:xfrm>
          <a:off x="2339975" y="5013325"/>
          <a:ext cx="4176713" cy="1187450"/>
        </p:xfrm>
        <a:graphic>
          <a:graphicData uri="http://schemas.openxmlformats.org/presentationml/2006/ole">
            <p:oleObj spid="_x0000_s25623" name="公式" r:id="rId4" imgW="1312560" imgH="353520" progId="Equation.3">
              <p:embed/>
            </p:oleObj>
          </a:graphicData>
        </a:graphic>
      </p:graphicFrame>
      <p:graphicFrame>
        <p:nvGraphicFramePr>
          <p:cNvPr id="14358" name="Object 22"/>
          <p:cNvGraphicFramePr>
            <a:graphicFrameLocks noChangeAspect="1"/>
          </p:cNvGraphicFramePr>
          <p:nvPr/>
        </p:nvGraphicFramePr>
        <p:xfrm>
          <a:off x="611188" y="4298950"/>
          <a:ext cx="7788275" cy="649288"/>
        </p:xfrm>
        <a:graphic>
          <a:graphicData uri="http://schemas.openxmlformats.org/presentationml/2006/ole">
            <p:oleObj spid="_x0000_s25624" name="公式" r:id="rId5" imgW="2324160" imgH="169200" progId="Equation.3">
              <p:embed/>
            </p:oleObj>
          </a:graphicData>
        </a:graphic>
      </p:graphicFrame>
      <p:sp>
        <p:nvSpPr>
          <p:cNvPr id="14365" name="AutoShape 29"/>
          <p:cNvSpPr>
            <a:spLocks noChangeArrowheads="1"/>
          </p:cNvSpPr>
          <p:nvPr/>
        </p:nvSpPr>
        <p:spPr bwMode="auto">
          <a:xfrm>
            <a:off x="6084888" y="2492375"/>
            <a:ext cx="2895600" cy="1524000"/>
          </a:xfrm>
          <a:prstGeom prst="cloudCallout">
            <a:avLst>
              <a:gd name="adj1" fmla="val -89856"/>
              <a:gd name="adj2" fmla="val -18750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000099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条件概率是概率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4352" name="Object 16"/>
          <p:cNvGraphicFramePr>
            <a:graphicFrameLocks noChangeAspect="1"/>
          </p:cNvGraphicFramePr>
          <p:nvPr/>
        </p:nvGraphicFramePr>
        <p:xfrm>
          <a:off x="611188" y="2786063"/>
          <a:ext cx="4591050" cy="636587"/>
        </p:xfrm>
        <a:graphic>
          <a:graphicData uri="http://schemas.openxmlformats.org/presentationml/2006/ole">
            <p:oleObj spid="_x0000_s25625" name="Equation" r:id="rId6" imgW="1397520" imgH="169200" progId="Equation.3">
              <p:embed/>
            </p:oleObj>
          </a:graphicData>
        </a:graphic>
      </p:graphicFrame>
      <p:grpSp>
        <p:nvGrpSpPr>
          <p:cNvPr id="2" name="Group 32"/>
          <p:cNvGrpSpPr/>
          <p:nvPr/>
        </p:nvGrpSpPr>
        <p:grpSpPr bwMode="auto">
          <a:xfrm>
            <a:off x="539750" y="496888"/>
            <a:ext cx="8135938" cy="2139950"/>
            <a:chOff x="340" y="2750"/>
            <a:chExt cx="5125" cy="1348"/>
          </a:xfrm>
        </p:grpSpPr>
        <p:sp>
          <p:nvSpPr>
            <p:cNvPr id="24585" name="Text Box 26"/>
            <p:cNvSpPr txBox="1">
              <a:spLocks noChangeArrowheads="1"/>
            </p:cNvSpPr>
            <p:nvPr/>
          </p:nvSpPr>
          <p:spPr bwMode="auto">
            <a:xfrm>
              <a:off x="340" y="2750"/>
              <a:ext cx="5125" cy="1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   </a:t>
              </a:r>
              <a:r>
                <a:rPr lang="zh-CN" altLang="en-US">
                  <a:solidFill>
                    <a:srgbClr val="800000"/>
                  </a:solidFill>
                  <a:latin typeface="楷体_GB2312" pitchFamily="49" charset="-122"/>
                  <a:ea typeface="楷体_GB2312" pitchFamily="49" charset="-122"/>
                </a:rPr>
                <a:t>定理：</a:t>
              </a:r>
              <a:r>
                <a:rPr lang="zh-CN" altLang="en-US">
                  <a:solidFill>
                    <a:srgbClr val="000066"/>
                  </a:solidFill>
                  <a:ea typeface="楷体_GB2312" pitchFamily="49" charset="-122"/>
                </a:rPr>
                <a:t>设</a:t>
              </a: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(Ω, F, P)</a:t>
              </a:r>
              <a:r>
                <a:rPr lang="zh-CN" altLang="en-US">
                  <a:solidFill>
                    <a:srgbClr val="000066"/>
                  </a:solidFill>
                  <a:ea typeface="楷体_GB2312" pitchFamily="49" charset="-122"/>
                </a:rPr>
                <a:t>是概率空间</a:t>
              </a: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,</a:t>
              </a:r>
              <a:r>
                <a:rPr lang="en-US" altLang="zh-CN" i="1">
                  <a:solidFill>
                    <a:srgbClr val="000066"/>
                  </a:solidFill>
                  <a:ea typeface="楷体_GB2312" pitchFamily="49" charset="-122"/>
                </a:rPr>
                <a:t>B</a:t>
              </a: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∈F,</a:t>
              </a:r>
              <a:r>
                <a:rPr lang="zh-CN" altLang="en-US">
                  <a:solidFill>
                    <a:srgbClr val="000066"/>
                  </a:solidFill>
                  <a:ea typeface="楷体_GB2312" pitchFamily="49" charset="-122"/>
                </a:rPr>
                <a:t>且</a:t>
              </a:r>
              <a:r>
                <a:rPr lang="en-US" altLang="zh-CN" i="1">
                  <a:solidFill>
                    <a:srgbClr val="000066"/>
                  </a:solidFill>
                  <a:ea typeface="楷体_GB2312" pitchFamily="49" charset="-122"/>
                </a:rPr>
                <a:t>P</a:t>
              </a: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(</a:t>
              </a:r>
              <a:r>
                <a:rPr lang="en-US" altLang="zh-CN" i="1">
                  <a:solidFill>
                    <a:srgbClr val="000066"/>
                  </a:solidFill>
                  <a:ea typeface="楷体_GB2312" pitchFamily="49" charset="-122"/>
                </a:rPr>
                <a:t>B</a:t>
              </a: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)&gt;0,</a:t>
              </a:r>
              <a:r>
                <a:rPr lang="zh-CN" altLang="en-US">
                  <a:solidFill>
                    <a:srgbClr val="000066"/>
                  </a:solidFill>
                  <a:ea typeface="楷体_GB2312" pitchFamily="49" charset="-122"/>
                </a:rPr>
                <a:t>则对              有               对应</a:t>
              </a: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, </a:t>
              </a: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集函数</a:t>
              </a:r>
            </a:p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      </a:t>
              </a:r>
              <a:r>
                <a:rPr lang="zh-CN" altLang="en-US" smtClean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     满足</a:t>
              </a: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三条公理</a:t>
              </a:r>
              <a:r>
                <a:rPr lang="en-US" altLang="zh-CN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:       </a:t>
              </a:r>
              <a:endParaRPr lang="en-US" altLang="zh-CN" sz="2400" b="0">
                <a:solidFill>
                  <a:srgbClr val="000066"/>
                </a:solidFill>
              </a:endParaRPr>
            </a:p>
          </p:txBody>
        </p:sp>
        <p:graphicFrame>
          <p:nvGraphicFramePr>
            <p:cNvPr id="24586" name="Object 38"/>
            <p:cNvGraphicFramePr>
              <a:graphicFrameLocks noChangeAspect="1"/>
            </p:cNvGraphicFramePr>
            <p:nvPr/>
          </p:nvGraphicFramePr>
          <p:xfrm>
            <a:off x="2880" y="3294"/>
            <a:ext cx="907" cy="372"/>
          </p:xfrm>
          <a:graphic>
            <a:graphicData uri="http://schemas.openxmlformats.org/presentationml/2006/ole">
              <p:oleObj spid="_x0000_s25626" name="Equation" r:id="rId7" imgW="385920" imgH="169200" progId="Equation.3">
                <p:embed/>
              </p:oleObj>
            </a:graphicData>
          </a:graphic>
        </p:graphicFrame>
        <p:graphicFrame>
          <p:nvGraphicFramePr>
            <p:cNvPr id="24587" name="Object 39"/>
            <p:cNvGraphicFramePr>
              <a:graphicFrameLocks noChangeAspect="1"/>
            </p:cNvGraphicFramePr>
            <p:nvPr/>
          </p:nvGraphicFramePr>
          <p:xfrm>
            <a:off x="1701" y="3294"/>
            <a:ext cx="953" cy="338"/>
          </p:xfrm>
          <a:graphic>
            <a:graphicData uri="http://schemas.openxmlformats.org/presentationml/2006/ole">
              <p:oleObj spid="_x0000_s25627" name="Equation" r:id="rId8" imgW="447840" imgH="138240" progId="Equation.3">
                <p:embed/>
              </p:oleObj>
            </a:graphicData>
          </a:graphic>
        </p:graphicFrame>
        <p:graphicFrame>
          <p:nvGraphicFramePr>
            <p:cNvPr id="24588" name="Object 40"/>
            <p:cNvGraphicFramePr>
              <a:graphicFrameLocks noChangeAspect="1"/>
            </p:cNvGraphicFramePr>
            <p:nvPr/>
          </p:nvGraphicFramePr>
          <p:xfrm>
            <a:off x="341" y="3704"/>
            <a:ext cx="861" cy="361"/>
          </p:xfrm>
          <a:graphic>
            <a:graphicData uri="http://schemas.openxmlformats.org/presentationml/2006/ole">
              <p:oleObj spid="_x0000_s25628" name="公式" r:id="rId9" imgW="355320" imgH="16920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5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16423" name="Text Box 39"/>
          <p:cNvSpPr txBox="1">
            <a:spLocks noChangeArrowheads="1"/>
          </p:cNvSpPr>
          <p:nvPr/>
        </p:nvSpPr>
        <p:spPr bwMode="auto">
          <a:xfrm>
            <a:off x="900113" y="836613"/>
            <a:ext cx="5319712" cy="617537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FFFF66"/>
              </a:gs>
            </a:gsLst>
            <a:lin ang="5400000" scaled="1"/>
          </a:gradFill>
          <a:ln w="38100">
            <a:solidFill>
              <a:srgbClr val="CC3300"/>
            </a:solidFill>
            <a:miter lim="800000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六、全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概率公式与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Bayes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公式</a:t>
            </a:r>
            <a:endParaRPr lang="zh-CN" altLang="en-US">
              <a:solidFill>
                <a:srgbClr val="000066"/>
              </a:solidFill>
              <a:ea typeface="楷体_GB2312" pitchFamily="49" charset="-122"/>
            </a:endParaRPr>
          </a:p>
        </p:txBody>
      </p:sp>
      <p:sp>
        <p:nvSpPr>
          <p:cNvPr id="16424" name="Text Box 40"/>
          <p:cNvSpPr txBox="1">
            <a:spLocks noChangeArrowheads="1"/>
          </p:cNvSpPr>
          <p:nvPr/>
        </p:nvSpPr>
        <p:spPr bwMode="auto">
          <a:xfrm>
            <a:off x="250825" y="1700213"/>
            <a:ext cx="7489825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zh-CN" altLang="en-US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设 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(Ω,F,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P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是概率空间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若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    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1)     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A</a:t>
            </a:r>
            <a:r>
              <a:rPr lang="en-US" altLang="zh-CN" baseline="-25000">
                <a:solidFill>
                  <a:srgbClr val="000066"/>
                </a:solidFill>
                <a:ea typeface="楷体_GB2312" pitchFamily="49" charset="-122"/>
              </a:rPr>
              <a:t> </a:t>
            </a:r>
            <a:r>
              <a:rPr lang="en-US" altLang="zh-CN" i="1" baseline="-25000">
                <a:solidFill>
                  <a:srgbClr val="000066"/>
                </a:solidFill>
                <a:ea typeface="楷体_GB2312" pitchFamily="49" charset="-122"/>
              </a:rPr>
              <a:t>i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∈F,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且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P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A</a:t>
            </a:r>
            <a:r>
              <a:rPr lang="en-US" altLang="zh-CN" i="1" baseline="-25000">
                <a:solidFill>
                  <a:srgbClr val="000066"/>
                </a:solidFill>
                <a:ea typeface="楷体_GB2312" pitchFamily="49" charset="-122"/>
              </a:rPr>
              <a:t>i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)&gt;0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i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=1,2, …);</a:t>
            </a:r>
          </a:p>
        </p:txBody>
      </p:sp>
      <p:sp>
        <p:nvSpPr>
          <p:cNvPr id="16426" name="AutoShape 42"/>
          <p:cNvSpPr/>
          <p:nvPr/>
        </p:nvSpPr>
        <p:spPr bwMode="auto">
          <a:xfrm>
            <a:off x="7235825" y="2636838"/>
            <a:ext cx="152400" cy="1143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38100">
            <a:solidFill>
              <a:srgbClr val="CC3300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16427" name="Text Box 43"/>
          <p:cNvSpPr txBox="1">
            <a:spLocks noChangeArrowheads="1"/>
          </p:cNvSpPr>
          <p:nvPr/>
        </p:nvSpPr>
        <p:spPr bwMode="auto">
          <a:xfrm>
            <a:off x="7526338" y="2636838"/>
            <a:ext cx="1403350" cy="10668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50000">
                <a:srgbClr val="FFFFFF"/>
              </a:gs>
              <a:gs pos="100000">
                <a:schemeClr val="hlink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>
                <a:solidFill>
                  <a:srgbClr val="000066"/>
                </a:solidFill>
              </a:rPr>
              <a:t>完备性</a:t>
            </a:r>
          </a:p>
          <a:p>
            <a:pPr algn="ctr" eaLnBrk="1" hangingPunct="1">
              <a:defRPr/>
            </a:pPr>
            <a:r>
              <a:rPr lang="zh-CN" altLang="en-US">
                <a:solidFill>
                  <a:srgbClr val="000066"/>
                </a:solidFill>
              </a:rPr>
              <a:t>条件</a:t>
            </a:r>
            <a:r>
              <a:rPr lang="en-US" altLang="zh-CN">
                <a:solidFill>
                  <a:srgbClr val="000066"/>
                </a:solidFill>
              </a:rPr>
              <a:t>.</a:t>
            </a:r>
          </a:p>
        </p:txBody>
      </p:sp>
      <p:sp>
        <p:nvSpPr>
          <p:cNvPr id="16428" name="Text Box 44"/>
          <p:cNvSpPr txBox="1">
            <a:spLocks noChangeArrowheads="1"/>
          </p:cNvSpPr>
          <p:nvPr/>
        </p:nvSpPr>
        <p:spPr bwMode="auto">
          <a:xfrm>
            <a:off x="611188" y="3716338"/>
            <a:ext cx="3243262" cy="191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则对任意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B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∈F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有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1) </a:t>
            </a:r>
            <a:endParaRPr lang="en-US" altLang="zh-CN" sz="2400" b="0">
              <a:solidFill>
                <a:srgbClr val="000066"/>
              </a:solidFill>
            </a:endParaRPr>
          </a:p>
        </p:txBody>
      </p:sp>
      <p:graphicFrame>
        <p:nvGraphicFramePr>
          <p:cNvPr id="16429" name="Object 45"/>
          <p:cNvGraphicFramePr>
            <a:graphicFrameLocks noChangeAspect="1"/>
          </p:cNvGraphicFramePr>
          <p:nvPr/>
        </p:nvGraphicFramePr>
        <p:xfrm>
          <a:off x="1547813" y="4778375"/>
          <a:ext cx="4897437" cy="1243013"/>
        </p:xfrm>
        <a:graphic>
          <a:graphicData uri="http://schemas.openxmlformats.org/presentationml/2006/ole">
            <p:oleObj spid="_x0000_s26631" name="Equation" r:id="rId3" imgW="1335960" imgH="345960" progId="Equation.3">
              <p:embed/>
            </p:oleObj>
          </a:graphicData>
        </a:graphic>
      </p:graphicFrame>
      <p:grpSp>
        <p:nvGrpSpPr>
          <p:cNvPr id="2" name="Group 49"/>
          <p:cNvGrpSpPr/>
          <p:nvPr/>
        </p:nvGrpSpPr>
        <p:grpSpPr bwMode="auto">
          <a:xfrm>
            <a:off x="611188" y="2874963"/>
            <a:ext cx="4608512" cy="1112837"/>
            <a:chOff x="385" y="1811"/>
            <a:chExt cx="2903" cy="701"/>
          </a:xfrm>
        </p:grpSpPr>
        <p:graphicFrame>
          <p:nvGraphicFramePr>
            <p:cNvPr id="25610" name="Object 41"/>
            <p:cNvGraphicFramePr>
              <a:graphicFrameLocks noChangeAspect="1"/>
            </p:cNvGraphicFramePr>
            <p:nvPr/>
          </p:nvGraphicFramePr>
          <p:xfrm>
            <a:off x="1033" y="1811"/>
            <a:ext cx="2255" cy="701"/>
          </p:xfrm>
          <a:graphic>
            <a:graphicData uri="http://schemas.openxmlformats.org/presentationml/2006/ole">
              <p:oleObj spid="_x0000_s26632" name="公式" r:id="rId4" imgW="1081080" imgH="315360" progId="Equation.3">
                <p:embed/>
              </p:oleObj>
            </a:graphicData>
          </a:graphic>
        </p:graphicFrame>
        <p:sp>
          <p:nvSpPr>
            <p:cNvPr id="25611" name="Rectangle 46"/>
            <p:cNvSpPr>
              <a:spLocks noChangeArrowheads="1"/>
            </p:cNvSpPr>
            <p:nvPr/>
          </p:nvSpPr>
          <p:spPr bwMode="auto">
            <a:xfrm>
              <a:off x="385" y="1979"/>
              <a:ext cx="39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2)</a:t>
              </a:r>
              <a:r>
                <a:rPr lang="en-US" altLang="zh-CN">
                  <a:ea typeface="楷体_GB2312" pitchFamily="49" charset="-122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23" grpId="0" animBg="1" autoUpdateAnimBg="0"/>
      <p:bldP spid="16424" grpId="0" autoUpdateAnimBg="0"/>
      <p:bldP spid="16426" grpId="0" animBg="1"/>
      <p:bldP spid="16427" grpId="0" animBg="1" autoUpdateAnimBg="0"/>
      <p:bldP spid="16428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468313" y="765175"/>
          <a:ext cx="8077200" cy="1920875"/>
        </p:xfrm>
        <a:graphic>
          <a:graphicData uri="http://schemas.openxmlformats.org/presentationml/2006/ole">
            <p:oleObj spid="_x0000_s27652" name="Equation" r:id="rId3" imgW="2447640" imgH="561240" progId="Equation.3">
              <p:embed/>
            </p:oleObj>
          </a:graphicData>
        </a:graphic>
      </p:graphicFrame>
      <p:grpSp>
        <p:nvGrpSpPr>
          <p:cNvPr id="2" name="Group 101"/>
          <p:cNvGrpSpPr/>
          <p:nvPr/>
        </p:nvGrpSpPr>
        <p:grpSpPr bwMode="auto">
          <a:xfrm>
            <a:off x="7239000" y="3581400"/>
            <a:ext cx="1600200" cy="3124200"/>
            <a:chOff x="4944" y="1728"/>
            <a:chExt cx="768" cy="2112"/>
          </a:xfrm>
        </p:grpSpPr>
        <p:sp>
          <p:nvSpPr>
            <p:cNvPr id="26629" name="Rectangle 21"/>
            <p:cNvSpPr>
              <a:spLocks noChangeArrowheads="1"/>
            </p:cNvSpPr>
            <p:nvPr/>
          </p:nvSpPr>
          <p:spPr bwMode="auto">
            <a:xfrm>
              <a:off x="5145" y="3527"/>
              <a:ext cx="567" cy="48"/>
            </a:xfrm>
            <a:prstGeom prst="rect">
              <a:avLst/>
            </a:prstGeom>
            <a:solidFill>
              <a:srgbClr val="70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6630" name="Freeform 22"/>
            <p:cNvSpPr/>
            <p:nvPr/>
          </p:nvSpPr>
          <p:spPr bwMode="auto">
            <a:xfrm>
              <a:off x="5145" y="3499"/>
              <a:ext cx="567" cy="48"/>
            </a:xfrm>
            <a:custGeom>
              <a:avLst/>
              <a:gdLst>
                <a:gd name="T0" fmla="*/ 142 w 1133"/>
                <a:gd name="T1" fmla="*/ 0 h 48"/>
                <a:gd name="T2" fmla="*/ 141 w 1133"/>
                <a:gd name="T3" fmla="*/ 0 h 48"/>
                <a:gd name="T4" fmla="*/ 0 w 1133"/>
                <a:gd name="T5" fmla="*/ 0 h 48"/>
                <a:gd name="T6" fmla="*/ 0 w 1133"/>
                <a:gd name="T7" fmla="*/ 0 h 48"/>
                <a:gd name="T8" fmla="*/ 0 w 1133"/>
                <a:gd name="T9" fmla="*/ 48 h 48"/>
                <a:gd name="T10" fmla="*/ 142 w 1133"/>
                <a:gd name="T11" fmla="*/ 48 h 48"/>
                <a:gd name="T12" fmla="*/ 142 w 1133"/>
                <a:gd name="T13" fmla="*/ 0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33"/>
                <a:gd name="T22" fmla="*/ 0 h 48"/>
                <a:gd name="T23" fmla="*/ 1133 w 1133"/>
                <a:gd name="T24" fmla="*/ 48 h 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33" h="48">
                  <a:moveTo>
                    <a:pt x="1133" y="0"/>
                  </a:moveTo>
                  <a:lnTo>
                    <a:pt x="1123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133" y="48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6D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1" name="Freeform 23"/>
            <p:cNvSpPr/>
            <p:nvPr/>
          </p:nvSpPr>
          <p:spPr bwMode="auto">
            <a:xfrm>
              <a:off x="5145" y="3472"/>
              <a:ext cx="567" cy="48"/>
            </a:xfrm>
            <a:custGeom>
              <a:avLst/>
              <a:gdLst>
                <a:gd name="T0" fmla="*/ 142 w 1133"/>
                <a:gd name="T1" fmla="*/ 1 h 48"/>
                <a:gd name="T2" fmla="*/ 141 w 1133"/>
                <a:gd name="T3" fmla="*/ 0 h 48"/>
                <a:gd name="T4" fmla="*/ 0 w 1133"/>
                <a:gd name="T5" fmla="*/ 0 h 48"/>
                <a:gd name="T6" fmla="*/ 0 w 1133"/>
                <a:gd name="T7" fmla="*/ 0 h 48"/>
                <a:gd name="T8" fmla="*/ 0 w 1133"/>
                <a:gd name="T9" fmla="*/ 48 h 48"/>
                <a:gd name="T10" fmla="*/ 142 w 1133"/>
                <a:gd name="T11" fmla="*/ 48 h 48"/>
                <a:gd name="T12" fmla="*/ 142 w 1133"/>
                <a:gd name="T13" fmla="*/ 1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33"/>
                <a:gd name="T22" fmla="*/ 0 h 48"/>
                <a:gd name="T23" fmla="*/ 1133 w 1133"/>
                <a:gd name="T24" fmla="*/ 48 h 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33" h="48">
                  <a:moveTo>
                    <a:pt x="1133" y="1"/>
                  </a:moveTo>
                  <a:lnTo>
                    <a:pt x="1123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133" y="48"/>
                  </a:lnTo>
                  <a:lnTo>
                    <a:pt x="1133" y="1"/>
                  </a:lnTo>
                  <a:close/>
                </a:path>
              </a:pathLst>
            </a:custGeom>
            <a:solidFill>
              <a:srgbClr val="6B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2" name="Freeform 24"/>
            <p:cNvSpPr/>
            <p:nvPr/>
          </p:nvSpPr>
          <p:spPr bwMode="auto">
            <a:xfrm>
              <a:off x="5145" y="3444"/>
              <a:ext cx="567" cy="49"/>
            </a:xfrm>
            <a:custGeom>
              <a:avLst/>
              <a:gdLst>
                <a:gd name="T0" fmla="*/ 142 w 1133"/>
                <a:gd name="T1" fmla="*/ 3 h 49"/>
                <a:gd name="T2" fmla="*/ 141 w 1133"/>
                <a:gd name="T3" fmla="*/ 0 h 49"/>
                <a:gd name="T4" fmla="*/ 0 w 1133"/>
                <a:gd name="T5" fmla="*/ 0 h 49"/>
                <a:gd name="T6" fmla="*/ 0 w 1133"/>
                <a:gd name="T7" fmla="*/ 1 h 49"/>
                <a:gd name="T8" fmla="*/ 0 w 1133"/>
                <a:gd name="T9" fmla="*/ 49 h 49"/>
                <a:gd name="T10" fmla="*/ 142 w 1133"/>
                <a:gd name="T11" fmla="*/ 49 h 49"/>
                <a:gd name="T12" fmla="*/ 142 w 1133"/>
                <a:gd name="T13" fmla="*/ 3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33"/>
                <a:gd name="T22" fmla="*/ 0 h 49"/>
                <a:gd name="T23" fmla="*/ 1133 w 1133"/>
                <a:gd name="T24" fmla="*/ 49 h 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33" h="49">
                  <a:moveTo>
                    <a:pt x="1133" y="3"/>
                  </a:moveTo>
                  <a:lnTo>
                    <a:pt x="1123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49"/>
                  </a:lnTo>
                  <a:lnTo>
                    <a:pt x="1133" y="49"/>
                  </a:lnTo>
                  <a:lnTo>
                    <a:pt x="1133" y="3"/>
                  </a:lnTo>
                  <a:close/>
                </a:path>
              </a:pathLst>
            </a:custGeom>
            <a:solidFill>
              <a:srgbClr val="68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3" name="Freeform 25"/>
            <p:cNvSpPr/>
            <p:nvPr/>
          </p:nvSpPr>
          <p:spPr bwMode="auto">
            <a:xfrm>
              <a:off x="5145" y="3417"/>
              <a:ext cx="567" cy="49"/>
            </a:xfrm>
            <a:custGeom>
              <a:avLst/>
              <a:gdLst>
                <a:gd name="T0" fmla="*/ 142 w 1133"/>
                <a:gd name="T1" fmla="*/ 3 h 49"/>
                <a:gd name="T2" fmla="*/ 141 w 1133"/>
                <a:gd name="T3" fmla="*/ 0 h 49"/>
                <a:gd name="T4" fmla="*/ 0 w 1133"/>
                <a:gd name="T5" fmla="*/ 0 h 49"/>
                <a:gd name="T6" fmla="*/ 0 w 1133"/>
                <a:gd name="T7" fmla="*/ 1 h 49"/>
                <a:gd name="T8" fmla="*/ 0 w 1133"/>
                <a:gd name="T9" fmla="*/ 49 h 49"/>
                <a:gd name="T10" fmla="*/ 142 w 1133"/>
                <a:gd name="T11" fmla="*/ 49 h 49"/>
                <a:gd name="T12" fmla="*/ 142 w 1133"/>
                <a:gd name="T13" fmla="*/ 3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33"/>
                <a:gd name="T22" fmla="*/ 0 h 49"/>
                <a:gd name="T23" fmla="*/ 1133 w 1133"/>
                <a:gd name="T24" fmla="*/ 49 h 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33" h="49">
                  <a:moveTo>
                    <a:pt x="1133" y="3"/>
                  </a:moveTo>
                  <a:lnTo>
                    <a:pt x="1123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49"/>
                  </a:lnTo>
                  <a:lnTo>
                    <a:pt x="1133" y="49"/>
                  </a:lnTo>
                  <a:lnTo>
                    <a:pt x="1133" y="3"/>
                  </a:lnTo>
                  <a:close/>
                </a:path>
              </a:pathLst>
            </a:custGeom>
            <a:solidFill>
              <a:srgbClr val="68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4" name="Freeform 26"/>
            <p:cNvSpPr/>
            <p:nvPr/>
          </p:nvSpPr>
          <p:spPr bwMode="auto">
            <a:xfrm>
              <a:off x="5145" y="3390"/>
              <a:ext cx="567" cy="48"/>
            </a:xfrm>
            <a:custGeom>
              <a:avLst/>
              <a:gdLst>
                <a:gd name="T0" fmla="*/ 142 w 1133"/>
                <a:gd name="T1" fmla="*/ 4 h 48"/>
                <a:gd name="T2" fmla="*/ 141 w 1133"/>
                <a:gd name="T3" fmla="*/ 0 h 48"/>
                <a:gd name="T4" fmla="*/ 0 w 1133"/>
                <a:gd name="T5" fmla="*/ 0 h 48"/>
                <a:gd name="T6" fmla="*/ 0 w 1133"/>
                <a:gd name="T7" fmla="*/ 1 h 48"/>
                <a:gd name="T8" fmla="*/ 0 w 1133"/>
                <a:gd name="T9" fmla="*/ 48 h 48"/>
                <a:gd name="T10" fmla="*/ 142 w 1133"/>
                <a:gd name="T11" fmla="*/ 48 h 48"/>
                <a:gd name="T12" fmla="*/ 142 w 1133"/>
                <a:gd name="T13" fmla="*/ 4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33"/>
                <a:gd name="T22" fmla="*/ 0 h 48"/>
                <a:gd name="T23" fmla="*/ 1133 w 1133"/>
                <a:gd name="T24" fmla="*/ 48 h 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33" h="48">
                  <a:moveTo>
                    <a:pt x="1133" y="4"/>
                  </a:moveTo>
                  <a:lnTo>
                    <a:pt x="1123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48"/>
                  </a:lnTo>
                  <a:lnTo>
                    <a:pt x="1133" y="48"/>
                  </a:lnTo>
                  <a:lnTo>
                    <a:pt x="1133" y="4"/>
                  </a:lnTo>
                  <a:close/>
                </a:path>
              </a:pathLst>
            </a:custGeom>
            <a:solidFill>
              <a:srgbClr val="6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5" name="Freeform 27"/>
            <p:cNvSpPr/>
            <p:nvPr/>
          </p:nvSpPr>
          <p:spPr bwMode="auto">
            <a:xfrm>
              <a:off x="5145" y="3362"/>
              <a:ext cx="567" cy="49"/>
            </a:xfrm>
            <a:custGeom>
              <a:avLst/>
              <a:gdLst>
                <a:gd name="T0" fmla="*/ 142 w 1133"/>
                <a:gd name="T1" fmla="*/ 5 h 49"/>
                <a:gd name="T2" fmla="*/ 141 w 1133"/>
                <a:gd name="T3" fmla="*/ 0 h 49"/>
                <a:gd name="T4" fmla="*/ 0 w 1133"/>
                <a:gd name="T5" fmla="*/ 0 h 49"/>
                <a:gd name="T6" fmla="*/ 0 w 1133"/>
                <a:gd name="T7" fmla="*/ 1 h 49"/>
                <a:gd name="T8" fmla="*/ 0 w 1133"/>
                <a:gd name="T9" fmla="*/ 49 h 49"/>
                <a:gd name="T10" fmla="*/ 142 w 1133"/>
                <a:gd name="T11" fmla="*/ 49 h 49"/>
                <a:gd name="T12" fmla="*/ 142 w 1133"/>
                <a:gd name="T13" fmla="*/ 5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33"/>
                <a:gd name="T22" fmla="*/ 0 h 49"/>
                <a:gd name="T23" fmla="*/ 1133 w 1133"/>
                <a:gd name="T24" fmla="*/ 49 h 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33" h="49">
                  <a:moveTo>
                    <a:pt x="1133" y="5"/>
                  </a:moveTo>
                  <a:lnTo>
                    <a:pt x="1123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49"/>
                  </a:lnTo>
                  <a:lnTo>
                    <a:pt x="1132" y="49"/>
                  </a:lnTo>
                  <a:lnTo>
                    <a:pt x="1133" y="5"/>
                  </a:lnTo>
                  <a:close/>
                </a:path>
              </a:pathLst>
            </a:custGeom>
            <a:solidFill>
              <a:srgbClr val="60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6" name="Freeform 28"/>
            <p:cNvSpPr/>
            <p:nvPr/>
          </p:nvSpPr>
          <p:spPr bwMode="auto">
            <a:xfrm>
              <a:off x="5145" y="3335"/>
              <a:ext cx="567" cy="49"/>
            </a:xfrm>
            <a:custGeom>
              <a:avLst/>
              <a:gdLst>
                <a:gd name="T0" fmla="*/ 142 w 1133"/>
                <a:gd name="T1" fmla="*/ 6 h 49"/>
                <a:gd name="T2" fmla="*/ 141 w 1133"/>
                <a:gd name="T3" fmla="*/ 0 h 49"/>
                <a:gd name="T4" fmla="*/ 0 w 1133"/>
                <a:gd name="T5" fmla="*/ 0 h 49"/>
                <a:gd name="T6" fmla="*/ 0 w 1133"/>
                <a:gd name="T7" fmla="*/ 1 h 49"/>
                <a:gd name="T8" fmla="*/ 0 w 1133"/>
                <a:gd name="T9" fmla="*/ 49 h 49"/>
                <a:gd name="T10" fmla="*/ 142 w 1133"/>
                <a:gd name="T11" fmla="*/ 49 h 49"/>
                <a:gd name="T12" fmla="*/ 142 w 1133"/>
                <a:gd name="T13" fmla="*/ 6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33"/>
                <a:gd name="T22" fmla="*/ 0 h 49"/>
                <a:gd name="T23" fmla="*/ 1133 w 1133"/>
                <a:gd name="T24" fmla="*/ 49 h 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33" h="49">
                  <a:moveTo>
                    <a:pt x="1133" y="6"/>
                  </a:moveTo>
                  <a:lnTo>
                    <a:pt x="1124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49"/>
                  </a:lnTo>
                  <a:lnTo>
                    <a:pt x="1132" y="49"/>
                  </a:lnTo>
                  <a:lnTo>
                    <a:pt x="1133" y="6"/>
                  </a:lnTo>
                  <a:close/>
                </a:path>
              </a:pathLst>
            </a:custGeom>
            <a:solidFill>
              <a:srgbClr val="5E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7" name="Freeform 29"/>
            <p:cNvSpPr/>
            <p:nvPr/>
          </p:nvSpPr>
          <p:spPr bwMode="auto">
            <a:xfrm>
              <a:off x="5145" y="3308"/>
              <a:ext cx="567" cy="49"/>
            </a:xfrm>
            <a:custGeom>
              <a:avLst/>
              <a:gdLst>
                <a:gd name="T0" fmla="*/ 142 w 1133"/>
                <a:gd name="T1" fmla="*/ 6 h 49"/>
                <a:gd name="T2" fmla="*/ 141 w 1133"/>
                <a:gd name="T3" fmla="*/ 0 h 49"/>
                <a:gd name="T4" fmla="*/ 0 w 1133"/>
                <a:gd name="T5" fmla="*/ 0 h 49"/>
                <a:gd name="T6" fmla="*/ 0 w 1133"/>
                <a:gd name="T7" fmla="*/ 1 h 49"/>
                <a:gd name="T8" fmla="*/ 0 w 1133"/>
                <a:gd name="T9" fmla="*/ 49 h 49"/>
                <a:gd name="T10" fmla="*/ 142 w 1133"/>
                <a:gd name="T11" fmla="*/ 49 h 49"/>
                <a:gd name="T12" fmla="*/ 142 w 1133"/>
                <a:gd name="T13" fmla="*/ 6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33"/>
                <a:gd name="T22" fmla="*/ 0 h 49"/>
                <a:gd name="T23" fmla="*/ 1133 w 1133"/>
                <a:gd name="T24" fmla="*/ 49 h 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33" h="49">
                  <a:moveTo>
                    <a:pt x="1133" y="6"/>
                  </a:moveTo>
                  <a:lnTo>
                    <a:pt x="1124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49"/>
                  </a:lnTo>
                  <a:lnTo>
                    <a:pt x="1132" y="49"/>
                  </a:lnTo>
                  <a:lnTo>
                    <a:pt x="1133" y="6"/>
                  </a:lnTo>
                  <a:close/>
                </a:path>
              </a:pathLst>
            </a:custGeom>
            <a:solidFill>
              <a:srgbClr val="5B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8" name="Freeform 30"/>
            <p:cNvSpPr/>
            <p:nvPr/>
          </p:nvSpPr>
          <p:spPr bwMode="auto">
            <a:xfrm>
              <a:off x="5145" y="3281"/>
              <a:ext cx="567" cy="49"/>
            </a:xfrm>
            <a:custGeom>
              <a:avLst/>
              <a:gdLst>
                <a:gd name="T0" fmla="*/ 142 w 1133"/>
                <a:gd name="T1" fmla="*/ 6 h 49"/>
                <a:gd name="T2" fmla="*/ 141 w 1133"/>
                <a:gd name="T3" fmla="*/ 0 h 49"/>
                <a:gd name="T4" fmla="*/ 0 w 1133"/>
                <a:gd name="T5" fmla="*/ 0 h 49"/>
                <a:gd name="T6" fmla="*/ 0 w 1133"/>
                <a:gd name="T7" fmla="*/ 1 h 49"/>
                <a:gd name="T8" fmla="*/ 0 w 1133"/>
                <a:gd name="T9" fmla="*/ 49 h 49"/>
                <a:gd name="T10" fmla="*/ 142 w 1133"/>
                <a:gd name="T11" fmla="*/ 49 h 49"/>
                <a:gd name="T12" fmla="*/ 142 w 1133"/>
                <a:gd name="T13" fmla="*/ 6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33"/>
                <a:gd name="T22" fmla="*/ 0 h 49"/>
                <a:gd name="T23" fmla="*/ 1133 w 1133"/>
                <a:gd name="T24" fmla="*/ 49 h 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33" h="49">
                  <a:moveTo>
                    <a:pt x="1133" y="6"/>
                  </a:moveTo>
                  <a:lnTo>
                    <a:pt x="1124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49"/>
                  </a:lnTo>
                  <a:lnTo>
                    <a:pt x="1132" y="49"/>
                  </a:lnTo>
                  <a:lnTo>
                    <a:pt x="1133" y="6"/>
                  </a:lnTo>
                  <a:close/>
                </a:path>
              </a:pathLst>
            </a:custGeom>
            <a:solidFill>
              <a:srgbClr val="5B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9" name="Freeform 31"/>
            <p:cNvSpPr/>
            <p:nvPr/>
          </p:nvSpPr>
          <p:spPr bwMode="auto">
            <a:xfrm>
              <a:off x="5145" y="3254"/>
              <a:ext cx="567" cy="48"/>
            </a:xfrm>
            <a:custGeom>
              <a:avLst/>
              <a:gdLst>
                <a:gd name="T0" fmla="*/ 142 w 1133"/>
                <a:gd name="T1" fmla="*/ 7 h 48"/>
                <a:gd name="T2" fmla="*/ 141 w 1133"/>
                <a:gd name="T3" fmla="*/ 0 h 48"/>
                <a:gd name="T4" fmla="*/ 0 w 1133"/>
                <a:gd name="T5" fmla="*/ 0 h 48"/>
                <a:gd name="T6" fmla="*/ 0 w 1133"/>
                <a:gd name="T7" fmla="*/ 0 h 48"/>
                <a:gd name="T8" fmla="*/ 0 w 1133"/>
                <a:gd name="T9" fmla="*/ 48 h 48"/>
                <a:gd name="T10" fmla="*/ 142 w 1133"/>
                <a:gd name="T11" fmla="*/ 48 h 48"/>
                <a:gd name="T12" fmla="*/ 142 w 1133"/>
                <a:gd name="T13" fmla="*/ 7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33"/>
                <a:gd name="T22" fmla="*/ 0 h 48"/>
                <a:gd name="T23" fmla="*/ 1133 w 1133"/>
                <a:gd name="T24" fmla="*/ 48 h 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33" h="48">
                  <a:moveTo>
                    <a:pt x="1133" y="7"/>
                  </a:moveTo>
                  <a:lnTo>
                    <a:pt x="1124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132" y="48"/>
                  </a:lnTo>
                  <a:lnTo>
                    <a:pt x="1133" y="7"/>
                  </a:lnTo>
                  <a:close/>
                </a:path>
              </a:pathLst>
            </a:custGeom>
            <a:solidFill>
              <a:srgbClr val="56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0" name="Freeform 32"/>
            <p:cNvSpPr/>
            <p:nvPr/>
          </p:nvSpPr>
          <p:spPr bwMode="auto">
            <a:xfrm>
              <a:off x="5145" y="3226"/>
              <a:ext cx="567" cy="49"/>
            </a:xfrm>
            <a:custGeom>
              <a:avLst/>
              <a:gdLst>
                <a:gd name="T0" fmla="*/ 142 w 1133"/>
                <a:gd name="T1" fmla="*/ 9 h 49"/>
                <a:gd name="T2" fmla="*/ 141 w 1133"/>
                <a:gd name="T3" fmla="*/ 0 h 49"/>
                <a:gd name="T4" fmla="*/ 0 w 1133"/>
                <a:gd name="T5" fmla="*/ 0 h 49"/>
                <a:gd name="T6" fmla="*/ 0 w 1133"/>
                <a:gd name="T7" fmla="*/ 0 h 49"/>
                <a:gd name="T8" fmla="*/ 0 w 1133"/>
                <a:gd name="T9" fmla="*/ 49 h 49"/>
                <a:gd name="T10" fmla="*/ 142 w 1133"/>
                <a:gd name="T11" fmla="*/ 49 h 49"/>
                <a:gd name="T12" fmla="*/ 142 w 1133"/>
                <a:gd name="T13" fmla="*/ 9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33"/>
                <a:gd name="T22" fmla="*/ 0 h 49"/>
                <a:gd name="T23" fmla="*/ 1133 w 1133"/>
                <a:gd name="T24" fmla="*/ 49 h 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33" h="49">
                  <a:moveTo>
                    <a:pt x="1133" y="9"/>
                  </a:moveTo>
                  <a:lnTo>
                    <a:pt x="1124" y="0"/>
                  </a:lnTo>
                  <a:lnTo>
                    <a:pt x="0" y="0"/>
                  </a:lnTo>
                  <a:lnTo>
                    <a:pt x="0" y="49"/>
                  </a:lnTo>
                  <a:lnTo>
                    <a:pt x="1132" y="49"/>
                  </a:lnTo>
                  <a:lnTo>
                    <a:pt x="1133" y="9"/>
                  </a:lnTo>
                  <a:close/>
                </a:path>
              </a:pathLst>
            </a:custGeom>
            <a:solidFill>
              <a:srgbClr val="54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1" name="Freeform 33"/>
            <p:cNvSpPr/>
            <p:nvPr/>
          </p:nvSpPr>
          <p:spPr bwMode="auto">
            <a:xfrm>
              <a:off x="5145" y="3199"/>
              <a:ext cx="567" cy="49"/>
            </a:xfrm>
            <a:custGeom>
              <a:avLst/>
              <a:gdLst>
                <a:gd name="T0" fmla="*/ 142 w 1133"/>
                <a:gd name="T1" fmla="*/ 9 h 49"/>
                <a:gd name="T2" fmla="*/ 141 w 1133"/>
                <a:gd name="T3" fmla="*/ 0 h 49"/>
                <a:gd name="T4" fmla="*/ 0 w 1133"/>
                <a:gd name="T5" fmla="*/ 0 h 49"/>
                <a:gd name="T6" fmla="*/ 0 w 1133"/>
                <a:gd name="T7" fmla="*/ 0 h 49"/>
                <a:gd name="T8" fmla="*/ 0 w 1133"/>
                <a:gd name="T9" fmla="*/ 49 h 49"/>
                <a:gd name="T10" fmla="*/ 142 w 1133"/>
                <a:gd name="T11" fmla="*/ 49 h 49"/>
                <a:gd name="T12" fmla="*/ 142 w 1133"/>
                <a:gd name="T13" fmla="*/ 9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33"/>
                <a:gd name="T22" fmla="*/ 0 h 49"/>
                <a:gd name="T23" fmla="*/ 1133 w 1133"/>
                <a:gd name="T24" fmla="*/ 49 h 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33" h="49">
                  <a:moveTo>
                    <a:pt x="1133" y="9"/>
                  </a:moveTo>
                  <a:lnTo>
                    <a:pt x="1124" y="0"/>
                  </a:lnTo>
                  <a:lnTo>
                    <a:pt x="0" y="0"/>
                  </a:lnTo>
                  <a:lnTo>
                    <a:pt x="0" y="49"/>
                  </a:lnTo>
                  <a:lnTo>
                    <a:pt x="1132" y="49"/>
                  </a:lnTo>
                  <a:lnTo>
                    <a:pt x="1133" y="9"/>
                  </a:lnTo>
                  <a:close/>
                </a:path>
              </a:pathLst>
            </a:custGeom>
            <a:solidFill>
              <a:srgbClr val="54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2" name="Freeform 34"/>
            <p:cNvSpPr/>
            <p:nvPr/>
          </p:nvSpPr>
          <p:spPr bwMode="auto">
            <a:xfrm>
              <a:off x="5145" y="3172"/>
              <a:ext cx="567" cy="49"/>
            </a:xfrm>
            <a:custGeom>
              <a:avLst/>
              <a:gdLst>
                <a:gd name="T0" fmla="*/ 142 w 1133"/>
                <a:gd name="T1" fmla="*/ 10 h 49"/>
                <a:gd name="T2" fmla="*/ 141 w 1133"/>
                <a:gd name="T3" fmla="*/ 0 h 49"/>
                <a:gd name="T4" fmla="*/ 0 w 1133"/>
                <a:gd name="T5" fmla="*/ 0 h 49"/>
                <a:gd name="T6" fmla="*/ 0 w 1133"/>
                <a:gd name="T7" fmla="*/ 0 h 49"/>
                <a:gd name="T8" fmla="*/ 0 w 1133"/>
                <a:gd name="T9" fmla="*/ 49 h 49"/>
                <a:gd name="T10" fmla="*/ 142 w 1133"/>
                <a:gd name="T11" fmla="*/ 49 h 49"/>
                <a:gd name="T12" fmla="*/ 142 w 1133"/>
                <a:gd name="T13" fmla="*/ 10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33"/>
                <a:gd name="T22" fmla="*/ 0 h 49"/>
                <a:gd name="T23" fmla="*/ 1133 w 1133"/>
                <a:gd name="T24" fmla="*/ 49 h 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33" h="49">
                  <a:moveTo>
                    <a:pt x="1133" y="10"/>
                  </a:moveTo>
                  <a:lnTo>
                    <a:pt x="1124" y="0"/>
                  </a:lnTo>
                  <a:lnTo>
                    <a:pt x="0" y="0"/>
                  </a:lnTo>
                  <a:lnTo>
                    <a:pt x="0" y="49"/>
                  </a:lnTo>
                  <a:lnTo>
                    <a:pt x="1132" y="49"/>
                  </a:lnTo>
                  <a:lnTo>
                    <a:pt x="1133" y="10"/>
                  </a:lnTo>
                  <a:close/>
                </a:path>
              </a:pathLst>
            </a:custGeom>
            <a:solidFill>
              <a:srgbClr val="4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3" name="Freeform 35"/>
            <p:cNvSpPr/>
            <p:nvPr/>
          </p:nvSpPr>
          <p:spPr bwMode="auto">
            <a:xfrm>
              <a:off x="5145" y="3145"/>
              <a:ext cx="567" cy="49"/>
            </a:xfrm>
            <a:custGeom>
              <a:avLst/>
              <a:gdLst>
                <a:gd name="T0" fmla="*/ 142 w 1133"/>
                <a:gd name="T1" fmla="*/ 9 h 49"/>
                <a:gd name="T2" fmla="*/ 141 w 1133"/>
                <a:gd name="T3" fmla="*/ 0 h 49"/>
                <a:gd name="T4" fmla="*/ 0 w 1133"/>
                <a:gd name="T5" fmla="*/ 0 h 49"/>
                <a:gd name="T6" fmla="*/ 0 w 1133"/>
                <a:gd name="T7" fmla="*/ 0 h 49"/>
                <a:gd name="T8" fmla="*/ 0 w 1133"/>
                <a:gd name="T9" fmla="*/ 49 h 49"/>
                <a:gd name="T10" fmla="*/ 142 w 1133"/>
                <a:gd name="T11" fmla="*/ 49 h 49"/>
                <a:gd name="T12" fmla="*/ 142 w 1133"/>
                <a:gd name="T13" fmla="*/ 9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33"/>
                <a:gd name="T22" fmla="*/ 0 h 49"/>
                <a:gd name="T23" fmla="*/ 1133 w 1133"/>
                <a:gd name="T24" fmla="*/ 49 h 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33" h="49">
                  <a:moveTo>
                    <a:pt x="1133" y="9"/>
                  </a:moveTo>
                  <a:lnTo>
                    <a:pt x="1124" y="0"/>
                  </a:lnTo>
                  <a:lnTo>
                    <a:pt x="0" y="0"/>
                  </a:lnTo>
                  <a:lnTo>
                    <a:pt x="0" y="49"/>
                  </a:lnTo>
                  <a:lnTo>
                    <a:pt x="1132" y="49"/>
                  </a:lnTo>
                  <a:lnTo>
                    <a:pt x="1133" y="9"/>
                  </a:lnTo>
                  <a:close/>
                </a:path>
              </a:pathLst>
            </a:custGeom>
            <a:solidFill>
              <a:srgbClr val="4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4" name="Freeform 36"/>
            <p:cNvSpPr/>
            <p:nvPr/>
          </p:nvSpPr>
          <p:spPr bwMode="auto">
            <a:xfrm>
              <a:off x="5145" y="3118"/>
              <a:ext cx="567" cy="48"/>
            </a:xfrm>
            <a:custGeom>
              <a:avLst/>
              <a:gdLst>
                <a:gd name="T0" fmla="*/ 142 w 1133"/>
                <a:gd name="T1" fmla="*/ 10 h 48"/>
                <a:gd name="T2" fmla="*/ 141 w 1133"/>
                <a:gd name="T3" fmla="*/ 0 h 48"/>
                <a:gd name="T4" fmla="*/ 0 w 1133"/>
                <a:gd name="T5" fmla="*/ 0 h 48"/>
                <a:gd name="T6" fmla="*/ 0 w 1133"/>
                <a:gd name="T7" fmla="*/ 0 h 48"/>
                <a:gd name="T8" fmla="*/ 0 w 1133"/>
                <a:gd name="T9" fmla="*/ 48 h 48"/>
                <a:gd name="T10" fmla="*/ 142 w 1133"/>
                <a:gd name="T11" fmla="*/ 48 h 48"/>
                <a:gd name="T12" fmla="*/ 142 w 1133"/>
                <a:gd name="T13" fmla="*/ 10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33"/>
                <a:gd name="T22" fmla="*/ 0 h 48"/>
                <a:gd name="T23" fmla="*/ 1133 w 1133"/>
                <a:gd name="T24" fmla="*/ 48 h 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33" h="48">
                  <a:moveTo>
                    <a:pt x="1133" y="10"/>
                  </a:moveTo>
                  <a:lnTo>
                    <a:pt x="1124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132" y="48"/>
                  </a:lnTo>
                  <a:lnTo>
                    <a:pt x="1133" y="10"/>
                  </a:lnTo>
                  <a:close/>
                </a:path>
              </a:pathLst>
            </a:custGeom>
            <a:solidFill>
              <a:srgbClr val="4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5" name="Freeform 37"/>
            <p:cNvSpPr/>
            <p:nvPr/>
          </p:nvSpPr>
          <p:spPr bwMode="auto">
            <a:xfrm>
              <a:off x="5145" y="3090"/>
              <a:ext cx="567" cy="49"/>
            </a:xfrm>
            <a:custGeom>
              <a:avLst/>
              <a:gdLst>
                <a:gd name="T0" fmla="*/ 142 w 1133"/>
                <a:gd name="T1" fmla="*/ 12 h 49"/>
                <a:gd name="T2" fmla="*/ 141 w 1133"/>
                <a:gd name="T3" fmla="*/ 0 h 49"/>
                <a:gd name="T4" fmla="*/ 0 w 1133"/>
                <a:gd name="T5" fmla="*/ 0 h 49"/>
                <a:gd name="T6" fmla="*/ 0 w 1133"/>
                <a:gd name="T7" fmla="*/ 0 h 49"/>
                <a:gd name="T8" fmla="*/ 0 w 1133"/>
                <a:gd name="T9" fmla="*/ 49 h 49"/>
                <a:gd name="T10" fmla="*/ 142 w 1133"/>
                <a:gd name="T11" fmla="*/ 49 h 49"/>
                <a:gd name="T12" fmla="*/ 142 w 1133"/>
                <a:gd name="T13" fmla="*/ 12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33"/>
                <a:gd name="T22" fmla="*/ 0 h 49"/>
                <a:gd name="T23" fmla="*/ 1133 w 1133"/>
                <a:gd name="T24" fmla="*/ 49 h 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33" h="49">
                  <a:moveTo>
                    <a:pt x="1133" y="12"/>
                  </a:moveTo>
                  <a:lnTo>
                    <a:pt x="1126" y="0"/>
                  </a:lnTo>
                  <a:lnTo>
                    <a:pt x="0" y="0"/>
                  </a:lnTo>
                  <a:lnTo>
                    <a:pt x="0" y="49"/>
                  </a:lnTo>
                  <a:lnTo>
                    <a:pt x="1130" y="49"/>
                  </a:lnTo>
                  <a:lnTo>
                    <a:pt x="1133" y="12"/>
                  </a:lnTo>
                  <a:close/>
                </a:path>
              </a:pathLst>
            </a:custGeom>
            <a:solidFill>
              <a:srgbClr val="47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6" name="Freeform 38"/>
            <p:cNvSpPr/>
            <p:nvPr/>
          </p:nvSpPr>
          <p:spPr bwMode="auto">
            <a:xfrm>
              <a:off x="5145" y="3063"/>
              <a:ext cx="567" cy="48"/>
            </a:xfrm>
            <a:custGeom>
              <a:avLst/>
              <a:gdLst>
                <a:gd name="T0" fmla="*/ 142 w 1133"/>
                <a:gd name="T1" fmla="*/ 12 h 48"/>
                <a:gd name="T2" fmla="*/ 141 w 1133"/>
                <a:gd name="T3" fmla="*/ 0 h 48"/>
                <a:gd name="T4" fmla="*/ 0 w 1133"/>
                <a:gd name="T5" fmla="*/ 0 h 48"/>
                <a:gd name="T6" fmla="*/ 0 w 1133"/>
                <a:gd name="T7" fmla="*/ 0 h 48"/>
                <a:gd name="T8" fmla="*/ 0 w 1133"/>
                <a:gd name="T9" fmla="*/ 48 h 48"/>
                <a:gd name="T10" fmla="*/ 142 w 1133"/>
                <a:gd name="T11" fmla="*/ 48 h 48"/>
                <a:gd name="T12" fmla="*/ 142 w 1133"/>
                <a:gd name="T13" fmla="*/ 12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33"/>
                <a:gd name="T22" fmla="*/ 0 h 48"/>
                <a:gd name="T23" fmla="*/ 1133 w 1133"/>
                <a:gd name="T24" fmla="*/ 48 h 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33" h="48">
                  <a:moveTo>
                    <a:pt x="1133" y="12"/>
                  </a:moveTo>
                  <a:lnTo>
                    <a:pt x="1126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130" y="48"/>
                  </a:lnTo>
                  <a:lnTo>
                    <a:pt x="1133" y="12"/>
                  </a:lnTo>
                  <a:close/>
                </a:path>
              </a:pathLst>
            </a:custGeom>
            <a:solidFill>
              <a:srgbClr val="47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7" name="Freeform 39"/>
            <p:cNvSpPr/>
            <p:nvPr/>
          </p:nvSpPr>
          <p:spPr bwMode="auto">
            <a:xfrm>
              <a:off x="5145" y="3036"/>
              <a:ext cx="567" cy="48"/>
            </a:xfrm>
            <a:custGeom>
              <a:avLst/>
              <a:gdLst>
                <a:gd name="T0" fmla="*/ 142 w 1133"/>
                <a:gd name="T1" fmla="*/ 13 h 48"/>
                <a:gd name="T2" fmla="*/ 141 w 1133"/>
                <a:gd name="T3" fmla="*/ 0 h 48"/>
                <a:gd name="T4" fmla="*/ 1 w 1133"/>
                <a:gd name="T5" fmla="*/ 0 h 48"/>
                <a:gd name="T6" fmla="*/ 0 w 1133"/>
                <a:gd name="T7" fmla="*/ 0 h 48"/>
                <a:gd name="T8" fmla="*/ 0 w 1133"/>
                <a:gd name="T9" fmla="*/ 48 h 48"/>
                <a:gd name="T10" fmla="*/ 142 w 1133"/>
                <a:gd name="T11" fmla="*/ 48 h 48"/>
                <a:gd name="T12" fmla="*/ 142 w 1133"/>
                <a:gd name="T13" fmla="*/ 13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33"/>
                <a:gd name="T22" fmla="*/ 0 h 48"/>
                <a:gd name="T23" fmla="*/ 1133 w 1133"/>
                <a:gd name="T24" fmla="*/ 48 h 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33" h="48">
                  <a:moveTo>
                    <a:pt x="1133" y="13"/>
                  </a:moveTo>
                  <a:lnTo>
                    <a:pt x="1126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130" y="48"/>
                  </a:lnTo>
                  <a:lnTo>
                    <a:pt x="1133" y="13"/>
                  </a:lnTo>
                  <a:close/>
                </a:path>
              </a:pathLst>
            </a:custGeom>
            <a:solidFill>
              <a:srgbClr val="44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8" name="Freeform 40"/>
            <p:cNvSpPr/>
            <p:nvPr/>
          </p:nvSpPr>
          <p:spPr bwMode="auto">
            <a:xfrm>
              <a:off x="5145" y="3009"/>
              <a:ext cx="567" cy="48"/>
            </a:xfrm>
            <a:custGeom>
              <a:avLst/>
              <a:gdLst>
                <a:gd name="T0" fmla="*/ 142 w 1133"/>
                <a:gd name="T1" fmla="*/ 14 h 48"/>
                <a:gd name="T2" fmla="*/ 141 w 1133"/>
                <a:gd name="T3" fmla="*/ 0 h 48"/>
                <a:gd name="T4" fmla="*/ 1 w 1133"/>
                <a:gd name="T5" fmla="*/ 0 h 48"/>
                <a:gd name="T6" fmla="*/ 0 w 1133"/>
                <a:gd name="T7" fmla="*/ 0 h 48"/>
                <a:gd name="T8" fmla="*/ 0 w 1133"/>
                <a:gd name="T9" fmla="*/ 48 h 48"/>
                <a:gd name="T10" fmla="*/ 142 w 1133"/>
                <a:gd name="T11" fmla="*/ 48 h 48"/>
                <a:gd name="T12" fmla="*/ 142 w 1133"/>
                <a:gd name="T13" fmla="*/ 14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33"/>
                <a:gd name="T22" fmla="*/ 0 h 48"/>
                <a:gd name="T23" fmla="*/ 1133 w 1133"/>
                <a:gd name="T24" fmla="*/ 48 h 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33" h="48">
                  <a:moveTo>
                    <a:pt x="1133" y="14"/>
                  </a:moveTo>
                  <a:lnTo>
                    <a:pt x="1126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130" y="48"/>
                  </a:lnTo>
                  <a:lnTo>
                    <a:pt x="1133" y="14"/>
                  </a:lnTo>
                  <a:close/>
                </a:path>
              </a:pathLst>
            </a:custGeom>
            <a:solidFill>
              <a:srgbClr val="3F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9" name="Freeform 41"/>
            <p:cNvSpPr/>
            <p:nvPr/>
          </p:nvSpPr>
          <p:spPr bwMode="auto">
            <a:xfrm>
              <a:off x="5145" y="2981"/>
              <a:ext cx="567" cy="48"/>
            </a:xfrm>
            <a:custGeom>
              <a:avLst/>
              <a:gdLst>
                <a:gd name="T0" fmla="*/ 142 w 1133"/>
                <a:gd name="T1" fmla="*/ 15 h 48"/>
                <a:gd name="T2" fmla="*/ 141 w 1133"/>
                <a:gd name="T3" fmla="*/ 0 h 48"/>
                <a:gd name="T4" fmla="*/ 1 w 1133"/>
                <a:gd name="T5" fmla="*/ 0 h 48"/>
                <a:gd name="T6" fmla="*/ 0 w 1133"/>
                <a:gd name="T7" fmla="*/ 0 h 48"/>
                <a:gd name="T8" fmla="*/ 0 w 1133"/>
                <a:gd name="T9" fmla="*/ 48 h 48"/>
                <a:gd name="T10" fmla="*/ 142 w 1133"/>
                <a:gd name="T11" fmla="*/ 48 h 48"/>
                <a:gd name="T12" fmla="*/ 142 w 1133"/>
                <a:gd name="T13" fmla="*/ 15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33"/>
                <a:gd name="T22" fmla="*/ 0 h 48"/>
                <a:gd name="T23" fmla="*/ 1133 w 1133"/>
                <a:gd name="T24" fmla="*/ 48 h 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33" h="48">
                  <a:moveTo>
                    <a:pt x="1133" y="15"/>
                  </a:moveTo>
                  <a:lnTo>
                    <a:pt x="1126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130" y="48"/>
                  </a:lnTo>
                  <a:lnTo>
                    <a:pt x="1133" y="15"/>
                  </a:lnTo>
                  <a:close/>
                </a:path>
              </a:pathLst>
            </a:custGeom>
            <a:solidFill>
              <a:srgbClr val="3F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0" name="Freeform 42"/>
            <p:cNvSpPr/>
            <p:nvPr/>
          </p:nvSpPr>
          <p:spPr bwMode="auto">
            <a:xfrm>
              <a:off x="5145" y="2954"/>
              <a:ext cx="567" cy="48"/>
            </a:xfrm>
            <a:custGeom>
              <a:avLst/>
              <a:gdLst>
                <a:gd name="T0" fmla="*/ 142 w 1133"/>
                <a:gd name="T1" fmla="*/ 16 h 48"/>
                <a:gd name="T2" fmla="*/ 141 w 1133"/>
                <a:gd name="T3" fmla="*/ 0 h 48"/>
                <a:gd name="T4" fmla="*/ 1 w 1133"/>
                <a:gd name="T5" fmla="*/ 0 h 48"/>
                <a:gd name="T6" fmla="*/ 0 w 1133"/>
                <a:gd name="T7" fmla="*/ 0 h 48"/>
                <a:gd name="T8" fmla="*/ 0 w 1133"/>
                <a:gd name="T9" fmla="*/ 48 h 48"/>
                <a:gd name="T10" fmla="*/ 142 w 1133"/>
                <a:gd name="T11" fmla="*/ 48 h 48"/>
                <a:gd name="T12" fmla="*/ 142 w 1133"/>
                <a:gd name="T13" fmla="*/ 16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33"/>
                <a:gd name="T22" fmla="*/ 0 h 48"/>
                <a:gd name="T23" fmla="*/ 1133 w 1133"/>
                <a:gd name="T24" fmla="*/ 48 h 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33" h="48">
                  <a:moveTo>
                    <a:pt x="1133" y="16"/>
                  </a:moveTo>
                  <a:lnTo>
                    <a:pt x="1126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130" y="48"/>
                  </a:lnTo>
                  <a:lnTo>
                    <a:pt x="1133" y="16"/>
                  </a:lnTo>
                  <a:close/>
                </a:path>
              </a:pathLst>
            </a:custGeom>
            <a:solidFill>
              <a:srgbClr val="3A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1" name="Freeform 43"/>
            <p:cNvSpPr/>
            <p:nvPr/>
          </p:nvSpPr>
          <p:spPr bwMode="auto">
            <a:xfrm>
              <a:off x="5145" y="2927"/>
              <a:ext cx="567" cy="48"/>
            </a:xfrm>
            <a:custGeom>
              <a:avLst/>
              <a:gdLst>
                <a:gd name="T0" fmla="*/ 142 w 1133"/>
                <a:gd name="T1" fmla="*/ 15 h 48"/>
                <a:gd name="T2" fmla="*/ 141 w 1133"/>
                <a:gd name="T3" fmla="*/ 0 h 48"/>
                <a:gd name="T4" fmla="*/ 1 w 1133"/>
                <a:gd name="T5" fmla="*/ 0 h 48"/>
                <a:gd name="T6" fmla="*/ 0 w 1133"/>
                <a:gd name="T7" fmla="*/ 0 h 48"/>
                <a:gd name="T8" fmla="*/ 0 w 1133"/>
                <a:gd name="T9" fmla="*/ 48 h 48"/>
                <a:gd name="T10" fmla="*/ 142 w 1133"/>
                <a:gd name="T11" fmla="*/ 48 h 48"/>
                <a:gd name="T12" fmla="*/ 142 w 1133"/>
                <a:gd name="T13" fmla="*/ 15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33"/>
                <a:gd name="T22" fmla="*/ 0 h 48"/>
                <a:gd name="T23" fmla="*/ 1133 w 1133"/>
                <a:gd name="T24" fmla="*/ 48 h 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33" h="48">
                  <a:moveTo>
                    <a:pt x="1133" y="15"/>
                  </a:moveTo>
                  <a:lnTo>
                    <a:pt x="1126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130" y="48"/>
                  </a:lnTo>
                  <a:lnTo>
                    <a:pt x="1133" y="15"/>
                  </a:lnTo>
                  <a:close/>
                </a:path>
              </a:pathLst>
            </a:custGeom>
            <a:solidFill>
              <a:srgbClr val="3A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2" name="Freeform 44"/>
            <p:cNvSpPr/>
            <p:nvPr/>
          </p:nvSpPr>
          <p:spPr bwMode="auto">
            <a:xfrm>
              <a:off x="5145" y="2899"/>
              <a:ext cx="567" cy="49"/>
            </a:xfrm>
            <a:custGeom>
              <a:avLst/>
              <a:gdLst>
                <a:gd name="T0" fmla="*/ 142 w 1133"/>
                <a:gd name="T1" fmla="*/ 17 h 49"/>
                <a:gd name="T2" fmla="*/ 141 w 1133"/>
                <a:gd name="T3" fmla="*/ 0 h 49"/>
                <a:gd name="T4" fmla="*/ 1 w 1133"/>
                <a:gd name="T5" fmla="*/ 0 h 49"/>
                <a:gd name="T6" fmla="*/ 0 w 1133"/>
                <a:gd name="T7" fmla="*/ 1 h 49"/>
                <a:gd name="T8" fmla="*/ 0 w 1133"/>
                <a:gd name="T9" fmla="*/ 49 h 49"/>
                <a:gd name="T10" fmla="*/ 142 w 1133"/>
                <a:gd name="T11" fmla="*/ 49 h 49"/>
                <a:gd name="T12" fmla="*/ 142 w 1133"/>
                <a:gd name="T13" fmla="*/ 17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33"/>
                <a:gd name="T22" fmla="*/ 0 h 49"/>
                <a:gd name="T23" fmla="*/ 1133 w 1133"/>
                <a:gd name="T24" fmla="*/ 49 h 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33" h="49">
                  <a:moveTo>
                    <a:pt x="1133" y="17"/>
                  </a:moveTo>
                  <a:lnTo>
                    <a:pt x="1126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49"/>
                  </a:lnTo>
                  <a:lnTo>
                    <a:pt x="1130" y="49"/>
                  </a:lnTo>
                  <a:lnTo>
                    <a:pt x="1133" y="17"/>
                  </a:lnTo>
                  <a:close/>
                </a:path>
              </a:pathLst>
            </a:custGeom>
            <a:solidFill>
              <a:srgbClr val="38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3" name="Freeform 45"/>
            <p:cNvSpPr/>
            <p:nvPr/>
          </p:nvSpPr>
          <p:spPr bwMode="auto">
            <a:xfrm>
              <a:off x="5145" y="2872"/>
              <a:ext cx="567" cy="49"/>
            </a:xfrm>
            <a:custGeom>
              <a:avLst/>
              <a:gdLst>
                <a:gd name="T0" fmla="*/ 142 w 1133"/>
                <a:gd name="T1" fmla="*/ 18 h 49"/>
                <a:gd name="T2" fmla="*/ 141 w 1133"/>
                <a:gd name="T3" fmla="*/ 0 h 49"/>
                <a:gd name="T4" fmla="*/ 1 w 1133"/>
                <a:gd name="T5" fmla="*/ 0 h 49"/>
                <a:gd name="T6" fmla="*/ 0 w 1133"/>
                <a:gd name="T7" fmla="*/ 1 h 49"/>
                <a:gd name="T8" fmla="*/ 0 w 1133"/>
                <a:gd name="T9" fmla="*/ 49 h 49"/>
                <a:gd name="T10" fmla="*/ 142 w 1133"/>
                <a:gd name="T11" fmla="*/ 49 h 49"/>
                <a:gd name="T12" fmla="*/ 142 w 1133"/>
                <a:gd name="T13" fmla="*/ 18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33"/>
                <a:gd name="T22" fmla="*/ 0 h 49"/>
                <a:gd name="T23" fmla="*/ 1133 w 1133"/>
                <a:gd name="T24" fmla="*/ 49 h 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33" h="49">
                  <a:moveTo>
                    <a:pt x="1133" y="18"/>
                  </a:moveTo>
                  <a:lnTo>
                    <a:pt x="1126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49"/>
                  </a:lnTo>
                  <a:lnTo>
                    <a:pt x="1130" y="49"/>
                  </a:lnTo>
                  <a:lnTo>
                    <a:pt x="1133" y="18"/>
                  </a:lnTo>
                  <a:close/>
                </a:path>
              </a:pathLst>
            </a:custGeom>
            <a:solidFill>
              <a:srgbClr val="38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4" name="Freeform 46"/>
            <p:cNvSpPr/>
            <p:nvPr/>
          </p:nvSpPr>
          <p:spPr bwMode="auto">
            <a:xfrm>
              <a:off x="5145" y="2844"/>
              <a:ext cx="567" cy="49"/>
            </a:xfrm>
            <a:custGeom>
              <a:avLst/>
              <a:gdLst>
                <a:gd name="T0" fmla="*/ 142 w 1133"/>
                <a:gd name="T1" fmla="*/ 19 h 49"/>
                <a:gd name="T2" fmla="*/ 141 w 1133"/>
                <a:gd name="T3" fmla="*/ 0 h 49"/>
                <a:gd name="T4" fmla="*/ 1 w 1133"/>
                <a:gd name="T5" fmla="*/ 0 h 49"/>
                <a:gd name="T6" fmla="*/ 0 w 1133"/>
                <a:gd name="T7" fmla="*/ 1 h 49"/>
                <a:gd name="T8" fmla="*/ 0 w 1133"/>
                <a:gd name="T9" fmla="*/ 49 h 49"/>
                <a:gd name="T10" fmla="*/ 142 w 1133"/>
                <a:gd name="T11" fmla="*/ 49 h 49"/>
                <a:gd name="T12" fmla="*/ 142 w 1133"/>
                <a:gd name="T13" fmla="*/ 19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33"/>
                <a:gd name="T22" fmla="*/ 0 h 49"/>
                <a:gd name="T23" fmla="*/ 1133 w 1133"/>
                <a:gd name="T24" fmla="*/ 49 h 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33" h="49">
                  <a:moveTo>
                    <a:pt x="1133" y="19"/>
                  </a:moveTo>
                  <a:lnTo>
                    <a:pt x="1127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49"/>
                  </a:lnTo>
                  <a:lnTo>
                    <a:pt x="1130" y="49"/>
                  </a:lnTo>
                  <a:lnTo>
                    <a:pt x="1133" y="19"/>
                  </a:lnTo>
                  <a:close/>
                </a:path>
              </a:pathLst>
            </a:custGeom>
            <a:solidFill>
              <a:srgbClr val="33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5" name="Freeform 47"/>
            <p:cNvSpPr/>
            <p:nvPr/>
          </p:nvSpPr>
          <p:spPr bwMode="auto">
            <a:xfrm>
              <a:off x="5145" y="2817"/>
              <a:ext cx="567" cy="49"/>
            </a:xfrm>
            <a:custGeom>
              <a:avLst/>
              <a:gdLst>
                <a:gd name="T0" fmla="*/ 142 w 1133"/>
                <a:gd name="T1" fmla="*/ 20 h 49"/>
                <a:gd name="T2" fmla="*/ 141 w 1133"/>
                <a:gd name="T3" fmla="*/ 0 h 49"/>
                <a:gd name="T4" fmla="*/ 1 w 1133"/>
                <a:gd name="T5" fmla="*/ 0 h 49"/>
                <a:gd name="T6" fmla="*/ 0 w 1133"/>
                <a:gd name="T7" fmla="*/ 1 h 49"/>
                <a:gd name="T8" fmla="*/ 0 w 1133"/>
                <a:gd name="T9" fmla="*/ 49 h 49"/>
                <a:gd name="T10" fmla="*/ 142 w 1133"/>
                <a:gd name="T11" fmla="*/ 49 h 49"/>
                <a:gd name="T12" fmla="*/ 142 w 1133"/>
                <a:gd name="T13" fmla="*/ 20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33"/>
                <a:gd name="T22" fmla="*/ 0 h 49"/>
                <a:gd name="T23" fmla="*/ 1133 w 1133"/>
                <a:gd name="T24" fmla="*/ 49 h 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33" h="49">
                  <a:moveTo>
                    <a:pt x="1133" y="20"/>
                  </a:moveTo>
                  <a:lnTo>
                    <a:pt x="1127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49"/>
                  </a:lnTo>
                  <a:lnTo>
                    <a:pt x="1130" y="49"/>
                  </a:lnTo>
                  <a:lnTo>
                    <a:pt x="1133" y="20"/>
                  </a:lnTo>
                  <a:close/>
                </a:path>
              </a:pathLst>
            </a:custGeom>
            <a:solidFill>
              <a:srgbClr val="30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6" name="Freeform 48"/>
            <p:cNvSpPr/>
            <p:nvPr/>
          </p:nvSpPr>
          <p:spPr bwMode="auto">
            <a:xfrm>
              <a:off x="5145" y="2790"/>
              <a:ext cx="567" cy="49"/>
            </a:xfrm>
            <a:custGeom>
              <a:avLst/>
              <a:gdLst>
                <a:gd name="T0" fmla="*/ 142 w 1133"/>
                <a:gd name="T1" fmla="*/ 21 h 49"/>
                <a:gd name="T2" fmla="*/ 141 w 1133"/>
                <a:gd name="T3" fmla="*/ 0 h 49"/>
                <a:gd name="T4" fmla="*/ 1 w 1133"/>
                <a:gd name="T5" fmla="*/ 0 h 49"/>
                <a:gd name="T6" fmla="*/ 0 w 1133"/>
                <a:gd name="T7" fmla="*/ 0 h 49"/>
                <a:gd name="T8" fmla="*/ 0 w 1133"/>
                <a:gd name="T9" fmla="*/ 49 h 49"/>
                <a:gd name="T10" fmla="*/ 142 w 1133"/>
                <a:gd name="T11" fmla="*/ 49 h 49"/>
                <a:gd name="T12" fmla="*/ 142 w 1133"/>
                <a:gd name="T13" fmla="*/ 21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33"/>
                <a:gd name="T22" fmla="*/ 0 h 49"/>
                <a:gd name="T23" fmla="*/ 1133 w 1133"/>
                <a:gd name="T24" fmla="*/ 49 h 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33" h="49">
                  <a:moveTo>
                    <a:pt x="1133" y="21"/>
                  </a:moveTo>
                  <a:lnTo>
                    <a:pt x="1127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49"/>
                  </a:lnTo>
                  <a:lnTo>
                    <a:pt x="1129" y="49"/>
                  </a:lnTo>
                  <a:lnTo>
                    <a:pt x="1133" y="21"/>
                  </a:lnTo>
                  <a:close/>
                </a:path>
              </a:pathLst>
            </a:custGeom>
            <a:solidFill>
              <a:srgbClr val="2D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7" name="Freeform 49"/>
            <p:cNvSpPr/>
            <p:nvPr/>
          </p:nvSpPr>
          <p:spPr bwMode="auto">
            <a:xfrm>
              <a:off x="5145" y="2763"/>
              <a:ext cx="567" cy="49"/>
            </a:xfrm>
            <a:custGeom>
              <a:avLst/>
              <a:gdLst>
                <a:gd name="T0" fmla="*/ 142 w 1133"/>
                <a:gd name="T1" fmla="*/ 20 h 49"/>
                <a:gd name="T2" fmla="*/ 141 w 1133"/>
                <a:gd name="T3" fmla="*/ 0 h 49"/>
                <a:gd name="T4" fmla="*/ 1 w 1133"/>
                <a:gd name="T5" fmla="*/ 0 h 49"/>
                <a:gd name="T6" fmla="*/ 0 w 1133"/>
                <a:gd name="T7" fmla="*/ 0 h 49"/>
                <a:gd name="T8" fmla="*/ 0 w 1133"/>
                <a:gd name="T9" fmla="*/ 49 h 49"/>
                <a:gd name="T10" fmla="*/ 142 w 1133"/>
                <a:gd name="T11" fmla="*/ 49 h 49"/>
                <a:gd name="T12" fmla="*/ 142 w 1133"/>
                <a:gd name="T13" fmla="*/ 20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33"/>
                <a:gd name="T22" fmla="*/ 0 h 49"/>
                <a:gd name="T23" fmla="*/ 1133 w 1133"/>
                <a:gd name="T24" fmla="*/ 49 h 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33" h="49">
                  <a:moveTo>
                    <a:pt x="1133" y="20"/>
                  </a:moveTo>
                  <a:lnTo>
                    <a:pt x="1127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49"/>
                  </a:lnTo>
                  <a:lnTo>
                    <a:pt x="1129" y="49"/>
                  </a:lnTo>
                  <a:lnTo>
                    <a:pt x="1133" y="20"/>
                  </a:lnTo>
                  <a:close/>
                </a:path>
              </a:pathLst>
            </a:custGeom>
            <a:solidFill>
              <a:srgbClr val="2B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8" name="Freeform 50"/>
            <p:cNvSpPr/>
            <p:nvPr/>
          </p:nvSpPr>
          <p:spPr bwMode="auto">
            <a:xfrm>
              <a:off x="5145" y="2737"/>
              <a:ext cx="567" cy="48"/>
            </a:xfrm>
            <a:custGeom>
              <a:avLst/>
              <a:gdLst>
                <a:gd name="T0" fmla="*/ 142 w 1133"/>
                <a:gd name="T1" fmla="*/ 20 h 48"/>
                <a:gd name="T2" fmla="*/ 141 w 1133"/>
                <a:gd name="T3" fmla="*/ 0 h 48"/>
                <a:gd name="T4" fmla="*/ 1 w 1133"/>
                <a:gd name="T5" fmla="*/ 0 h 48"/>
                <a:gd name="T6" fmla="*/ 0 w 1133"/>
                <a:gd name="T7" fmla="*/ 0 h 48"/>
                <a:gd name="T8" fmla="*/ 0 w 1133"/>
                <a:gd name="T9" fmla="*/ 48 h 48"/>
                <a:gd name="T10" fmla="*/ 142 w 1133"/>
                <a:gd name="T11" fmla="*/ 48 h 48"/>
                <a:gd name="T12" fmla="*/ 142 w 1133"/>
                <a:gd name="T13" fmla="*/ 20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33"/>
                <a:gd name="T22" fmla="*/ 0 h 48"/>
                <a:gd name="T23" fmla="*/ 1133 w 1133"/>
                <a:gd name="T24" fmla="*/ 48 h 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33" h="48">
                  <a:moveTo>
                    <a:pt x="1133" y="20"/>
                  </a:moveTo>
                  <a:lnTo>
                    <a:pt x="1127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129" y="48"/>
                  </a:lnTo>
                  <a:lnTo>
                    <a:pt x="1133" y="20"/>
                  </a:lnTo>
                  <a:close/>
                </a:path>
              </a:pathLst>
            </a:custGeom>
            <a:solidFill>
              <a:srgbClr val="28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9" name="Freeform 51"/>
            <p:cNvSpPr/>
            <p:nvPr/>
          </p:nvSpPr>
          <p:spPr bwMode="auto">
            <a:xfrm>
              <a:off x="5145" y="2709"/>
              <a:ext cx="567" cy="48"/>
            </a:xfrm>
            <a:custGeom>
              <a:avLst/>
              <a:gdLst>
                <a:gd name="T0" fmla="*/ 142 w 1133"/>
                <a:gd name="T1" fmla="*/ 22 h 48"/>
                <a:gd name="T2" fmla="*/ 141 w 1133"/>
                <a:gd name="T3" fmla="*/ 0 h 48"/>
                <a:gd name="T4" fmla="*/ 1 w 1133"/>
                <a:gd name="T5" fmla="*/ 0 h 48"/>
                <a:gd name="T6" fmla="*/ 0 w 1133"/>
                <a:gd name="T7" fmla="*/ 0 h 48"/>
                <a:gd name="T8" fmla="*/ 0 w 1133"/>
                <a:gd name="T9" fmla="*/ 48 h 48"/>
                <a:gd name="T10" fmla="*/ 142 w 1133"/>
                <a:gd name="T11" fmla="*/ 48 h 48"/>
                <a:gd name="T12" fmla="*/ 142 w 1133"/>
                <a:gd name="T13" fmla="*/ 22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33"/>
                <a:gd name="T22" fmla="*/ 0 h 48"/>
                <a:gd name="T23" fmla="*/ 1133 w 1133"/>
                <a:gd name="T24" fmla="*/ 48 h 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33" h="48">
                  <a:moveTo>
                    <a:pt x="1133" y="22"/>
                  </a:moveTo>
                  <a:lnTo>
                    <a:pt x="1127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129" y="48"/>
                  </a:lnTo>
                  <a:lnTo>
                    <a:pt x="1133" y="22"/>
                  </a:lnTo>
                  <a:close/>
                </a:path>
              </a:pathLst>
            </a:custGeom>
            <a:solidFill>
              <a:srgbClr val="26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0" name="Freeform 52"/>
            <p:cNvSpPr/>
            <p:nvPr/>
          </p:nvSpPr>
          <p:spPr bwMode="auto">
            <a:xfrm>
              <a:off x="5145" y="2682"/>
              <a:ext cx="567" cy="49"/>
            </a:xfrm>
            <a:custGeom>
              <a:avLst/>
              <a:gdLst>
                <a:gd name="T0" fmla="*/ 142 w 1133"/>
                <a:gd name="T1" fmla="*/ 23 h 49"/>
                <a:gd name="T2" fmla="*/ 141 w 1133"/>
                <a:gd name="T3" fmla="*/ 0 h 49"/>
                <a:gd name="T4" fmla="*/ 1 w 1133"/>
                <a:gd name="T5" fmla="*/ 0 h 49"/>
                <a:gd name="T6" fmla="*/ 0 w 1133"/>
                <a:gd name="T7" fmla="*/ 0 h 49"/>
                <a:gd name="T8" fmla="*/ 0 w 1133"/>
                <a:gd name="T9" fmla="*/ 49 h 49"/>
                <a:gd name="T10" fmla="*/ 142 w 1133"/>
                <a:gd name="T11" fmla="*/ 49 h 49"/>
                <a:gd name="T12" fmla="*/ 142 w 1133"/>
                <a:gd name="T13" fmla="*/ 23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33"/>
                <a:gd name="T22" fmla="*/ 0 h 49"/>
                <a:gd name="T23" fmla="*/ 1133 w 1133"/>
                <a:gd name="T24" fmla="*/ 49 h 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33" h="49">
                  <a:moveTo>
                    <a:pt x="1133" y="23"/>
                  </a:moveTo>
                  <a:lnTo>
                    <a:pt x="1127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49"/>
                  </a:lnTo>
                  <a:lnTo>
                    <a:pt x="1129" y="49"/>
                  </a:lnTo>
                  <a:lnTo>
                    <a:pt x="1133" y="23"/>
                  </a:lnTo>
                  <a:close/>
                </a:path>
              </a:pathLst>
            </a:custGeom>
            <a:solidFill>
              <a:srgbClr val="2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1" name="Freeform 53"/>
            <p:cNvSpPr/>
            <p:nvPr/>
          </p:nvSpPr>
          <p:spPr bwMode="auto">
            <a:xfrm>
              <a:off x="5145" y="2655"/>
              <a:ext cx="567" cy="49"/>
            </a:xfrm>
            <a:custGeom>
              <a:avLst/>
              <a:gdLst>
                <a:gd name="T0" fmla="*/ 142 w 1133"/>
                <a:gd name="T1" fmla="*/ 24 h 49"/>
                <a:gd name="T2" fmla="*/ 141 w 1133"/>
                <a:gd name="T3" fmla="*/ 0 h 49"/>
                <a:gd name="T4" fmla="*/ 1 w 1133"/>
                <a:gd name="T5" fmla="*/ 0 h 49"/>
                <a:gd name="T6" fmla="*/ 0 w 1133"/>
                <a:gd name="T7" fmla="*/ 0 h 49"/>
                <a:gd name="T8" fmla="*/ 0 w 1133"/>
                <a:gd name="T9" fmla="*/ 49 h 49"/>
                <a:gd name="T10" fmla="*/ 142 w 1133"/>
                <a:gd name="T11" fmla="*/ 49 h 49"/>
                <a:gd name="T12" fmla="*/ 142 w 1133"/>
                <a:gd name="T13" fmla="*/ 24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33"/>
                <a:gd name="T22" fmla="*/ 0 h 49"/>
                <a:gd name="T23" fmla="*/ 1133 w 1133"/>
                <a:gd name="T24" fmla="*/ 49 h 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33" h="49">
                  <a:moveTo>
                    <a:pt x="1133" y="24"/>
                  </a:moveTo>
                  <a:lnTo>
                    <a:pt x="1127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49"/>
                  </a:lnTo>
                  <a:lnTo>
                    <a:pt x="1129" y="49"/>
                  </a:lnTo>
                  <a:lnTo>
                    <a:pt x="1133" y="24"/>
                  </a:lnTo>
                  <a:close/>
                </a:path>
              </a:pathLst>
            </a:custGeom>
            <a:solidFill>
              <a:srgbClr val="21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2" name="Freeform 54"/>
            <p:cNvSpPr/>
            <p:nvPr/>
          </p:nvSpPr>
          <p:spPr bwMode="auto">
            <a:xfrm>
              <a:off x="5145" y="2628"/>
              <a:ext cx="567" cy="49"/>
            </a:xfrm>
            <a:custGeom>
              <a:avLst/>
              <a:gdLst>
                <a:gd name="T0" fmla="*/ 142 w 1133"/>
                <a:gd name="T1" fmla="*/ 24 h 49"/>
                <a:gd name="T2" fmla="*/ 141 w 1133"/>
                <a:gd name="T3" fmla="*/ 0 h 49"/>
                <a:gd name="T4" fmla="*/ 1 w 1133"/>
                <a:gd name="T5" fmla="*/ 0 h 49"/>
                <a:gd name="T6" fmla="*/ 0 w 1133"/>
                <a:gd name="T7" fmla="*/ 0 h 49"/>
                <a:gd name="T8" fmla="*/ 0 w 1133"/>
                <a:gd name="T9" fmla="*/ 49 h 49"/>
                <a:gd name="T10" fmla="*/ 142 w 1133"/>
                <a:gd name="T11" fmla="*/ 49 h 49"/>
                <a:gd name="T12" fmla="*/ 142 w 1133"/>
                <a:gd name="T13" fmla="*/ 24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33"/>
                <a:gd name="T22" fmla="*/ 0 h 49"/>
                <a:gd name="T23" fmla="*/ 1133 w 1133"/>
                <a:gd name="T24" fmla="*/ 49 h 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33" h="49">
                  <a:moveTo>
                    <a:pt x="1133" y="24"/>
                  </a:moveTo>
                  <a:lnTo>
                    <a:pt x="1127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49"/>
                  </a:lnTo>
                  <a:lnTo>
                    <a:pt x="1129" y="49"/>
                  </a:lnTo>
                  <a:lnTo>
                    <a:pt x="1133" y="24"/>
                  </a:lnTo>
                  <a:close/>
                </a:path>
              </a:pathLst>
            </a:custGeom>
            <a:solidFill>
              <a:srgbClr val="1E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3" name="Freeform 55"/>
            <p:cNvSpPr/>
            <p:nvPr/>
          </p:nvSpPr>
          <p:spPr bwMode="auto">
            <a:xfrm>
              <a:off x="5145" y="2601"/>
              <a:ext cx="567" cy="49"/>
            </a:xfrm>
            <a:custGeom>
              <a:avLst/>
              <a:gdLst>
                <a:gd name="T0" fmla="*/ 142 w 1133"/>
                <a:gd name="T1" fmla="*/ 25 h 49"/>
                <a:gd name="T2" fmla="*/ 142 w 1133"/>
                <a:gd name="T3" fmla="*/ 0 h 49"/>
                <a:gd name="T4" fmla="*/ 1 w 1133"/>
                <a:gd name="T5" fmla="*/ 0 h 49"/>
                <a:gd name="T6" fmla="*/ 0 w 1133"/>
                <a:gd name="T7" fmla="*/ 0 h 49"/>
                <a:gd name="T8" fmla="*/ 0 w 1133"/>
                <a:gd name="T9" fmla="*/ 49 h 49"/>
                <a:gd name="T10" fmla="*/ 142 w 1133"/>
                <a:gd name="T11" fmla="*/ 49 h 49"/>
                <a:gd name="T12" fmla="*/ 142 w 1133"/>
                <a:gd name="T13" fmla="*/ 25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33"/>
                <a:gd name="T22" fmla="*/ 0 h 49"/>
                <a:gd name="T23" fmla="*/ 1133 w 1133"/>
                <a:gd name="T24" fmla="*/ 49 h 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33" h="49">
                  <a:moveTo>
                    <a:pt x="1133" y="25"/>
                  </a:moveTo>
                  <a:lnTo>
                    <a:pt x="1129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49"/>
                  </a:lnTo>
                  <a:lnTo>
                    <a:pt x="1129" y="49"/>
                  </a:lnTo>
                  <a:lnTo>
                    <a:pt x="1133" y="25"/>
                  </a:lnTo>
                  <a:close/>
                </a:path>
              </a:pathLst>
            </a:custGeom>
            <a:solidFill>
              <a:srgbClr val="1C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4" name="Freeform 56"/>
            <p:cNvSpPr/>
            <p:nvPr/>
          </p:nvSpPr>
          <p:spPr bwMode="auto">
            <a:xfrm>
              <a:off x="5145" y="2573"/>
              <a:ext cx="567" cy="49"/>
            </a:xfrm>
            <a:custGeom>
              <a:avLst/>
              <a:gdLst>
                <a:gd name="T0" fmla="*/ 142 w 1133"/>
                <a:gd name="T1" fmla="*/ 27 h 49"/>
                <a:gd name="T2" fmla="*/ 142 w 1133"/>
                <a:gd name="T3" fmla="*/ 0 h 49"/>
                <a:gd name="T4" fmla="*/ 1 w 1133"/>
                <a:gd name="T5" fmla="*/ 0 h 49"/>
                <a:gd name="T6" fmla="*/ 0 w 1133"/>
                <a:gd name="T7" fmla="*/ 0 h 49"/>
                <a:gd name="T8" fmla="*/ 0 w 1133"/>
                <a:gd name="T9" fmla="*/ 49 h 49"/>
                <a:gd name="T10" fmla="*/ 142 w 1133"/>
                <a:gd name="T11" fmla="*/ 49 h 49"/>
                <a:gd name="T12" fmla="*/ 142 w 1133"/>
                <a:gd name="T13" fmla="*/ 27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33"/>
                <a:gd name="T22" fmla="*/ 0 h 49"/>
                <a:gd name="T23" fmla="*/ 1133 w 1133"/>
                <a:gd name="T24" fmla="*/ 49 h 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33" h="49">
                  <a:moveTo>
                    <a:pt x="1133" y="27"/>
                  </a:moveTo>
                  <a:lnTo>
                    <a:pt x="1129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49"/>
                  </a:lnTo>
                  <a:lnTo>
                    <a:pt x="1129" y="49"/>
                  </a:lnTo>
                  <a:lnTo>
                    <a:pt x="1133" y="27"/>
                  </a:lnTo>
                  <a:close/>
                </a:path>
              </a:pathLst>
            </a:custGeom>
            <a:solidFill>
              <a:srgbClr val="1C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5" name="Freeform 57"/>
            <p:cNvSpPr/>
            <p:nvPr/>
          </p:nvSpPr>
          <p:spPr bwMode="auto">
            <a:xfrm>
              <a:off x="5145" y="2546"/>
              <a:ext cx="567" cy="48"/>
            </a:xfrm>
            <a:custGeom>
              <a:avLst/>
              <a:gdLst>
                <a:gd name="T0" fmla="*/ 142 w 1133"/>
                <a:gd name="T1" fmla="*/ 26 h 48"/>
                <a:gd name="T2" fmla="*/ 142 w 1133"/>
                <a:gd name="T3" fmla="*/ 0 h 48"/>
                <a:gd name="T4" fmla="*/ 1 w 1133"/>
                <a:gd name="T5" fmla="*/ 0 h 48"/>
                <a:gd name="T6" fmla="*/ 0 w 1133"/>
                <a:gd name="T7" fmla="*/ 0 h 48"/>
                <a:gd name="T8" fmla="*/ 0 w 1133"/>
                <a:gd name="T9" fmla="*/ 48 h 48"/>
                <a:gd name="T10" fmla="*/ 142 w 1133"/>
                <a:gd name="T11" fmla="*/ 48 h 48"/>
                <a:gd name="T12" fmla="*/ 142 w 1133"/>
                <a:gd name="T13" fmla="*/ 26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33"/>
                <a:gd name="T22" fmla="*/ 0 h 48"/>
                <a:gd name="T23" fmla="*/ 1133 w 1133"/>
                <a:gd name="T24" fmla="*/ 48 h 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33" h="48">
                  <a:moveTo>
                    <a:pt x="1133" y="26"/>
                  </a:moveTo>
                  <a:lnTo>
                    <a:pt x="1129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129" y="48"/>
                  </a:lnTo>
                  <a:lnTo>
                    <a:pt x="1133" y="26"/>
                  </a:lnTo>
                  <a:close/>
                </a:path>
              </a:pathLst>
            </a:custGeom>
            <a:solidFill>
              <a:srgbClr val="16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6" name="Freeform 58"/>
            <p:cNvSpPr/>
            <p:nvPr/>
          </p:nvSpPr>
          <p:spPr bwMode="auto">
            <a:xfrm>
              <a:off x="5145" y="2519"/>
              <a:ext cx="567" cy="48"/>
            </a:xfrm>
            <a:custGeom>
              <a:avLst/>
              <a:gdLst>
                <a:gd name="T0" fmla="*/ 142 w 1133"/>
                <a:gd name="T1" fmla="*/ 27 h 48"/>
                <a:gd name="T2" fmla="*/ 142 w 1133"/>
                <a:gd name="T3" fmla="*/ 0 h 48"/>
                <a:gd name="T4" fmla="*/ 1 w 1133"/>
                <a:gd name="T5" fmla="*/ 0 h 48"/>
                <a:gd name="T6" fmla="*/ 0 w 1133"/>
                <a:gd name="T7" fmla="*/ 0 h 48"/>
                <a:gd name="T8" fmla="*/ 0 w 1133"/>
                <a:gd name="T9" fmla="*/ 48 h 48"/>
                <a:gd name="T10" fmla="*/ 141 w 1133"/>
                <a:gd name="T11" fmla="*/ 48 h 48"/>
                <a:gd name="T12" fmla="*/ 142 w 1133"/>
                <a:gd name="T13" fmla="*/ 27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33"/>
                <a:gd name="T22" fmla="*/ 0 h 48"/>
                <a:gd name="T23" fmla="*/ 1133 w 1133"/>
                <a:gd name="T24" fmla="*/ 48 h 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33" h="48">
                  <a:moveTo>
                    <a:pt x="1133" y="27"/>
                  </a:moveTo>
                  <a:lnTo>
                    <a:pt x="1129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127" y="48"/>
                  </a:lnTo>
                  <a:lnTo>
                    <a:pt x="1133" y="27"/>
                  </a:lnTo>
                  <a:close/>
                </a:path>
              </a:pathLst>
            </a:custGeom>
            <a:solidFill>
              <a:srgbClr val="16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7" name="Freeform 59"/>
            <p:cNvSpPr/>
            <p:nvPr/>
          </p:nvSpPr>
          <p:spPr bwMode="auto">
            <a:xfrm>
              <a:off x="5145" y="2492"/>
              <a:ext cx="567" cy="48"/>
            </a:xfrm>
            <a:custGeom>
              <a:avLst/>
              <a:gdLst>
                <a:gd name="T0" fmla="*/ 142 w 1133"/>
                <a:gd name="T1" fmla="*/ 27 h 48"/>
                <a:gd name="T2" fmla="*/ 142 w 1133"/>
                <a:gd name="T3" fmla="*/ 0 h 48"/>
                <a:gd name="T4" fmla="*/ 1 w 1133"/>
                <a:gd name="T5" fmla="*/ 0 h 48"/>
                <a:gd name="T6" fmla="*/ 0 w 1133"/>
                <a:gd name="T7" fmla="*/ 0 h 48"/>
                <a:gd name="T8" fmla="*/ 0 w 1133"/>
                <a:gd name="T9" fmla="*/ 48 h 48"/>
                <a:gd name="T10" fmla="*/ 141 w 1133"/>
                <a:gd name="T11" fmla="*/ 48 h 48"/>
                <a:gd name="T12" fmla="*/ 142 w 1133"/>
                <a:gd name="T13" fmla="*/ 27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33"/>
                <a:gd name="T22" fmla="*/ 0 h 48"/>
                <a:gd name="T23" fmla="*/ 1133 w 1133"/>
                <a:gd name="T24" fmla="*/ 48 h 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33" h="48">
                  <a:moveTo>
                    <a:pt x="1133" y="27"/>
                  </a:moveTo>
                  <a:lnTo>
                    <a:pt x="1129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127" y="48"/>
                  </a:lnTo>
                  <a:lnTo>
                    <a:pt x="1133" y="27"/>
                  </a:lnTo>
                  <a:close/>
                </a:path>
              </a:pathLst>
            </a:custGeom>
            <a:solidFill>
              <a:srgbClr val="11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8" name="Freeform 60"/>
            <p:cNvSpPr/>
            <p:nvPr/>
          </p:nvSpPr>
          <p:spPr bwMode="auto">
            <a:xfrm>
              <a:off x="5145" y="2465"/>
              <a:ext cx="567" cy="48"/>
            </a:xfrm>
            <a:custGeom>
              <a:avLst/>
              <a:gdLst>
                <a:gd name="T0" fmla="*/ 142 w 1133"/>
                <a:gd name="T1" fmla="*/ 28 h 48"/>
                <a:gd name="T2" fmla="*/ 142 w 1133"/>
                <a:gd name="T3" fmla="*/ 0 h 48"/>
                <a:gd name="T4" fmla="*/ 1 w 1133"/>
                <a:gd name="T5" fmla="*/ 0 h 48"/>
                <a:gd name="T6" fmla="*/ 0 w 1133"/>
                <a:gd name="T7" fmla="*/ 0 h 48"/>
                <a:gd name="T8" fmla="*/ 0 w 1133"/>
                <a:gd name="T9" fmla="*/ 48 h 48"/>
                <a:gd name="T10" fmla="*/ 141 w 1133"/>
                <a:gd name="T11" fmla="*/ 48 h 48"/>
                <a:gd name="T12" fmla="*/ 142 w 1133"/>
                <a:gd name="T13" fmla="*/ 28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33"/>
                <a:gd name="T22" fmla="*/ 0 h 48"/>
                <a:gd name="T23" fmla="*/ 1133 w 1133"/>
                <a:gd name="T24" fmla="*/ 48 h 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33" h="48">
                  <a:moveTo>
                    <a:pt x="1133" y="28"/>
                  </a:moveTo>
                  <a:lnTo>
                    <a:pt x="1129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127" y="48"/>
                  </a:lnTo>
                  <a:lnTo>
                    <a:pt x="1133" y="28"/>
                  </a:lnTo>
                  <a:close/>
                </a:path>
              </a:pathLst>
            </a:custGeom>
            <a:solidFill>
              <a:srgbClr val="11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9" name="Freeform 61"/>
            <p:cNvSpPr/>
            <p:nvPr/>
          </p:nvSpPr>
          <p:spPr bwMode="auto">
            <a:xfrm>
              <a:off x="5145" y="2437"/>
              <a:ext cx="567" cy="48"/>
            </a:xfrm>
            <a:custGeom>
              <a:avLst/>
              <a:gdLst>
                <a:gd name="T0" fmla="*/ 142 w 1133"/>
                <a:gd name="T1" fmla="*/ 30 h 48"/>
                <a:gd name="T2" fmla="*/ 142 w 1133"/>
                <a:gd name="T3" fmla="*/ 0 h 48"/>
                <a:gd name="T4" fmla="*/ 1 w 1133"/>
                <a:gd name="T5" fmla="*/ 0 h 48"/>
                <a:gd name="T6" fmla="*/ 0 w 1133"/>
                <a:gd name="T7" fmla="*/ 0 h 48"/>
                <a:gd name="T8" fmla="*/ 0 w 1133"/>
                <a:gd name="T9" fmla="*/ 48 h 48"/>
                <a:gd name="T10" fmla="*/ 141 w 1133"/>
                <a:gd name="T11" fmla="*/ 48 h 48"/>
                <a:gd name="T12" fmla="*/ 142 w 1133"/>
                <a:gd name="T13" fmla="*/ 30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33"/>
                <a:gd name="T22" fmla="*/ 0 h 48"/>
                <a:gd name="T23" fmla="*/ 1133 w 1133"/>
                <a:gd name="T24" fmla="*/ 48 h 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33" h="48">
                  <a:moveTo>
                    <a:pt x="1133" y="30"/>
                  </a:moveTo>
                  <a:lnTo>
                    <a:pt x="1129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127" y="48"/>
                  </a:lnTo>
                  <a:lnTo>
                    <a:pt x="1133" y="30"/>
                  </a:lnTo>
                  <a:close/>
                </a:path>
              </a:pathLst>
            </a:custGeom>
            <a:solidFill>
              <a:srgbClr val="0F96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0" name="Freeform 62"/>
            <p:cNvSpPr/>
            <p:nvPr/>
          </p:nvSpPr>
          <p:spPr bwMode="auto">
            <a:xfrm>
              <a:off x="5145" y="2410"/>
              <a:ext cx="567" cy="48"/>
            </a:xfrm>
            <a:custGeom>
              <a:avLst/>
              <a:gdLst>
                <a:gd name="T0" fmla="*/ 142 w 1133"/>
                <a:gd name="T1" fmla="*/ 30 h 48"/>
                <a:gd name="T2" fmla="*/ 142 w 1133"/>
                <a:gd name="T3" fmla="*/ 0 h 48"/>
                <a:gd name="T4" fmla="*/ 1 w 1133"/>
                <a:gd name="T5" fmla="*/ 0 h 48"/>
                <a:gd name="T6" fmla="*/ 0 w 1133"/>
                <a:gd name="T7" fmla="*/ 0 h 48"/>
                <a:gd name="T8" fmla="*/ 0 w 1133"/>
                <a:gd name="T9" fmla="*/ 48 h 48"/>
                <a:gd name="T10" fmla="*/ 141 w 1133"/>
                <a:gd name="T11" fmla="*/ 48 h 48"/>
                <a:gd name="T12" fmla="*/ 142 w 1133"/>
                <a:gd name="T13" fmla="*/ 30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33"/>
                <a:gd name="T22" fmla="*/ 0 h 48"/>
                <a:gd name="T23" fmla="*/ 1133 w 1133"/>
                <a:gd name="T24" fmla="*/ 48 h 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33" h="48">
                  <a:moveTo>
                    <a:pt x="1133" y="30"/>
                  </a:moveTo>
                  <a:lnTo>
                    <a:pt x="1129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127" y="48"/>
                  </a:lnTo>
                  <a:lnTo>
                    <a:pt x="1133" y="30"/>
                  </a:lnTo>
                  <a:close/>
                </a:path>
              </a:pathLst>
            </a:custGeom>
            <a:solidFill>
              <a:srgbClr val="0A9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1" name="Freeform 63"/>
            <p:cNvSpPr/>
            <p:nvPr/>
          </p:nvSpPr>
          <p:spPr bwMode="auto">
            <a:xfrm>
              <a:off x="5145" y="2382"/>
              <a:ext cx="567" cy="49"/>
            </a:xfrm>
            <a:custGeom>
              <a:avLst/>
              <a:gdLst>
                <a:gd name="T0" fmla="*/ 142 w 1133"/>
                <a:gd name="T1" fmla="*/ 32 h 49"/>
                <a:gd name="T2" fmla="*/ 142 w 1133"/>
                <a:gd name="T3" fmla="*/ 0 h 49"/>
                <a:gd name="T4" fmla="*/ 1 w 1133"/>
                <a:gd name="T5" fmla="*/ 0 h 49"/>
                <a:gd name="T6" fmla="*/ 0 w 1133"/>
                <a:gd name="T7" fmla="*/ 1 h 49"/>
                <a:gd name="T8" fmla="*/ 0 w 1133"/>
                <a:gd name="T9" fmla="*/ 49 h 49"/>
                <a:gd name="T10" fmla="*/ 141 w 1133"/>
                <a:gd name="T11" fmla="*/ 49 h 49"/>
                <a:gd name="T12" fmla="*/ 142 w 1133"/>
                <a:gd name="T13" fmla="*/ 32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33"/>
                <a:gd name="T22" fmla="*/ 0 h 49"/>
                <a:gd name="T23" fmla="*/ 1133 w 1133"/>
                <a:gd name="T24" fmla="*/ 49 h 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33" h="49">
                  <a:moveTo>
                    <a:pt x="1133" y="32"/>
                  </a:moveTo>
                  <a:lnTo>
                    <a:pt x="1129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49"/>
                  </a:lnTo>
                  <a:lnTo>
                    <a:pt x="1127" y="49"/>
                  </a:lnTo>
                  <a:lnTo>
                    <a:pt x="1133" y="32"/>
                  </a:lnTo>
                  <a:close/>
                </a:path>
              </a:pathLst>
            </a:custGeom>
            <a:solidFill>
              <a:srgbClr val="0A9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2" name="Freeform 64"/>
            <p:cNvSpPr/>
            <p:nvPr/>
          </p:nvSpPr>
          <p:spPr bwMode="auto">
            <a:xfrm>
              <a:off x="5145" y="2355"/>
              <a:ext cx="567" cy="49"/>
            </a:xfrm>
            <a:custGeom>
              <a:avLst/>
              <a:gdLst>
                <a:gd name="T0" fmla="*/ 142 w 1133"/>
                <a:gd name="T1" fmla="*/ 32 h 49"/>
                <a:gd name="T2" fmla="*/ 142 w 1133"/>
                <a:gd name="T3" fmla="*/ 0 h 49"/>
                <a:gd name="T4" fmla="*/ 1 w 1133"/>
                <a:gd name="T5" fmla="*/ 0 h 49"/>
                <a:gd name="T6" fmla="*/ 0 w 1133"/>
                <a:gd name="T7" fmla="*/ 1 h 49"/>
                <a:gd name="T8" fmla="*/ 0 w 1133"/>
                <a:gd name="T9" fmla="*/ 49 h 49"/>
                <a:gd name="T10" fmla="*/ 141 w 1133"/>
                <a:gd name="T11" fmla="*/ 49 h 49"/>
                <a:gd name="T12" fmla="*/ 142 w 1133"/>
                <a:gd name="T13" fmla="*/ 32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33"/>
                <a:gd name="T22" fmla="*/ 0 h 49"/>
                <a:gd name="T23" fmla="*/ 1133 w 1133"/>
                <a:gd name="T24" fmla="*/ 49 h 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33" h="49">
                  <a:moveTo>
                    <a:pt x="1133" y="32"/>
                  </a:moveTo>
                  <a:lnTo>
                    <a:pt x="1130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49"/>
                  </a:lnTo>
                  <a:lnTo>
                    <a:pt x="1127" y="49"/>
                  </a:lnTo>
                  <a:lnTo>
                    <a:pt x="1133" y="32"/>
                  </a:lnTo>
                  <a:close/>
                </a:path>
              </a:pathLst>
            </a:custGeom>
            <a:solidFill>
              <a:srgbClr val="0591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3" name="Freeform 65"/>
            <p:cNvSpPr/>
            <p:nvPr/>
          </p:nvSpPr>
          <p:spPr bwMode="auto">
            <a:xfrm>
              <a:off x="5145" y="2328"/>
              <a:ext cx="567" cy="49"/>
            </a:xfrm>
            <a:custGeom>
              <a:avLst/>
              <a:gdLst>
                <a:gd name="T0" fmla="*/ 142 w 1133"/>
                <a:gd name="T1" fmla="*/ 32 h 49"/>
                <a:gd name="T2" fmla="*/ 142 w 1133"/>
                <a:gd name="T3" fmla="*/ 0 h 49"/>
                <a:gd name="T4" fmla="*/ 1 w 1133"/>
                <a:gd name="T5" fmla="*/ 0 h 49"/>
                <a:gd name="T6" fmla="*/ 0 w 1133"/>
                <a:gd name="T7" fmla="*/ 0 h 49"/>
                <a:gd name="T8" fmla="*/ 0 w 1133"/>
                <a:gd name="T9" fmla="*/ 49 h 49"/>
                <a:gd name="T10" fmla="*/ 141 w 1133"/>
                <a:gd name="T11" fmla="*/ 49 h 49"/>
                <a:gd name="T12" fmla="*/ 142 w 1133"/>
                <a:gd name="T13" fmla="*/ 32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33"/>
                <a:gd name="T22" fmla="*/ 0 h 49"/>
                <a:gd name="T23" fmla="*/ 1133 w 1133"/>
                <a:gd name="T24" fmla="*/ 49 h 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33" h="49">
                  <a:moveTo>
                    <a:pt x="1133" y="32"/>
                  </a:moveTo>
                  <a:lnTo>
                    <a:pt x="1130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49"/>
                  </a:lnTo>
                  <a:lnTo>
                    <a:pt x="1127" y="49"/>
                  </a:lnTo>
                  <a:lnTo>
                    <a:pt x="1133" y="32"/>
                  </a:lnTo>
                  <a:close/>
                </a:path>
              </a:pathLst>
            </a:custGeom>
            <a:solidFill>
              <a:srgbClr val="028E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4" name="Freeform 66"/>
            <p:cNvSpPr/>
            <p:nvPr/>
          </p:nvSpPr>
          <p:spPr bwMode="auto">
            <a:xfrm>
              <a:off x="5145" y="2300"/>
              <a:ext cx="567" cy="49"/>
            </a:xfrm>
            <a:custGeom>
              <a:avLst/>
              <a:gdLst>
                <a:gd name="T0" fmla="*/ 142 w 1133"/>
                <a:gd name="T1" fmla="*/ 34 h 49"/>
                <a:gd name="T2" fmla="*/ 142 w 1133"/>
                <a:gd name="T3" fmla="*/ 0 h 49"/>
                <a:gd name="T4" fmla="*/ 1 w 1133"/>
                <a:gd name="T5" fmla="*/ 0 h 49"/>
                <a:gd name="T6" fmla="*/ 0 w 1133"/>
                <a:gd name="T7" fmla="*/ 0 h 49"/>
                <a:gd name="T8" fmla="*/ 0 w 1133"/>
                <a:gd name="T9" fmla="*/ 49 h 49"/>
                <a:gd name="T10" fmla="*/ 141 w 1133"/>
                <a:gd name="T11" fmla="*/ 49 h 49"/>
                <a:gd name="T12" fmla="*/ 142 w 1133"/>
                <a:gd name="T13" fmla="*/ 34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33"/>
                <a:gd name="T22" fmla="*/ 0 h 49"/>
                <a:gd name="T23" fmla="*/ 1133 w 1133"/>
                <a:gd name="T24" fmla="*/ 49 h 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33" h="49">
                  <a:moveTo>
                    <a:pt x="1133" y="34"/>
                  </a:moveTo>
                  <a:lnTo>
                    <a:pt x="1130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49"/>
                  </a:lnTo>
                  <a:lnTo>
                    <a:pt x="1127" y="49"/>
                  </a:lnTo>
                  <a:lnTo>
                    <a:pt x="1133" y="34"/>
                  </a:lnTo>
                  <a:close/>
                </a:path>
              </a:pathLst>
            </a:custGeom>
            <a:solidFill>
              <a:srgbClr val="028E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5" name="Freeform 67"/>
            <p:cNvSpPr/>
            <p:nvPr/>
          </p:nvSpPr>
          <p:spPr bwMode="auto">
            <a:xfrm>
              <a:off x="5145" y="2273"/>
              <a:ext cx="567" cy="49"/>
            </a:xfrm>
            <a:custGeom>
              <a:avLst/>
              <a:gdLst>
                <a:gd name="T0" fmla="*/ 142 w 1133"/>
                <a:gd name="T1" fmla="*/ 34 h 49"/>
                <a:gd name="T2" fmla="*/ 142 w 1133"/>
                <a:gd name="T3" fmla="*/ 0 h 49"/>
                <a:gd name="T4" fmla="*/ 1 w 1133"/>
                <a:gd name="T5" fmla="*/ 0 h 49"/>
                <a:gd name="T6" fmla="*/ 0 w 1133"/>
                <a:gd name="T7" fmla="*/ 0 h 49"/>
                <a:gd name="T8" fmla="*/ 0 w 1133"/>
                <a:gd name="T9" fmla="*/ 49 h 49"/>
                <a:gd name="T10" fmla="*/ 141 w 1133"/>
                <a:gd name="T11" fmla="*/ 49 h 49"/>
                <a:gd name="T12" fmla="*/ 142 w 1133"/>
                <a:gd name="T13" fmla="*/ 34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33"/>
                <a:gd name="T22" fmla="*/ 0 h 49"/>
                <a:gd name="T23" fmla="*/ 1133 w 1133"/>
                <a:gd name="T24" fmla="*/ 49 h 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33" h="49">
                  <a:moveTo>
                    <a:pt x="1133" y="34"/>
                  </a:moveTo>
                  <a:lnTo>
                    <a:pt x="113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9"/>
                  </a:lnTo>
                  <a:lnTo>
                    <a:pt x="1127" y="49"/>
                  </a:lnTo>
                  <a:lnTo>
                    <a:pt x="1133" y="34"/>
                  </a:lnTo>
                  <a:close/>
                </a:path>
              </a:pathLst>
            </a:custGeom>
            <a:solidFill>
              <a:srgbClr val="008C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6" name="Freeform 68"/>
            <p:cNvSpPr/>
            <p:nvPr/>
          </p:nvSpPr>
          <p:spPr bwMode="auto">
            <a:xfrm>
              <a:off x="5145" y="2246"/>
              <a:ext cx="567" cy="49"/>
            </a:xfrm>
            <a:custGeom>
              <a:avLst/>
              <a:gdLst>
                <a:gd name="T0" fmla="*/ 142 w 1133"/>
                <a:gd name="T1" fmla="*/ 35 h 49"/>
                <a:gd name="T2" fmla="*/ 142 w 1133"/>
                <a:gd name="T3" fmla="*/ 0 h 49"/>
                <a:gd name="T4" fmla="*/ 1 w 1133"/>
                <a:gd name="T5" fmla="*/ 0 h 49"/>
                <a:gd name="T6" fmla="*/ 0 w 1133"/>
                <a:gd name="T7" fmla="*/ 0 h 49"/>
                <a:gd name="T8" fmla="*/ 0 w 1133"/>
                <a:gd name="T9" fmla="*/ 49 h 49"/>
                <a:gd name="T10" fmla="*/ 141 w 1133"/>
                <a:gd name="T11" fmla="*/ 49 h 49"/>
                <a:gd name="T12" fmla="*/ 142 w 1133"/>
                <a:gd name="T13" fmla="*/ 35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33"/>
                <a:gd name="T22" fmla="*/ 0 h 49"/>
                <a:gd name="T23" fmla="*/ 1133 w 1133"/>
                <a:gd name="T24" fmla="*/ 49 h 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33" h="49">
                  <a:moveTo>
                    <a:pt x="1133" y="35"/>
                  </a:moveTo>
                  <a:lnTo>
                    <a:pt x="113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9"/>
                  </a:lnTo>
                  <a:lnTo>
                    <a:pt x="1126" y="49"/>
                  </a:lnTo>
                  <a:lnTo>
                    <a:pt x="1133" y="35"/>
                  </a:lnTo>
                  <a:close/>
                </a:path>
              </a:pathLst>
            </a:custGeom>
            <a:solidFill>
              <a:srgbClr val="008C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7" name="Freeform 69"/>
            <p:cNvSpPr/>
            <p:nvPr/>
          </p:nvSpPr>
          <p:spPr bwMode="auto">
            <a:xfrm>
              <a:off x="5145" y="2219"/>
              <a:ext cx="567" cy="49"/>
            </a:xfrm>
            <a:custGeom>
              <a:avLst/>
              <a:gdLst>
                <a:gd name="T0" fmla="*/ 142 w 1133"/>
                <a:gd name="T1" fmla="*/ 36 h 49"/>
                <a:gd name="T2" fmla="*/ 142 w 1133"/>
                <a:gd name="T3" fmla="*/ 0 h 49"/>
                <a:gd name="T4" fmla="*/ 1 w 1133"/>
                <a:gd name="T5" fmla="*/ 0 h 49"/>
                <a:gd name="T6" fmla="*/ 0 w 1133"/>
                <a:gd name="T7" fmla="*/ 0 h 49"/>
                <a:gd name="T8" fmla="*/ 0 w 1133"/>
                <a:gd name="T9" fmla="*/ 49 h 49"/>
                <a:gd name="T10" fmla="*/ 141 w 1133"/>
                <a:gd name="T11" fmla="*/ 49 h 49"/>
                <a:gd name="T12" fmla="*/ 142 w 1133"/>
                <a:gd name="T13" fmla="*/ 36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33"/>
                <a:gd name="T22" fmla="*/ 0 h 49"/>
                <a:gd name="T23" fmla="*/ 1133 w 1133"/>
                <a:gd name="T24" fmla="*/ 49 h 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33" h="49">
                  <a:moveTo>
                    <a:pt x="1133" y="36"/>
                  </a:moveTo>
                  <a:lnTo>
                    <a:pt x="113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9"/>
                  </a:lnTo>
                  <a:lnTo>
                    <a:pt x="1126" y="49"/>
                  </a:lnTo>
                  <a:lnTo>
                    <a:pt x="1133" y="36"/>
                  </a:lnTo>
                  <a:close/>
                </a:path>
              </a:pathLst>
            </a:custGeom>
            <a:solidFill>
              <a:srgbClr val="008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8" name="Freeform 70"/>
            <p:cNvSpPr/>
            <p:nvPr/>
          </p:nvSpPr>
          <p:spPr bwMode="auto">
            <a:xfrm>
              <a:off x="5145" y="2192"/>
              <a:ext cx="567" cy="48"/>
            </a:xfrm>
            <a:custGeom>
              <a:avLst/>
              <a:gdLst>
                <a:gd name="T0" fmla="*/ 142 w 1133"/>
                <a:gd name="T1" fmla="*/ 35 h 48"/>
                <a:gd name="T2" fmla="*/ 142 w 1133"/>
                <a:gd name="T3" fmla="*/ 0 h 48"/>
                <a:gd name="T4" fmla="*/ 1 w 1133"/>
                <a:gd name="T5" fmla="*/ 0 h 48"/>
                <a:gd name="T6" fmla="*/ 0 w 1133"/>
                <a:gd name="T7" fmla="*/ 0 h 48"/>
                <a:gd name="T8" fmla="*/ 0 w 1133"/>
                <a:gd name="T9" fmla="*/ 48 h 48"/>
                <a:gd name="T10" fmla="*/ 141 w 1133"/>
                <a:gd name="T11" fmla="*/ 48 h 48"/>
                <a:gd name="T12" fmla="*/ 142 w 1133"/>
                <a:gd name="T13" fmla="*/ 35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33"/>
                <a:gd name="T22" fmla="*/ 0 h 48"/>
                <a:gd name="T23" fmla="*/ 1133 w 1133"/>
                <a:gd name="T24" fmla="*/ 48 h 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33" h="48">
                  <a:moveTo>
                    <a:pt x="1133" y="35"/>
                  </a:moveTo>
                  <a:lnTo>
                    <a:pt x="113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126" y="48"/>
                  </a:lnTo>
                  <a:lnTo>
                    <a:pt x="1133" y="35"/>
                  </a:lnTo>
                  <a:close/>
                </a:path>
              </a:pathLst>
            </a:custGeom>
            <a:solidFill>
              <a:srgbClr val="008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9" name="Freeform 71"/>
            <p:cNvSpPr/>
            <p:nvPr/>
          </p:nvSpPr>
          <p:spPr bwMode="auto">
            <a:xfrm>
              <a:off x="5145" y="2164"/>
              <a:ext cx="567" cy="49"/>
            </a:xfrm>
            <a:custGeom>
              <a:avLst/>
              <a:gdLst>
                <a:gd name="T0" fmla="*/ 142 w 1133"/>
                <a:gd name="T1" fmla="*/ 37 h 49"/>
                <a:gd name="T2" fmla="*/ 142 w 1133"/>
                <a:gd name="T3" fmla="*/ 0 h 49"/>
                <a:gd name="T4" fmla="*/ 1 w 1133"/>
                <a:gd name="T5" fmla="*/ 0 h 49"/>
                <a:gd name="T6" fmla="*/ 0 w 1133"/>
                <a:gd name="T7" fmla="*/ 0 h 49"/>
                <a:gd name="T8" fmla="*/ 0 w 1133"/>
                <a:gd name="T9" fmla="*/ 49 h 49"/>
                <a:gd name="T10" fmla="*/ 141 w 1133"/>
                <a:gd name="T11" fmla="*/ 49 h 49"/>
                <a:gd name="T12" fmla="*/ 142 w 1133"/>
                <a:gd name="T13" fmla="*/ 37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33"/>
                <a:gd name="T22" fmla="*/ 0 h 49"/>
                <a:gd name="T23" fmla="*/ 1133 w 1133"/>
                <a:gd name="T24" fmla="*/ 49 h 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33" h="49">
                  <a:moveTo>
                    <a:pt x="1133" y="37"/>
                  </a:moveTo>
                  <a:lnTo>
                    <a:pt x="113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9"/>
                  </a:lnTo>
                  <a:lnTo>
                    <a:pt x="1126" y="49"/>
                  </a:lnTo>
                  <a:lnTo>
                    <a:pt x="1133" y="37"/>
                  </a:lnTo>
                  <a:close/>
                </a:path>
              </a:pathLst>
            </a:custGeom>
            <a:solidFill>
              <a:srgbClr val="008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0" name="Freeform 72"/>
            <p:cNvSpPr/>
            <p:nvPr/>
          </p:nvSpPr>
          <p:spPr bwMode="auto">
            <a:xfrm>
              <a:off x="5145" y="2137"/>
              <a:ext cx="567" cy="49"/>
            </a:xfrm>
            <a:custGeom>
              <a:avLst/>
              <a:gdLst>
                <a:gd name="T0" fmla="*/ 142 w 1133"/>
                <a:gd name="T1" fmla="*/ 38 h 49"/>
                <a:gd name="T2" fmla="*/ 142 w 1133"/>
                <a:gd name="T3" fmla="*/ 0 h 49"/>
                <a:gd name="T4" fmla="*/ 1 w 1133"/>
                <a:gd name="T5" fmla="*/ 0 h 49"/>
                <a:gd name="T6" fmla="*/ 0 w 1133"/>
                <a:gd name="T7" fmla="*/ 0 h 49"/>
                <a:gd name="T8" fmla="*/ 0 w 1133"/>
                <a:gd name="T9" fmla="*/ 49 h 49"/>
                <a:gd name="T10" fmla="*/ 141 w 1133"/>
                <a:gd name="T11" fmla="*/ 49 h 49"/>
                <a:gd name="T12" fmla="*/ 142 w 1133"/>
                <a:gd name="T13" fmla="*/ 38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33"/>
                <a:gd name="T22" fmla="*/ 0 h 49"/>
                <a:gd name="T23" fmla="*/ 1133 w 1133"/>
                <a:gd name="T24" fmla="*/ 49 h 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33" h="49">
                  <a:moveTo>
                    <a:pt x="1133" y="38"/>
                  </a:moveTo>
                  <a:lnTo>
                    <a:pt x="113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9"/>
                  </a:lnTo>
                  <a:lnTo>
                    <a:pt x="1126" y="49"/>
                  </a:lnTo>
                  <a:lnTo>
                    <a:pt x="1133" y="38"/>
                  </a:lnTo>
                  <a:close/>
                </a:path>
              </a:pathLst>
            </a:custGeom>
            <a:solidFill>
              <a:srgbClr val="0084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1" name="Freeform 73"/>
            <p:cNvSpPr/>
            <p:nvPr/>
          </p:nvSpPr>
          <p:spPr bwMode="auto">
            <a:xfrm>
              <a:off x="5145" y="2110"/>
              <a:ext cx="567" cy="49"/>
            </a:xfrm>
            <a:custGeom>
              <a:avLst/>
              <a:gdLst>
                <a:gd name="T0" fmla="*/ 142 w 1133"/>
                <a:gd name="T1" fmla="*/ 38 h 49"/>
                <a:gd name="T2" fmla="*/ 142 w 1133"/>
                <a:gd name="T3" fmla="*/ 0 h 49"/>
                <a:gd name="T4" fmla="*/ 1 w 1133"/>
                <a:gd name="T5" fmla="*/ 0 h 49"/>
                <a:gd name="T6" fmla="*/ 0 w 1133"/>
                <a:gd name="T7" fmla="*/ 0 h 49"/>
                <a:gd name="T8" fmla="*/ 0 w 1133"/>
                <a:gd name="T9" fmla="*/ 49 h 49"/>
                <a:gd name="T10" fmla="*/ 141 w 1133"/>
                <a:gd name="T11" fmla="*/ 49 h 49"/>
                <a:gd name="T12" fmla="*/ 142 w 1133"/>
                <a:gd name="T13" fmla="*/ 38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33"/>
                <a:gd name="T22" fmla="*/ 0 h 49"/>
                <a:gd name="T23" fmla="*/ 1133 w 1133"/>
                <a:gd name="T24" fmla="*/ 49 h 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33" h="49">
                  <a:moveTo>
                    <a:pt x="1133" y="38"/>
                  </a:moveTo>
                  <a:lnTo>
                    <a:pt x="113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9"/>
                  </a:lnTo>
                  <a:lnTo>
                    <a:pt x="1126" y="49"/>
                  </a:lnTo>
                  <a:lnTo>
                    <a:pt x="1133" y="38"/>
                  </a:lnTo>
                  <a:close/>
                </a:path>
              </a:pathLst>
            </a:custGeom>
            <a:solidFill>
              <a:srgbClr val="0084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2" name="Freeform 74"/>
            <p:cNvSpPr/>
            <p:nvPr/>
          </p:nvSpPr>
          <p:spPr bwMode="auto">
            <a:xfrm>
              <a:off x="5145" y="2083"/>
              <a:ext cx="567" cy="49"/>
            </a:xfrm>
            <a:custGeom>
              <a:avLst/>
              <a:gdLst>
                <a:gd name="T0" fmla="*/ 142 w 1133"/>
                <a:gd name="T1" fmla="*/ 39 h 49"/>
                <a:gd name="T2" fmla="*/ 142 w 1133"/>
                <a:gd name="T3" fmla="*/ 0 h 49"/>
                <a:gd name="T4" fmla="*/ 1 w 1133"/>
                <a:gd name="T5" fmla="*/ 0 h 49"/>
                <a:gd name="T6" fmla="*/ 0 w 1133"/>
                <a:gd name="T7" fmla="*/ 0 h 49"/>
                <a:gd name="T8" fmla="*/ 0 w 1133"/>
                <a:gd name="T9" fmla="*/ 49 h 49"/>
                <a:gd name="T10" fmla="*/ 141 w 1133"/>
                <a:gd name="T11" fmla="*/ 49 h 49"/>
                <a:gd name="T12" fmla="*/ 142 w 1133"/>
                <a:gd name="T13" fmla="*/ 39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33"/>
                <a:gd name="T22" fmla="*/ 0 h 49"/>
                <a:gd name="T23" fmla="*/ 1133 w 1133"/>
                <a:gd name="T24" fmla="*/ 49 h 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33" h="49">
                  <a:moveTo>
                    <a:pt x="1133" y="39"/>
                  </a:moveTo>
                  <a:lnTo>
                    <a:pt x="113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9"/>
                  </a:lnTo>
                  <a:lnTo>
                    <a:pt x="1126" y="49"/>
                  </a:lnTo>
                  <a:lnTo>
                    <a:pt x="1133" y="39"/>
                  </a:lnTo>
                  <a:close/>
                </a:path>
              </a:pathLst>
            </a:custGeom>
            <a:solidFill>
              <a:srgbClr val="008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3" name="Freeform 75"/>
            <p:cNvSpPr/>
            <p:nvPr/>
          </p:nvSpPr>
          <p:spPr bwMode="auto">
            <a:xfrm>
              <a:off x="5145" y="2056"/>
              <a:ext cx="567" cy="48"/>
            </a:xfrm>
            <a:custGeom>
              <a:avLst/>
              <a:gdLst>
                <a:gd name="T0" fmla="*/ 142 w 1133"/>
                <a:gd name="T1" fmla="*/ 39 h 48"/>
                <a:gd name="T2" fmla="*/ 142 w 1133"/>
                <a:gd name="T3" fmla="*/ 0 h 48"/>
                <a:gd name="T4" fmla="*/ 1 w 1133"/>
                <a:gd name="T5" fmla="*/ 0 h 48"/>
                <a:gd name="T6" fmla="*/ 0 w 1133"/>
                <a:gd name="T7" fmla="*/ 0 h 48"/>
                <a:gd name="T8" fmla="*/ 0 w 1133"/>
                <a:gd name="T9" fmla="*/ 48 h 48"/>
                <a:gd name="T10" fmla="*/ 141 w 1133"/>
                <a:gd name="T11" fmla="*/ 48 h 48"/>
                <a:gd name="T12" fmla="*/ 142 w 1133"/>
                <a:gd name="T13" fmla="*/ 39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33"/>
                <a:gd name="T22" fmla="*/ 0 h 48"/>
                <a:gd name="T23" fmla="*/ 1133 w 1133"/>
                <a:gd name="T24" fmla="*/ 48 h 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33" h="48">
                  <a:moveTo>
                    <a:pt x="1133" y="39"/>
                  </a:moveTo>
                  <a:lnTo>
                    <a:pt x="113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126" y="48"/>
                  </a:lnTo>
                  <a:lnTo>
                    <a:pt x="1133" y="39"/>
                  </a:lnTo>
                  <a:close/>
                </a:path>
              </a:pathLst>
            </a:custGeom>
            <a:solidFill>
              <a:srgbClr val="008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4" name="Freeform 76"/>
            <p:cNvSpPr/>
            <p:nvPr/>
          </p:nvSpPr>
          <p:spPr bwMode="auto">
            <a:xfrm>
              <a:off x="5145" y="2028"/>
              <a:ext cx="567" cy="49"/>
            </a:xfrm>
            <a:custGeom>
              <a:avLst/>
              <a:gdLst>
                <a:gd name="T0" fmla="*/ 142 w 1133"/>
                <a:gd name="T1" fmla="*/ 41 h 49"/>
                <a:gd name="T2" fmla="*/ 142 w 1133"/>
                <a:gd name="T3" fmla="*/ 0 h 49"/>
                <a:gd name="T4" fmla="*/ 1 w 1133"/>
                <a:gd name="T5" fmla="*/ 0 h 49"/>
                <a:gd name="T6" fmla="*/ 0 w 1133"/>
                <a:gd name="T7" fmla="*/ 0 h 49"/>
                <a:gd name="T8" fmla="*/ 0 w 1133"/>
                <a:gd name="T9" fmla="*/ 49 h 49"/>
                <a:gd name="T10" fmla="*/ 141 w 1133"/>
                <a:gd name="T11" fmla="*/ 49 h 49"/>
                <a:gd name="T12" fmla="*/ 142 w 1133"/>
                <a:gd name="T13" fmla="*/ 41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33"/>
                <a:gd name="T22" fmla="*/ 0 h 49"/>
                <a:gd name="T23" fmla="*/ 1133 w 1133"/>
                <a:gd name="T24" fmla="*/ 49 h 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33" h="49">
                  <a:moveTo>
                    <a:pt x="1133" y="41"/>
                  </a:moveTo>
                  <a:lnTo>
                    <a:pt x="113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9"/>
                  </a:lnTo>
                  <a:lnTo>
                    <a:pt x="1126" y="49"/>
                  </a:lnTo>
                  <a:lnTo>
                    <a:pt x="1133" y="41"/>
                  </a:lnTo>
                  <a:close/>
                </a:path>
              </a:pathLst>
            </a:custGeom>
            <a:solidFill>
              <a:srgbClr val="007F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5" name="Freeform 77"/>
            <p:cNvSpPr/>
            <p:nvPr/>
          </p:nvSpPr>
          <p:spPr bwMode="auto">
            <a:xfrm>
              <a:off x="5145" y="2001"/>
              <a:ext cx="567" cy="48"/>
            </a:xfrm>
            <a:custGeom>
              <a:avLst/>
              <a:gdLst>
                <a:gd name="T0" fmla="*/ 142 w 1133"/>
                <a:gd name="T1" fmla="*/ 41 h 48"/>
                <a:gd name="T2" fmla="*/ 142 w 1133"/>
                <a:gd name="T3" fmla="*/ 0 h 48"/>
                <a:gd name="T4" fmla="*/ 1 w 1133"/>
                <a:gd name="T5" fmla="*/ 0 h 48"/>
                <a:gd name="T6" fmla="*/ 0 w 1133"/>
                <a:gd name="T7" fmla="*/ 0 h 48"/>
                <a:gd name="T8" fmla="*/ 0 w 1133"/>
                <a:gd name="T9" fmla="*/ 48 h 48"/>
                <a:gd name="T10" fmla="*/ 141 w 1133"/>
                <a:gd name="T11" fmla="*/ 48 h 48"/>
                <a:gd name="T12" fmla="*/ 142 w 1133"/>
                <a:gd name="T13" fmla="*/ 41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33"/>
                <a:gd name="T22" fmla="*/ 0 h 48"/>
                <a:gd name="T23" fmla="*/ 1133 w 1133"/>
                <a:gd name="T24" fmla="*/ 48 h 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33" h="48">
                  <a:moveTo>
                    <a:pt x="1133" y="41"/>
                  </a:moveTo>
                  <a:lnTo>
                    <a:pt x="113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126" y="48"/>
                  </a:lnTo>
                  <a:lnTo>
                    <a:pt x="1133" y="41"/>
                  </a:lnTo>
                  <a:close/>
                </a:path>
              </a:pathLst>
            </a:custGeom>
            <a:solidFill>
              <a:srgbClr val="007C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6" name="Freeform 78"/>
            <p:cNvSpPr/>
            <p:nvPr/>
          </p:nvSpPr>
          <p:spPr bwMode="auto">
            <a:xfrm>
              <a:off x="5145" y="1974"/>
              <a:ext cx="567" cy="48"/>
            </a:xfrm>
            <a:custGeom>
              <a:avLst/>
              <a:gdLst>
                <a:gd name="T0" fmla="*/ 142 w 1133"/>
                <a:gd name="T1" fmla="*/ 41 h 48"/>
                <a:gd name="T2" fmla="*/ 142 w 1133"/>
                <a:gd name="T3" fmla="*/ 0 h 48"/>
                <a:gd name="T4" fmla="*/ 1 w 1133"/>
                <a:gd name="T5" fmla="*/ 0 h 48"/>
                <a:gd name="T6" fmla="*/ 0 w 1133"/>
                <a:gd name="T7" fmla="*/ 0 h 48"/>
                <a:gd name="T8" fmla="*/ 0 w 1133"/>
                <a:gd name="T9" fmla="*/ 48 h 48"/>
                <a:gd name="T10" fmla="*/ 141 w 1133"/>
                <a:gd name="T11" fmla="*/ 48 h 48"/>
                <a:gd name="T12" fmla="*/ 142 w 1133"/>
                <a:gd name="T13" fmla="*/ 41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33"/>
                <a:gd name="T22" fmla="*/ 0 h 48"/>
                <a:gd name="T23" fmla="*/ 1133 w 1133"/>
                <a:gd name="T24" fmla="*/ 48 h 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33" h="48">
                  <a:moveTo>
                    <a:pt x="1133" y="41"/>
                  </a:moveTo>
                  <a:lnTo>
                    <a:pt x="113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124" y="48"/>
                  </a:lnTo>
                  <a:lnTo>
                    <a:pt x="1133" y="41"/>
                  </a:lnTo>
                  <a:close/>
                </a:path>
              </a:pathLst>
            </a:custGeom>
            <a:solidFill>
              <a:srgbClr val="007C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7" name="Freeform 79"/>
            <p:cNvSpPr/>
            <p:nvPr/>
          </p:nvSpPr>
          <p:spPr bwMode="auto">
            <a:xfrm>
              <a:off x="5145" y="1947"/>
              <a:ext cx="567" cy="48"/>
            </a:xfrm>
            <a:custGeom>
              <a:avLst/>
              <a:gdLst>
                <a:gd name="T0" fmla="*/ 142 w 1133"/>
                <a:gd name="T1" fmla="*/ 42 h 48"/>
                <a:gd name="T2" fmla="*/ 142 w 1133"/>
                <a:gd name="T3" fmla="*/ 0 h 48"/>
                <a:gd name="T4" fmla="*/ 1 w 1133"/>
                <a:gd name="T5" fmla="*/ 0 h 48"/>
                <a:gd name="T6" fmla="*/ 0 w 1133"/>
                <a:gd name="T7" fmla="*/ 0 h 48"/>
                <a:gd name="T8" fmla="*/ 0 w 1133"/>
                <a:gd name="T9" fmla="*/ 48 h 48"/>
                <a:gd name="T10" fmla="*/ 141 w 1133"/>
                <a:gd name="T11" fmla="*/ 48 h 48"/>
                <a:gd name="T12" fmla="*/ 142 w 1133"/>
                <a:gd name="T13" fmla="*/ 42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33"/>
                <a:gd name="T22" fmla="*/ 0 h 48"/>
                <a:gd name="T23" fmla="*/ 1133 w 1133"/>
                <a:gd name="T24" fmla="*/ 48 h 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33" h="48">
                  <a:moveTo>
                    <a:pt x="1133" y="42"/>
                  </a:moveTo>
                  <a:lnTo>
                    <a:pt x="113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124" y="48"/>
                  </a:lnTo>
                  <a:lnTo>
                    <a:pt x="1133" y="42"/>
                  </a:lnTo>
                  <a:close/>
                </a:path>
              </a:pathLst>
            </a:custGeom>
            <a:solidFill>
              <a:srgbClr val="007A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8" name="Freeform 80"/>
            <p:cNvSpPr/>
            <p:nvPr/>
          </p:nvSpPr>
          <p:spPr bwMode="auto">
            <a:xfrm>
              <a:off x="5145" y="1920"/>
              <a:ext cx="567" cy="47"/>
            </a:xfrm>
            <a:custGeom>
              <a:avLst/>
              <a:gdLst>
                <a:gd name="T0" fmla="*/ 142 w 1133"/>
                <a:gd name="T1" fmla="*/ 43 h 47"/>
                <a:gd name="T2" fmla="*/ 142 w 1133"/>
                <a:gd name="T3" fmla="*/ 0 h 47"/>
                <a:gd name="T4" fmla="*/ 1 w 1133"/>
                <a:gd name="T5" fmla="*/ 0 h 47"/>
                <a:gd name="T6" fmla="*/ 0 w 1133"/>
                <a:gd name="T7" fmla="*/ 0 h 47"/>
                <a:gd name="T8" fmla="*/ 0 w 1133"/>
                <a:gd name="T9" fmla="*/ 47 h 47"/>
                <a:gd name="T10" fmla="*/ 141 w 1133"/>
                <a:gd name="T11" fmla="*/ 47 h 47"/>
                <a:gd name="T12" fmla="*/ 142 w 1133"/>
                <a:gd name="T13" fmla="*/ 43 h 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33"/>
                <a:gd name="T22" fmla="*/ 0 h 47"/>
                <a:gd name="T23" fmla="*/ 1133 w 1133"/>
                <a:gd name="T24" fmla="*/ 47 h 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33" h="47">
                  <a:moveTo>
                    <a:pt x="1133" y="43"/>
                  </a:moveTo>
                  <a:lnTo>
                    <a:pt x="113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1124" y="47"/>
                  </a:lnTo>
                  <a:lnTo>
                    <a:pt x="1133" y="43"/>
                  </a:lnTo>
                  <a:close/>
                </a:path>
              </a:pathLst>
            </a:custGeom>
            <a:solidFill>
              <a:srgbClr val="0077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9" name="Freeform 81"/>
            <p:cNvSpPr/>
            <p:nvPr/>
          </p:nvSpPr>
          <p:spPr bwMode="auto">
            <a:xfrm>
              <a:off x="5145" y="1892"/>
              <a:ext cx="567" cy="48"/>
            </a:xfrm>
            <a:custGeom>
              <a:avLst/>
              <a:gdLst>
                <a:gd name="T0" fmla="*/ 142 w 1133"/>
                <a:gd name="T1" fmla="*/ 44 h 48"/>
                <a:gd name="T2" fmla="*/ 142 w 1133"/>
                <a:gd name="T3" fmla="*/ 0 h 48"/>
                <a:gd name="T4" fmla="*/ 1 w 1133"/>
                <a:gd name="T5" fmla="*/ 0 h 48"/>
                <a:gd name="T6" fmla="*/ 0 w 1133"/>
                <a:gd name="T7" fmla="*/ 0 h 48"/>
                <a:gd name="T8" fmla="*/ 0 w 1133"/>
                <a:gd name="T9" fmla="*/ 48 h 48"/>
                <a:gd name="T10" fmla="*/ 141 w 1133"/>
                <a:gd name="T11" fmla="*/ 48 h 48"/>
                <a:gd name="T12" fmla="*/ 142 w 1133"/>
                <a:gd name="T13" fmla="*/ 44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33"/>
                <a:gd name="T22" fmla="*/ 0 h 48"/>
                <a:gd name="T23" fmla="*/ 1133 w 1133"/>
                <a:gd name="T24" fmla="*/ 48 h 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33" h="48">
                  <a:moveTo>
                    <a:pt x="1133" y="44"/>
                  </a:moveTo>
                  <a:lnTo>
                    <a:pt x="113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124" y="48"/>
                  </a:lnTo>
                  <a:lnTo>
                    <a:pt x="1133" y="44"/>
                  </a:lnTo>
                  <a:close/>
                </a:path>
              </a:pathLst>
            </a:custGeom>
            <a:solidFill>
              <a:srgbClr val="0077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0" name="Freeform 82"/>
            <p:cNvSpPr/>
            <p:nvPr/>
          </p:nvSpPr>
          <p:spPr bwMode="auto">
            <a:xfrm>
              <a:off x="5145" y="1865"/>
              <a:ext cx="567" cy="48"/>
            </a:xfrm>
            <a:custGeom>
              <a:avLst/>
              <a:gdLst>
                <a:gd name="T0" fmla="*/ 142 w 1133"/>
                <a:gd name="T1" fmla="*/ 45 h 48"/>
                <a:gd name="T2" fmla="*/ 142 w 1133"/>
                <a:gd name="T3" fmla="*/ 0 h 48"/>
                <a:gd name="T4" fmla="*/ 1 w 1133"/>
                <a:gd name="T5" fmla="*/ 0 h 48"/>
                <a:gd name="T6" fmla="*/ 0 w 1133"/>
                <a:gd name="T7" fmla="*/ 0 h 48"/>
                <a:gd name="T8" fmla="*/ 0 w 1133"/>
                <a:gd name="T9" fmla="*/ 48 h 48"/>
                <a:gd name="T10" fmla="*/ 141 w 1133"/>
                <a:gd name="T11" fmla="*/ 48 h 48"/>
                <a:gd name="T12" fmla="*/ 142 w 1133"/>
                <a:gd name="T13" fmla="*/ 45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33"/>
                <a:gd name="T22" fmla="*/ 0 h 48"/>
                <a:gd name="T23" fmla="*/ 1133 w 1133"/>
                <a:gd name="T24" fmla="*/ 48 h 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33" h="48">
                  <a:moveTo>
                    <a:pt x="1133" y="45"/>
                  </a:moveTo>
                  <a:lnTo>
                    <a:pt x="1133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124" y="48"/>
                  </a:lnTo>
                  <a:lnTo>
                    <a:pt x="1133" y="45"/>
                  </a:lnTo>
                  <a:close/>
                </a:path>
              </a:pathLst>
            </a:custGeom>
            <a:solidFill>
              <a:srgbClr val="0075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1" name="Freeform 83"/>
            <p:cNvSpPr/>
            <p:nvPr/>
          </p:nvSpPr>
          <p:spPr bwMode="auto">
            <a:xfrm>
              <a:off x="5145" y="1837"/>
              <a:ext cx="567" cy="49"/>
            </a:xfrm>
            <a:custGeom>
              <a:avLst/>
              <a:gdLst>
                <a:gd name="T0" fmla="*/ 142 w 1133"/>
                <a:gd name="T1" fmla="*/ 46 h 49"/>
                <a:gd name="T2" fmla="*/ 142 w 1133"/>
                <a:gd name="T3" fmla="*/ 0 h 49"/>
                <a:gd name="T4" fmla="*/ 1 w 1133"/>
                <a:gd name="T5" fmla="*/ 0 h 49"/>
                <a:gd name="T6" fmla="*/ 0 w 1133"/>
                <a:gd name="T7" fmla="*/ 0 h 49"/>
                <a:gd name="T8" fmla="*/ 0 w 1133"/>
                <a:gd name="T9" fmla="*/ 49 h 49"/>
                <a:gd name="T10" fmla="*/ 141 w 1133"/>
                <a:gd name="T11" fmla="*/ 49 h 49"/>
                <a:gd name="T12" fmla="*/ 142 w 1133"/>
                <a:gd name="T13" fmla="*/ 46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33"/>
                <a:gd name="T22" fmla="*/ 0 h 49"/>
                <a:gd name="T23" fmla="*/ 1133 w 1133"/>
                <a:gd name="T24" fmla="*/ 49 h 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33" h="49">
                  <a:moveTo>
                    <a:pt x="1133" y="46"/>
                  </a:moveTo>
                  <a:lnTo>
                    <a:pt x="1133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9"/>
                  </a:lnTo>
                  <a:lnTo>
                    <a:pt x="1124" y="49"/>
                  </a:lnTo>
                  <a:lnTo>
                    <a:pt x="1133" y="46"/>
                  </a:lnTo>
                  <a:close/>
                </a:path>
              </a:pathLst>
            </a:custGeom>
            <a:solidFill>
              <a:srgbClr val="0072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2" name="Freeform 84"/>
            <p:cNvSpPr/>
            <p:nvPr/>
          </p:nvSpPr>
          <p:spPr bwMode="auto">
            <a:xfrm>
              <a:off x="5145" y="1810"/>
              <a:ext cx="567" cy="49"/>
            </a:xfrm>
            <a:custGeom>
              <a:avLst/>
              <a:gdLst>
                <a:gd name="T0" fmla="*/ 142 w 1133"/>
                <a:gd name="T1" fmla="*/ 46 h 49"/>
                <a:gd name="T2" fmla="*/ 142 w 1133"/>
                <a:gd name="T3" fmla="*/ 0 h 49"/>
                <a:gd name="T4" fmla="*/ 1 w 1133"/>
                <a:gd name="T5" fmla="*/ 0 h 49"/>
                <a:gd name="T6" fmla="*/ 0 w 1133"/>
                <a:gd name="T7" fmla="*/ 0 h 49"/>
                <a:gd name="T8" fmla="*/ 0 w 1133"/>
                <a:gd name="T9" fmla="*/ 49 h 49"/>
                <a:gd name="T10" fmla="*/ 141 w 1133"/>
                <a:gd name="T11" fmla="*/ 49 h 49"/>
                <a:gd name="T12" fmla="*/ 142 w 1133"/>
                <a:gd name="T13" fmla="*/ 46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33"/>
                <a:gd name="T22" fmla="*/ 0 h 49"/>
                <a:gd name="T23" fmla="*/ 1133 w 1133"/>
                <a:gd name="T24" fmla="*/ 49 h 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33" h="49">
                  <a:moveTo>
                    <a:pt x="1133" y="46"/>
                  </a:moveTo>
                  <a:lnTo>
                    <a:pt x="1133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9"/>
                  </a:lnTo>
                  <a:lnTo>
                    <a:pt x="1124" y="49"/>
                  </a:lnTo>
                  <a:lnTo>
                    <a:pt x="1133" y="46"/>
                  </a:lnTo>
                  <a:close/>
                </a:path>
              </a:pathLst>
            </a:custGeom>
            <a:solidFill>
              <a:srgbClr val="0072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3" name="Freeform 85"/>
            <p:cNvSpPr/>
            <p:nvPr/>
          </p:nvSpPr>
          <p:spPr bwMode="auto">
            <a:xfrm>
              <a:off x="5145" y="1782"/>
              <a:ext cx="567" cy="49"/>
            </a:xfrm>
            <a:custGeom>
              <a:avLst/>
              <a:gdLst>
                <a:gd name="T0" fmla="*/ 142 w 1133"/>
                <a:gd name="T1" fmla="*/ 48 h 49"/>
                <a:gd name="T2" fmla="*/ 142 w 1133"/>
                <a:gd name="T3" fmla="*/ 0 h 49"/>
                <a:gd name="T4" fmla="*/ 1 w 1133"/>
                <a:gd name="T5" fmla="*/ 0 h 49"/>
                <a:gd name="T6" fmla="*/ 0 w 1133"/>
                <a:gd name="T7" fmla="*/ 0 h 49"/>
                <a:gd name="T8" fmla="*/ 0 w 1133"/>
                <a:gd name="T9" fmla="*/ 49 h 49"/>
                <a:gd name="T10" fmla="*/ 141 w 1133"/>
                <a:gd name="T11" fmla="*/ 49 h 49"/>
                <a:gd name="T12" fmla="*/ 142 w 1133"/>
                <a:gd name="T13" fmla="*/ 48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33"/>
                <a:gd name="T22" fmla="*/ 0 h 49"/>
                <a:gd name="T23" fmla="*/ 1133 w 1133"/>
                <a:gd name="T24" fmla="*/ 49 h 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33" h="49">
                  <a:moveTo>
                    <a:pt x="1133" y="48"/>
                  </a:moveTo>
                  <a:lnTo>
                    <a:pt x="1133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9"/>
                  </a:lnTo>
                  <a:lnTo>
                    <a:pt x="1124" y="49"/>
                  </a:lnTo>
                  <a:lnTo>
                    <a:pt x="1133" y="48"/>
                  </a:lnTo>
                  <a:close/>
                </a:path>
              </a:pathLst>
            </a:custGeom>
            <a:solidFill>
              <a:srgbClr val="0070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4" name="Freeform 86"/>
            <p:cNvSpPr/>
            <p:nvPr/>
          </p:nvSpPr>
          <p:spPr bwMode="auto">
            <a:xfrm>
              <a:off x="5145" y="1755"/>
              <a:ext cx="567" cy="49"/>
            </a:xfrm>
            <a:custGeom>
              <a:avLst/>
              <a:gdLst>
                <a:gd name="T0" fmla="*/ 142 w 1133"/>
                <a:gd name="T1" fmla="*/ 48 h 49"/>
                <a:gd name="T2" fmla="*/ 142 w 1133"/>
                <a:gd name="T3" fmla="*/ 0 h 49"/>
                <a:gd name="T4" fmla="*/ 1 w 1133"/>
                <a:gd name="T5" fmla="*/ 0 h 49"/>
                <a:gd name="T6" fmla="*/ 0 w 1133"/>
                <a:gd name="T7" fmla="*/ 0 h 49"/>
                <a:gd name="T8" fmla="*/ 0 w 1133"/>
                <a:gd name="T9" fmla="*/ 49 h 49"/>
                <a:gd name="T10" fmla="*/ 141 w 1133"/>
                <a:gd name="T11" fmla="*/ 49 h 49"/>
                <a:gd name="T12" fmla="*/ 142 w 1133"/>
                <a:gd name="T13" fmla="*/ 48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33"/>
                <a:gd name="T22" fmla="*/ 0 h 49"/>
                <a:gd name="T23" fmla="*/ 1133 w 1133"/>
                <a:gd name="T24" fmla="*/ 49 h 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33" h="49">
                  <a:moveTo>
                    <a:pt x="1133" y="48"/>
                  </a:moveTo>
                  <a:lnTo>
                    <a:pt x="1133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9"/>
                  </a:lnTo>
                  <a:lnTo>
                    <a:pt x="1124" y="49"/>
                  </a:lnTo>
                  <a:lnTo>
                    <a:pt x="1133" y="48"/>
                  </a:lnTo>
                  <a:close/>
                </a:path>
              </a:pathLst>
            </a:custGeom>
            <a:solidFill>
              <a:srgbClr val="0070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5" name="Rectangle 87"/>
            <p:cNvSpPr>
              <a:spLocks noChangeArrowheads="1"/>
            </p:cNvSpPr>
            <p:nvPr/>
          </p:nvSpPr>
          <p:spPr bwMode="auto">
            <a:xfrm>
              <a:off x="5145" y="1728"/>
              <a:ext cx="567" cy="49"/>
            </a:xfrm>
            <a:prstGeom prst="rect">
              <a:avLst/>
            </a:prstGeom>
            <a:solidFill>
              <a:srgbClr val="006D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6696" name="Freeform 88"/>
            <p:cNvSpPr/>
            <p:nvPr/>
          </p:nvSpPr>
          <p:spPr bwMode="auto">
            <a:xfrm>
              <a:off x="4944" y="2121"/>
              <a:ext cx="438" cy="1719"/>
            </a:xfrm>
            <a:custGeom>
              <a:avLst/>
              <a:gdLst>
                <a:gd name="T0" fmla="*/ 109 w 875"/>
                <a:gd name="T1" fmla="*/ 4 h 1719"/>
                <a:gd name="T2" fmla="*/ 105 w 875"/>
                <a:gd name="T3" fmla="*/ 40 h 1719"/>
                <a:gd name="T4" fmla="*/ 99 w 875"/>
                <a:gd name="T5" fmla="*/ 105 h 1719"/>
                <a:gd name="T6" fmla="*/ 90 w 875"/>
                <a:gd name="T7" fmla="*/ 195 h 1719"/>
                <a:gd name="T8" fmla="*/ 81 w 875"/>
                <a:gd name="T9" fmla="*/ 302 h 1719"/>
                <a:gd name="T10" fmla="*/ 73 w 875"/>
                <a:gd name="T11" fmla="*/ 422 h 1719"/>
                <a:gd name="T12" fmla="*/ 67 w 875"/>
                <a:gd name="T13" fmla="*/ 547 h 1719"/>
                <a:gd name="T14" fmla="*/ 64 w 875"/>
                <a:gd name="T15" fmla="*/ 673 h 1719"/>
                <a:gd name="T16" fmla="*/ 65 w 875"/>
                <a:gd name="T17" fmla="*/ 860 h 1719"/>
                <a:gd name="T18" fmla="*/ 68 w 875"/>
                <a:gd name="T19" fmla="*/ 1062 h 1719"/>
                <a:gd name="T20" fmla="*/ 73 w 875"/>
                <a:gd name="T21" fmla="*/ 1204 h 1719"/>
                <a:gd name="T22" fmla="*/ 79 w 875"/>
                <a:gd name="T23" fmla="*/ 1301 h 1719"/>
                <a:gd name="T24" fmla="*/ 81 w 875"/>
                <a:gd name="T25" fmla="*/ 1333 h 1719"/>
                <a:gd name="T26" fmla="*/ 75 w 875"/>
                <a:gd name="T27" fmla="*/ 1307 h 1719"/>
                <a:gd name="T28" fmla="*/ 66 w 875"/>
                <a:gd name="T29" fmla="*/ 1238 h 1719"/>
                <a:gd name="T30" fmla="*/ 58 w 875"/>
                <a:gd name="T31" fmla="*/ 1116 h 1719"/>
                <a:gd name="T32" fmla="*/ 54 w 875"/>
                <a:gd name="T33" fmla="*/ 1037 h 1719"/>
                <a:gd name="T34" fmla="*/ 52 w 875"/>
                <a:gd name="T35" fmla="*/ 1086 h 1719"/>
                <a:gd name="T36" fmla="*/ 49 w 875"/>
                <a:gd name="T37" fmla="*/ 1171 h 1719"/>
                <a:gd name="T38" fmla="*/ 44 w 875"/>
                <a:gd name="T39" fmla="*/ 1279 h 1719"/>
                <a:gd name="T40" fmla="*/ 39 w 875"/>
                <a:gd name="T41" fmla="*/ 1399 h 1719"/>
                <a:gd name="T42" fmla="*/ 34 w 875"/>
                <a:gd name="T43" fmla="*/ 1517 h 1719"/>
                <a:gd name="T44" fmla="*/ 29 w 875"/>
                <a:gd name="T45" fmla="*/ 1620 h 1719"/>
                <a:gd name="T46" fmla="*/ 25 w 875"/>
                <a:gd name="T47" fmla="*/ 1695 h 1719"/>
                <a:gd name="T48" fmla="*/ 24 w 875"/>
                <a:gd name="T49" fmla="*/ 1690 h 1719"/>
                <a:gd name="T50" fmla="*/ 29 w 875"/>
                <a:gd name="T51" fmla="*/ 1492 h 1719"/>
                <a:gd name="T52" fmla="*/ 36 w 875"/>
                <a:gd name="T53" fmla="*/ 1184 h 1719"/>
                <a:gd name="T54" fmla="*/ 43 w 875"/>
                <a:gd name="T55" fmla="*/ 859 h 1719"/>
                <a:gd name="T56" fmla="*/ 44 w 875"/>
                <a:gd name="T57" fmla="*/ 723 h 1719"/>
                <a:gd name="T58" fmla="*/ 42 w 875"/>
                <a:gd name="T59" fmla="*/ 745 h 1719"/>
                <a:gd name="T60" fmla="*/ 38 w 875"/>
                <a:gd name="T61" fmla="*/ 783 h 1719"/>
                <a:gd name="T62" fmla="*/ 33 w 875"/>
                <a:gd name="T63" fmla="*/ 832 h 1719"/>
                <a:gd name="T64" fmla="*/ 26 w 875"/>
                <a:gd name="T65" fmla="*/ 887 h 1719"/>
                <a:gd name="T66" fmla="*/ 19 w 875"/>
                <a:gd name="T67" fmla="*/ 941 h 1719"/>
                <a:gd name="T68" fmla="*/ 11 w 875"/>
                <a:gd name="T69" fmla="*/ 990 h 1719"/>
                <a:gd name="T70" fmla="*/ 4 w 875"/>
                <a:gd name="T71" fmla="*/ 1029 h 1719"/>
                <a:gd name="T72" fmla="*/ 1 w 875"/>
                <a:gd name="T73" fmla="*/ 1040 h 1719"/>
                <a:gd name="T74" fmla="*/ 3 w 875"/>
                <a:gd name="T75" fmla="*/ 1022 h 1719"/>
                <a:gd name="T76" fmla="*/ 7 w 875"/>
                <a:gd name="T77" fmla="*/ 987 h 1719"/>
                <a:gd name="T78" fmla="*/ 13 w 875"/>
                <a:gd name="T79" fmla="*/ 939 h 1719"/>
                <a:gd name="T80" fmla="*/ 19 w 875"/>
                <a:gd name="T81" fmla="*/ 880 h 1719"/>
                <a:gd name="T82" fmla="*/ 25 w 875"/>
                <a:gd name="T83" fmla="*/ 814 h 1719"/>
                <a:gd name="T84" fmla="*/ 32 w 875"/>
                <a:gd name="T85" fmla="*/ 742 h 1719"/>
                <a:gd name="T86" fmla="*/ 38 w 875"/>
                <a:gd name="T87" fmla="*/ 667 h 1719"/>
                <a:gd name="T88" fmla="*/ 41 w 875"/>
                <a:gd name="T89" fmla="*/ 622 h 1719"/>
                <a:gd name="T90" fmla="*/ 43 w 875"/>
                <a:gd name="T91" fmla="*/ 581 h 1719"/>
                <a:gd name="T92" fmla="*/ 47 w 875"/>
                <a:gd name="T93" fmla="*/ 525 h 1719"/>
                <a:gd name="T94" fmla="*/ 53 w 875"/>
                <a:gd name="T95" fmla="*/ 484 h 1719"/>
                <a:gd name="T96" fmla="*/ 57 w 875"/>
                <a:gd name="T97" fmla="*/ 473 h 1719"/>
                <a:gd name="T98" fmla="*/ 60 w 875"/>
                <a:gd name="T99" fmla="*/ 439 h 1719"/>
                <a:gd name="T100" fmla="*/ 65 w 875"/>
                <a:gd name="T101" fmla="*/ 382 h 1719"/>
                <a:gd name="T102" fmla="*/ 73 w 875"/>
                <a:gd name="T103" fmla="*/ 308 h 1719"/>
                <a:gd name="T104" fmla="*/ 81 w 875"/>
                <a:gd name="T105" fmla="*/ 226 h 1719"/>
                <a:gd name="T106" fmla="*/ 90 w 875"/>
                <a:gd name="T107" fmla="*/ 145 h 1719"/>
                <a:gd name="T108" fmla="*/ 99 w 875"/>
                <a:gd name="T109" fmla="*/ 73 h 1719"/>
                <a:gd name="T110" fmla="*/ 106 w 875"/>
                <a:gd name="T111" fmla="*/ 17 h 17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875"/>
                <a:gd name="T169" fmla="*/ 0 h 1719"/>
                <a:gd name="T170" fmla="*/ 875 w 875"/>
                <a:gd name="T171" fmla="*/ 1719 h 171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875" h="1719">
                  <a:moveTo>
                    <a:pt x="875" y="0"/>
                  </a:moveTo>
                  <a:lnTo>
                    <a:pt x="871" y="4"/>
                  </a:lnTo>
                  <a:lnTo>
                    <a:pt x="858" y="18"/>
                  </a:lnTo>
                  <a:lnTo>
                    <a:pt x="840" y="40"/>
                  </a:lnTo>
                  <a:lnTo>
                    <a:pt x="815" y="69"/>
                  </a:lnTo>
                  <a:lnTo>
                    <a:pt x="785" y="105"/>
                  </a:lnTo>
                  <a:lnTo>
                    <a:pt x="752" y="148"/>
                  </a:lnTo>
                  <a:lnTo>
                    <a:pt x="718" y="195"/>
                  </a:lnTo>
                  <a:lnTo>
                    <a:pt x="682" y="247"/>
                  </a:lnTo>
                  <a:lnTo>
                    <a:pt x="648" y="302"/>
                  </a:lnTo>
                  <a:lnTo>
                    <a:pt x="613" y="361"/>
                  </a:lnTo>
                  <a:lnTo>
                    <a:pt x="582" y="422"/>
                  </a:lnTo>
                  <a:lnTo>
                    <a:pt x="555" y="484"/>
                  </a:lnTo>
                  <a:lnTo>
                    <a:pt x="532" y="547"/>
                  </a:lnTo>
                  <a:lnTo>
                    <a:pt x="514" y="611"/>
                  </a:lnTo>
                  <a:lnTo>
                    <a:pt x="506" y="673"/>
                  </a:lnTo>
                  <a:lnTo>
                    <a:pt x="504" y="735"/>
                  </a:lnTo>
                  <a:lnTo>
                    <a:pt x="514" y="860"/>
                  </a:lnTo>
                  <a:lnTo>
                    <a:pt x="527" y="969"/>
                  </a:lnTo>
                  <a:lnTo>
                    <a:pt x="543" y="1062"/>
                  </a:lnTo>
                  <a:lnTo>
                    <a:pt x="560" y="1140"/>
                  </a:lnTo>
                  <a:lnTo>
                    <a:pt x="580" y="1204"/>
                  </a:lnTo>
                  <a:lnTo>
                    <a:pt x="602" y="1259"/>
                  </a:lnTo>
                  <a:lnTo>
                    <a:pt x="626" y="1301"/>
                  </a:lnTo>
                  <a:lnTo>
                    <a:pt x="652" y="1336"/>
                  </a:lnTo>
                  <a:lnTo>
                    <a:pt x="645" y="1333"/>
                  </a:lnTo>
                  <a:lnTo>
                    <a:pt x="626" y="1324"/>
                  </a:lnTo>
                  <a:lnTo>
                    <a:pt x="597" y="1307"/>
                  </a:lnTo>
                  <a:lnTo>
                    <a:pt x="563" y="1278"/>
                  </a:lnTo>
                  <a:lnTo>
                    <a:pt x="527" y="1238"/>
                  </a:lnTo>
                  <a:lnTo>
                    <a:pt x="491" y="1185"/>
                  </a:lnTo>
                  <a:lnTo>
                    <a:pt x="459" y="1116"/>
                  </a:lnTo>
                  <a:lnTo>
                    <a:pt x="434" y="1030"/>
                  </a:lnTo>
                  <a:lnTo>
                    <a:pt x="431" y="1037"/>
                  </a:lnTo>
                  <a:lnTo>
                    <a:pt x="426" y="1056"/>
                  </a:lnTo>
                  <a:lnTo>
                    <a:pt x="416" y="1086"/>
                  </a:lnTo>
                  <a:lnTo>
                    <a:pt x="403" y="1124"/>
                  </a:lnTo>
                  <a:lnTo>
                    <a:pt x="387" y="1171"/>
                  </a:lnTo>
                  <a:lnTo>
                    <a:pt x="370" y="1223"/>
                  </a:lnTo>
                  <a:lnTo>
                    <a:pt x="350" y="1279"/>
                  </a:lnTo>
                  <a:lnTo>
                    <a:pt x="330" y="1338"/>
                  </a:lnTo>
                  <a:lnTo>
                    <a:pt x="308" y="1399"/>
                  </a:lnTo>
                  <a:lnTo>
                    <a:pt x="287" y="1459"/>
                  </a:lnTo>
                  <a:lnTo>
                    <a:pt x="267" y="1517"/>
                  </a:lnTo>
                  <a:lnTo>
                    <a:pt x="245" y="1571"/>
                  </a:lnTo>
                  <a:lnTo>
                    <a:pt x="226" y="1620"/>
                  </a:lnTo>
                  <a:lnTo>
                    <a:pt x="209" y="1661"/>
                  </a:lnTo>
                  <a:lnTo>
                    <a:pt x="195" y="1695"/>
                  </a:lnTo>
                  <a:lnTo>
                    <a:pt x="182" y="1719"/>
                  </a:lnTo>
                  <a:lnTo>
                    <a:pt x="188" y="1690"/>
                  </a:lnTo>
                  <a:lnTo>
                    <a:pt x="205" y="1610"/>
                  </a:lnTo>
                  <a:lnTo>
                    <a:pt x="229" y="1492"/>
                  </a:lnTo>
                  <a:lnTo>
                    <a:pt x="258" y="1346"/>
                  </a:lnTo>
                  <a:lnTo>
                    <a:pt x="287" y="1184"/>
                  </a:lnTo>
                  <a:lnTo>
                    <a:pt x="315" y="1018"/>
                  </a:lnTo>
                  <a:lnTo>
                    <a:pt x="340" y="859"/>
                  </a:lnTo>
                  <a:lnTo>
                    <a:pt x="355" y="720"/>
                  </a:lnTo>
                  <a:lnTo>
                    <a:pt x="352" y="723"/>
                  </a:lnTo>
                  <a:lnTo>
                    <a:pt x="347" y="731"/>
                  </a:lnTo>
                  <a:lnTo>
                    <a:pt x="335" y="745"/>
                  </a:lnTo>
                  <a:lnTo>
                    <a:pt x="321" y="763"/>
                  </a:lnTo>
                  <a:lnTo>
                    <a:pt x="302" y="783"/>
                  </a:lnTo>
                  <a:lnTo>
                    <a:pt x="282" y="806"/>
                  </a:lnTo>
                  <a:lnTo>
                    <a:pt x="258" y="832"/>
                  </a:lnTo>
                  <a:lnTo>
                    <a:pt x="234" y="858"/>
                  </a:lnTo>
                  <a:lnTo>
                    <a:pt x="206" y="887"/>
                  </a:lnTo>
                  <a:lnTo>
                    <a:pt x="178" y="914"/>
                  </a:lnTo>
                  <a:lnTo>
                    <a:pt x="148" y="941"/>
                  </a:lnTo>
                  <a:lnTo>
                    <a:pt x="117" y="967"/>
                  </a:lnTo>
                  <a:lnTo>
                    <a:pt x="87" y="990"/>
                  </a:lnTo>
                  <a:lnTo>
                    <a:pt x="57" y="1011"/>
                  </a:lnTo>
                  <a:lnTo>
                    <a:pt x="29" y="1029"/>
                  </a:lnTo>
                  <a:lnTo>
                    <a:pt x="0" y="1042"/>
                  </a:lnTo>
                  <a:lnTo>
                    <a:pt x="3" y="1040"/>
                  </a:lnTo>
                  <a:lnTo>
                    <a:pt x="10" y="1032"/>
                  </a:lnTo>
                  <a:lnTo>
                    <a:pt x="20" y="1022"/>
                  </a:lnTo>
                  <a:lnTo>
                    <a:pt x="36" y="1006"/>
                  </a:lnTo>
                  <a:lnTo>
                    <a:pt x="53" y="987"/>
                  </a:lnTo>
                  <a:lnTo>
                    <a:pt x="75" y="965"/>
                  </a:lnTo>
                  <a:lnTo>
                    <a:pt x="97" y="939"/>
                  </a:lnTo>
                  <a:lnTo>
                    <a:pt x="122" y="911"/>
                  </a:lnTo>
                  <a:lnTo>
                    <a:pt x="148" y="880"/>
                  </a:lnTo>
                  <a:lnTo>
                    <a:pt x="173" y="849"/>
                  </a:lnTo>
                  <a:lnTo>
                    <a:pt x="199" y="814"/>
                  </a:lnTo>
                  <a:lnTo>
                    <a:pt x="226" y="778"/>
                  </a:lnTo>
                  <a:lnTo>
                    <a:pt x="252" y="742"/>
                  </a:lnTo>
                  <a:lnTo>
                    <a:pt x="275" y="704"/>
                  </a:lnTo>
                  <a:lnTo>
                    <a:pt x="298" y="667"/>
                  </a:lnTo>
                  <a:lnTo>
                    <a:pt x="318" y="629"/>
                  </a:lnTo>
                  <a:lnTo>
                    <a:pt x="321" y="622"/>
                  </a:lnTo>
                  <a:lnTo>
                    <a:pt x="327" y="605"/>
                  </a:lnTo>
                  <a:lnTo>
                    <a:pt x="338" y="581"/>
                  </a:lnTo>
                  <a:lnTo>
                    <a:pt x="352" y="553"/>
                  </a:lnTo>
                  <a:lnTo>
                    <a:pt x="371" y="525"/>
                  </a:lnTo>
                  <a:lnTo>
                    <a:pt x="394" y="501"/>
                  </a:lnTo>
                  <a:lnTo>
                    <a:pt x="420" y="484"/>
                  </a:lnTo>
                  <a:lnTo>
                    <a:pt x="450" y="477"/>
                  </a:lnTo>
                  <a:lnTo>
                    <a:pt x="453" y="473"/>
                  </a:lnTo>
                  <a:lnTo>
                    <a:pt x="463" y="460"/>
                  </a:lnTo>
                  <a:lnTo>
                    <a:pt x="477" y="439"/>
                  </a:lnTo>
                  <a:lnTo>
                    <a:pt x="497" y="413"/>
                  </a:lnTo>
                  <a:lnTo>
                    <a:pt x="520" y="382"/>
                  </a:lnTo>
                  <a:lnTo>
                    <a:pt x="547" y="347"/>
                  </a:lnTo>
                  <a:lnTo>
                    <a:pt x="577" y="308"/>
                  </a:lnTo>
                  <a:lnTo>
                    <a:pt x="610" y="267"/>
                  </a:lnTo>
                  <a:lnTo>
                    <a:pt x="645" y="226"/>
                  </a:lnTo>
                  <a:lnTo>
                    <a:pt x="679" y="185"/>
                  </a:lnTo>
                  <a:lnTo>
                    <a:pt x="715" y="145"/>
                  </a:lnTo>
                  <a:lnTo>
                    <a:pt x="751" y="106"/>
                  </a:lnTo>
                  <a:lnTo>
                    <a:pt x="785" y="73"/>
                  </a:lnTo>
                  <a:lnTo>
                    <a:pt x="817" y="42"/>
                  </a:lnTo>
                  <a:lnTo>
                    <a:pt x="848" y="17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7" name="Freeform 89"/>
            <p:cNvSpPr/>
            <p:nvPr/>
          </p:nvSpPr>
          <p:spPr bwMode="auto">
            <a:xfrm>
              <a:off x="5117" y="2462"/>
              <a:ext cx="52" cy="109"/>
            </a:xfrm>
            <a:custGeom>
              <a:avLst/>
              <a:gdLst>
                <a:gd name="T0" fmla="*/ 1 w 103"/>
                <a:gd name="T1" fmla="*/ 80 h 109"/>
                <a:gd name="T2" fmla="*/ 1 w 103"/>
                <a:gd name="T3" fmla="*/ 82 h 109"/>
                <a:gd name="T4" fmla="*/ 1 w 103"/>
                <a:gd name="T5" fmla="*/ 88 h 109"/>
                <a:gd name="T6" fmla="*/ 2 w 103"/>
                <a:gd name="T7" fmla="*/ 95 h 109"/>
                <a:gd name="T8" fmla="*/ 3 w 103"/>
                <a:gd name="T9" fmla="*/ 102 h 109"/>
                <a:gd name="T10" fmla="*/ 4 w 103"/>
                <a:gd name="T11" fmla="*/ 107 h 109"/>
                <a:gd name="T12" fmla="*/ 6 w 103"/>
                <a:gd name="T13" fmla="*/ 109 h 109"/>
                <a:gd name="T14" fmla="*/ 8 w 103"/>
                <a:gd name="T15" fmla="*/ 107 h 109"/>
                <a:gd name="T16" fmla="*/ 11 w 103"/>
                <a:gd name="T17" fmla="*/ 97 h 109"/>
                <a:gd name="T18" fmla="*/ 12 w 103"/>
                <a:gd name="T19" fmla="*/ 88 h 109"/>
                <a:gd name="T20" fmla="*/ 13 w 103"/>
                <a:gd name="T21" fmla="*/ 64 h 109"/>
                <a:gd name="T22" fmla="*/ 13 w 103"/>
                <a:gd name="T23" fmla="*/ 32 h 109"/>
                <a:gd name="T24" fmla="*/ 12 w 103"/>
                <a:gd name="T25" fmla="*/ 0 h 109"/>
                <a:gd name="T26" fmla="*/ 11 w 103"/>
                <a:gd name="T27" fmla="*/ 2 h 109"/>
                <a:gd name="T28" fmla="*/ 10 w 103"/>
                <a:gd name="T29" fmla="*/ 5 h 109"/>
                <a:gd name="T30" fmla="*/ 8 w 103"/>
                <a:gd name="T31" fmla="*/ 10 h 109"/>
                <a:gd name="T32" fmla="*/ 5 w 103"/>
                <a:gd name="T33" fmla="*/ 18 h 109"/>
                <a:gd name="T34" fmla="*/ 3 w 103"/>
                <a:gd name="T35" fmla="*/ 29 h 109"/>
                <a:gd name="T36" fmla="*/ 1 w 103"/>
                <a:gd name="T37" fmla="*/ 43 h 109"/>
                <a:gd name="T38" fmla="*/ 0 w 103"/>
                <a:gd name="T39" fmla="*/ 59 h 109"/>
                <a:gd name="T40" fmla="*/ 1 w 103"/>
                <a:gd name="T41" fmla="*/ 80 h 10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03"/>
                <a:gd name="T64" fmla="*/ 0 h 109"/>
                <a:gd name="T65" fmla="*/ 103 w 103"/>
                <a:gd name="T66" fmla="*/ 109 h 10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03" h="109">
                  <a:moveTo>
                    <a:pt x="1" y="80"/>
                  </a:moveTo>
                  <a:lnTo>
                    <a:pt x="3" y="82"/>
                  </a:lnTo>
                  <a:lnTo>
                    <a:pt x="5" y="88"/>
                  </a:lnTo>
                  <a:lnTo>
                    <a:pt x="11" y="95"/>
                  </a:lnTo>
                  <a:lnTo>
                    <a:pt x="18" y="102"/>
                  </a:lnTo>
                  <a:lnTo>
                    <a:pt x="30" y="107"/>
                  </a:lnTo>
                  <a:lnTo>
                    <a:pt x="44" y="109"/>
                  </a:lnTo>
                  <a:lnTo>
                    <a:pt x="61" y="107"/>
                  </a:lnTo>
                  <a:lnTo>
                    <a:pt x="83" y="97"/>
                  </a:lnTo>
                  <a:lnTo>
                    <a:pt x="89" y="88"/>
                  </a:lnTo>
                  <a:lnTo>
                    <a:pt x="99" y="64"/>
                  </a:lnTo>
                  <a:lnTo>
                    <a:pt x="103" y="32"/>
                  </a:lnTo>
                  <a:lnTo>
                    <a:pt x="90" y="0"/>
                  </a:lnTo>
                  <a:lnTo>
                    <a:pt x="86" y="2"/>
                  </a:lnTo>
                  <a:lnTo>
                    <a:pt x="73" y="5"/>
                  </a:lnTo>
                  <a:lnTo>
                    <a:pt x="57" y="10"/>
                  </a:lnTo>
                  <a:lnTo>
                    <a:pt x="38" y="18"/>
                  </a:lnTo>
                  <a:lnTo>
                    <a:pt x="21" y="29"/>
                  </a:lnTo>
                  <a:lnTo>
                    <a:pt x="7" y="43"/>
                  </a:lnTo>
                  <a:lnTo>
                    <a:pt x="0" y="59"/>
                  </a:lnTo>
                  <a:lnTo>
                    <a:pt x="1" y="80"/>
                  </a:lnTo>
                  <a:close/>
                </a:path>
              </a:pathLst>
            </a:custGeom>
            <a:solidFill>
              <a:srgbClr val="000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8" name="Freeform 90"/>
            <p:cNvSpPr/>
            <p:nvPr/>
          </p:nvSpPr>
          <p:spPr bwMode="auto">
            <a:xfrm>
              <a:off x="5391" y="1935"/>
              <a:ext cx="122" cy="278"/>
            </a:xfrm>
            <a:custGeom>
              <a:avLst/>
              <a:gdLst>
                <a:gd name="T0" fmla="*/ 9 w 244"/>
                <a:gd name="T1" fmla="*/ 193 h 278"/>
                <a:gd name="T2" fmla="*/ 8 w 244"/>
                <a:gd name="T3" fmla="*/ 184 h 278"/>
                <a:gd name="T4" fmla="*/ 7 w 244"/>
                <a:gd name="T5" fmla="*/ 161 h 278"/>
                <a:gd name="T6" fmla="*/ 7 w 244"/>
                <a:gd name="T7" fmla="*/ 134 h 278"/>
                <a:gd name="T8" fmla="*/ 8 w 244"/>
                <a:gd name="T9" fmla="*/ 112 h 278"/>
                <a:gd name="T10" fmla="*/ 0 w 244"/>
                <a:gd name="T11" fmla="*/ 92 h 278"/>
                <a:gd name="T12" fmla="*/ 10 w 244"/>
                <a:gd name="T13" fmla="*/ 67 h 278"/>
                <a:gd name="T14" fmla="*/ 16 w 244"/>
                <a:gd name="T15" fmla="*/ 0 h 278"/>
                <a:gd name="T16" fmla="*/ 22 w 244"/>
                <a:gd name="T17" fmla="*/ 50 h 278"/>
                <a:gd name="T18" fmla="*/ 31 w 244"/>
                <a:gd name="T19" fmla="*/ 54 h 278"/>
                <a:gd name="T20" fmla="*/ 24 w 244"/>
                <a:gd name="T21" fmla="*/ 92 h 278"/>
                <a:gd name="T22" fmla="*/ 25 w 244"/>
                <a:gd name="T23" fmla="*/ 110 h 278"/>
                <a:gd name="T24" fmla="*/ 26 w 244"/>
                <a:gd name="T25" fmla="*/ 153 h 278"/>
                <a:gd name="T26" fmla="*/ 28 w 244"/>
                <a:gd name="T27" fmla="*/ 206 h 278"/>
                <a:gd name="T28" fmla="*/ 29 w 244"/>
                <a:gd name="T29" fmla="*/ 255 h 278"/>
                <a:gd name="T30" fmla="*/ 29 w 244"/>
                <a:gd name="T31" fmla="*/ 278 h 278"/>
                <a:gd name="T32" fmla="*/ 28 w 244"/>
                <a:gd name="T33" fmla="*/ 273 h 278"/>
                <a:gd name="T34" fmla="*/ 28 w 244"/>
                <a:gd name="T35" fmla="*/ 258 h 278"/>
                <a:gd name="T36" fmla="*/ 28 w 244"/>
                <a:gd name="T37" fmla="*/ 249 h 278"/>
                <a:gd name="T38" fmla="*/ 28 w 244"/>
                <a:gd name="T39" fmla="*/ 245 h 278"/>
                <a:gd name="T40" fmla="*/ 27 w 244"/>
                <a:gd name="T41" fmla="*/ 235 h 278"/>
                <a:gd name="T42" fmla="*/ 26 w 244"/>
                <a:gd name="T43" fmla="*/ 220 h 278"/>
                <a:gd name="T44" fmla="*/ 24 w 244"/>
                <a:gd name="T45" fmla="*/ 201 h 278"/>
                <a:gd name="T46" fmla="*/ 23 w 244"/>
                <a:gd name="T47" fmla="*/ 180 h 278"/>
                <a:gd name="T48" fmla="*/ 21 w 244"/>
                <a:gd name="T49" fmla="*/ 161 h 278"/>
                <a:gd name="T50" fmla="*/ 19 w 244"/>
                <a:gd name="T51" fmla="*/ 142 h 278"/>
                <a:gd name="T52" fmla="*/ 17 w 244"/>
                <a:gd name="T53" fmla="*/ 127 h 278"/>
                <a:gd name="T54" fmla="*/ 16 w 244"/>
                <a:gd name="T55" fmla="*/ 128 h 278"/>
                <a:gd name="T56" fmla="*/ 15 w 244"/>
                <a:gd name="T57" fmla="*/ 131 h 278"/>
                <a:gd name="T58" fmla="*/ 14 w 244"/>
                <a:gd name="T59" fmla="*/ 137 h 278"/>
                <a:gd name="T60" fmla="*/ 12 w 244"/>
                <a:gd name="T61" fmla="*/ 143 h 278"/>
                <a:gd name="T62" fmla="*/ 11 w 244"/>
                <a:gd name="T63" fmla="*/ 153 h 278"/>
                <a:gd name="T64" fmla="*/ 10 w 244"/>
                <a:gd name="T65" fmla="*/ 165 h 278"/>
                <a:gd name="T66" fmla="*/ 9 w 244"/>
                <a:gd name="T67" fmla="*/ 178 h 278"/>
                <a:gd name="T68" fmla="*/ 9 w 244"/>
                <a:gd name="T69" fmla="*/ 193 h 27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44"/>
                <a:gd name="T106" fmla="*/ 0 h 278"/>
                <a:gd name="T107" fmla="*/ 244 w 244"/>
                <a:gd name="T108" fmla="*/ 278 h 27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44" h="278">
                  <a:moveTo>
                    <a:pt x="65" y="193"/>
                  </a:moveTo>
                  <a:lnTo>
                    <a:pt x="62" y="184"/>
                  </a:lnTo>
                  <a:lnTo>
                    <a:pt x="56" y="161"/>
                  </a:lnTo>
                  <a:lnTo>
                    <a:pt x="55" y="134"/>
                  </a:lnTo>
                  <a:lnTo>
                    <a:pt x="62" y="112"/>
                  </a:lnTo>
                  <a:lnTo>
                    <a:pt x="0" y="92"/>
                  </a:lnTo>
                  <a:lnTo>
                    <a:pt x="76" y="67"/>
                  </a:lnTo>
                  <a:lnTo>
                    <a:pt x="125" y="0"/>
                  </a:lnTo>
                  <a:lnTo>
                    <a:pt x="169" y="50"/>
                  </a:lnTo>
                  <a:lnTo>
                    <a:pt x="244" y="54"/>
                  </a:lnTo>
                  <a:lnTo>
                    <a:pt x="189" y="92"/>
                  </a:lnTo>
                  <a:lnTo>
                    <a:pt x="195" y="110"/>
                  </a:lnTo>
                  <a:lnTo>
                    <a:pt x="208" y="153"/>
                  </a:lnTo>
                  <a:lnTo>
                    <a:pt x="221" y="206"/>
                  </a:lnTo>
                  <a:lnTo>
                    <a:pt x="226" y="255"/>
                  </a:lnTo>
                  <a:lnTo>
                    <a:pt x="225" y="278"/>
                  </a:lnTo>
                  <a:lnTo>
                    <a:pt x="224" y="273"/>
                  </a:lnTo>
                  <a:lnTo>
                    <a:pt x="222" y="258"/>
                  </a:lnTo>
                  <a:lnTo>
                    <a:pt x="221" y="249"/>
                  </a:lnTo>
                  <a:lnTo>
                    <a:pt x="218" y="245"/>
                  </a:lnTo>
                  <a:lnTo>
                    <a:pt x="212" y="235"/>
                  </a:lnTo>
                  <a:lnTo>
                    <a:pt x="204" y="220"/>
                  </a:lnTo>
                  <a:lnTo>
                    <a:pt x="191" y="201"/>
                  </a:lnTo>
                  <a:lnTo>
                    <a:pt x="178" y="180"/>
                  </a:lnTo>
                  <a:lnTo>
                    <a:pt x="162" y="161"/>
                  </a:lnTo>
                  <a:lnTo>
                    <a:pt x="146" y="142"/>
                  </a:lnTo>
                  <a:lnTo>
                    <a:pt x="130" y="127"/>
                  </a:lnTo>
                  <a:lnTo>
                    <a:pt x="128" y="128"/>
                  </a:lnTo>
                  <a:lnTo>
                    <a:pt x="120" y="131"/>
                  </a:lnTo>
                  <a:lnTo>
                    <a:pt x="109" y="137"/>
                  </a:lnTo>
                  <a:lnTo>
                    <a:pt x="96" y="143"/>
                  </a:lnTo>
                  <a:lnTo>
                    <a:pt x="85" y="153"/>
                  </a:lnTo>
                  <a:lnTo>
                    <a:pt x="73" y="165"/>
                  </a:lnTo>
                  <a:lnTo>
                    <a:pt x="66" y="178"/>
                  </a:lnTo>
                  <a:lnTo>
                    <a:pt x="65" y="193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9" name="Freeform 91"/>
            <p:cNvSpPr/>
            <p:nvPr/>
          </p:nvSpPr>
          <p:spPr bwMode="auto">
            <a:xfrm>
              <a:off x="5234" y="1890"/>
              <a:ext cx="57" cy="172"/>
            </a:xfrm>
            <a:custGeom>
              <a:avLst/>
              <a:gdLst>
                <a:gd name="T0" fmla="*/ 9 w 113"/>
                <a:gd name="T1" fmla="*/ 0 h 172"/>
                <a:gd name="T2" fmla="*/ 6 w 113"/>
                <a:gd name="T3" fmla="*/ 20 h 172"/>
                <a:gd name="T4" fmla="*/ 2 w 113"/>
                <a:gd name="T5" fmla="*/ 25 h 172"/>
                <a:gd name="T6" fmla="*/ 5 w 113"/>
                <a:gd name="T7" fmla="*/ 44 h 172"/>
                <a:gd name="T8" fmla="*/ 4 w 113"/>
                <a:gd name="T9" fmla="*/ 50 h 172"/>
                <a:gd name="T10" fmla="*/ 3 w 113"/>
                <a:gd name="T11" fmla="*/ 65 h 172"/>
                <a:gd name="T12" fmla="*/ 2 w 113"/>
                <a:gd name="T13" fmla="*/ 87 h 172"/>
                <a:gd name="T14" fmla="*/ 0 w 113"/>
                <a:gd name="T15" fmla="*/ 110 h 172"/>
                <a:gd name="T16" fmla="*/ 1 w 113"/>
                <a:gd name="T17" fmla="*/ 108 h 172"/>
                <a:gd name="T18" fmla="*/ 1 w 113"/>
                <a:gd name="T19" fmla="*/ 103 h 172"/>
                <a:gd name="T20" fmla="*/ 2 w 113"/>
                <a:gd name="T21" fmla="*/ 97 h 172"/>
                <a:gd name="T22" fmla="*/ 2 w 113"/>
                <a:gd name="T23" fmla="*/ 89 h 172"/>
                <a:gd name="T24" fmla="*/ 3 w 113"/>
                <a:gd name="T25" fmla="*/ 82 h 172"/>
                <a:gd name="T26" fmla="*/ 4 w 113"/>
                <a:gd name="T27" fmla="*/ 74 h 172"/>
                <a:gd name="T28" fmla="*/ 5 w 113"/>
                <a:gd name="T29" fmla="*/ 69 h 172"/>
                <a:gd name="T30" fmla="*/ 6 w 113"/>
                <a:gd name="T31" fmla="*/ 64 h 172"/>
                <a:gd name="T32" fmla="*/ 7 w 113"/>
                <a:gd name="T33" fmla="*/ 76 h 172"/>
                <a:gd name="T34" fmla="*/ 7 w 113"/>
                <a:gd name="T35" fmla="*/ 105 h 172"/>
                <a:gd name="T36" fmla="*/ 7 w 113"/>
                <a:gd name="T37" fmla="*/ 140 h 172"/>
                <a:gd name="T38" fmla="*/ 6 w 113"/>
                <a:gd name="T39" fmla="*/ 172 h 172"/>
                <a:gd name="T40" fmla="*/ 7 w 113"/>
                <a:gd name="T41" fmla="*/ 156 h 172"/>
                <a:gd name="T42" fmla="*/ 8 w 113"/>
                <a:gd name="T43" fmla="*/ 119 h 172"/>
                <a:gd name="T44" fmla="*/ 9 w 113"/>
                <a:gd name="T45" fmla="*/ 78 h 172"/>
                <a:gd name="T46" fmla="*/ 10 w 113"/>
                <a:gd name="T47" fmla="*/ 50 h 172"/>
                <a:gd name="T48" fmla="*/ 15 w 113"/>
                <a:gd name="T49" fmla="*/ 37 h 172"/>
                <a:gd name="T50" fmla="*/ 11 w 113"/>
                <a:gd name="T51" fmla="*/ 21 h 172"/>
                <a:gd name="T52" fmla="*/ 9 w 113"/>
                <a:gd name="T53" fmla="*/ 0 h 17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13"/>
                <a:gd name="T82" fmla="*/ 0 h 172"/>
                <a:gd name="T83" fmla="*/ 113 w 113"/>
                <a:gd name="T84" fmla="*/ 172 h 17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13" h="172">
                  <a:moveTo>
                    <a:pt x="69" y="0"/>
                  </a:moveTo>
                  <a:lnTo>
                    <a:pt x="42" y="20"/>
                  </a:lnTo>
                  <a:lnTo>
                    <a:pt x="13" y="25"/>
                  </a:lnTo>
                  <a:lnTo>
                    <a:pt x="33" y="44"/>
                  </a:lnTo>
                  <a:lnTo>
                    <a:pt x="30" y="50"/>
                  </a:lnTo>
                  <a:lnTo>
                    <a:pt x="23" y="65"/>
                  </a:lnTo>
                  <a:lnTo>
                    <a:pt x="13" y="87"/>
                  </a:lnTo>
                  <a:lnTo>
                    <a:pt x="0" y="110"/>
                  </a:lnTo>
                  <a:lnTo>
                    <a:pt x="2" y="108"/>
                  </a:lnTo>
                  <a:lnTo>
                    <a:pt x="5" y="103"/>
                  </a:lnTo>
                  <a:lnTo>
                    <a:pt x="9" y="97"/>
                  </a:lnTo>
                  <a:lnTo>
                    <a:pt x="15" y="89"/>
                  </a:lnTo>
                  <a:lnTo>
                    <a:pt x="22" y="82"/>
                  </a:lnTo>
                  <a:lnTo>
                    <a:pt x="30" y="74"/>
                  </a:lnTo>
                  <a:lnTo>
                    <a:pt x="39" y="69"/>
                  </a:lnTo>
                  <a:lnTo>
                    <a:pt x="48" y="64"/>
                  </a:lnTo>
                  <a:lnTo>
                    <a:pt x="50" y="76"/>
                  </a:lnTo>
                  <a:lnTo>
                    <a:pt x="53" y="105"/>
                  </a:lnTo>
                  <a:lnTo>
                    <a:pt x="55" y="140"/>
                  </a:lnTo>
                  <a:lnTo>
                    <a:pt x="48" y="172"/>
                  </a:lnTo>
                  <a:lnTo>
                    <a:pt x="52" y="156"/>
                  </a:lnTo>
                  <a:lnTo>
                    <a:pt x="62" y="119"/>
                  </a:lnTo>
                  <a:lnTo>
                    <a:pt x="72" y="78"/>
                  </a:lnTo>
                  <a:lnTo>
                    <a:pt x="76" y="50"/>
                  </a:lnTo>
                  <a:lnTo>
                    <a:pt x="113" y="37"/>
                  </a:lnTo>
                  <a:lnTo>
                    <a:pt x="81" y="2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2F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0" name="Freeform 92"/>
            <p:cNvSpPr/>
            <p:nvPr/>
          </p:nvSpPr>
          <p:spPr bwMode="auto">
            <a:xfrm>
              <a:off x="5529" y="2476"/>
              <a:ext cx="57" cy="171"/>
            </a:xfrm>
            <a:custGeom>
              <a:avLst/>
              <a:gdLst>
                <a:gd name="T0" fmla="*/ 9 w 113"/>
                <a:gd name="T1" fmla="*/ 0 h 171"/>
                <a:gd name="T2" fmla="*/ 5 w 113"/>
                <a:gd name="T3" fmla="*/ 19 h 171"/>
                <a:gd name="T4" fmla="*/ 2 w 113"/>
                <a:gd name="T5" fmla="*/ 25 h 171"/>
                <a:gd name="T6" fmla="*/ 5 w 113"/>
                <a:gd name="T7" fmla="*/ 42 h 171"/>
                <a:gd name="T8" fmla="*/ 4 w 113"/>
                <a:gd name="T9" fmla="*/ 48 h 171"/>
                <a:gd name="T10" fmla="*/ 3 w 113"/>
                <a:gd name="T11" fmla="*/ 64 h 171"/>
                <a:gd name="T12" fmla="*/ 2 w 113"/>
                <a:gd name="T13" fmla="*/ 85 h 171"/>
                <a:gd name="T14" fmla="*/ 0 w 113"/>
                <a:gd name="T15" fmla="*/ 108 h 171"/>
                <a:gd name="T16" fmla="*/ 1 w 113"/>
                <a:gd name="T17" fmla="*/ 106 h 171"/>
                <a:gd name="T18" fmla="*/ 1 w 113"/>
                <a:gd name="T19" fmla="*/ 102 h 171"/>
                <a:gd name="T20" fmla="*/ 1 w 113"/>
                <a:gd name="T21" fmla="*/ 96 h 171"/>
                <a:gd name="T22" fmla="*/ 2 w 113"/>
                <a:gd name="T23" fmla="*/ 89 h 171"/>
                <a:gd name="T24" fmla="*/ 3 w 113"/>
                <a:gd name="T25" fmla="*/ 81 h 171"/>
                <a:gd name="T26" fmla="*/ 4 w 113"/>
                <a:gd name="T27" fmla="*/ 74 h 171"/>
                <a:gd name="T28" fmla="*/ 5 w 113"/>
                <a:gd name="T29" fmla="*/ 67 h 171"/>
                <a:gd name="T30" fmla="*/ 6 w 113"/>
                <a:gd name="T31" fmla="*/ 64 h 171"/>
                <a:gd name="T32" fmla="*/ 6 w 113"/>
                <a:gd name="T33" fmla="*/ 76 h 171"/>
                <a:gd name="T34" fmla="*/ 7 w 113"/>
                <a:gd name="T35" fmla="*/ 104 h 171"/>
                <a:gd name="T36" fmla="*/ 7 w 113"/>
                <a:gd name="T37" fmla="*/ 140 h 171"/>
                <a:gd name="T38" fmla="*/ 6 w 113"/>
                <a:gd name="T39" fmla="*/ 171 h 171"/>
                <a:gd name="T40" fmla="*/ 7 w 113"/>
                <a:gd name="T41" fmla="*/ 155 h 171"/>
                <a:gd name="T42" fmla="*/ 8 w 113"/>
                <a:gd name="T43" fmla="*/ 118 h 171"/>
                <a:gd name="T44" fmla="*/ 9 w 113"/>
                <a:gd name="T45" fmla="*/ 77 h 171"/>
                <a:gd name="T46" fmla="*/ 10 w 113"/>
                <a:gd name="T47" fmla="*/ 48 h 171"/>
                <a:gd name="T48" fmla="*/ 15 w 113"/>
                <a:gd name="T49" fmla="*/ 35 h 171"/>
                <a:gd name="T50" fmla="*/ 10 w 113"/>
                <a:gd name="T51" fmla="*/ 20 h 171"/>
                <a:gd name="T52" fmla="*/ 9 w 113"/>
                <a:gd name="T53" fmla="*/ 0 h 17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13"/>
                <a:gd name="T82" fmla="*/ 0 h 171"/>
                <a:gd name="T83" fmla="*/ 113 w 113"/>
                <a:gd name="T84" fmla="*/ 171 h 17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13" h="171">
                  <a:moveTo>
                    <a:pt x="68" y="0"/>
                  </a:moveTo>
                  <a:lnTo>
                    <a:pt x="40" y="19"/>
                  </a:lnTo>
                  <a:lnTo>
                    <a:pt x="11" y="25"/>
                  </a:lnTo>
                  <a:lnTo>
                    <a:pt x="33" y="42"/>
                  </a:lnTo>
                  <a:lnTo>
                    <a:pt x="30" y="48"/>
                  </a:lnTo>
                  <a:lnTo>
                    <a:pt x="23" y="64"/>
                  </a:lnTo>
                  <a:lnTo>
                    <a:pt x="13" y="85"/>
                  </a:lnTo>
                  <a:lnTo>
                    <a:pt x="0" y="108"/>
                  </a:lnTo>
                  <a:lnTo>
                    <a:pt x="1" y="106"/>
                  </a:lnTo>
                  <a:lnTo>
                    <a:pt x="4" y="102"/>
                  </a:lnTo>
                  <a:lnTo>
                    <a:pt x="8" y="96"/>
                  </a:lnTo>
                  <a:lnTo>
                    <a:pt x="14" y="89"/>
                  </a:lnTo>
                  <a:lnTo>
                    <a:pt x="21" y="81"/>
                  </a:lnTo>
                  <a:lnTo>
                    <a:pt x="28" y="74"/>
                  </a:lnTo>
                  <a:lnTo>
                    <a:pt x="37" y="67"/>
                  </a:lnTo>
                  <a:lnTo>
                    <a:pt x="45" y="64"/>
                  </a:lnTo>
                  <a:lnTo>
                    <a:pt x="48" y="76"/>
                  </a:lnTo>
                  <a:lnTo>
                    <a:pt x="53" y="104"/>
                  </a:lnTo>
                  <a:lnTo>
                    <a:pt x="53" y="140"/>
                  </a:lnTo>
                  <a:lnTo>
                    <a:pt x="47" y="171"/>
                  </a:lnTo>
                  <a:lnTo>
                    <a:pt x="51" y="155"/>
                  </a:lnTo>
                  <a:lnTo>
                    <a:pt x="61" y="118"/>
                  </a:lnTo>
                  <a:lnTo>
                    <a:pt x="71" y="77"/>
                  </a:lnTo>
                  <a:lnTo>
                    <a:pt x="76" y="48"/>
                  </a:lnTo>
                  <a:lnTo>
                    <a:pt x="113" y="35"/>
                  </a:lnTo>
                  <a:lnTo>
                    <a:pt x="78" y="2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2F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1" name="Freeform 93"/>
            <p:cNvSpPr/>
            <p:nvPr/>
          </p:nvSpPr>
          <p:spPr bwMode="auto">
            <a:xfrm>
              <a:off x="5511" y="1773"/>
              <a:ext cx="74" cy="198"/>
            </a:xfrm>
            <a:custGeom>
              <a:avLst/>
              <a:gdLst>
                <a:gd name="T0" fmla="*/ 7 w 149"/>
                <a:gd name="T1" fmla="*/ 0 h 198"/>
                <a:gd name="T2" fmla="*/ 6 w 149"/>
                <a:gd name="T3" fmla="*/ 37 h 198"/>
                <a:gd name="T4" fmla="*/ 0 w 149"/>
                <a:gd name="T5" fmla="*/ 61 h 198"/>
                <a:gd name="T6" fmla="*/ 5 w 149"/>
                <a:gd name="T7" fmla="*/ 75 h 198"/>
                <a:gd name="T8" fmla="*/ 5 w 149"/>
                <a:gd name="T9" fmla="*/ 84 h 198"/>
                <a:gd name="T10" fmla="*/ 6 w 149"/>
                <a:gd name="T11" fmla="*/ 112 h 198"/>
                <a:gd name="T12" fmla="*/ 7 w 149"/>
                <a:gd name="T13" fmla="*/ 151 h 198"/>
                <a:gd name="T14" fmla="*/ 8 w 149"/>
                <a:gd name="T15" fmla="*/ 198 h 198"/>
                <a:gd name="T16" fmla="*/ 8 w 149"/>
                <a:gd name="T17" fmla="*/ 187 h 198"/>
                <a:gd name="T18" fmla="*/ 9 w 149"/>
                <a:gd name="T19" fmla="*/ 161 h 198"/>
                <a:gd name="T20" fmla="*/ 10 w 149"/>
                <a:gd name="T21" fmla="*/ 131 h 198"/>
                <a:gd name="T22" fmla="*/ 11 w 149"/>
                <a:gd name="T23" fmla="*/ 108 h 198"/>
                <a:gd name="T24" fmla="*/ 11 w 149"/>
                <a:gd name="T25" fmla="*/ 110 h 198"/>
                <a:gd name="T26" fmla="*/ 12 w 149"/>
                <a:gd name="T27" fmla="*/ 112 h 198"/>
                <a:gd name="T28" fmla="*/ 13 w 149"/>
                <a:gd name="T29" fmla="*/ 115 h 198"/>
                <a:gd name="T30" fmla="*/ 14 w 149"/>
                <a:gd name="T31" fmla="*/ 120 h 198"/>
                <a:gd name="T32" fmla="*/ 16 w 149"/>
                <a:gd name="T33" fmla="*/ 127 h 198"/>
                <a:gd name="T34" fmla="*/ 17 w 149"/>
                <a:gd name="T35" fmla="*/ 133 h 198"/>
                <a:gd name="T36" fmla="*/ 18 w 149"/>
                <a:gd name="T37" fmla="*/ 141 h 198"/>
                <a:gd name="T38" fmla="*/ 18 w 149"/>
                <a:gd name="T39" fmla="*/ 150 h 198"/>
                <a:gd name="T40" fmla="*/ 18 w 149"/>
                <a:gd name="T41" fmla="*/ 140 h 198"/>
                <a:gd name="T42" fmla="*/ 18 w 149"/>
                <a:gd name="T43" fmla="*/ 115 h 198"/>
                <a:gd name="T44" fmla="*/ 16 w 149"/>
                <a:gd name="T45" fmla="*/ 86 h 198"/>
                <a:gd name="T46" fmla="*/ 14 w 149"/>
                <a:gd name="T47" fmla="*/ 58 h 198"/>
                <a:gd name="T48" fmla="*/ 18 w 149"/>
                <a:gd name="T49" fmla="*/ 33 h 198"/>
                <a:gd name="T50" fmla="*/ 11 w 149"/>
                <a:gd name="T51" fmla="*/ 30 h 198"/>
                <a:gd name="T52" fmla="*/ 7 w 149"/>
                <a:gd name="T53" fmla="*/ 0 h 19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9"/>
                <a:gd name="T82" fmla="*/ 0 h 198"/>
                <a:gd name="T83" fmla="*/ 149 w 149"/>
                <a:gd name="T84" fmla="*/ 198 h 19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9" h="198">
                  <a:moveTo>
                    <a:pt x="62" y="0"/>
                  </a:moveTo>
                  <a:lnTo>
                    <a:pt x="53" y="37"/>
                  </a:lnTo>
                  <a:lnTo>
                    <a:pt x="0" y="61"/>
                  </a:lnTo>
                  <a:lnTo>
                    <a:pt x="43" y="75"/>
                  </a:lnTo>
                  <a:lnTo>
                    <a:pt x="45" y="84"/>
                  </a:lnTo>
                  <a:lnTo>
                    <a:pt x="49" y="112"/>
                  </a:lnTo>
                  <a:lnTo>
                    <a:pt x="56" y="151"/>
                  </a:lnTo>
                  <a:lnTo>
                    <a:pt x="68" y="198"/>
                  </a:lnTo>
                  <a:lnTo>
                    <a:pt x="69" y="187"/>
                  </a:lnTo>
                  <a:lnTo>
                    <a:pt x="72" y="161"/>
                  </a:lnTo>
                  <a:lnTo>
                    <a:pt x="81" y="131"/>
                  </a:lnTo>
                  <a:lnTo>
                    <a:pt x="94" y="108"/>
                  </a:lnTo>
                  <a:lnTo>
                    <a:pt x="95" y="110"/>
                  </a:lnTo>
                  <a:lnTo>
                    <a:pt x="101" y="112"/>
                  </a:lnTo>
                  <a:lnTo>
                    <a:pt x="109" y="115"/>
                  </a:lnTo>
                  <a:lnTo>
                    <a:pt x="119" y="120"/>
                  </a:lnTo>
                  <a:lnTo>
                    <a:pt x="128" y="127"/>
                  </a:lnTo>
                  <a:lnTo>
                    <a:pt x="138" y="133"/>
                  </a:lnTo>
                  <a:lnTo>
                    <a:pt x="145" y="141"/>
                  </a:lnTo>
                  <a:lnTo>
                    <a:pt x="149" y="150"/>
                  </a:lnTo>
                  <a:lnTo>
                    <a:pt x="148" y="140"/>
                  </a:lnTo>
                  <a:lnTo>
                    <a:pt x="144" y="115"/>
                  </a:lnTo>
                  <a:lnTo>
                    <a:pt x="134" y="86"/>
                  </a:lnTo>
                  <a:lnTo>
                    <a:pt x="119" y="58"/>
                  </a:lnTo>
                  <a:lnTo>
                    <a:pt x="144" y="33"/>
                  </a:lnTo>
                  <a:lnTo>
                    <a:pt x="95" y="3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2F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2" name="Freeform 94"/>
            <p:cNvSpPr/>
            <p:nvPr/>
          </p:nvSpPr>
          <p:spPr bwMode="auto">
            <a:xfrm>
              <a:off x="5337" y="2650"/>
              <a:ext cx="74" cy="197"/>
            </a:xfrm>
            <a:custGeom>
              <a:avLst/>
              <a:gdLst>
                <a:gd name="T0" fmla="*/ 7 w 149"/>
                <a:gd name="T1" fmla="*/ 0 h 197"/>
                <a:gd name="T2" fmla="*/ 6 w 149"/>
                <a:gd name="T3" fmla="*/ 38 h 197"/>
                <a:gd name="T4" fmla="*/ 0 w 149"/>
                <a:gd name="T5" fmla="*/ 62 h 197"/>
                <a:gd name="T6" fmla="*/ 5 w 149"/>
                <a:gd name="T7" fmla="*/ 75 h 197"/>
                <a:gd name="T8" fmla="*/ 5 w 149"/>
                <a:gd name="T9" fmla="*/ 84 h 197"/>
                <a:gd name="T10" fmla="*/ 6 w 149"/>
                <a:gd name="T11" fmla="*/ 112 h 197"/>
                <a:gd name="T12" fmla="*/ 7 w 149"/>
                <a:gd name="T13" fmla="*/ 151 h 197"/>
                <a:gd name="T14" fmla="*/ 8 w 149"/>
                <a:gd name="T15" fmla="*/ 197 h 197"/>
                <a:gd name="T16" fmla="*/ 8 w 149"/>
                <a:gd name="T17" fmla="*/ 186 h 197"/>
                <a:gd name="T18" fmla="*/ 9 w 149"/>
                <a:gd name="T19" fmla="*/ 161 h 197"/>
                <a:gd name="T20" fmla="*/ 10 w 149"/>
                <a:gd name="T21" fmla="*/ 131 h 197"/>
                <a:gd name="T22" fmla="*/ 11 w 149"/>
                <a:gd name="T23" fmla="*/ 108 h 197"/>
                <a:gd name="T24" fmla="*/ 12 w 149"/>
                <a:gd name="T25" fmla="*/ 110 h 197"/>
                <a:gd name="T26" fmla="*/ 12 w 149"/>
                <a:gd name="T27" fmla="*/ 112 h 197"/>
                <a:gd name="T28" fmla="*/ 13 w 149"/>
                <a:gd name="T29" fmla="*/ 115 h 197"/>
                <a:gd name="T30" fmla="*/ 14 w 149"/>
                <a:gd name="T31" fmla="*/ 120 h 197"/>
                <a:gd name="T32" fmla="*/ 16 w 149"/>
                <a:gd name="T33" fmla="*/ 127 h 197"/>
                <a:gd name="T34" fmla="*/ 17 w 149"/>
                <a:gd name="T35" fmla="*/ 133 h 197"/>
                <a:gd name="T36" fmla="*/ 18 w 149"/>
                <a:gd name="T37" fmla="*/ 141 h 197"/>
                <a:gd name="T38" fmla="*/ 18 w 149"/>
                <a:gd name="T39" fmla="*/ 150 h 197"/>
                <a:gd name="T40" fmla="*/ 18 w 149"/>
                <a:gd name="T41" fmla="*/ 140 h 197"/>
                <a:gd name="T42" fmla="*/ 17 w 149"/>
                <a:gd name="T43" fmla="*/ 116 h 197"/>
                <a:gd name="T44" fmla="*/ 16 w 149"/>
                <a:gd name="T45" fmla="*/ 86 h 197"/>
                <a:gd name="T46" fmla="*/ 14 w 149"/>
                <a:gd name="T47" fmla="*/ 59 h 197"/>
                <a:gd name="T48" fmla="*/ 17 w 149"/>
                <a:gd name="T49" fmla="*/ 34 h 197"/>
                <a:gd name="T50" fmla="*/ 11 w 149"/>
                <a:gd name="T51" fmla="*/ 30 h 197"/>
                <a:gd name="T52" fmla="*/ 7 w 149"/>
                <a:gd name="T53" fmla="*/ 0 h 19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9"/>
                <a:gd name="T82" fmla="*/ 0 h 197"/>
                <a:gd name="T83" fmla="*/ 149 w 149"/>
                <a:gd name="T84" fmla="*/ 197 h 197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9" h="197">
                  <a:moveTo>
                    <a:pt x="62" y="0"/>
                  </a:moveTo>
                  <a:lnTo>
                    <a:pt x="53" y="38"/>
                  </a:lnTo>
                  <a:lnTo>
                    <a:pt x="0" y="62"/>
                  </a:lnTo>
                  <a:lnTo>
                    <a:pt x="43" y="75"/>
                  </a:lnTo>
                  <a:lnTo>
                    <a:pt x="45" y="84"/>
                  </a:lnTo>
                  <a:lnTo>
                    <a:pt x="49" y="112"/>
                  </a:lnTo>
                  <a:lnTo>
                    <a:pt x="56" y="151"/>
                  </a:lnTo>
                  <a:lnTo>
                    <a:pt x="68" y="197"/>
                  </a:lnTo>
                  <a:lnTo>
                    <a:pt x="69" y="186"/>
                  </a:lnTo>
                  <a:lnTo>
                    <a:pt x="72" y="161"/>
                  </a:lnTo>
                  <a:lnTo>
                    <a:pt x="80" y="131"/>
                  </a:lnTo>
                  <a:lnTo>
                    <a:pt x="93" y="108"/>
                  </a:lnTo>
                  <a:lnTo>
                    <a:pt x="96" y="110"/>
                  </a:lnTo>
                  <a:lnTo>
                    <a:pt x="102" y="112"/>
                  </a:lnTo>
                  <a:lnTo>
                    <a:pt x="109" y="115"/>
                  </a:lnTo>
                  <a:lnTo>
                    <a:pt x="119" y="120"/>
                  </a:lnTo>
                  <a:lnTo>
                    <a:pt x="129" y="127"/>
                  </a:lnTo>
                  <a:lnTo>
                    <a:pt x="138" y="133"/>
                  </a:lnTo>
                  <a:lnTo>
                    <a:pt x="145" y="141"/>
                  </a:lnTo>
                  <a:lnTo>
                    <a:pt x="149" y="150"/>
                  </a:lnTo>
                  <a:lnTo>
                    <a:pt x="148" y="140"/>
                  </a:lnTo>
                  <a:lnTo>
                    <a:pt x="143" y="116"/>
                  </a:lnTo>
                  <a:lnTo>
                    <a:pt x="133" y="86"/>
                  </a:lnTo>
                  <a:lnTo>
                    <a:pt x="119" y="59"/>
                  </a:lnTo>
                  <a:lnTo>
                    <a:pt x="143" y="34"/>
                  </a:lnTo>
                  <a:lnTo>
                    <a:pt x="95" y="3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2F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3" name="Freeform 95"/>
            <p:cNvSpPr/>
            <p:nvPr/>
          </p:nvSpPr>
          <p:spPr bwMode="auto">
            <a:xfrm>
              <a:off x="5354" y="1868"/>
              <a:ext cx="31" cy="79"/>
            </a:xfrm>
            <a:custGeom>
              <a:avLst/>
              <a:gdLst>
                <a:gd name="T0" fmla="*/ 3 w 61"/>
                <a:gd name="T1" fmla="*/ 0 h 79"/>
                <a:gd name="T2" fmla="*/ 2 w 61"/>
                <a:gd name="T3" fmla="*/ 21 h 79"/>
                <a:gd name="T4" fmla="*/ 0 w 61"/>
                <a:gd name="T5" fmla="*/ 32 h 79"/>
                <a:gd name="T6" fmla="*/ 3 w 61"/>
                <a:gd name="T7" fmla="*/ 38 h 79"/>
                <a:gd name="T8" fmla="*/ 3 w 61"/>
                <a:gd name="T9" fmla="*/ 79 h 79"/>
                <a:gd name="T10" fmla="*/ 5 w 61"/>
                <a:gd name="T11" fmla="*/ 48 h 79"/>
                <a:gd name="T12" fmla="*/ 8 w 61"/>
                <a:gd name="T13" fmla="*/ 66 h 79"/>
                <a:gd name="T14" fmla="*/ 5 w 61"/>
                <a:gd name="T15" fmla="*/ 32 h 79"/>
                <a:gd name="T16" fmla="*/ 8 w 61"/>
                <a:gd name="T17" fmla="*/ 16 h 79"/>
                <a:gd name="T18" fmla="*/ 5 w 61"/>
                <a:gd name="T19" fmla="*/ 18 h 79"/>
                <a:gd name="T20" fmla="*/ 3 w 61"/>
                <a:gd name="T21" fmla="*/ 0 h 7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1"/>
                <a:gd name="T34" fmla="*/ 0 h 79"/>
                <a:gd name="T35" fmla="*/ 61 w 61"/>
                <a:gd name="T36" fmla="*/ 79 h 7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1" h="79">
                  <a:moveTo>
                    <a:pt x="18" y="0"/>
                  </a:moveTo>
                  <a:lnTo>
                    <a:pt x="15" y="21"/>
                  </a:lnTo>
                  <a:lnTo>
                    <a:pt x="0" y="32"/>
                  </a:lnTo>
                  <a:lnTo>
                    <a:pt x="18" y="38"/>
                  </a:lnTo>
                  <a:lnTo>
                    <a:pt x="18" y="79"/>
                  </a:lnTo>
                  <a:lnTo>
                    <a:pt x="33" y="48"/>
                  </a:lnTo>
                  <a:lnTo>
                    <a:pt x="61" y="66"/>
                  </a:lnTo>
                  <a:lnTo>
                    <a:pt x="40" y="32"/>
                  </a:lnTo>
                  <a:lnTo>
                    <a:pt x="58" y="16"/>
                  </a:lnTo>
                  <a:lnTo>
                    <a:pt x="35" y="1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2F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4" name="Freeform 96"/>
            <p:cNvSpPr/>
            <p:nvPr/>
          </p:nvSpPr>
          <p:spPr bwMode="auto">
            <a:xfrm>
              <a:off x="5373" y="2344"/>
              <a:ext cx="45" cy="99"/>
            </a:xfrm>
            <a:custGeom>
              <a:avLst/>
              <a:gdLst>
                <a:gd name="T0" fmla="*/ 6 w 89"/>
                <a:gd name="T1" fmla="*/ 0 h 99"/>
                <a:gd name="T2" fmla="*/ 4 w 89"/>
                <a:gd name="T3" fmla="*/ 25 h 99"/>
                <a:gd name="T4" fmla="*/ 1 w 89"/>
                <a:gd name="T5" fmla="*/ 35 h 99"/>
                <a:gd name="T6" fmla="*/ 3 w 89"/>
                <a:gd name="T7" fmla="*/ 49 h 99"/>
                <a:gd name="T8" fmla="*/ 0 w 89"/>
                <a:gd name="T9" fmla="*/ 99 h 99"/>
                <a:gd name="T10" fmla="*/ 5 w 89"/>
                <a:gd name="T11" fmla="*/ 65 h 99"/>
                <a:gd name="T12" fmla="*/ 9 w 89"/>
                <a:gd name="T13" fmla="*/ 97 h 99"/>
                <a:gd name="T14" fmla="*/ 7 w 89"/>
                <a:gd name="T15" fmla="*/ 48 h 99"/>
                <a:gd name="T16" fmla="*/ 12 w 89"/>
                <a:gd name="T17" fmla="*/ 31 h 99"/>
                <a:gd name="T18" fmla="*/ 8 w 89"/>
                <a:gd name="T19" fmla="*/ 27 h 99"/>
                <a:gd name="T20" fmla="*/ 6 w 89"/>
                <a:gd name="T21" fmla="*/ 0 h 9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99"/>
                <a:gd name="T35" fmla="*/ 89 w 89"/>
                <a:gd name="T36" fmla="*/ 99 h 9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99">
                  <a:moveTo>
                    <a:pt x="45" y="0"/>
                  </a:moveTo>
                  <a:lnTo>
                    <a:pt x="29" y="25"/>
                  </a:lnTo>
                  <a:lnTo>
                    <a:pt x="3" y="35"/>
                  </a:lnTo>
                  <a:lnTo>
                    <a:pt x="22" y="49"/>
                  </a:lnTo>
                  <a:lnTo>
                    <a:pt x="0" y="99"/>
                  </a:lnTo>
                  <a:lnTo>
                    <a:pt x="36" y="65"/>
                  </a:lnTo>
                  <a:lnTo>
                    <a:pt x="65" y="97"/>
                  </a:lnTo>
                  <a:lnTo>
                    <a:pt x="55" y="48"/>
                  </a:lnTo>
                  <a:lnTo>
                    <a:pt x="89" y="31"/>
                  </a:lnTo>
                  <a:lnTo>
                    <a:pt x="59" y="27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2F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5" name="Freeform 97"/>
            <p:cNvSpPr/>
            <p:nvPr/>
          </p:nvSpPr>
          <p:spPr bwMode="auto">
            <a:xfrm>
              <a:off x="5615" y="1972"/>
              <a:ext cx="28" cy="55"/>
            </a:xfrm>
            <a:custGeom>
              <a:avLst/>
              <a:gdLst>
                <a:gd name="T0" fmla="*/ 6 w 56"/>
                <a:gd name="T1" fmla="*/ 0 h 55"/>
                <a:gd name="T2" fmla="*/ 4 w 56"/>
                <a:gd name="T3" fmla="*/ 15 h 55"/>
                <a:gd name="T4" fmla="*/ 1 w 56"/>
                <a:gd name="T5" fmla="*/ 12 h 55"/>
                <a:gd name="T6" fmla="*/ 2 w 56"/>
                <a:gd name="T7" fmla="*/ 28 h 55"/>
                <a:gd name="T8" fmla="*/ 0 w 56"/>
                <a:gd name="T9" fmla="*/ 50 h 55"/>
                <a:gd name="T10" fmla="*/ 3 w 56"/>
                <a:gd name="T11" fmla="*/ 42 h 55"/>
                <a:gd name="T12" fmla="*/ 5 w 56"/>
                <a:gd name="T13" fmla="*/ 55 h 55"/>
                <a:gd name="T14" fmla="*/ 5 w 56"/>
                <a:gd name="T15" fmla="*/ 40 h 55"/>
                <a:gd name="T16" fmla="*/ 7 w 56"/>
                <a:gd name="T17" fmla="*/ 32 h 55"/>
                <a:gd name="T18" fmla="*/ 6 w 56"/>
                <a:gd name="T19" fmla="*/ 25 h 55"/>
                <a:gd name="T20" fmla="*/ 6 w 56"/>
                <a:gd name="T21" fmla="*/ 0 h 5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6"/>
                <a:gd name="T34" fmla="*/ 0 h 55"/>
                <a:gd name="T35" fmla="*/ 56 w 56"/>
                <a:gd name="T36" fmla="*/ 55 h 5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6" h="55">
                  <a:moveTo>
                    <a:pt x="46" y="0"/>
                  </a:moveTo>
                  <a:lnTo>
                    <a:pt x="30" y="15"/>
                  </a:lnTo>
                  <a:lnTo>
                    <a:pt x="7" y="12"/>
                  </a:lnTo>
                  <a:lnTo>
                    <a:pt x="13" y="28"/>
                  </a:lnTo>
                  <a:lnTo>
                    <a:pt x="0" y="50"/>
                  </a:lnTo>
                  <a:lnTo>
                    <a:pt x="20" y="42"/>
                  </a:lnTo>
                  <a:lnTo>
                    <a:pt x="33" y="55"/>
                  </a:lnTo>
                  <a:lnTo>
                    <a:pt x="40" y="40"/>
                  </a:lnTo>
                  <a:lnTo>
                    <a:pt x="56" y="32"/>
                  </a:lnTo>
                  <a:lnTo>
                    <a:pt x="46" y="2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2F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6" name="Freeform 98"/>
            <p:cNvSpPr/>
            <p:nvPr/>
          </p:nvSpPr>
          <p:spPr bwMode="auto">
            <a:xfrm>
              <a:off x="5575" y="2263"/>
              <a:ext cx="28" cy="56"/>
            </a:xfrm>
            <a:custGeom>
              <a:avLst/>
              <a:gdLst>
                <a:gd name="T0" fmla="*/ 6 w 56"/>
                <a:gd name="T1" fmla="*/ 0 h 56"/>
                <a:gd name="T2" fmla="*/ 4 w 56"/>
                <a:gd name="T3" fmla="*/ 14 h 56"/>
                <a:gd name="T4" fmla="*/ 1 w 56"/>
                <a:gd name="T5" fmla="*/ 12 h 56"/>
                <a:gd name="T6" fmla="*/ 2 w 56"/>
                <a:gd name="T7" fmla="*/ 29 h 56"/>
                <a:gd name="T8" fmla="*/ 0 w 56"/>
                <a:gd name="T9" fmla="*/ 50 h 56"/>
                <a:gd name="T10" fmla="*/ 3 w 56"/>
                <a:gd name="T11" fmla="*/ 42 h 56"/>
                <a:gd name="T12" fmla="*/ 5 w 56"/>
                <a:gd name="T13" fmla="*/ 56 h 56"/>
                <a:gd name="T14" fmla="*/ 5 w 56"/>
                <a:gd name="T15" fmla="*/ 40 h 56"/>
                <a:gd name="T16" fmla="*/ 7 w 56"/>
                <a:gd name="T17" fmla="*/ 33 h 56"/>
                <a:gd name="T18" fmla="*/ 6 w 56"/>
                <a:gd name="T19" fmla="*/ 25 h 56"/>
                <a:gd name="T20" fmla="*/ 6 w 56"/>
                <a:gd name="T21" fmla="*/ 0 h 5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6"/>
                <a:gd name="T34" fmla="*/ 0 h 56"/>
                <a:gd name="T35" fmla="*/ 56 w 56"/>
                <a:gd name="T36" fmla="*/ 56 h 5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6" h="56">
                  <a:moveTo>
                    <a:pt x="48" y="0"/>
                  </a:moveTo>
                  <a:lnTo>
                    <a:pt x="30" y="14"/>
                  </a:lnTo>
                  <a:lnTo>
                    <a:pt x="7" y="12"/>
                  </a:lnTo>
                  <a:lnTo>
                    <a:pt x="15" y="29"/>
                  </a:lnTo>
                  <a:lnTo>
                    <a:pt x="0" y="50"/>
                  </a:lnTo>
                  <a:lnTo>
                    <a:pt x="20" y="42"/>
                  </a:lnTo>
                  <a:lnTo>
                    <a:pt x="33" y="56"/>
                  </a:lnTo>
                  <a:lnTo>
                    <a:pt x="40" y="40"/>
                  </a:lnTo>
                  <a:lnTo>
                    <a:pt x="56" y="33"/>
                  </a:lnTo>
                  <a:lnTo>
                    <a:pt x="46" y="25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2F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7" name="Freeform 99"/>
            <p:cNvSpPr/>
            <p:nvPr/>
          </p:nvSpPr>
          <p:spPr bwMode="auto">
            <a:xfrm>
              <a:off x="5213" y="1746"/>
              <a:ext cx="30" cy="60"/>
            </a:xfrm>
            <a:custGeom>
              <a:avLst/>
              <a:gdLst>
                <a:gd name="T0" fmla="*/ 3 w 60"/>
                <a:gd name="T1" fmla="*/ 0 h 60"/>
                <a:gd name="T2" fmla="*/ 3 w 60"/>
                <a:gd name="T3" fmla="*/ 20 h 60"/>
                <a:gd name="T4" fmla="*/ 0 w 60"/>
                <a:gd name="T5" fmla="*/ 31 h 60"/>
                <a:gd name="T6" fmla="*/ 3 w 60"/>
                <a:gd name="T7" fmla="*/ 39 h 60"/>
                <a:gd name="T8" fmla="*/ 5 w 60"/>
                <a:gd name="T9" fmla="*/ 60 h 60"/>
                <a:gd name="T10" fmla="*/ 5 w 60"/>
                <a:gd name="T11" fmla="*/ 44 h 60"/>
                <a:gd name="T12" fmla="*/ 8 w 60"/>
                <a:gd name="T13" fmla="*/ 46 h 60"/>
                <a:gd name="T14" fmla="*/ 7 w 60"/>
                <a:gd name="T15" fmla="*/ 32 h 60"/>
                <a:gd name="T16" fmla="*/ 7 w 60"/>
                <a:gd name="T17" fmla="*/ 18 h 60"/>
                <a:gd name="T18" fmla="*/ 5 w 60"/>
                <a:gd name="T19" fmla="*/ 19 h 60"/>
                <a:gd name="T20" fmla="*/ 3 w 60"/>
                <a:gd name="T21" fmla="*/ 0 h 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0"/>
                <a:gd name="T34" fmla="*/ 0 h 60"/>
                <a:gd name="T35" fmla="*/ 60 w 60"/>
                <a:gd name="T36" fmla="*/ 60 h 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0" h="60">
                  <a:moveTo>
                    <a:pt x="17" y="0"/>
                  </a:moveTo>
                  <a:lnTo>
                    <a:pt x="20" y="20"/>
                  </a:lnTo>
                  <a:lnTo>
                    <a:pt x="0" y="31"/>
                  </a:lnTo>
                  <a:lnTo>
                    <a:pt x="21" y="39"/>
                  </a:lnTo>
                  <a:lnTo>
                    <a:pt x="33" y="60"/>
                  </a:lnTo>
                  <a:lnTo>
                    <a:pt x="38" y="44"/>
                  </a:lnTo>
                  <a:lnTo>
                    <a:pt x="60" y="46"/>
                  </a:lnTo>
                  <a:lnTo>
                    <a:pt x="50" y="32"/>
                  </a:lnTo>
                  <a:lnTo>
                    <a:pt x="54" y="18"/>
                  </a:lnTo>
                  <a:lnTo>
                    <a:pt x="40" y="1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2F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8" name="Freeform 100"/>
            <p:cNvSpPr/>
            <p:nvPr/>
          </p:nvSpPr>
          <p:spPr bwMode="auto">
            <a:xfrm>
              <a:off x="5201" y="2173"/>
              <a:ext cx="28" cy="54"/>
            </a:xfrm>
            <a:custGeom>
              <a:avLst/>
              <a:gdLst>
                <a:gd name="T0" fmla="*/ 6 w 56"/>
                <a:gd name="T1" fmla="*/ 0 h 54"/>
                <a:gd name="T2" fmla="*/ 4 w 56"/>
                <a:gd name="T3" fmla="*/ 14 h 54"/>
                <a:gd name="T4" fmla="*/ 1 w 56"/>
                <a:gd name="T5" fmla="*/ 11 h 54"/>
                <a:gd name="T6" fmla="*/ 2 w 56"/>
                <a:gd name="T7" fmla="*/ 27 h 54"/>
                <a:gd name="T8" fmla="*/ 0 w 56"/>
                <a:gd name="T9" fmla="*/ 50 h 54"/>
                <a:gd name="T10" fmla="*/ 3 w 56"/>
                <a:gd name="T11" fmla="*/ 41 h 54"/>
                <a:gd name="T12" fmla="*/ 5 w 56"/>
                <a:gd name="T13" fmla="*/ 54 h 54"/>
                <a:gd name="T14" fmla="*/ 6 w 56"/>
                <a:gd name="T15" fmla="*/ 39 h 54"/>
                <a:gd name="T16" fmla="*/ 7 w 56"/>
                <a:gd name="T17" fmla="*/ 32 h 54"/>
                <a:gd name="T18" fmla="*/ 6 w 56"/>
                <a:gd name="T19" fmla="*/ 25 h 54"/>
                <a:gd name="T20" fmla="*/ 6 w 56"/>
                <a:gd name="T21" fmla="*/ 0 h 5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6"/>
                <a:gd name="T34" fmla="*/ 0 h 54"/>
                <a:gd name="T35" fmla="*/ 56 w 56"/>
                <a:gd name="T36" fmla="*/ 54 h 5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6" h="54">
                  <a:moveTo>
                    <a:pt x="46" y="0"/>
                  </a:moveTo>
                  <a:lnTo>
                    <a:pt x="30" y="14"/>
                  </a:lnTo>
                  <a:lnTo>
                    <a:pt x="8" y="11"/>
                  </a:lnTo>
                  <a:lnTo>
                    <a:pt x="13" y="27"/>
                  </a:lnTo>
                  <a:lnTo>
                    <a:pt x="0" y="50"/>
                  </a:lnTo>
                  <a:lnTo>
                    <a:pt x="20" y="41"/>
                  </a:lnTo>
                  <a:lnTo>
                    <a:pt x="33" y="54"/>
                  </a:lnTo>
                  <a:lnTo>
                    <a:pt x="41" y="39"/>
                  </a:lnTo>
                  <a:lnTo>
                    <a:pt x="56" y="32"/>
                  </a:lnTo>
                  <a:lnTo>
                    <a:pt x="46" y="2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2F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2069" name="Text Box 21"/>
          <p:cNvSpPr txBox="1">
            <a:spLocks noChangeArrowheads="1"/>
          </p:cNvSpPr>
          <p:nvPr/>
        </p:nvSpPr>
        <p:spPr bwMode="auto">
          <a:xfrm>
            <a:off x="539750" y="692150"/>
            <a:ext cx="8208963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1.1.1</a:t>
            </a:r>
            <a:r>
              <a:rPr lang="en-US" altLang="zh-CN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σ</a:t>
            </a:r>
            <a:r>
              <a:rPr lang="zh-CN" altLang="en-US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代数</a:t>
            </a:r>
            <a:r>
              <a:rPr lang="en-US" altLang="zh-CN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：设随机试验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E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的样本空间为</a:t>
            </a:r>
            <a:r>
              <a:rPr lang="en-US" altLang="zh-CN" i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Ω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F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i="1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Ω </a:t>
            </a:r>
            <a:r>
              <a:rPr lang="zh-CN" altLang="en-US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子集组成的集族，满足</a:t>
            </a:r>
          </a:p>
        </p:txBody>
      </p:sp>
      <p:grpSp>
        <p:nvGrpSpPr>
          <p:cNvPr id="2" name="Group 28"/>
          <p:cNvGrpSpPr/>
          <p:nvPr/>
        </p:nvGrpSpPr>
        <p:grpSpPr bwMode="auto">
          <a:xfrm>
            <a:off x="971550" y="2781301"/>
            <a:ext cx="7056438" cy="584201"/>
            <a:chOff x="375" y="480"/>
            <a:chExt cx="4445" cy="368"/>
          </a:xfrm>
        </p:grpSpPr>
        <p:sp>
          <p:nvSpPr>
            <p:cNvPr id="4108" name="Text Box 29"/>
            <p:cNvSpPr txBox="1">
              <a:spLocks noChangeArrowheads="1"/>
            </p:cNvSpPr>
            <p:nvPr/>
          </p:nvSpPr>
          <p:spPr bwMode="auto">
            <a:xfrm>
              <a:off x="375" y="480"/>
              <a:ext cx="444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(2)</a:t>
              </a: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若</a:t>
              </a:r>
              <a:r>
                <a:rPr lang="en-US" altLang="zh-CN" i="1">
                  <a:solidFill>
                    <a:srgbClr val="000066"/>
                  </a:solidFill>
                  <a:ea typeface="楷体_GB2312" pitchFamily="49" charset="-122"/>
                </a:rPr>
                <a:t>A</a:t>
              </a: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∈</a:t>
              </a:r>
              <a:r>
                <a:rPr lang="en-US" altLang="zh-CN" i="1">
                  <a:solidFill>
                    <a:srgbClr val="000066"/>
                  </a:solidFill>
                  <a:ea typeface="楷体_GB2312" pitchFamily="49" charset="-122"/>
                </a:rPr>
                <a:t>F</a:t>
              </a:r>
              <a:r>
                <a:rPr lang="en-US" altLang="zh-CN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lang="zh-CN" altLang="en-US" smtClean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则         </a:t>
              </a:r>
              <a:r>
                <a:rPr lang="en-US" altLang="zh-CN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.</a:t>
              </a: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（对逆运算封闭）</a:t>
              </a:r>
              <a:endParaRPr lang="zh-CN" altLang="en-US" sz="2400" b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4109" name="Object 30"/>
            <p:cNvGraphicFramePr>
              <a:graphicFrameLocks noChangeAspect="1"/>
            </p:cNvGraphicFramePr>
            <p:nvPr/>
          </p:nvGraphicFramePr>
          <p:xfrm>
            <a:off x="2018" y="527"/>
            <a:ext cx="771" cy="298"/>
          </p:xfrm>
          <a:graphic>
            <a:graphicData uri="http://schemas.openxmlformats.org/presentationml/2006/ole">
              <p:oleObj spid="_x0000_s4130" name="公式" r:id="rId3" imgW="339840" imgH="130680" progId="Equation.3">
                <p:embed/>
              </p:oleObj>
            </a:graphicData>
          </a:graphic>
        </p:graphicFrame>
      </p:grpSp>
      <p:grpSp>
        <p:nvGrpSpPr>
          <p:cNvPr id="3" name="Group 31"/>
          <p:cNvGrpSpPr/>
          <p:nvPr/>
        </p:nvGrpSpPr>
        <p:grpSpPr bwMode="auto">
          <a:xfrm>
            <a:off x="539750" y="3248025"/>
            <a:ext cx="7191375" cy="1550988"/>
            <a:chOff x="204" y="1207"/>
            <a:chExt cx="4530" cy="977"/>
          </a:xfrm>
        </p:grpSpPr>
        <p:sp>
          <p:nvSpPr>
            <p:cNvPr id="4105" name="Text Box 32"/>
            <p:cNvSpPr txBox="1">
              <a:spLocks noChangeArrowheads="1"/>
            </p:cNvSpPr>
            <p:nvPr/>
          </p:nvSpPr>
          <p:spPr bwMode="auto">
            <a:xfrm>
              <a:off x="204" y="1412"/>
              <a:ext cx="3406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    (3) </a:t>
              </a:r>
              <a:r>
                <a:rPr lang="zh-CN" altLang="en-US" smtClean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若                            </a:t>
              </a: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则</a:t>
              </a: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（对可列并运算封闭）</a:t>
              </a:r>
            </a:p>
          </p:txBody>
        </p:sp>
        <p:graphicFrame>
          <p:nvGraphicFramePr>
            <p:cNvPr id="4106" name="Object 33"/>
            <p:cNvGraphicFramePr>
              <a:graphicFrameLocks noChangeAspect="1"/>
            </p:cNvGraphicFramePr>
            <p:nvPr/>
          </p:nvGraphicFramePr>
          <p:xfrm>
            <a:off x="1125" y="1434"/>
            <a:ext cx="2058" cy="379"/>
          </p:xfrm>
          <a:graphic>
            <a:graphicData uri="http://schemas.openxmlformats.org/presentationml/2006/ole">
              <p:oleObj spid="_x0000_s4131" name="公式" r:id="rId4" imgW="988560" imgH="161280" progId="Equation.3">
                <p:embed/>
              </p:oleObj>
            </a:graphicData>
          </a:graphic>
        </p:graphicFrame>
        <p:graphicFrame>
          <p:nvGraphicFramePr>
            <p:cNvPr id="4107" name="Object 34"/>
            <p:cNvGraphicFramePr>
              <a:graphicFrameLocks noChangeAspect="1"/>
            </p:cNvGraphicFramePr>
            <p:nvPr/>
          </p:nvGraphicFramePr>
          <p:xfrm>
            <a:off x="3560" y="1207"/>
            <a:ext cx="1174" cy="727"/>
          </p:xfrm>
          <a:graphic>
            <a:graphicData uri="http://schemas.openxmlformats.org/presentationml/2006/ole">
              <p:oleObj spid="_x0000_s4132" name="Equation" r:id="rId5" imgW="501840" imgH="345960" progId="Equation.3">
                <p:embed/>
              </p:oleObj>
            </a:graphicData>
          </a:graphic>
        </p:graphicFrame>
      </p:grpSp>
      <p:sp>
        <p:nvSpPr>
          <p:cNvPr id="2083" name="AutoShape 35"/>
          <p:cNvSpPr>
            <a:spLocks noChangeArrowheads="1"/>
          </p:cNvSpPr>
          <p:nvPr/>
        </p:nvSpPr>
        <p:spPr bwMode="auto">
          <a:xfrm>
            <a:off x="7740650" y="4076700"/>
            <a:ext cx="1403350" cy="685800"/>
          </a:xfrm>
          <a:prstGeom prst="wedgeRoundRectCallout">
            <a:avLst>
              <a:gd name="adj1" fmla="val -108162"/>
              <a:gd name="adj2" fmla="val -62146"/>
              <a:gd name="adj3" fmla="val 16667"/>
            </a:avLst>
          </a:prstGeom>
          <a:gradFill rotWithShape="0">
            <a:gsLst>
              <a:gs pos="0">
                <a:schemeClr val="hlink"/>
              </a:gs>
              <a:gs pos="50000">
                <a:srgbClr val="FFFFFF"/>
              </a:gs>
              <a:gs pos="100000">
                <a:schemeClr val="hlink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800" i="1" dirty="0">
                <a:solidFill>
                  <a:srgbClr val="000066"/>
                </a:solidFill>
                <a:latin typeface="楷体_GB2312" pitchFamily="49" charset="-122"/>
              </a:rPr>
              <a:t>σ</a:t>
            </a:r>
            <a:r>
              <a:rPr lang="zh-CN" altLang="en-US" sz="2800" dirty="0">
                <a:solidFill>
                  <a:srgbClr val="000066"/>
                </a:solidFill>
              </a:rPr>
              <a:t>可加</a:t>
            </a:r>
          </a:p>
        </p:txBody>
      </p:sp>
      <p:sp>
        <p:nvSpPr>
          <p:cNvPr id="2084" name="Text Box 36"/>
          <p:cNvSpPr txBox="1">
            <a:spLocks noChangeArrowheads="1"/>
          </p:cNvSpPr>
          <p:nvPr/>
        </p:nvSpPr>
        <p:spPr bwMode="auto">
          <a:xfrm>
            <a:off x="611188" y="4868863"/>
            <a:ext cx="8281987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称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F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i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Ω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的一个</a:t>
            </a:r>
            <a:r>
              <a:rPr lang="en-US" altLang="zh-CN" i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σ</a:t>
            </a:r>
            <a:r>
              <a:rPr lang="en-US" altLang="zh-CN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代数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（事件体）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F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中的集合称为</a:t>
            </a:r>
            <a:r>
              <a:rPr lang="zh-CN" altLang="en-US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事件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 b="0">
              <a:solidFill>
                <a:srgbClr val="000066"/>
              </a:solidFill>
            </a:endParaRPr>
          </a:p>
        </p:txBody>
      </p:sp>
      <p:sp>
        <p:nvSpPr>
          <p:cNvPr id="2085" name="Text Box 37"/>
          <p:cNvSpPr txBox="1">
            <a:spLocks noChangeArrowheads="1"/>
          </p:cNvSpPr>
          <p:nvPr/>
        </p:nvSpPr>
        <p:spPr bwMode="auto">
          <a:xfrm>
            <a:off x="971550" y="1989138"/>
            <a:ext cx="22494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(1)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Ω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∈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F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 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9" grpId="0" autoUpdateAnimBg="0"/>
      <p:bldP spid="2083" grpId="0" animBg="1" autoUpdateAnimBg="0"/>
      <p:bldP spid="2084" grpId="0" autoUpdateAnimBg="0"/>
      <p:bldP spid="208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68313" y="620713"/>
            <a:ext cx="8280400" cy="73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dirty="0" smtClean="0">
                <a:solidFill>
                  <a:srgbClr val="800000"/>
                </a:solidFill>
                <a:ea typeface="楷体_GB2312" pitchFamily="49" charset="-122"/>
              </a:rPr>
              <a:t>Ex  </a:t>
            </a:r>
            <a:r>
              <a:rPr lang="zh-CN" altLang="en-US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在编号为</a:t>
            </a:r>
            <a:r>
              <a:rPr lang="en-US" altLang="zh-CN" dirty="0">
                <a:solidFill>
                  <a:srgbClr val="000066"/>
                </a:solidFill>
                <a:ea typeface="楷体_GB2312" pitchFamily="49" charset="-122"/>
              </a:rPr>
              <a:t>1,2, …, </a:t>
            </a:r>
            <a:r>
              <a:rPr lang="en-US" altLang="zh-CN" i="1" dirty="0">
                <a:solidFill>
                  <a:srgbClr val="000066"/>
                </a:solidFill>
                <a:ea typeface="楷体_GB2312" pitchFamily="49" charset="-122"/>
              </a:rPr>
              <a:t>n</a:t>
            </a:r>
            <a:r>
              <a:rPr lang="en-US" altLang="zh-CN" dirty="0">
                <a:solidFill>
                  <a:srgbClr val="000066"/>
                </a:solidFill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dirty="0">
                <a:solidFill>
                  <a:srgbClr val="000066"/>
                </a:solidFill>
                <a:ea typeface="楷体_GB2312" pitchFamily="49" charset="-122"/>
              </a:rPr>
              <a:t> </a:t>
            </a:r>
            <a:r>
              <a:rPr lang="en-US" altLang="zh-CN" i="1" dirty="0">
                <a:solidFill>
                  <a:srgbClr val="000066"/>
                </a:solidFill>
                <a:ea typeface="楷体_GB2312" pitchFamily="49" charset="-122"/>
              </a:rPr>
              <a:t>n</a:t>
            </a:r>
            <a:r>
              <a:rPr lang="zh-CN" altLang="en-US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个元件中取一件</a:t>
            </a:r>
            <a:r>
              <a:rPr lang="en-US" altLang="zh-CN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 b="0" dirty="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468313" y="2852738"/>
            <a:ext cx="2216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样本空间为</a:t>
            </a:r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3276600" y="3357563"/>
          <a:ext cx="2806700" cy="552450"/>
        </p:xfrm>
        <a:graphic>
          <a:graphicData uri="http://schemas.openxmlformats.org/presentationml/2006/ole">
            <p:oleObj spid="_x0000_s7181" name="Equation" r:id="rId3" imgW="772200" imgH="138240" progId="Equation.DSMT4">
              <p:embed/>
            </p:oleObj>
          </a:graphicData>
        </a:graphic>
      </p:graphicFrame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468313" y="4005263"/>
            <a:ext cx="27574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构造如下事件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:</a:t>
            </a:r>
          </a:p>
        </p:txBody>
      </p:sp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2268538" y="2205038"/>
          <a:ext cx="4572000" cy="595312"/>
        </p:xfrm>
        <a:graphic>
          <a:graphicData uri="http://schemas.openxmlformats.org/presentationml/2006/ole">
            <p:oleObj spid="_x0000_s7182" name="公式" r:id="rId4" imgW="1405440" imgH="161280" progId="Equation.3">
              <p:embed/>
            </p:oleObj>
          </a:graphicData>
        </a:graphic>
      </p:graphicFrame>
      <p:graphicFrame>
        <p:nvGraphicFramePr>
          <p:cNvPr id="26633" name="Object 9"/>
          <p:cNvGraphicFramePr>
            <a:graphicFrameLocks noChangeAspect="1"/>
          </p:cNvGraphicFramePr>
          <p:nvPr/>
        </p:nvGraphicFramePr>
        <p:xfrm>
          <a:off x="1619250" y="4581525"/>
          <a:ext cx="5818188" cy="635000"/>
        </p:xfrm>
        <a:graphic>
          <a:graphicData uri="http://schemas.openxmlformats.org/presentationml/2006/ole">
            <p:oleObj spid="_x0000_s7183" name="Equation" r:id="rId5" imgW="1745280" imgH="169200" progId="Equation.3">
              <p:embed/>
            </p:oleObj>
          </a:graphicData>
        </a:graphic>
      </p:graphicFrame>
      <p:graphicFrame>
        <p:nvGraphicFramePr>
          <p:cNvPr id="26634" name="Object 10"/>
          <p:cNvGraphicFramePr>
            <a:graphicFrameLocks noChangeAspect="1"/>
          </p:cNvGraphicFramePr>
          <p:nvPr/>
        </p:nvGraphicFramePr>
        <p:xfrm>
          <a:off x="827088" y="5229225"/>
          <a:ext cx="7466012" cy="650875"/>
        </p:xfrm>
        <a:graphic>
          <a:graphicData uri="http://schemas.openxmlformats.org/presentationml/2006/ole">
            <p:oleObj spid="_x0000_s7184" name="Equation" r:id="rId6" imgW="2131200" imgH="169200" progId="Equation.3">
              <p:embed/>
            </p:oleObj>
          </a:graphicData>
        </a:graphic>
      </p:graphicFrame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1547813" y="5805488"/>
            <a:ext cx="1403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</a:rPr>
              <a:t>………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827088" y="1412875"/>
            <a:ext cx="709295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1.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考虑元件的编号，则全体基本事件为</a:t>
            </a:r>
            <a:endParaRPr lang="zh-CN" altLang="en-US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utoUpdateAnimBg="0"/>
      <p:bldP spid="26629" grpId="0" autoUpdateAnimBg="0"/>
      <p:bldP spid="26631" grpId="0" autoUpdateAnimBg="0"/>
      <p:bldP spid="26635" grpId="0" autoUpdateAnimBg="0"/>
      <p:bldP spid="266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graphicFrame>
        <p:nvGraphicFramePr>
          <p:cNvPr id="3102" name="Object 30"/>
          <p:cNvGraphicFramePr>
            <a:graphicFrameLocks noChangeAspect="1"/>
          </p:cNvGraphicFramePr>
          <p:nvPr/>
        </p:nvGraphicFramePr>
        <p:xfrm>
          <a:off x="1116013" y="692150"/>
          <a:ext cx="6615112" cy="1397000"/>
        </p:xfrm>
        <a:graphic>
          <a:graphicData uri="http://schemas.openxmlformats.org/presentationml/2006/ole">
            <p:oleObj spid="_x0000_s8205" name="公式" r:id="rId3" imgW="1621440" imgH="369000" progId="Equation.3">
              <p:embed/>
            </p:oleObj>
          </a:graphicData>
        </a:graphic>
      </p:graphicFrame>
      <p:graphicFrame>
        <p:nvGraphicFramePr>
          <p:cNvPr id="3104" name="Object 32"/>
          <p:cNvGraphicFramePr>
            <a:graphicFrameLocks noChangeAspect="1"/>
          </p:cNvGraphicFramePr>
          <p:nvPr/>
        </p:nvGraphicFramePr>
        <p:xfrm>
          <a:off x="3059113" y="2101850"/>
          <a:ext cx="4983162" cy="615950"/>
        </p:xfrm>
        <a:graphic>
          <a:graphicData uri="http://schemas.openxmlformats.org/presentationml/2006/ole">
            <p:oleObj spid="_x0000_s8206" name="公式" r:id="rId4" imgW="1420920" imgH="169200" progId="Equation.3">
              <p:embed/>
            </p:oleObj>
          </a:graphicData>
        </a:graphic>
      </p:graphicFrame>
      <p:sp>
        <p:nvSpPr>
          <p:cNvPr id="3105" name="Text Box 33"/>
          <p:cNvSpPr txBox="1">
            <a:spLocks noChangeArrowheads="1"/>
          </p:cNvSpPr>
          <p:nvPr/>
        </p:nvSpPr>
        <p:spPr bwMode="auto">
          <a:xfrm>
            <a:off x="755650" y="2060575"/>
            <a:ext cx="2216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可验证集族</a:t>
            </a:r>
          </a:p>
        </p:txBody>
      </p:sp>
      <p:sp>
        <p:nvSpPr>
          <p:cNvPr id="3106" name="Text Box 34"/>
          <p:cNvSpPr txBox="1">
            <a:spLocks noChangeArrowheads="1"/>
          </p:cNvSpPr>
          <p:nvPr/>
        </p:nvSpPr>
        <p:spPr bwMode="auto">
          <a:xfrm>
            <a:off x="755649" y="2633663"/>
            <a:ext cx="7286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00066"/>
                </a:solidFill>
                <a:ea typeface="楷体_GB2312" pitchFamily="49" charset="-122"/>
              </a:rPr>
              <a:t>组成一个</a:t>
            </a:r>
            <a:r>
              <a:rPr lang="en-US" altLang="zh-CN" i="1" dirty="0" smtClean="0">
                <a:solidFill>
                  <a:srgbClr val="000066"/>
                </a:solidFill>
                <a:ea typeface="楷体_GB2312" pitchFamily="49" charset="-122"/>
              </a:rPr>
              <a:t>σ</a:t>
            </a:r>
            <a:r>
              <a:rPr lang="zh-CN" altLang="en-US" dirty="0" smtClean="0">
                <a:solidFill>
                  <a:srgbClr val="000066"/>
                </a:solidFill>
                <a:ea typeface="楷体_GB2312" pitchFamily="49" charset="-122"/>
              </a:rPr>
              <a:t>代数</a:t>
            </a:r>
            <a:r>
              <a:rPr lang="en-US" altLang="zh-CN" dirty="0" smtClean="0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zh-CN" altLang="en-US" dirty="0" smtClean="0">
                <a:solidFill>
                  <a:srgbClr val="000066"/>
                </a:solidFill>
                <a:ea typeface="楷体_GB2312" pitchFamily="49" charset="-122"/>
              </a:rPr>
              <a:t>此实际上就是</a:t>
            </a:r>
            <a:r>
              <a:rPr lang="el-GR" altLang="zh-CN" dirty="0" smtClean="0">
                <a:solidFill>
                  <a:srgbClr val="000066"/>
                </a:solidFill>
                <a:ea typeface="楷体_GB2312" pitchFamily="49" charset="-122"/>
              </a:rPr>
              <a:t>Ω</a:t>
            </a:r>
            <a:r>
              <a:rPr lang="zh-CN" altLang="en-US" dirty="0" smtClean="0">
                <a:solidFill>
                  <a:srgbClr val="000066"/>
                </a:solidFill>
                <a:ea typeface="楷体_GB2312" pitchFamily="49" charset="-122"/>
              </a:rPr>
              <a:t>的幂集</a:t>
            </a:r>
            <a:r>
              <a:rPr lang="en-US" altLang="zh-CN" dirty="0" smtClean="0">
                <a:solidFill>
                  <a:srgbClr val="000066"/>
                </a:solidFill>
                <a:ea typeface="楷体_GB2312" pitchFamily="49" charset="-122"/>
              </a:rPr>
              <a:t>).</a:t>
            </a:r>
            <a:r>
              <a:rPr lang="en-US" altLang="zh-CN" sz="2400" b="0" dirty="0" smtClean="0">
                <a:solidFill>
                  <a:srgbClr val="000066"/>
                </a:solidFill>
              </a:rPr>
              <a:t> </a:t>
            </a:r>
            <a:endParaRPr lang="en-US" altLang="zh-CN" sz="2400" b="0" dirty="0">
              <a:solidFill>
                <a:srgbClr val="000066"/>
              </a:solidFill>
            </a:endParaRPr>
          </a:p>
        </p:txBody>
      </p:sp>
      <p:sp>
        <p:nvSpPr>
          <p:cNvPr id="3107" name="Text Box 35"/>
          <p:cNvSpPr txBox="1">
            <a:spLocks noChangeArrowheads="1"/>
          </p:cNvSpPr>
          <p:nvPr/>
        </p:nvSpPr>
        <p:spPr bwMode="auto">
          <a:xfrm>
            <a:off x="755650" y="3436938"/>
            <a:ext cx="7600950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00066"/>
                </a:solidFill>
                <a:ea typeface="楷体_GB2312" pitchFamily="49" charset="-122"/>
              </a:rPr>
              <a:t>2.  </a:t>
            </a:r>
            <a:r>
              <a:rPr lang="zh-CN" altLang="en-US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考虑元件是正品或次品，则基本事件为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000066"/>
                </a:solidFill>
                <a:ea typeface="楷体_GB2312" pitchFamily="49" charset="-122"/>
              </a:rPr>
              <a:t>  </a:t>
            </a:r>
            <a:r>
              <a:rPr lang="en-US" altLang="zh-CN" i="1" dirty="0">
                <a:solidFill>
                  <a:srgbClr val="000066"/>
                </a:solidFill>
                <a:ea typeface="楷体_GB2312" pitchFamily="49" charset="-122"/>
              </a:rPr>
              <a:t>A</a:t>
            </a:r>
            <a:r>
              <a:rPr lang="en-US" altLang="zh-CN" baseline="-30000" dirty="0">
                <a:solidFill>
                  <a:srgbClr val="000066"/>
                </a:solidFill>
                <a:ea typeface="楷体_GB2312" pitchFamily="49" charset="-122"/>
              </a:rPr>
              <a:t>1</a:t>
            </a:r>
            <a:r>
              <a:rPr lang="en-US" altLang="zh-CN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={</a:t>
            </a:r>
            <a:r>
              <a:rPr lang="zh-CN" altLang="en-US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取到正品</a:t>
            </a:r>
            <a:r>
              <a:rPr lang="en-US" altLang="zh-CN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},  </a:t>
            </a:r>
            <a:r>
              <a:rPr lang="en-US" altLang="zh-CN" i="1" dirty="0">
                <a:solidFill>
                  <a:srgbClr val="000066"/>
                </a:solidFill>
                <a:ea typeface="楷体_GB2312" pitchFamily="49" charset="-122"/>
              </a:rPr>
              <a:t>A</a:t>
            </a:r>
            <a:r>
              <a:rPr lang="en-US" altLang="zh-CN" baseline="-30000" dirty="0">
                <a:solidFill>
                  <a:srgbClr val="000066"/>
                </a:solidFill>
                <a:ea typeface="楷体_GB2312" pitchFamily="49" charset="-122"/>
              </a:rPr>
              <a:t>2</a:t>
            </a:r>
            <a:r>
              <a:rPr lang="en-US" altLang="zh-CN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={</a:t>
            </a:r>
            <a:r>
              <a:rPr lang="zh-CN" altLang="en-US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取到次品</a:t>
            </a:r>
            <a:r>
              <a:rPr lang="en-US" altLang="zh-CN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}</a:t>
            </a:r>
          </a:p>
        </p:txBody>
      </p:sp>
      <p:grpSp>
        <p:nvGrpSpPr>
          <p:cNvPr id="2" name="Group 40"/>
          <p:cNvGrpSpPr/>
          <p:nvPr/>
        </p:nvGrpSpPr>
        <p:grpSpPr bwMode="auto">
          <a:xfrm>
            <a:off x="971550" y="4660900"/>
            <a:ext cx="6078541" cy="603250"/>
            <a:chOff x="436" y="3022"/>
            <a:chExt cx="3829" cy="380"/>
          </a:xfrm>
        </p:grpSpPr>
        <p:graphicFrame>
          <p:nvGraphicFramePr>
            <p:cNvPr id="6154" name="Object 37"/>
            <p:cNvGraphicFramePr>
              <a:graphicFrameLocks noChangeAspect="1"/>
            </p:cNvGraphicFramePr>
            <p:nvPr/>
          </p:nvGraphicFramePr>
          <p:xfrm>
            <a:off x="785" y="3056"/>
            <a:ext cx="1809" cy="346"/>
          </p:xfrm>
          <a:graphic>
            <a:graphicData uri="http://schemas.openxmlformats.org/presentationml/2006/ole">
              <p:oleObj spid="_x0000_s8207" name="公式" r:id="rId5" imgW="903600" imgH="153720" progId="Equation.3">
                <p:embed/>
              </p:oleObj>
            </a:graphicData>
          </a:graphic>
        </p:graphicFrame>
        <p:sp>
          <p:nvSpPr>
            <p:cNvPr id="6155" name="Text Box 38"/>
            <p:cNvSpPr txBox="1">
              <a:spLocks noChangeArrowheads="1"/>
            </p:cNvSpPr>
            <p:nvPr/>
          </p:nvSpPr>
          <p:spPr bwMode="auto">
            <a:xfrm>
              <a:off x="436" y="3022"/>
              <a:ext cx="382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则</a:t>
              </a:r>
              <a:r>
                <a:rPr lang="zh-CN" altLang="en-US" i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  </a:t>
              </a: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mtClean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                      </a:t>
              </a: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为一个</a:t>
              </a:r>
              <a:r>
                <a:rPr lang="en-US" altLang="zh-CN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σ</a:t>
              </a: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代数</a:t>
              </a:r>
              <a:r>
                <a:rPr lang="en-US" altLang="zh-CN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.</a:t>
              </a:r>
            </a:p>
          </p:txBody>
        </p:sp>
      </p:grpSp>
      <p:graphicFrame>
        <p:nvGraphicFramePr>
          <p:cNvPr id="3111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04865215"/>
              </p:ext>
            </p:extLst>
          </p:nvPr>
        </p:nvGraphicFramePr>
        <p:xfrm>
          <a:off x="938213" y="5276850"/>
          <a:ext cx="6946155" cy="1247775"/>
        </p:xfrm>
        <a:graphic>
          <a:graphicData uri="http://schemas.openxmlformats.org/presentationml/2006/ole">
            <p:oleObj spid="_x0000_s8208" name="Equation" r:id="rId6" imgW="1914840" imgH="3535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5" grpId="0" autoUpdateAnimBg="0"/>
      <p:bldP spid="3106" grpId="0" autoUpdateAnimBg="0"/>
      <p:bldP spid="310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68313" y="692468"/>
            <a:ext cx="8280400" cy="1372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dirty="0" smtClean="0">
                <a:solidFill>
                  <a:srgbClr val="800000"/>
                </a:solidFill>
                <a:ea typeface="楷体_GB2312" pitchFamily="49" charset="-122"/>
              </a:rPr>
              <a:t>Ex  </a:t>
            </a:r>
            <a:r>
              <a:rPr lang="zh-CN" altLang="en-US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掷</a:t>
            </a:r>
            <a:r>
              <a:rPr lang="zh-CN" altLang="en-US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一个质量均匀的骰子，观察向上的面的点数。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468313" y="1994828"/>
            <a:ext cx="2216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样本空间为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468313" y="2733650"/>
            <a:ext cx="528680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00066"/>
                </a:solidFill>
                <a:ea typeface="楷体_GB2312" pitchFamily="49" charset="-122"/>
              </a:rPr>
              <a:t>构造如下</a:t>
            </a:r>
            <a:r>
              <a:rPr lang="zh-CN" altLang="en-US" dirty="0" smtClean="0">
                <a:solidFill>
                  <a:srgbClr val="000066"/>
                </a:solidFill>
                <a:ea typeface="楷体_GB2312" pitchFamily="49" charset="-122"/>
              </a:rPr>
              <a:t>事件体</a:t>
            </a:r>
            <a:r>
              <a:rPr lang="en-US" altLang="zh-CN" dirty="0" smtClean="0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l-GR" altLang="zh-CN" dirty="0" smtClean="0">
                <a:solidFill>
                  <a:srgbClr val="000066"/>
                </a:solidFill>
                <a:ea typeface="楷体_GB2312" pitchFamily="49" charset="-122"/>
              </a:rPr>
              <a:t>σ</a:t>
            </a:r>
            <a:r>
              <a:rPr lang="en-US" altLang="zh-CN" dirty="0" smtClean="0">
                <a:solidFill>
                  <a:srgbClr val="000066"/>
                </a:solidFill>
                <a:ea typeface="楷体_GB2312" pitchFamily="49" charset="-122"/>
              </a:rPr>
              <a:t>-</a:t>
            </a:r>
            <a:r>
              <a:rPr lang="zh-CN" altLang="en-US" dirty="0" smtClean="0">
                <a:solidFill>
                  <a:srgbClr val="000066"/>
                </a:solidFill>
                <a:ea typeface="楷体_GB2312" pitchFamily="49" charset="-122"/>
              </a:rPr>
              <a:t>代数</a:t>
            </a:r>
            <a:r>
              <a:rPr lang="en-US" altLang="zh-CN" dirty="0" smtClean="0">
                <a:solidFill>
                  <a:srgbClr val="000066"/>
                </a:solidFill>
                <a:ea typeface="楷体_GB2312" pitchFamily="49" charset="-122"/>
              </a:rPr>
              <a:t>):</a:t>
            </a:r>
            <a:endParaRPr lang="en-US" altLang="zh-CN" dirty="0">
              <a:solidFill>
                <a:srgbClr val="000066"/>
              </a:solidFill>
              <a:ea typeface="楷体_GB2312" pitchFamily="49" charset="-122"/>
            </a:endParaRPr>
          </a:p>
        </p:txBody>
      </p:sp>
      <p:graphicFrame>
        <p:nvGraphicFramePr>
          <p:cNvPr id="266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54769207"/>
              </p:ext>
            </p:extLst>
          </p:nvPr>
        </p:nvGraphicFramePr>
        <p:xfrm>
          <a:off x="583913" y="3342066"/>
          <a:ext cx="4855845" cy="678815"/>
        </p:xfrm>
        <a:graphic>
          <a:graphicData uri="http://schemas.openxmlformats.org/presentationml/2006/ole">
            <p:oleObj spid="_x0000_s5160" name="Equation" r:id="rId3" imgW="1663560" imgH="215640" progId="Equation.3">
              <p:embed/>
            </p:oleObj>
          </a:graphicData>
        </a:graphic>
      </p:graphicFrame>
      <p:graphicFrame>
        <p:nvGraphicFramePr>
          <p:cNvPr id="266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93413206"/>
              </p:ext>
            </p:extLst>
          </p:nvPr>
        </p:nvGraphicFramePr>
        <p:xfrm>
          <a:off x="531813" y="4066845"/>
          <a:ext cx="8153400" cy="1308100"/>
        </p:xfrm>
        <a:graphic>
          <a:graphicData uri="http://schemas.openxmlformats.org/presentationml/2006/ole">
            <p:oleObj spid="_x0000_s5161" name="Equation" r:id="rId4" imgW="2425680" imgH="444240" progId="Equation.3">
              <p:embed/>
            </p:oleObj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94153580"/>
              </p:ext>
            </p:extLst>
          </p:nvPr>
        </p:nvGraphicFramePr>
        <p:xfrm>
          <a:off x="2684463" y="2087074"/>
          <a:ext cx="3109595" cy="622935"/>
        </p:xfrm>
        <a:graphic>
          <a:graphicData uri="http://schemas.openxmlformats.org/presentationml/2006/ole">
            <p:oleObj spid="_x0000_s5162" name="Equation" r:id="rId5" imgW="1091880" imgH="203040" progId="Equation.3">
              <p:embed/>
            </p:oleObj>
          </a:graphicData>
        </a:graphic>
      </p:graphicFrame>
      <p:graphicFrame>
        <p:nvGraphicFramePr>
          <p:cNvPr id="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33689317"/>
              </p:ext>
            </p:extLst>
          </p:nvPr>
        </p:nvGraphicFramePr>
        <p:xfrm>
          <a:off x="583913" y="5412568"/>
          <a:ext cx="3201670" cy="674370"/>
        </p:xfrm>
        <a:graphic>
          <a:graphicData uri="http://schemas.openxmlformats.org/presentationml/2006/ole">
            <p:oleObj spid="_x0000_s5163" name="Equation" r:id="rId6" imgW="9522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utoUpdateAnimBg="0"/>
      <p:bldP spid="26629" grpId="0" autoUpdateAnimBg="0"/>
      <p:bldP spid="2663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4125" name="Text Box 29"/>
          <p:cNvSpPr txBox="1">
            <a:spLocks noChangeArrowheads="1"/>
          </p:cNvSpPr>
          <p:nvPr/>
        </p:nvSpPr>
        <p:spPr bwMode="auto">
          <a:xfrm>
            <a:off x="539750" y="620713"/>
            <a:ext cx="7813675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b="0">
                <a:solidFill>
                  <a:srgbClr val="800000"/>
                </a:solidFill>
              </a:rPr>
              <a:t>    </a:t>
            </a:r>
            <a:r>
              <a:rPr lang="en-US" altLang="zh-CN" smtClean="0">
                <a:solidFill>
                  <a:srgbClr val="800000"/>
                </a:solidFill>
              </a:rPr>
              <a:t>Ex  </a:t>
            </a:r>
            <a:r>
              <a:rPr lang="en-US" altLang="zh-CN" b="0" smtClean="0">
                <a:solidFill>
                  <a:srgbClr val="000066"/>
                </a:solidFill>
              </a:rPr>
              <a:t>  </a:t>
            </a:r>
            <a:r>
              <a:rPr lang="zh-CN" altLang="en-US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测量一个零件</a:t>
            </a:r>
            <a:r>
              <a:rPr lang="en-US" altLang="zh-CN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考虑其测量结果与实际长度的误差</a:t>
            </a:r>
            <a:r>
              <a:rPr lang="en-US" altLang="zh-CN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4126" name="Text Box 30"/>
          <p:cNvSpPr txBox="1">
            <a:spLocks noChangeArrowheads="1"/>
          </p:cNvSpPr>
          <p:nvPr/>
        </p:nvSpPr>
        <p:spPr bwMode="auto">
          <a:xfrm>
            <a:off x="755650" y="1773238"/>
            <a:ext cx="54022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基本事件为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{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}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样本空间为</a:t>
            </a:r>
            <a:endParaRPr lang="zh-CN" altLang="en-US" sz="2400" b="0">
              <a:solidFill>
                <a:srgbClr val="000066"/>
              </a:solidFill>
            </a:endParaRPr>
          </a:p>
        </p:txBody>
      </p:sp>
      <p:graphicFrame>
        <p:nvGraphicFramePr>
          <p:cNvPr id="4128" name="Object 32"/>
          <p:cNvGraphicFramePr>
            <a:graphicFrameLocks noGrp="1" noChangeAspect="1"/>
          </p:cNvGraphicFramePr>
          <p:nvPr>
            <p:ph/>
          </p:nvPr>
        </p:nvGraphicFramePr>
        <p:xfrm>
          <a:off x="2700338" y="2349500"/>
          <a:ext cx="3600450" cy="582613"/>
        </p:xfrm>
        <a:graphic>
          <a:graphicData uri="http://schemas.openxmlformats.org/presentationml/2006/ole">
            <p:oleObj spid="_x0000_s9226" name="公式" r:id="rId3" imgW="1058040" imgH="153720" progId="Equation.3">
              <p:embed/>
            </p:oleObj>
          </a:graphicData>
        </a:graphic>
      </p:graphicFrame>
      <p:grpSp>
        <p:nvGrpSpPr>
          <p:cNvPr id="2" name="Group 37"/>
          <p:cNvGrpSpPr/>
          <p:nvPr/>
        </p:nvGrpSpPr>
        <p:grpSpPr bwMode="auto">
          <a:xfrm>
            <a:off x="468313" y="2952751"/>
            <a:ext cx="8342312" cy="1865313"/>
            <a:chOff x="295" y="2025"/>
            <a:chExt cx="5255" cy="1175"/>
          </a:xfrm>
        </p:grpSpPr>
        <p:sp>
          <p:nvSpPr>
            <p:cNvPr id="7180" name="Text Box 35"/>
            <p:cNvSpPr txBox="1">
              <a:spLocks noChangeArrowheads="1"/>
            </p:cNvSpPr>
            <p:nvPr/>
          </p:nvSpPr>
          <p:spPr bwMode="auto">
            <a:xfrm>
              <a:off x="295" y="2025"/>
              <a:ext cx="5255" cy="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dirty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   </a:t>
              </a:r>
              <a:r>
                <a:rPr lang="zh-CN" altLang="en-US" dirty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则</a:t>
              </a:r>
              <a:r>
                <a:rPr lang="en-US" altLang="zh-CN" i="1" dirty="0">
                  <a:solidFill>
                    <a:srgbClr val="000066"/>
                  </a:solidFill>
                  <a:ea typeface="楷体_GB2312" pitchFamily="49" charset="-122"/>
                </a:rPr>
                <a:t>R</a:t>
              </a:r>
              <a:r>
                <a:rPr lang="en-US" altLang="zh-CN" baseline="-30000" dirty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  <a:r>
                <a:rPr lang="zh-CN" altLang="en-US" dirty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的子集</a:t>
              </a: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全体</a:t>
              </a:r>
              <a:r>
                <a:rPr lang="zh-CN" altLang="en-US" smtClean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：      </a:t>
              </a:r>
              <a:r>
                <a:rPr lang="en-US" altLang="zh-CN" dirty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lang="zh-CN" altLang="en-US" dirty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单点集</a:t>
              </a:r>
              <a:r>
                <a:rPr lang="en-US" altLang="zh-CN" dirty="0">
                  <a:solidFill>
                    <a:srgbClr val="000066"/>
                  </a:solidFill>
                  <a:ea typeface="楷体_GB2312" pitchFamily="49" charset="-122"/>
                </a:rPr>
                <a:t>{ </a:t>
              </a:r>
              <a:r>
                <a:rPr lang="en-US" altLang="zh-CN" i="1" dirty="0">
                  <a:solidFill>
                    <a:srgbClr val="000066"/>
                  </a:solidFill>
                  <a:ea typeface="楷体_GB2312" pitchFamily="49" charset="-122"/>
                </a:rPr>
                <a:t>x </a:t>
              </a:r>
              <a:r>
                <a:rPr lang="en-US" altLang="zh-CN" dirty="0">
                  <a:solidFill>
                    <a:srgbClr val="000066"/>
                  </a:solidFill>
                  <a:ea typeface="楷体_GB2312" pitchFamily="49" charset="-122"/>
                </a:rPr>
                <a:t>}</a:t>
              </a:r>
              <a:r>
                <a:rPr lang="zh-CN" altLang="en-US" dirty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，一切开的</a:t>
              </a:r>
              <a:r>
                <a:rPr lang="en-US" altLang="zh-CN" dirty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lang="zh-CN" altLang="en-US" dirty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闭的，半开闭区间</a:t>
              </a:r>
              <a:r>
                <a:rPr lang="zh-CN" altLang="en-US" dirty="0" smtClean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等以及它们经过可列交、并、补组成</a:t>
              </a:r>
              <a:r>
                <a:rPr lang="zh-CN" altLang="en-US" dirty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的集族</a:t>
              </a:r>
              <a:r>
                <a:rPr lang="en-US" altLang="zh-CN" dirty="0">
                  <a:solidFill>
                    <a:srgbClr val="000066"/>
                  </a:solidFill>
                  <a:ea typeface="楷体_GB2312" pitchFamily="49" charset="-122"/>
                </a:rPr>
                <a:t>F</a:t>
              </a:r>
              <a:r>
                <a:rPr lang="zh-CN" altLang="en-US" dirty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是一</a:t>
              </a:r>
              <a:r>
                <a:rPr lang="zh-CN" altLang="en-US" dirty="0" smtClean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个</a:t>
              </a:r>
              <a:r>
                <a:rPr lang="en-US" altLang="zh-CN" i="1" dirty="0">
                  <a:solidFill>
                    <a:srgbClr val="000066"/>
                  </a:solidFill>
                  <a:ea typeface="楷体_GB2312" pitchFamily="49" charset="-122"/>
                </a:rPr>
                <a:t>σ</a:t>
              </a:r>
              <a:r>
                <a:rPr lang="zh-CN" altLang="en-US" dirty="0" smtClean="0">
                  <a:solidFill>
                    <a:srgbClr val="000066"/>
                  </a:solidFill>
                  <a:ea typeface="楷体_GB2312" pitchFamily="49" charset="-122"/>
                </a:rPr>
                <a:t>代数</a:t>
              </a:r>
              <a:r>
                <a:rPr lang="en-US" altLang="zh-CN" dirty="0" smtClean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.</a:t>
              </a:r>
              <a:endParaRPr lang="en-US" altLang="zh-CN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7181" name="Object 36"/>
            <p:cNvGraphicFramePr>
              <a:graphicFrameLocks noChangeAspect="1"/>
            </p:cNvGraphicFramePr>
            <p:nvPr/>
          </p:nvGraphicFramePr>
          <p:xfrm>
            <a:off x="2653" y="2069"/>
            <a:ext cx="490" cy="312"/>
          </p:xfrm>
          <a:graphic>
            <a:graphicData uri="http://schemas.openxmlformats.org/presentationml/2006/ole">
              <p:oleObj spid="_x0000_s9227" name="公式" r:id="rId4" imgW="254880" imgH="138240" progId="Equation.3">
                <p:embed/>
              </p:oleObj>
            </a:graphicData>
          </a:graphic>
        </p:graphicFrame>
      </p:grpSp>
      <p:sp>
        <p:nvSpPr>
          <p:cNvPr id="4134" name="Text Box 38"/>
          <p:cNvSpPr txBox="1">
            <a:spLocks noChangeArrowheads="1"/>
          </p:cNvSpPr>
          <p:nvPr/>
        </p:nvSpPr>
        <p:spPr bwMode="auto">
          <a:xfrm>
            <a:off x="900113" y="4941912"/>
            <a:ext cx="1885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另外，令</a:t>
            </a:r>
            <a:r>
              <a:rPr lang="zh-CN" altLang="en-US" sz="2400" b="0">
                <a:solidFill>
                  <a:srgbClr val="000066"/>
                </a:solidFill>
              </a:rPr>
              <a:t> </a:t>
            </a:r>
          </a:p>
        </p:txBody>
      </p:sp>
      <p:grpSp>
        <p:nvGrpSpPr>
          <p:cNvPr id="3" name="Group 39"/>
          <p:cNvGrpSpPr/>
          <p:nvPr/>
        </p:nvGrpSpPr>
        <p:grpSpPr bwMode="auto">
          <a:xfrm>
            <a:off x="2843213" y="5018112"/>
            <a:ext cx="5097462" cy="1219200"/>
            <a:chOff x="1171" y="1980"/>
            <a:chExt cx="3211" cy="768"/>
          </a:xfrm>
        </p:grpSpPr>
        <p:graphicFrame>
          <p:nvGraphicFramePr>
            <p:cNvPr id="7177" name="Object 40"/>
            <p:cNvGraphicFramePr>
              <a:graphicFrameLocks noChangeAspect="1"/>
            </p:cNvGraphicFramePr>
            <p:nvPr/>
          </p:nvGraphicFramePr>
          <p:xfrm>
            <a:off x="1171" y="1982"/>
            <a:ext cx="1537" cy="765"/>
          </p:xfrm>
          <a:graphic>
            <a:graphicData uri="http://schemas.openxmlformats.org/presentationml/2006/ole">
              <p:oleObj spid="_x0000_s9228" name="Equation" r:id="rId5" imgW="787680" imgH="376560" progId="Equation.3">
                <p:embed/>
              </p:oleObj>
            </a:graphicData>
          </a:graphic>
        </p:graphicFrame>
        <p:sp>
          <p:nvSpPr>
            <p:cNvPr id="7178" name="Text Box 41"/>
            <p:cNvSpPr txBox="1">
              <a:spLocks noChangeArrowheads="1"/>
            </p:cNvSpPr>
            <p:nvPr/>
          </p:nvSpPr>
          <p:spPr bwMode="auto">
            <a:xfrm>
              <a:off x="2650" y="1980"/>
              <a:ext cx="17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=</a:t>
              </a: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{</a:t>
              </a: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出现正误差</a:t>
              </a: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}</a:t>
              </a:r>
            </a:p>
          </p:txBody>
        </p:sp>
        <p:sp>
          <p:nvSpPr>
            <p:cNvPr id="7179" name="Text Box 42"/>
            <p:cNvSpPr txBox="1">
              <a:spLocks noChangeArrowheads="1"/>
            </p:cNvSpPr>
            <p:nvPr/>
          </p:nvSpPr>
          <p:spPr bwMode="auto">
            <a:xfrm>
              <a:off x="2650" y="2383"/>
              <a:ext cx="17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=</a:t>
              </a: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{</a:t>
              </a: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出现负误差</a:t>
              </a: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}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5" grpId="0" autoUpdateAnimBg="0"/>
      <p:bldP spid="4126" grpId="0" autoUpdateAnimBg="0"/>
      <p:bldP spid="413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grpSp>
        <p:nvGrpSpPr>
          <p:cNvPr id="2" name="Group 36"/>
          <p:cNvGrpSpPr/>
          <p:nvPr/>
        </p:nvGrpSpPr>
        <p:grpSpPr bwMode="auto">
          <a:xfrm>
            <a:off x="539750" y="765175"/>
            <a:ext cx="6088063" cy="590550"/>
            <a:chOff x="174" y="2844"/>
            <a:chExt cx="3835" cy="372"/>
          </a:xfrm>
        </p:grpSpPr>
        <p:sp>
          <p:nvSpPr>
            <p:cNvPr id="8205" name="Text Box 22"/>
            <p:cNvSpPr txBox="1">
              <a:spLocks noChangeArrowheads="1"/>
            </p:cNvSpPr>
            <p:nvPr/>
          </p:nvSpPr>
          <p:spPr bwMode="auto">
            <a:xfrm>
              <a:off x="174" y="2844"/>
              <a:ext cx="383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rgbClr val="000066"/>
                  </a:solidFill>
                  <a:ea typeface="楷体_GB2312" pitchFamily="49" charset="-122"/>
                </a:rPr>
                <a:t>则                             为一个</a:t>
              </a:r>
              <a:r>
                <a:rPr lang="en-US" altLang="zh-CN" i="1">
                  <a:solidFill>
                    <a:srgbClr val="000066"/>
                  </a:solidFill>
                  <a:ea typeface="楷体_GB2312" pitchFamily="49" charset="-122"/>
                </a:rPr>
                <a:t>σ</a:t>
              </a:r>
              <a:r>
                <a:rPr lang="zh-CN" altLang="en-US">
                  <a:solidFill>
                    <a:srgbClr val="000066"/>
                  </a:solidFill>
                  <a:ea typeface="楷体_GB2312" pitchFamily="49" charset="-122"/>
                </a:rPr>
                <a:t>代数</a:t>
              </a: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.</a:t>
              </a:r>
            </a:p>
          </p:txBody>
        </p:sp>
        <p:graphicFrame>
          <p:nvGraphicFramePr>
            <p:cNvPr id="8206" name="Object 23"/>
            <p:cNvGraphicFramePr>
              <a:graphicFrameLocks noChangeAspect="1"/>
            </p:cNvGraphicFramePr>
            <p:nvPr/>
          </p:nvGraphicFramePr>
          <p:xfrm>
            <a:off x="517" y="2877"/>
            <a:ext cx="1767" cy="339"/>
          </p:xfrm>
          <a:graphic>
            <a:graphicData uri="http://schemas.openxmlformats.org/presentationml/2006/ole">
              <p:oleObj spid="_x0000_s10250" name="公式" r:id="rId3" imgW="903600" imgH="161280" progId="Equation.3">
                <p:embed/>
              </p:oleObj>
            </a:graphicData>
          </a:graphic>
        </p:graphicFrame>
      </p:grpSp>
      <p:sp>
        <p:nvSpPr>
          <p:cNvPr id="5146" name="Text Box 26"/>
          <p:cNvSpPr txBox="1">
            <a:spLocks noChangeArrowheads="1"/>
          </p:cNvSpPr>
          <p:nvPr/>
        </p:nvSpPr>
        <p:spPr bwMode="auto">
          <a:xfrm>
            <a:off x="611188" y="1412875"/>
            <a:ext cx="7993062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注：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对同一研究对象的同一试验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试验目的不同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其样本空间和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σ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代数的结构会不同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5157" name="Text Box 37"/>
          <p:cNvSpPr txBox="1">
            <a:spLocks noChangeArrowheads="1"/>
          </p:cNvSpPr>
          <p:nvPr/>
        </p:nvSpPr>
        <p:spPr bwMode="auto">
          <a:xfrm>
            <a:off x="539750" y="2636838"/>
            <a:ext cx="784860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ea typeface="楷体_GB2312" pitchFamily="49" charset="-122"/>
              </a:rPr>
              <a:t>     </a:t>
            </a: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定义</a:t>
            </a: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1.1.2(</a:t>
            </a: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可测空间</a:t>
            </a: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)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样本空间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Ω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和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σ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代数的二元体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Ω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F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称为可测空间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.</a:t>
            </a:r>
            <a:endParaRPr lang="en-US" altLang="zh-CN" sz="2400" b="0">
              <a:solidFill>
                <a:srgbClr val="000066"/>
              </a:solidFill>
            </a:endParaRPr>
          </a:p>
        </p:txBody>
      </p:sp>
      <p:sp>
        <p:nvSpPr>
          <p:cNvPr id="5158" name="Text Box 38"/>
          <p:cNvSpPr txBox="1">
            <a:spLocks noChangeArrowheads="1"/>
          </p:cNvSpPr>
          <p:nvPr/>
        </p:nvSpPr>
        <p:spPr bwMode="auto">
          <a:xfrm>
            <a:off x="539750" y="3933825"/>
            <a:ext cx="42370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可测空间有如下</a:t>
            </a: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性质</a:t>
            </a:r>
            <a:r>
              <a:rPr lang="zh-CN" altLang="en-US" sz="2400" b="0">
                <a:solidFill>
                  <a:srgbClr val="800000"/>
                </a:solidFill>
              </a:rPr>
              <a:t>：</a:t>
            </a:r>
            <a:r>
              <a:rPr lang="zh-CN" altLang="en-US" sz="2400" b="0"/>
              <a:t> </a:t>
            </a:r>
          </a:p>
        </p:txBody>
      </p:sp>
      <p:grpSp>
        <p:nvGrpSpPr>
          <p:cNvPr id="3" name="Group 39"/>
          <p:cNvGrpSpPr/>
          <p:nvPr/>
        </p:nvGrpSpPr>
        <p:grpSpPr bwMode="auto">
          <a:xfrm>
            <a:off x="754698" y="4537393"/>
            <a:ext cx="4357474" cy="728662"/>
            <a:chOff x="326" y="1641"/>
            <a:chExt cx="2803" cy="459"/>
          </a:xfrm>
        </p:grpSpPr>
        <p:sp>
          <p:nvSpPr>
            <p:cNvPr id="8203" name="Text Box 40"/>
            <p:cNvSpPr txBox="1">
              <a:spLocks noChangeArrowheads="1"/>
            </p:cNvSpPr>
            <p:nvPr/>
          </p:nvSpPr>
          <p:spPr bwMode="auto">
            <a:xfrm>
              <a:off x="326" y="1699"/>
              <a:ext cx="31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rgbClr val="000066"/>
                  </a:solidFill>
                </a:rPr>
                <a:t>1</a:t>
              </a:r>
              <a:r>
                <a:rPr lang="en-US" altLang="zh-CN"/>
                <a:t>.</a:t>
              </a:r>
            </a:p>
          </p:txBody>
        </p:sp>
        <p:graphicFrame>
          <p:nvGraphicFramePr>
            <p:cNvPr id="8204" name="Object 41"/>
            <p:cNvGraphicFramePr>
              <a:graphicFrameLocks noChangeAspect="1"/>
            </p:cNvGraphicFramePr>
            <p:nvPr/>
          </p:nvGraphicFramePr>
          <p:xfrm>
            <a:off x="641" y="1641"/>
            <a:ext cx="2488" cy="459"/>
          </p:xfrm>
          <a:graphic>
            <a:graphicData uri="http://schemas.openxmlformats.org/presentationml/2006/ole">
              <p:oleObj spid="_x0000_s10251" name="公式" r:id="rId4" imgW="1346040" imgH="228600" progId="Equation.3">
                <p:embed/>
              </p:oleObj>
            </a:graphicData>
          </a:graphic>
        </p:graphicFrame>
      </p:grpSp>
      <p:grpSp>
        <p:nvGrpSpPr>
          <p:cNvPr id="4" name="Group 45"/>
          <p:cNvGrpSpPr/>
          <p:nvPr/>
        </p:nvGrpSpPr>
        <p:grpSpPr bwMode="auto">
          <a:xfrm>
            <a:off x="720725" y="5373688"/>
            <a:ext cx="7667625" cy="646112"/>
            <a:chOff x="385" y="3385"/>
            <a:chExt cx="4830" cy="407"/>
          </a:xfrm>
        </p:grpSpPr>
        <p:sp>
          <p:nvSpPr>
            <p:cNvPr id="8201" name="Text Box 43"/>
            <p:cNvSpPr txBox="1">
              <a:spLocks noChangeArrowheads="1"/>
            </p:cNvSpPr>
            <p:nvPr/>
          </p:nvSpPr>
          <p:spPr bwMode="auto">
            <a:xfrm>
              <a:off x="385" y="3408"/>
              <a:ext cx="284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2. </a:t>
              </a:r>
              <a:r>
                <a:rPr lang="zh-CN" altLang="en-US">
                  <a:solidFill>
                    <a:srgbClr val="000066"/>
                  </a:solidFill>
                  <a:ea typeface="楷体_GB2312" pitchFamily="49" charset="-122"/>
                </a:rPr>
                <a:t>对可列交运算封闭</a:t>
              </a: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. </a:t>
              </a:r>
              <a:r>
                <a:rPr lang="zh-CN" altLang="en-US">
                  <a:solidFill>
                    <a:srgbClr val="000066"/>
                  </a:solidFill>
                  <a:ea typeface="楷体_GB2312" pitchFamily="49" charset="-122"/>
                </a:rPr>
                <a:t>若</a:t>
              </a:r>
              <a:endPara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8202" name="Object 44"/>
            <p:cNvGraphicFramePr>
              <a:graphicFrameLocks noChangeAspect="1"/>
            </p:cNvGraphicFramePr>
            <p:nvPr/>
          </p:nvGraphicFramePr>
          <p:xfrm>
            <a:off x="3107" y="3385"/>
            <a:ext cx="2108" cy="407"/>
          </p:xfrm>
          <a:graphic>
            <a:graphicData uri="http://schemas.openxmlformats.org/presentationml/2006/ole">
              <p:oleObj spid="_x0000_s10252" name="公式" r:id="rId5" imgW="973080" imgH="16128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6" grpId="0" autoUpdateAnimBg="0"/>
      <p:bldP spid="5157" grpId="0"/>
      <p:bldP spid="515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graphicFrame>
        <p:nvGraphicFramePr>
          <p:cNvPr id="6162" name="Object 18"/>
          <p:cNvGraphicFramePr>
            <a:graphicFrameLocks noChangeAspect="1"/>
          </p:cNvGraphicFramePr>
          <p:nvPr/>
        </p:nvGraphicFramePr>
        <p:xfrm>
          <a:off x="3492500" y="765175"/>
          <a:ext cx="1587500" cy="941387"/>
        </p:xfrm>
        <a:graphic>
          <a:graphicData uri="http://schemas.openxmlformats.org/presentationml/2006/ole">
            <p:oleObj spid="_x0000_s11283" name="公式" r:id="rId3" imgW="470880" imgH="338400" progId="Equation.3">
              <p:embed/>
            </p:oleObj>
          </a:graphicData>
        </a:graphic>
      </p:graphicFrame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468313" y="2060575"/>
            <a:ext cx="10080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证</a:t>
            </a:r>
          </a:p>
        </p:txBody>
      </p:sp>
      <p:graphicFrame>
        <p:nvGraphicFramePr>
          <p:cNvPr id="6166" name="Object 22"/>
          <p:cNvGraphicFramePr>
            <a:graphicFrameLocks noChangeAspect="1"/>
          </p:cNvGraphicFramePr>
          <p:nvPr/>
        </p:nvGraphicFramePr>
        <p:xfrm>
          <a:off x="1476375" y="1844675"/>
          <a:ext cx="2724150" cy="1155700"/>
        </p:xfrm>
        <a:graphic>
          <a:graphicData uri="http://schemas.openxmlformats.org/presentationml/2006/ole">
            <p:oleObj spid="_x0000_s11284" name="公式" r:id="rId4" imgW="903600" imgH="369000" progId="Equation.3">
              <p:embed/>
            </p:oleObj>
          </a:graphicData>
        </a:graphic>
      </p:graphicFrame>
      <p:graphicFrame>
        <p:nvGraphicFramePr>
          <p:cNvPr id="6168" name="Object 24"/>
          <p:cNvGraphicFramePr>
            <a:graphicFrameLocks noChangeAspect="1"/>
          </p:cNvGraphicFramePr>
          <p:nvPr/>
        </p:nvGraphicFramePr>
        <p:xfrm>
          <a:off x="4427538" y="2060575"/>
          <a:ext cx="2781300" cy="654050"/>
        </p:xfrm>
        <a:graphic>
          <a:graphicData uri="http://schemas.openxmlformats.org/presentationml/2006/ole">
            <p:oleObj spid="_x0000_s11285" name="Equation" r:id="rId5" imgW="849240" imgH="184320" progId="Equation.3">
              <p:embed/>
            </p:oleObj>
          </a:graphicData>
        </a:graphic>
      </p:graphicFrame>
      <p:graphicFrame>
        <p:nvGraphicFramePr>
          <p:cNvPr id="6181" name="Object 37"/>
          <p:cNvGraphicFramePr>
            <a:graphicFrameLocks noGrp="1" noChangeAspect="1"/>
          </p:cNvGraphicFramePr>
          <p:nvPr>
            <p:ph/>
          </p:nvPr>
        </p:nvGraphicFramePr>
        <p:xfrm>
          <a:off x="900113" y="3068638"/>
          <a:ext cx="3816350" cy="1090612"/>
        </p:xfrm>
        <a:graphic>
          <a:graphicData uri="http://schemas.openxmlformats.org/presentationml/2006/ole">
            <p:oleObj spid="_x0000_s11286" name="Equation" r:id="rId6" imgW="1274040" imgH="345960" progId="Equation.3">
              <p:embed/>
            </p:oleObj>
          </a:graphicData>
        </a:graphic>
      </p:graphicFrame>
      <p:grpSp>
        <p:nvGrpSpPr>
          <p:cNvPr id="2" name="Group 39"/>
          <p:cNvGrpSpPr/>
          <p:nvPr/>
        </p:nvGrpSpPr>
        <p:grpSpPr bwMode="auto">
          <a:xfrm>
            <a:off x="468313" y="4221163"/>
            <a:ext cx="8375650" cy="1225550"/>
            <a:chOff x="139" y="799"/>
            <a:chExt cx="5359" cy="772"/>
          </a:xfrm>
        </p:grpSpPr>
        <p:sp>
          <p:nvSpPr>
            <p:cNvPr id="9226" name="Text Box 40"/>
            <p:cNvSpPr txBox="1">
              <a:spLocks noChangeArrowheads="1"/>
            </p:cNvSpPr>
            <p:nvPr/>
          </p:nvSpPr>
          <p:spPr bwMode="auto">
            <a:xfrm>
              <a:off x="139" y="807"/>
              <a:ext cx="5006" cy="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3.</a:t>
              </a:r>
              <a:r>
                <a:rPr lang="en-US" altLang="zh-CN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对有限并</a:t>
              </a:r>
              <a:r>
                <a:rPr lang="en-US" altLang="zh-CN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有限交封闭</a:t>
              </a:r>
              <a:r>
                <a:rPr lang="en-US" altLang="zh-CN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:</a:t>
              </a: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若             </a:t>
              </a:r>
              <a:r>
                <a:rPr lang="zh-CN" altLang="en-US">
                  <a:solidFill>
                    <a:srgbClr val="000066"/>
                  </a:solidFill>
                </a:rPr>
                <a:t> </a:t>
              </a: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rgbClr val="000066"/>
                  </a:solidFill>
                  <a:ea typeface="楷体_GB2312" pitchFamily="49" charset="-122"/>
                </a:rPr>
                <a:t>则</a:t>
              </a:r>
            </a:p>
          </p:txBody>
        </p:sp>
        <p:graphicFrame>
          <p:nvGraphicFramePr>
            <p:cNvPr id="9227" name="Object 41"/>
            <p:cNvGraphicFramePr>
              <a:graphicFrameLocks noChangeAspect="1"/>
            </p:cNvGraphicFramePr>
            <p:nvPr/>
          </p:nvGraphicFramePr>
          <p:xfrm>
            <a:off x="3376" y="799"/>
            <a:ext cx="2122" cy="384"/>
          </p:xfrm>
          <a:graphic>
            <a:graphicData uri="http://schemas.openxmlformats.org/presentationml/2006/ole">
              <p:oleObj spid="_x0000_s11287" name="公式" r:id="rId7" imgW="1003680" imgH="161280" progId="Equation.3">
                <p:embed/>
              </p:oleObj>
            </a:graphicData>
          </a:graphic>
        </p:graphicFrame>
      </p:grpSp>
      <p:graphicFrame>
        <p:nvGraphicFramePr>
          <p:cNvPr id="6189" name="Object 45"/>
          <p:cNvGraphicFramePr>
            <a:graphicFrameLocks noChangeAspect="1"/>
          </p:cNvGraphicFramePr>
          <p:nvPr/>
        </p:nvGraphicFramePr>
        <p:xfrm>
          <a:off x="1857375" y="5122863"/>
          <a:ext cx="4802188" cy="1173162"/>
        </p:xfrm>
        <a:graphic>
          <a:graphicData uri="http://schemas.openxmlformats.org/presentationml/2006/ole">
            <p:oleObj spid="_x0000_s11288" name="公式" r:id="rId8" imgW="1127520" imgH="338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5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33CC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ADE2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1170</Words>
  <Application>Microsoft Office PowerPoint</Application>
  <PresentationFormat>全屏显示(4:3)</PresentationFormat>
  <Paragraphs>145</Paragraphs>
  <Slides>26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29" baseType="lpstr">
      <vt:lpstr>默认设计模板</vt:lpstr>
      <vt:lpstr>公式</vt:lpstr>
      <vt:lpstr>Equation</vt:lpstr>
      <vt:lpstr>随机变量及其分布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aaa</dc:creator>
  <cp:lastModifiedBy>马乐</cp:lastModifiedBy>
  <cp:revision>110</cp:revision>
  <dcterms:created xsi:type="dcterms:W3CDTF">2003-08-16T06:27:00Z</dcterms:created>
  <dcterms:modified xsi:type="dcterms:W3CDTF">2019-06-11T15:27:07Z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2052-11.1.0.7811</vt:lpwstr>
  </property>
</Properties>
</file>