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60" r:id="rId3"/>
    <p:sldId id="276" r:id="rId4"/>
    <p:sldId id="273" r:id="rId5"/>
    <p:sldId id="256" r:id="rId6"/>
    <p:sldId id="258" r:id="rId7"/>
    <p:sldId id="259" r:id="rId8"/>
    <p:sldId id="277" r:id="rId9"/>
    <p:sldId id="282" r:id="rId10"/>
    <p:sldId id="281" r:id="rId11"/>
    <p:sldId id="274" r:id="rId12"/>
    <p:sldId id="279" r:id="rId13"/>
    <p:sldId id="263" r:id="rId14"/>
    <p:sldId id="280" r:id="rId15"/>
    <p:sldId id="264" r:id="rId16"/>
    <p:sldId id="285" r:id="rId17"/>
    <p:sldId id="283" r:id="rId18"/>
    <p:sldId id="284" r:id="rId19"/>
    <p:sldId id="291" r:id="rId20"/>
    <p:sldId id="292" r:id="rId21"/>
    <p:sldId id="293" r:id="rId22"/>
    <p:sldId id="265" r:id="rId23"/>
    <p:sldId id="294" r:id="rId24"/>
    <p:sldId id="286" r:id="rId25"/>
    <p:sldId id="287" r:id="rId26"/>
    <p:sldId id="289" r:id="rId27"/>
    <p:sldId id="290" r:id="rId28"/>
    <p:sldId id="295" r:id="rId29"/>
    <p:sldId id="296" r:id="rId30"/>
    <p:sldId id="297" r:id="rId31"/>
    <p:sldId id="298" r:id="rId32"/>
    <p:sldId id="299" r:id="rId33"/>
    <p:sldId id="270" r:id="rId34"/>
    <p:sldId id="272" r:id="rId35"/>
    <p:sldId id="267" r:id="rId36"/>
    <p:sldId id="268" r:id="rId37"/>
    <p:sldId id="300" r:id="rId38"/>
    <p:sldId id="301" r:id="rId39"/>
    <p:sldId id="271" r:id="rId40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C3300"/>
    <a:srgbClr val="000066"/>
    <a:srgbClr val="FFFFFF"/>
    <a:srgbClr val="FFCCCC"/>
    <a:srgbClr val="FF6699"/>
    <a:srgbClr val="FFCC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87" autoAdjust="0"/>
    <p:restoredTop sz="93825" autoAdjust="0"/>
  </p:normalViewPr>
  <p:slideViewPr>
    <p:cSldViewPr>
      <p:cViewPr varScale="1">
        <p:scale>
          <a:sx n="86" d="100"/>
          <a:sy n="86" d="100"/>
        </p:scale>
        <p:origin x="13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5" Type="http://schemas.openxmlformats.org/officeDocument/2006/relationships/image" Target="../media/image63.wmf"/><Relationship Id="rId4" Type="http://schemas.openxmlformats.org/officeDocument/2006/relationships/image" Target="../media/image6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4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4" Type="http://schemas.openxmlformats.org/officeDocument/2006/relationships/image" Target="../media/image8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4" Type="http://schemas.openxmlformats.org/officeDocument/2006/relationships/image" Target="../media/image8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4" Type="http://schemas.openxmlformats.org/officeDocument/2006/relationships/image" Target="../media/image98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4" Type="http://schemas.openxmlformats.org/officeDocument/2006/relationships/image" Target="../media/image10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4" Type="http://schemas.openxmlformats.org/officeDocument/2006/relationships/image" Target="../media/image10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4" Type="http://schemas.openxmlformats.org/officeDocument/2006/relationships/image" Target="../media/image111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4" Type="http://schemas.openxmlformats.org/officeDocument/2006/relationships/image" Target="../media/image115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35FD20-AEF7-431E-9281-BFCDBC6C29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11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7B1139-E671-436A-8F8C-A73AB9655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085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0DAC46F-FA9A-461D-91FD-0F664EABE889}" type="slidenum">
              <a:rPr lang="en-US" altLang="zh-CN" sz="1200" b="0" smtClean="0">
                <a:ea typeface="宋体" panose="02010600030101010101" pitchFamily="2" charset="-122"/>
              </a:rPr>
              <a:pPr/>
              <a:t>33</a:t>
            </a:fld>
            <a:endParaRPr lang="en-US" altLang="zh-CN" sz="1200" b="0" smtClean="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990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356099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365969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01871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173488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16988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62035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68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118172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400" b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10600" y="6391275"/>
            <a:ext cx="533400" cy="457200"/>
          </a:xfrm>
          <a:prstGeom prst="actionButtonForwardNext">
            <a:avLst/>
          </a:prstGeo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001000" y="6391275"/>
            <a:ext cx="609600" cy="457200"/>
          </a:xfrm>
          <a:prstGeom prst="actionButtonBackPrevious">
            <a:avLst/>
          </a:prstGeo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533400" y="609600"/>
            <a:ext cx="79248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13"/>
          <p:cNvSpPr txBox="1">
            <a:spLocks noChangeArrowheads="1"/>
          </p:cNvSpPr>
          <p:nvPr userDrawn="1"/>
        </p:nvSpPr>
        <p:spPr bwMode="auto">
          <a:xfrm>
            <a:off x="2895600" y="76200"/>
            <a:ext cx="26479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随机变量及其分布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7.w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4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67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66.emf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3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9.emf"/><Relationship Id="rId11" Type="http://schemas.openxmlformats.org/officeDocument/2006/relationships/image" Target="../media/image71.e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3.w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5.emf"/><Relationship Id="rId9" Type="http://schemas.openxmlformats.org/officeDocument/2006/relationships/image" Target="../media/image7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80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102.emf"/><Relationship Id="rId5" Type="http://schemas.openxmlformats.org/officeDocument/2006/relationships/image" Target="../media/image99.e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0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9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0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11.e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0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15.emf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0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oleObject" Target="../embeddings/oleObject112.bin"/><Relationship Id="rId7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9.emf"/><Relationship Id="rId9" Type="http://schemas.openxmlformats.org/officeDocument/2006/relationships/image" Target="../media/image12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0.pn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1600" y="609600"/>
            <a:ext cx="7772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 b="1" smtClean="0">
                <a:solidFill>
                  <a:srgbClr val="800000"/>
                </a:solidFill>
                <a:ea typeface="楷体_GB2312" pitchFamily="49" charset="-122"/>
              </a:rPr>
              <a:t>1.2</a:t>
            </a:r>
            <a:r>
              <a:rPr lang="en-US" altLang="zh-CN" sz="3600" b="1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随机变量及其分布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95288" y="1341438"/>
            <a:ext cx="2952750" cy="61753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66"/>
              </a:gs>
              <a:gs pos="100000">
                <a:srgbClr val="FFCC00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一、随机变量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3850" y="1916113"/>
            <a:ext cx="8012113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rgbClr val="800000"/>
                </a:solidFill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1.2.1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(Ω,F, </a:t>
            </a:r>
            <a:r>
              <a:rPr lang="en-US" altLang="zh-CN" i="1" dirty="0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是概率空间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(ω)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是定义在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Ω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上的单值实函数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 smtClean="0">
                <a:solidFill>
                  <a:srgbClr val="000066"/>
                </a:solidFill>
                <a:ea typeface="楷体_GB2312" pitchFamily="49" charset="-122"/>
              </a:rPr>
              <a:t>若对于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任意实数</a:t>
            </a:r>
            <a:r>
              <a:rPr lang="en-US" altLang="zh-CN" i="1" dirty="0" err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dirty="0" err="1">
                <a:solidFill>
                  <a:srgbClr val="000066"/>
                </a:solidFill>
                <a:ea typeface="楷体_GB2312" pitchFamily="49" charset="-122"/>
              </a:rPr>
              <a:t>∈</a:t>
            </a:r>
            <a:r>
              <a:rPr lang="en-US" altLang="zh-CN" i="1" dirty="0" err="1">
                <a:solidFill>
                  <a:srgbClr val="000066"/>
                </a:solidFill>
                <a:ea typeface="楷体_GB2312" pitchFamily="49" charset="-122"/>
              </a:rPr>
              <a:t>R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2212975" y="3444875"/>
          <a:ext cx="34226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3" imgW="1219407" imgH="152549" progId="Equation.3">
                  <p:embed/>
                </p:oleObj>
              </mc:Choice>
              <mc:Fallback>
                <p:oleObj name="公式" r:id="rId3" imgW="1219407" imgH="15254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3444875"/>
                        <a:ext cx="34226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323850" y="4221163"/>
            <a:ext cx="38496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ω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是随机变量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400" b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5867400" y="3087688"/>
            <a:ext cx="3276600" cy="1905000"/>
          </a:xfrm>
          <a:prstGeom prst="cloudCallout">
            <a:avLst>
              <a:gd name="adj1" fmla="val -103486"/>
              <a:gd name="adj2" fmla="val 24500"/>
            </a:avLst>
          </a:prstGeom>
          <a:gradFill rotWithShape="0">
            <a:gsLst>
              <a:gs pos="0">
                <a:srgbClr val="FF6699"/>
              </a:gs>
              <a:gs pos="50000">
                <a:srgbClr val="FFFFFF"/>
              </a:gs>
              <a:gs pos="100000">
                <a:srgbClr val="FF66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可测空间</a:t>
            </a: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>
                <a:solidFill>
                  <a:srgbClr val="000066"/>
                </a:solidFill>
                <a:ea typeface="楷体_GB2312" pitchFamily="49" charset="-122"/>
              </a:rPr>
              <a:t>Ω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sz="2800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上的可测函数</a:t>
            </a: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2916238" y="3141663"/>
            <a:ext cx="1800225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  <p:bldP spid="3079" grpId="0" autoUpdateAnimBg="0"/>
      <p:bldP spid="3082" grpId="0" autoUpdateAnimBg="0"/>
      <p:bldP spid="308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39750" y="692150"/>
            <a:ext cx="79216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Ω=Ω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×Ω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={(ω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, ω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i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∈ Ω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i 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i=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2}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68313" y="1557338"/>
            <a:ext cx="7497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对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ω= (ω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∈Ω, 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H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=1,2, …,6. 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827088" y="2349500"/>
            <a:ext cx="3448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定义二维随机变量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11188" y="3213100"/>
            <a:ext cx="7581900" cy="1439863"/>
            <a:chOff x="748" y="1888"/>
            <a:chExt cx="4776" cy="907"/>
          </a:xfrm>
        </p:grpSpPr>
        <p:sp>
          <p:nvSpPr>
            <p:cNvPr id="13319" name="Text Box 11"/>
            <p:cNvSpPr txBox="1">
              <a:spLocks noChangeArrowheads="1"/>
            </p:cNvSpPr>
            <p:nvPr/>
          </p:nvSpPr>
          <p:spPr bwMode="auto">
            <a:xfrm>
              <a:off x="748" y="2120"/>
              <a:ext cx="2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(ω),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(ω)) =</a:t>
              </a:r>
            </a:p>
          </p:txBody>
        </p:sp>
        <p:graphicFrame>
          <p:nvGraphicFramePr>
            <p:cNvPr id="13320" name="Object 12"/>
            <p:cNvGraphicFramePr>
              <a:graphicFrameLocks noChangeAspect="1"/>
            </p:cNvGraphicFramePr>
            <p:nvPr/>
          </p:nvGraphicFramePr>
          <p:xfrm>
            <a:off x="2517" y="1928"/>
            <a:ext cx="726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公式" r:id="rId3" imgW="371684" imgH="457200" progId="Equation.3">
                    <p:embed/>
                  </p:oleObj>
                </mc:Choice>
                <mc:Fallback>
                  <p:oleObj name="公式" r:id="rId3" imgW="371684" imgH="45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928"/>
                          <a:ext cx="726" cy="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Text Box 13"/>
            <p:cNvSpPr txBox="1">
              <a:spLocks noChangeArrowheads="1"/>
            </p:cNvSpPr>
            <p:nvPr/>
          </p:nvSpPr>
          <p:spPr bwMode="auto">
            <a:xfrm>
              <a:off x="3379" y="1888"/>
              <a:ext cx="2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ω</a:t>
              </a:r>
              <a:r>
                <a:rPr lang="en-US" altLang="zh-CN" baseline="-25000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 =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T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， 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ω</a:t>
              </a:r>
              <a:r>
                <a:rPr lang="en-US" altLang="zh-CN" baseline="-25000">
                  <a:solidFill>
                    <a:srgbClr val="000066"/>
                  </a:solidFill>
                  <a:ea typeface="楷体_GB2312" pitchFamily="49" charset="-122"/>
                </a:rPr>
                <a:t>2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=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i 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；</a:t>
              </a:r>
            </a:p>
          </p:txBody>
        </p:sp>
        <p:sp>
          <p:nvSpPr>
            <p:cNvPr id="13322" name="Text Box 14"/>
            <p:cNvSpPr txBox="1">
              <a:spLocks noChangeArrowheads="1"/>
            </p:cNvSpPr>
            <p:nvPr/>
          </p:nvSpPr>
          <p:spPr bwMode="auto">
            <a:xfrm>
              <a:off x="3424" y="2341"/>
              <a:ext cx="2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ω</a:t>
              </a:r>
              <a:r>
                <a:rPr lang="en-US" altLang="zh-CN" baseline="-25000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 =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H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， 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ω</a:t>
              </a:r>
              <a:r>
                <a:rPr lang="en-US" altLang="zh-CN" baseline="-25000">
                  <a:solidFill>
                    <a:srgbClr val="000066"/>
                  </a:solidFill>
                  <a:ea typeface="楷体_GB2312" pitchFamily="49" charset="-122"/>
                </a:rPr>
                <a:t>2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=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i 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0" grpId="0"/>
      <p:bldP spid="368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476375" y="2000250"/>
          <a:ext cx="61912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3" imgW="2247865" imgH="114188" progId="Equation.3">
                  <p:embed/>
                </p:oleObj>
              </mc:Choice>
              <mc:Fallback>
                <p:oleObj name="公式" r:id="rId3" imgW="2247865" imgH="11418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00250"/>
                        <a:ext cx="61912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468313" y="631825"/>
            <a:ext cx="80645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  <a:ea typeface="楷体_GB2312" pitchFamily="49" charset="-122"/>
              </a:rPr>
              <a:t>  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1.2.4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是定义在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(Ω,F,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上的随机向量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对</a:t>
            </a:r>
          </a:p>
        </p:txBody>
      </p:sp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2508250" y="1282700"/>
          <a:ext cx="22796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公式" r:id="rId5" imgW="742923" imgH="142736" progId="Equation.3">
                  <p:embed/>
                </p:oleObj>
              </mc:Choice>
              <mc:Fallback>
                <p:oleObj name="公式" r:id="rId5" imgW="742923" imgH="14273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1282700"/>
                        <a:ext cx="22796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95288" y="2716213"/>
            <a:ext cx="510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联合分布函数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323850" y="3511550"/>
            <a:ext cx="84582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CC3300"/>
                </a:solidFill>
                <a:ea typeface="楷体_GB2312" pitchFamily="49" charset="-122"/>
              </a:rPr>
              <a:t>注</a:t>
            </a:r>
            <a:r>
              <a:rPr lang="en-US" altLang="zh-CN">
                <a:solidFill>
                  <a:srgbClr val="CC3300"/>
                </a:solidFill>
                <a:ea typeface="楷体_GB2312" pitchFamily="49" charset="-122"/>
              </a:rPr>
              <a:t>: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的分布可确定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各自的分布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反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之不行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9" grpId="0" autoUpdateAnimBg="0"/>
      <p:bldP spid="22551" grpId="0" autoUpdateAnimBg="0"/>
      <p:bldP spid="2255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396875" y="1339850"/>
            <a:ext cx="647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1)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分别对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单调不降；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96875" y="2058988"/>
            <a:ext cx="6115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2)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对每个变元右连续；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755650" y="692150"/>
            <a:ext cx="7224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1.2.1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若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是联合分布函数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则有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395288" y="2708275"/>
          <a:ext cx="70104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" imgW="2552495" imgH="257370" progId="Equation.3">
                  <p:embed/>
                </p:oleObj>
              </mc:Choice>
              <mc:Fallback>
                <p:oleObj name="Equation" r:id="rId3" imgW="2552495" imgH="25737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708275"/>
                        <a:ext cx="70104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1114425" y="3571875"/>
          <a:ext cx="303688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5" imgW="1095512" imgH="380926" progId="Equation.3">
                  <p:embed/>
                </p:oleObj>
              </mc:Choice>
              <mc:Fallback>
                <p:oleObj name="Equation" r:id="rId5" imgW="1095512" imgH="38092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571875"/>
                        <a:ext cx="3036888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395288" y="5661025"/>
          <a:ext cx="84248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7" imgW="3114683" imgH="133369" progId="Equation.3">
                  <p:embed/>
                </p:oleObj>
              </mc:Choice>
              <mc:Fallback>
                <p:oleObj name="Equation" r:id="rId7" imgW="3114683" imgH="1333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661025"/>
                        <a:ext cx="84248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466725" y="4868863"/>
          <a:ext cx="38544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9" imgW="1371722" imgH="152549" progId="Equation.3">
                  <p:embed/>
                </p:oleObj>
              </mc:Choice>
              <mc:Fallback>
                <p:oleObj name="Equation" r:id="rId9" imgW="1371722" imgH="15254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868863"/>
                        <a:ext cx="38544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1" grpId="0" autoUpdateAnimBg="0"/>
      <p:bldP spid="32782" grpId="0" autoUpdateAnimBg="0"/>
      <p:bldP spid="3278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17513" y="809625"/>
            <a:ext cx="693737" cy="701675"/>
          </a:xfrm>
          <a:prstGeom prst="rect">
            <a:avLst/>
          </a:prstGeom>
          <a:gradFill rotWithShape="0">
            <a:gsLst>
              <a:gs pos="0">
                <a:srgbClr val="FF6699"/>
              </a:gs>
              <a:gs pos="50000">
                <a:srgbClr val="FFFFFF"/>
              </a:gs>
              <a:gs pos="100000">
                <a:srgbClr val="FF66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000066"/>
                </a:solidFill>
                <a:ea typeface="楷体_GB2312" pitchFamily="49" charset="-122"/>
              </a:rPr>
              <a:t>注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1331913" y="836613"/>
            <a:ext cx="421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1)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此定理的逆成立；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1331913" y="1628775"/>
            <a:ext cx="6770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2)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可以推广到任意有限维的情形；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1331913" y="2420938"/>
            <a:ext cx="7343775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3)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分布函数与概率空间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(Ω,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F,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的概率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一一对应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0" grpId="0" animBg="1" autoUpdateAnimBg="0"/>
      <p:bldP spid="9251" grpId="0" autoUpdateAnimBg="0"/>
      <p:bldP spid="9252" grpId="0" autoUpdateAnimBg="0"/>
      <p:bldP spid="925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39750" y="765175"/>
            <a:ext cx="2879725" cy="61753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66"/>
              </a:gs>
              <a:gs pos="100000">
                <a:srgbClr val="FFCC00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四、条件分布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95288" y="1557338"/>
            <a:ext cx="8421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1.2.5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的联合分布函数为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，记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531938" y="3340100"/>
          <a:ext cx="645477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公式" r:id="rId3" imgW="2533844" imgH="361746" progId="Equation.3">
                  <p:embed/>
                </p:oleObj>
              </mc:Choice>
              <mc:Fallback>
                <p:oleObj name="公式" r:id="rId3" imgW="2533844" imgH="3617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3340100"/>
                        <a:ext cx="645477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646113" y="2332038"/>
          <a:ext cx="54483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5" imgW="1733636" imgH="190463" progId="Equation.DSMT4">
                  <p:embed/>
                </p:oleObj>
              </mc:Choice>
              <mc:Fallback>
                <p:oleObj name="Equation" r:id="rId5" imgW="1733636" imgH="19046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332038"/>
                        <a:ext cx="54483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68313" y="4652963"/>
            <a:ext cx="8458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若极限存在，称为在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X=x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条件下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随机变量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条件分布函数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 autoUpdateAnimBg="0"/>
      <p:bldP spid="33798" grpId="0" autoUpdateAnimBg="0"/>
      <p:bldP spid="3380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1258888" y="69215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需满足对 </a:t>
            </a:r>
          </a:p>
        </p:txBody>
      </p:sp>
      <p:graphicFrame>
        <p:nvGraphicFramePr>
          <p:cNvPr id="10272" name="Object 32"/>
          <p:cNvGraphicFramePr>
            <a:graphicFrameLocks noChangeAspect="1"/>
          </p:cNvGraphicFramePr>
          <p:nvPr/>
        </p:nvGraphicFramePr>
        <p:xfrm>
          <a:off x="3059113" y="750888"/>
          <a:ext cx="13795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3" imgW="476039" imgH="133369" progId="Equation.3">
                  <p:embed/>
                </p:oleObj>
              </mc:Choice>
              <mc:Fallback>
                <p:oleObj name="公式" r:id="rId3" imgW="476039" imgH="13336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750888"/>
                        <a:ext cx="137953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420688" y="692150"/>
            <a:ext cx="593725" cy="579438"/>
          </a:xfrm>
          <a:prstGeom prst="rect">
            <a:avLst/>
          </a:prstGeom>
          <a:gradFill rotWithShape="0">
            <a:gsLst>
              <a:gs pos="0">
                <a:srgbClr val="FF6699"/>
              </a:gs>
              <a:gs pos="50000">
                <a:srgbClr val="FFFFFF"/>
              </a:gs>
              <a:gs pos="100000">
                <a:srgbClr val="FF66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注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468313" y="3141663"/>
            <a:ext cx="85074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离散型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随机变量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),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i="1" baseline="-30000">
                <a:solidFill>
                  <a:srgbClr val="000066"/>
                </a:solidFill>
                <a:ea typeface="楷体_GB2312" pitchFamily="49" charset="-122"/>
              </a:rPr>
              <a:t>k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条件下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的条件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分布函数为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971550" y="4221163"/>
          <a:ext cx="52816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5" imgW="1809571" imgH="181096" progId="Equation.3">
                  <p:embed/>
                </p:oleObj>
              </mc:Choice>
              <mc:Fallback>
                <p:oleObj name="公式" r:id="rId5" imgW="1809571" imgH="18109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52816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8" name="Object 38"/>
          <p:cNvGraphicFramePr>
            <a:graphicFrameLocks noChangeAspect="1"/>
          </p:cNvGraphicFramePr>
          <p:nvPr/>
        </p:nvGraphicFramePr>
        <p:xfrm>
          <a:off x="2987675" y="4908550"/>
          <a:ext cx="40386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公式" r:id="rId7" imgW="1428562" imgH="495114" progId="Equation.3">
                  <p:embed/>
                </p:oleObj>
              </mc:Choice>
              <mc:Fallback>
                <p:oleObj name="公式" r:id="rId7" imgW="1428562" imgH="49511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908550"/>
                        <a:ext cx="40386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54175" y="1271588"/>
          <a:ext cx="4567238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公式" r:id="rId9" imgW="1612900" imgH="660400" progId="Equation.3">
                  <p:embed/>
                </p:oleObj>
              </mc:Choice>
              <mc:Fallback>
                <p:oleObj name="公式" r:id="rId9" imgW="1612900" imgH="6604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1271588"/>
                        <a:ext cx="4567238" cy="187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1" grpId="0" autoUpdateAnimBg="0"/>
      <p:bldP spid="10273" grpId="0" animBg="1" autoUpdateAnimBg="0"/>
      <p:bldP spid="1027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23850" y="846138"/>
          <a:ext cx="82470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3" imgW="3143103" imgH="361746" progId="Equation.3">
                  <p:embed/>
                </p:oleObj>
              </mc:Choice>
              <mc:Fallback>
                <p:oleObj name="Equation" r:id="rId3" imgW="3143103" imgH="3617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46138"/>
                        <a:ext cx="82470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33363" y="2201863"/>
            <a:ext cx="8226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在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条件下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条件分布律</a:t>
            </a:r>
            <a:r>
              <a:rPr lang="en-US" altLang="zh-CN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5" name="Text Box 6" descr="水滴"/>
          <p:cNvSpPr txBox="1">
            <a:spLocks noChangeArrowheads="1"/>
          </p:cNvSpPr>
          <p:nvPr/>
        </p:nvSpPr>
        <p:spPr bwMode="auto">
          <a:xfrm>
            <a:off x="684038" y="3042072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等价地有</a:t>
            </a:r>
            <a:endParaRPr lang="zh-CN" altLang="en-US" sz="32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306399"/>
              </p:ext>
            </p:extLst>
          </p:nvPr>
        </p:nvGraphicFramePr>
        <p:xfrm>
          <a:off x="517350" y="3746921"/>
          <a:ext cx="7799065" cy="79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5" imgW="3289300" imgH="279400" progId="Equation.3">
                  <p:embed/>
                </p:oleObj>
              </mc:Choice>
              <mc:Fallback>
                <p:oleObj name="Equation" r:id="rId5" imgW="3289300" imgH="279400" progId="Equation.3">
                  <p:embed/>
                  <p:pic>
                    <p:nvPicPr>
                      <p:cNvPr id="327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50" y="3746921"/>
                        <a:ext cx="7799065" cy="796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614968"/>
              </p:ext>
            </p:extLst>
          </p:nvPr>
        </p:nvGraphicFramePr>
        <p:xfrm>
          <a:off x="3491880" y="4849812"/>
          <a:ext cx="28305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7" imgW="1346200" imgH="228600" progId="Equation.3">
                  <p:embed/>
                </p:oleObj>
              </mc:Choice>
              <mc:Fallback>
                <p:oleObj name="Equation" r:id="rId7" imgW="1346200" imgH="228600" progId="Equation.3">
                  <p:embed/>
                  <p:pic>
                    <p:nvPicPr>
                      <p:cNvPr id="327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849812"/>
                        <a:ext cx="283051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55650" y="4941888"/>
            <a:ext cx="81534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00066"/>
                </a:solidFill>
              </a:rPr>
              <a:t> P</a:t>
            </a:r>
            <a:r>
              <a:rPr lang="en-US" altLang="zh-CN">
                <a:solidFill>
                  <a:srgbClr val="000066"/>
                </a:solidFill>
              </a:rPr>
              <a:t>{</a:t>
            </a:r>
            <a:r>
              <a:rPr lang="en-US" altLang="zh-CN" i="1">
                <a:solidFill>
                  <a:srgbClr val="000066"/>
                </a:solidFill>
              </a:rPr>
              <a:t>X= i</a:t>
            </a:r>
            <a:r>
              <a:rPr lang="zh-CN" altLang="en-US">
                <a:solidFill>
                  <a:srgbClr val="000066"/>
                </a:solidFill>
              </a:rPr>
              <a:t>，</a:t>
            </a:r>
            <a:r>
              <a:rPr lang="en-US" altLang="zh-CN" i="1">
                <a:solidFill>
                  <a:srgbClr val="000066"/>
                </a:solidFill>
              </a:rPr>
              <a:t>Y=j</a:t>
            </a:r>
            <a:r>
              <a:rPr lang="en-US" altLang="zh-CN">
                <a:solidFill>
                  <a:srgbClr val="000066"/>
                </a:solidFill>
              </a:rPr>
              <a:t>}= </a:t>
            </a:r>
            <a:r>
              <a:rPr lang="en-US" altLang="zh-CN" i="1">
                <a:solidFill>
                  <a:srgbClr val="000066"/>
                </a:solidFill>
              </a:rPr>
              <a:t>p</a:t>
            </a:r>
            <a:r>
              <a:rPr lang="en-US" altLang="zh-CN" baseline="30000">
                <a:solidFill>
                  <a:srgbClr val="000066"/>
                </a:solidFill>
              </a:rPr>
              <a:t>2</a:t>
            </a:r>
            <a:r>
              <a:rPr lang="en-US" altLang="zh-CN">
                <a:solidFill>
                  <a:srgbClr val="000066"/>
                </a:solidFill>
              </a:rPr>
              <a:t>(1</a:t>
            </a:r>
            <a:r>
              <a:rPr lang="zh-CN" altLang="en-US">
                <a:solidFill>
                  <a:srgbClr val="000066"/>
                </a:solidFill>
              </a:rPr>
              <a:t>－</a:t>
            </a:r>
            <a:r>
              <a:rPr lang="en-US" altLang="zh-CN" i="1">
                <a:solidFill>
                  <a:srgbClr val="000066"/>
                </a:solidFill>
              </a:rPr>
              <a:t>p</a:t>
            </a:r>
            <a:r>
              <a:rPr lang="en-US" altLang="zh-CN">
                <a:solidFill>
                  <a:srgbClr val="000066"/>
                </a:solidFill>
              </a:rPr>
              <a:t>) </a:t>
            </a:r>
            <a:r>
              <a:rPr lang="en-US" altLang="zh-CN" i="1" baseline="30000">
                <a:solidFill>
                  <a:srgbClr val="000066"/>
                </a:solidFill>
              </a:rPr>
              <a:t>j</a:t>
            </a:r>
            <a:r>
              <a:rPr lang="zh-CN" altLang="en-US" baseline="30000">
                <a:solidFill>
                  <a:srgbClr val="000066"/>
                </a:solidFill>
              </a:rPr>
              <a:t>－</a:t>
            </a:r>
            <a:r>
              <a:rPr lang="en-US" altLang="zh-CN" baseline="30000">
                <a:solidFill>
                  <a:srgbClr val="000066"/>
                </a:solidFill>
              </a:rPr>
              <a:t>2</a:t>
            </a:r>
            <a:r>
              <a:rPr lang="en-US" altLang="zh-CN">
                <a:solidFill>
                  <a:srgbClr val="000066"/>
                </a:solidFill>
              </a:rPr>
              <a:t> ,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</a:rPr>
              <a:t>                                          (  1≤</a:t>
            </a:r>
            <a:r>
              <a:rPr lang="en-US" altLang="zh-CN" i="1">
                <a:solidFill>
                  <a:srgbClr val="000066"/>
                </a:solidFill>
              </a:rPr>
              <a:t>i</a:t>
            </a:r>
            <a:r>
              <a:rPr lang="zh-CN" altLang="en-US">
                <a:solidFill>
                  <a:srgbClr val="000066"/>
                </a:solidFill>
              </a:rPr>
              <a:t>＜</a:t>
            </a:r>
            <a:r>
              <a:rPr lang="en-US" altLang="zh-CN" i="1">
                <a:solidFill>
                  <a:srgbClr val="000066"/>
                </a:solidFill>
              </a:rPr>
              <a:t>j</a:t>
            </a:r>
            <a:r>
              <a:rPr lang="zh-CN" altLang="en-US">
                <a:solidFill>
                  <a:srgbClr val="000066"/>
                </a:solidFill>
              </a:rPr>
              <a:t>＝</a:t>
            </a:r>
            <a:r>
              <a:rPr lang="en-US" altLang="zh-CN">
                <a:solidFill>
                  <a:srgbClr val="000066"/>
                </a:solidFill>
              </a:rPr>
              <a:t>2,3, …)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68313" y="4437063"/>
            <a:ext cx="796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8175" y="3933825"/>
            <a:ext cx="4968875" cy="588963"/>
            <a:chOff x="1202" y="2478"/>
            <a:chExt cx="3130" cy="371"/>
          </a:xfrm>
        </p:grpSpPr>
        <p:sp>
          <p:nvSpPr>
            <p:cNvPr id="20488" name="Text Box 5"/>
            <p:cNvSpPr txBox="1">
              <a:spLocks noChangeArrowheads="1"/>
            </p:cNvSpPr>
            <p:nvPr/>
          </p:nvSpPr>
          <p:spPr bwMode="auto">
            <a:xfrm>
              <a:off x="1202" y="2478"/>
              <a:ext cx="298" cy="365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FFFFFF"/>
                </a:gs>
                <a:gs pos="100000">
                  <a:srgbClr val="FF99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1692" y="2484"/>
              <a:ext cx="288" cy="365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FFFFFF"/>
                </a:gs>
                <a:gs pos="100000">
                  <a:srgbClr val="FF99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20490" name="Text Box 7"/>
            <p:cNvSpPr txBox="1">
              <a:spLocks noChangeArrowheads="1"/>
            </p:cNvSpPr>
            <p:nvPr/>
          </p:nvSpPr>
          <p:spPr bwMode="auto">
            <a:xfrm flipH="1">
              <a:off x="2220" y="2484"/>
              <a:ext cx="528" cy="365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FFFFFF"/>
                </a:gs>
                <a:gs pos="100000">
                  <a:srgbClr val="FF99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</a:rPr>
                <a:t>…</a:t>
              </a:r>
            </a:p>
          </p:txBody>
        </p:sp>
        <p:sp>
          <p:nvSpPr>
            <p:cNvPr id="20491" name="Text Box 8"/>
            <p:cNvSpPr txBox="1">
              <a:spLocks noChangeArrowheads="1"/>
            </p:cNvSpPr>
            <p:nvPr/>
          </p:nvSpPr>
          <p:spPr bwMode="auto">
            <a:xfrm>
              <a:off x="2892" y="2484"/>
              <a:ext cx="288" cy="365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FFFFFF"/>
                </a:gs>
                <a:gs pos="100000">
                  <a:srgbClr val="FF99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>
                  <a:solidFill>
                    <a:srgbClr val="000066"/>
                  </a:solidFill>
                </a:rPr>
                <a:t>i</a:t>
              </a:r>
            </a:p>
          </p:txBody>
        </p:sp>
        <p:sp>
          <p:nvSpPr>
            <p:cNvPr id="20492" name="Text Box 9"/>
            <p:cNvSpPr txBox="1">
              <a:spLocks noChangeArrowheads="1"/>
            </p:cNvSpPr>
            <p:nvPr/>
          </p:nvSpPr>
          <p:spPr bwMode="auto">
            <a:xfrm>
              <a:off x="3324" y="2484"/>
              <a:ext cx="480" cy="365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FFFFFF"/>
                </a:gs>
                <a:gs pos="100000">
                  <a:srgbClr val="FF99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</a:rPr>
                <a:t>…</a:t>
              </a:r>
            </a:p>
          </p:txBody>
        </p:sp>
        <p:sp>
          <p:nvSpPr>
            <p:cNvPr id="20493" name="Text Box 10"/>
            <p:cNvSpPr txBox="1">
              <a:spLocks noChangeArrowheads="1"/>
            </p:cNvSpPr>
            <p:nvPr/>
          </p:nvSpPr>
          <p:spPr bwMode="auto">
            <a:xfrm>
              <a:off x="4044" y="2484"/>
              <a:ext cx="288" cy="365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FFFFFF"/>
                </a:gs>
                <a:gs pos="100000">
                  <a:srgbClr val="FF99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>
                  <a:solidFill>
                    <a:srgbClr val="000066"/>
                  </a:solidFill>
                </a:rPr>
                <a:t>j</a:t>
              </a:r>
            </a:p>
          </p:txBody>
        </p:sp>
      </p:grp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228600" y="549275"/>
            <a:ext cx="86868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3.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某射手进行射击，击中目标两次则停止射击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每次的命中率为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(0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＜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＜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1),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令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第一次命中目标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时的射击次数，令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第二次命中目标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时的射击次数，求条件分布律</a:t>
            </a:r>
          </a:p>
        </p:txBody>
      </p:sp>
      <p:graphicFrame>
        <p:nvGraphicFramePr>
          <p:cNvPr id="47119" name="Object 15"/>
          <p:cNvGraphicFramePr>
            <a:graphicFrameLocks noChangeAspect="1"/>
          </p:cNvGraphicFramePr>
          <p:nvPr/>
        </p:nvGraphicFramePr>
        <p:xfrm>
          <a:off x="1476375" y="3068638"/>
          <a:ext cx="56165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公式" r:id="rId3" imgW="3000558" imgH="247557" progId="Equation.3">
                  <p:embed/>
                </p:oleObj>
              </mc:Choice>
              <mc:Fallback>
                <p:oleObj name="公式" r:id="rId3" imgW="3000558" imgH="24755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68638"/>
                        <a:ext cx="56165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/>
      <p:bldP spid="471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11188" y="2636838"/>
            <a:ext cx="6626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当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j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2, 3, …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时，条件分布律存在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684213" y="692150"/>
          <a:ext cx="7620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3" imgW="3409987" imgH="400106" progId="Equation.3">
                  <p:embed/>
                </p:oleObj>
              </mc:Choice>
              <mc:Fallback>
                <p:oleObj name="Equation" r:id="rId3" imgW="3409987" imgH="4001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92150"/>
                        <a:ext cx="7620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403350" y="1773238"/>
          <a:ext cx="6553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5" imgW="2695484" imgH="209643" progId="Equation.3">
                  <p:embed/>
                </p:oleObj>
              </mc:Choice>
              <mc:Fallback>
                <p:oleObj name="Equation" r:id="rId5" imgW="2695484" imgH="20964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73238"/>
                        <a:ext cx="65532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827088" y="3357563"/>
          <a:ext cx="74676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7" imgW="3076493" imgH="181096" progId="Equation.3">
                  <p:embed/>
                </p:oleObj>
              </mc:Choice>
              <mc:Fallback>
                <p:oleObj name="Equation" r:id="rId7" imgW="3076493" imgH="18109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57563"/>
                        <a:ext cx="74676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763713" y="4149725"/>
          <a:ext cx="56451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9" imgW="2457464" imgH="209643" progId="Equation.3">
                  <p:embed/>
                </p:oleObj>
              </mc:Choice>
              <mc:Fallback>
                <p:oleObj name="Equation" r:id="rId9" imgW="2457464" imgH="20964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149725"/>
                        <a:ext cx="56451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763713" y="4941888"/>
          <a:ext cx="45720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11" imgW="2057360" imgH="400106" progId="Equation.3">
                  <p:embed/>
                </p:oleObj>
              </mc:Choice>
              <mc:Fallback>
                <p:oleObj name="Equation" r:id="rId11" imgW="2057360" imgH="4001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941888"/>
                        <a:ext cx="45720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5900" y="629505"/>
            <a:ext cx="8677275" cy="207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3200" dirty="0" smtClean="0">
                <a:solidFill>
                  <a:srgbClr val="800000"/>
                </a:solidFill>
                <a:ea typeface="楷体_GB2312" pitchFamily="49" charset="-122"/>
              </a:rPr>
              <a:t>例</a:t>
            </a:r>
            <a:r>
              <a:rPr lang="en-US" altLang="zh-CN" sz="3200" dirty="0" smtClean="0">
                <a:solidFill>
                  <a:srgbClr val="800000"/>
                </a:solidFill>
                <a:ea typeface="楷体_GB2312" pitchFamily="49" charset="-122"/>
              </a:rPr>
              <a:t>4</a:t>
            </a:r>
            <a:r>
              <a:rPr lang="en-US" altLang="zh-CN" sz="3200" dirty="0" smtClean="0">
                <a:ea typeface="楷体_GB2312" pitchFamily="49" charset="-122"/>
              </a:rPr>
              <a:t>   </a:t>
            </a:r>
            <a:r>
              <a:rPr lang="zh-CN" altLang="en-US" sz="3200" dirty="0">
                <a:solidFill>
                  <a:srgbClr val="000066"/>
                </a:solidFill>
                <a:ea typeface="楷体_GB2312" pitchFamily="49" charset="-122"/>
              </a:rPr>
              <a:t>某矿山一年内发生的事故总数</a:t>
            </a:r>
            <a:r>
              <a:rPr lang="en-US" altLang="zh-CN" sz="3200" i="1" dirty="0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sz="3200" dirty="0">
                <a:solidFill>
                  <a:srgbClr val="000066"/>
                </a:solidFill>
                <a:ea typeface="楷体_GB2312" pitchFamily="49" charset="-122"/>
              </a:rPr>
              <a:t>～</a:t>
            </a:r>
            <a:r>
              <a:rPr lang="en-US" altLang="zh-CN" sz="3200" i="1" dirty="0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 sz="3200" dirty="0">
                <a:solidFill>
                  <a:srgbClr val="000066"/>
                </a:solidFill>
                <a:ea typeface="楷体_GB2312" pitchFamily="49" charset="-122"/>
              </a:rPr>
              <a:t>(λ)</a:t>
            </a:r>
            <a:r>
              <a:rPr lang="zh-CN" altLang="en-US" sz="3200" dirty="0">
                <a:solidFill>
                  <a:srgbClr val="000066"/>
                </a:solidFill>
                <a:ea typeface="楷体_GB2312" pitchFamily="49" charset="-122"/>
              </a:rPr>
              <a:t>，一个事故是致命的概率为</a:t>
            </a:r>
            <a:r>
              <a:rPr lang="en-US" altLang="zh-CN" sz="3200" i="1" dirty="0">
                <a:solidFill>
                  <a:srgbClr val="000066"/>
                </a:solidFill>
                <a:ea typeface="楷体_GB2312" pitchFamily="49" charset="-122"/>
              </a:rPr>
              <a:t>p </a:t>
            </a:r>
            <a:r>
              <a:rPr lang="en-US" altLang="zh-CN" sz="3200" dirty="0">
                <a:solidFill>
                  <a:srgbClr val="000066"/>
                </a:solidFill>
                <a:ea typeface="楷体_GB2312" pitchFamily="49" charset="-122"/>
              </a:rPr>
              <a:t>(0</a:t>
            </a:r>
            <a:r>
              <a:rPr lang="zh-CN" altLang="en-US" sz="3200" dirty="0">
                <a:solidFill>
                  <a:srgbClr val="000066"/>
                </a:solidFill>
                <a:ea typeface="楷体_GB2312" pitchFamily="49" charset="-122"/>
              </a:rPr>
              <a:t>＜</a:t>
            </a:r>
            <a:r>
              <a:rPr lang="en-US" altLang="zh-CN" sz="3200" i="1" dirty="0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zh-CN" altLang="en-US" sz="3200" dirty="0">
                <a:solidFill>
                  <a:srgbClr val="000066"/>
                </a:solidFill>
                <a:ea typeface="楷体_GB2312" pitchFamily="49" charset="-122"/>
              </a:rPr>
              <a:t>＜</a:t>
            </a:r>
            <a:r>
              <a:rPr lang="en-US" altLang="zh-CN" sz="3200" dirty="0">
                <a:solidFill>
                  <a:srgbClr val="000066"/>
                </a:solidFill>
                <a:ea typeface="楷体_GB2312" pitchFamily="49" charset="-122"/>
              </a:rPr>
              <a:t>1)</a:t>
            </a:r>
            <a:r>
              <a:rPr lang="zh-CN" altLang="en-US" sz="3200" dirty="0">
                <a:solidFill>
                  <a:srgbClr val="000066"/>
                </a:solidFill>
                <a:ea typeface="楷体_GB2312" pitchFamily="49" charset="-122"/>
              </a:rPr>
              <a:t>，设一年内发生致命事故的次数为</a:t>
            </a:r>
            <a:r>
              <a:rPr lang="en-US" altLang="zh-CN" sz="3200" i="1" dirty="0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200" dirty="0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 sz="3200" dirty="0">
                <a:solidFill>
                  <a:srgbClr val="000066"/>
                </a:solidFill>
                <a:ea typeface="楷体_GB2312" pitchFamily="49" charset="-122"/>
              </a:rPr>
              <a:t>试写出</a:t>
            </a:r>
            <a:r>
              <a:rPr lang="en-US" altLang="zh-CN" sz="3200" i="1" dirty="0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 sz="3200" dirty="0">
                <a:solidFill>
                  <a:srgbClr val="000066"/>
                </a:solidFill>
                <a:ea typeface="楷体_GB2312" pitchFamily="49" charset="-122"/>
              </a:rPr>
              <a:t>的分布律</a:t>
            </a:r>
            <a:r>
              <a:rPr lang="en-US" altLang="zh-CN" sz="3200" dirty="0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68313" y="3068266"/>
            <a:ext cx="1817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已知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381000" y="3758828"/>
            <a:ext cx="8763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      在发生 </a:t>
            </a:r>
            <a:r>
              <a:rPr lang="en-US" altLang="zh-CN" sz="3200" i="1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en-US" altLang="zh-CN" sz="320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次事故的条件下</a:t>
            </a:r>
            <a:r>
              <a:rPr lang="en-US" altLang="zh-CN" sz="3200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即</a:t>
            </a:r>
            <a:r>
              <a:rPr lang="en-US" altLang="zh-CN" sz="3200">
                <a:solidFill>
                  <a:srgbClr val="000066"/>
                </a:solidFill>
                <a:ea typeface="楷体_GB2312" pitchFamily="49" charset="-122"/>
              </a:rPr>
              <a:t>{</a:t>
            </a:r>
            <a:r>
              <a:rPr lang="en-US" altLang="zh-CN" sz="3200" i="1">
                <a:solidFill>
                  <a:srgbClr val="000066"/>
                </a:solidFill>
                <a:ea typeface="楷体_GB2312" pitchFamily="49" charset="-122"/>
              </a:rPr>
              <a:t>X=k</a:t>
            </a:r>
            <a:r>
              <a:rPr lang="en-US" altLang="zh-CN" sz="3200">
                <a:solidFill>
                  <a:srgbClr val="000066"/>
                </a:solidFill>
                <a:ea typeface="楷体_GB2312" pitchFamily="49" charset="-122"/>
              </a:rPr>
              <a:t>}</a:t>
            </a: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已发生</a:t>
            </a:r>
            <a:r>
              <a:rPr lang="en-US" altLang="zh-CN" sz="3200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，</a:t>
            </a:r>
            <a:r>
              <a:rPr lang="en-US" altLang="zh-CN" sz="3200" i="1">
                <a:solidFill>
                  <a:srgbClr val="000066"/>
                </a:solidFill>
                <a:ea typeface="楷体_GB2312" pitchFamily="49" charset="-122"/>
              </a:rPr>
              <a:t>Y </a:t>
            </a: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的条件分布律为</a:t>
            </a:r>
          </a:p>
        </p:txBody>
      </p:sp>
      <p:graphicFrame>
        <p:nvGraphicFramePr>
          <p:cNvPr id="106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966469"/>
              </p:ext>
            </p:extLst>
          </p:nvPr>
        </p:nvGraphicFramePr>
        <p:xfrm>
          <a:off x="2411413" y="2780928"/>
          <a:ext cx="60960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3" imgW="2755900" imgH="495300" progId="Equation.3">
                  <p:embed/>
                </p:oleObj>
              </mc:Choice>
              <mc:Fallback>
                <p:oleObj name="Equation" r:id="rId3" imgW="2755900" imgH="495300" progId="Equation.3">
                  <p:embed/>
                  <p:pic>
                    <p:nvPicPr>
                      <p:cNvPr id="106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80928"/>
                        <a:ext cx="60960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569166"/>
              </p:ext>
            </p:extLst>
          </p:nvPr>
        </p:nvGraphicFramePr>
        <p:xfrm>
          <a:off x="533400" y="5157416"/>
          <a:ext cx="85344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5" imgW="4051300" imgH="304800" progId="Equation.3">
                  <p:embed/>
                </p:oleObj>
              </mc:Choice>
              <mc:Fallback>
                <p:oleObj name="Equation" r:id="rId5" imgW="4051300" imgH="304800" progId="Equation.3">
                  <p:embed/>
                  <p:pic>
                    <p:nvPicPr>
                      <p:cNvPr id="106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57416"/>
                        <a:ext cx="853440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8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1029" grpId="0"/>
      <p:bldP spid="10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44525" y="701675"/>
            <a:ext cx="73707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是概率空间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Ω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上的随机变量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endParaRPr lang="zh-CN" altLang="en-US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95288" y="1471613"/>
            <a:ext cx="6973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en-US" altLang="zh-CN" i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ω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i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Ω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，有唯一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ω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与之对应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b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468313" y="2308225"/>
          <a:ext cx="53340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BMP 图象" r:id="rId3" imgW="3809524" imgH="2857899" progId="Paint.Picture">
                  <p:embed/>
                </p:oleObj>
              </mc:Choice>
              <mc:Fallback>
                <p:oleObj name="BMP 图象" r:id="rId3" imgW="3809524" imgH="2857899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308225"/>
                        <a:ext cx="53340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1916113" y="4137025"/>
            <a:ext cx="32766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1458913" y="40608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</a:rPr>
              <a:t>ω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3211513" y="367982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000066"/>
                </a:solidFill>
              </a:rPr>
              <a:t>X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1839913" y="33893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</a:rPr>
              <a:t>Ω</a:t>
            </a: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4284663" y="3140075"/>
          <a:ext cx="12287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5" imgW="457389" imgH="133369" progId="Equation.3">
                  <p:embed/>
                </p:oleObj>
              </mc:Choice>
              <mc:Fallback>
                <p:oleObj name="公式" r:id="rId5" imgW="457389" imgH="1333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140075"/>
                        <a:ext cx="12287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278313" y="4379913"/>
            <a:ext cx="139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000066"/>
                </a:solidFill>
              </a:rPr>
              <a:t>x</a:t>
            </a:r>
            <a:r>
              <a:rPr lang="en-US" altLang="zh-CN" sz="2800">
                <a:solidFill>
                  <a:srgbClr val="000066"/>
                </a:solidFill>
              </a:rPr>
              <a:t>=</a:t>
            </a:r>
            <a:r>
              <a:rPr lang="en-US" altLang="zh-CN" sz="2800" i="1">
                <a:solidFill>
                  <a:srgbClr val="000066"/>
                </a:solidFill>
              </a:rPr>
              <a:t>X</a:t>
            </a:r>
            <a:r>
              <a:rPr lang="en-US" altLang="zh-CN" sz="2800">
                <a:solidFill>
                  <a:srgbClr val="000066"/>
                </a:solidFill>
              </a:rPr>
              <a:t>(ω)</a:t>
            </a:r>
          </a:p>
        </p:txBody>
      </p:sp>
      <p:sp>
        <p:nvSpPr>
          <p:cNvPr id="6170" name="AutoShape 26"/>
          <p:cNvSpPr>
            <a:spLocks noChangeArrowheads="1"/>
          </p:cNvSpPr>
          <p:nvPr/>
        </p:nvSpPr>
        <p:spPr bwMode="auto">
          <a:xfrm>
            <a:off x="6172200" y="2190750"/>
            <a:ext cx="2819400" cy="2590800"/>
          </a:xfrm>
          <a:prstGeom prst="wedgeRoundRectCallout">
            <a:avLst>
              <a:gd name="adj1" fmla="val -64356"/>
              <a:gd name="adj2" fmla="val 49389"/>
              <a:gd name="adj3" fmla="val 16667"/>
            </a:avLst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随机变量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可理解为从样本空间</a:t>
            </a:r>
            <a:r>
              <a:rPr lang="en-US" altLang="zh-CN" i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Ω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到实数集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R</a:t>
            </a:r>
            <a:r>
              <a:rPr lang="en-US" altLang="zh-CN" i="1" baseline="-30000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的一个映射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utoUpdateAnimBg="0"/>
      <p:bldP spid="6154" grpId="0" autoUpdateAnimBg="0"/>
      <p:bldP spid="6161" grpId="0" autoUpdateAnimBg="0"/>
      <p:bldP spid="6162" grpId="0" autoUpdateAnimBg="0"/>
      <p:bldP spid="6164" grpId="0" autoUpdateAnimBg="0"/>
      <p:bldP spid="6168" grpId="0" autoUpdateAnimBg="0"/>
      <p:bldP spid="617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95288" y="765175"/>
            <a:ext cx="474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 故</a:t>
            </a:r>
            <a:r>
              <a:rPr lang="en-US" altLang="zh-CN" sz="3200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sz="3200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sz="3200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200">
                <a:solidFill>
                  <a:srgbClr val="000066"/>
                </a:solidFill>
                <a:ea typeface="楷体_GB2312" pitchFamily="49" charset="-122"/>
              </a:rPr>
              <a:t>) </a:t>
            </a: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的联合分布律为 </a:t>
            </a:r>
          </a:p>
        </p:txBody>
      </p:sp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539750" y="1700213"/>
          <a:ext cx="7924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3" imgW="3314700" imgH="266700" progId="Equation.3">
                  <p:embed/>
                </p:oleObj>
              </mc:Choice>
              <mc:Fallback>
                <p:oleObj name="Equation" r:id="rId3" imgW="3314700" imgH="266700" progId="Equation.3">
                  <p:embed/>
                  <p:pic>
                    <p:nvPicPr>
                      <p:cNvPr id="27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79248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971550" y="2205038"/>
          <a:ext cx="78486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5" imgW="3721100" imgH="495300" progId="Equation.3">
                  <p:embed/>
                </p:oleObj>
              </mc:Choice>
              <mc:Fallback>
                <p:oleObj name="Equation" r:id="rId5" imgW="3721100" imgH="495300" progId="Equation.3">
                  <p:embed/>
                  <p:pic>
                    <p:nvPicPr>
                      <p:cNvPr id="2767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78486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468313" y="3429000"/>
            <a:ext cx="2573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20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的分布律为</a:t>
            </a:r>
          </a:p>
        </p:txBody>
      </p:sp>
      <p:graphicFrame>
        <p:nvGraphicFramePr>
          <p:cNvPr id="27687" name="Object 39"/>
          <p:cNvGraphicFramePr>
            <a:graphicFrameLocks noChangeAspect="1"/>
          </p:cNvGraphicFramePr>
          <p:nvPr/>
        </p:nvGraphicFramePr>
        <p:xfrm>
          <a:off x="539750" y="3860800"/>
          <a:ext cx="6977063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7" imgW="2946400" imgH="520700" progId="Equation.3">
                  <p:embed/>
                </p:oleObj>
              </mc:Choice>
              <mc:Fallback>
                <p:oleObj name="Equation" r:id="rId7" imgW="2946400" imgH="520700" progId="Equation.3">
                  <p:embed/>
                  <p:pic>
                    <p:nvPicPr>
                      <p:cNvPr id="2768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6977063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9" name="AutoShape 51"/>
          <p:cNvSpPr>
            <a:spLocks noChangeArrowheads="1"/>
          </p:cNvSpPr>
          <p:nvPr/>
        </p:nvSpPr>
        <p:spPr bwMode="auto">
          <a:xfrm>
            <a:off x="5651500" y="549275"/>
            <a:ext cx="2971800" cy="914400"/>
          </a:xfrm>
          <a:prstGeom prst="cloudCallout">
            <a:avLst>
              <a:gd name="adj1" fmla="val -58495"/>
              <a:gd name="adj2" fmla="val 66843"/>
            </a:avLst>
          </a:prstGeom>
          <a:gradFill rotWithShape="0">
            <a:gsLst>
              <a:gs pos="0">
                <a:srgbClr val="FFFFFF"/>
              </a:gs>
              <a:gs pos="100000">
                <a:srgbClr val="33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乘法公式</a:t>
            </a:r>
          </a:p>
        </p:txBody>
      </p:sp>
      <p:graphicFrame>
        <p:nvGraphicFramePr>
          <p:cNvPr id="27702" name="Object 54"/>
          <p:cNvGraphicFramePr>
            <a:graphicFrameLocks noChangeAspect="1"/>
          </p:cNvGraphicFramePr>
          <p:nvPr/>
        </p:nvGraphicFramePr>
        <p:xfrm>
          <a:off x="2339975" y="5229225"/>
          <a:ext cx="506888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9" imgW="2222500" imgH="533400" progId="Equation.3">
                  <p:embed/>
                </p:oleObj>
              </mc:Choice>
              <mc:Fallback>
                <p:oleObj name="Equation" r:id="rId9" imgW="2222500" imgH="533400" progId="Equation.3">
                  <p:embed/>
                  <p:pic>
                    <p:nvPicPr>
                      <p:cNvPr id="2770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229225"/>
                        <a:ext cx="5068888" cy="121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10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/>
      <p:bldP spid="27672" grpId="0"/>
      <p:bldP spid="276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96" name="Object 92"/>
          <p:cNvGraphicFramePr>
            <a:graphicFrameLocks noChangeAspect="1"/>
          </p:cNvGraphicFramePr>
          <p:nvPr/>
        </p:nvGraphicFramePr>
        <p:xfrm>
          <a:off x="1403350" y="620713"/>
          <a:ext cx="3529013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3" imgW="1409088" imgH="495085" progId="Equation.3">
                  <p:embed/>
                </p:oleObj>
              </mc:Choice>
              <mc:Fallback>
                <p:oleObj name="Equation" r:id="rId3" imgW="1409088" imgH="495085" progId="Equation.3">
                  <p:embed/>
                  <p:pic>
                    <p:nvPicPr>
                      <p:cNvPr id="21596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20713"/>
                        <a:ext cx="3529013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97" name="Object 93"/>
          <p:cNvGraphicFramePr>
            <a:graphicFrameLocks noChangeAspect="1"/>
          </p:cNvGraphicFramePr>
          <p:nvPr/>
        </p:nvGraphicFramePr>
        <p:xfrm>
          <a:off x="1476375" y="1844675"/>
          <a:ext cx="57721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5" imgW="2387600" imgH="495300" progId="Equation.3">
                  <p:embed/>
                </p:oleObj>
              </mc:Choice>
              <mc:Fallback>
                <p:oleObj name="Equation" r:id="rId5" imgW="2387600" imgH="495300" progId="Equation.3">
                  <p:embed/>
                  <p:pic>
                    <p:nvPicPr>
                      <p:cNvPr id="21597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675"/>
                        <a:ext cx="5772150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74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441325" y="782638"/>
            <a:ext cx="3005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连续型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1089025" y="1443038"/>
          <a:ext cx="597693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公式" r:id="rId3" imgW="2686159" imgH="457200" progId="Equation.3">
                  <p:embed/>
                </p:oleObj>
              </mc:Choice>
              <mc:Fallback>
                <p:oleObj name="公式" r:id="rId3" imgW="2686159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443038"/>
                        <a:ext cx="5976938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393700" y="2930525"/>
          <a:ext cx="665162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公式" r:id="rId5" imgW="2276285" imgH="390739" progId="Equation.3">
                  <p:embed/>
                </p:oleObj>
              </mc:Choice>
              <mc:Fallback>
                <p:oleObj name="公式" r:id="rId5" imgW="2276285" imgH="39073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930525"/>
                        <a:ext cx="6651625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50825" y="4310063"/>
            <a:ext cx="879475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为在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X=x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下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随机变量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条件密度函数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7" grpId="0"/>
      <p:bldP spid="112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</a:t>
            </a:r>
            <a:endParaRPr lang="zh-CN" altLang="en-US"/>
          </a:p>
        </p:txBody>
      </p:sp>
      <p:sp>
        <p:nvSpPr>
          <p:cNvPr id="3" name="Text Box 2" descr="水滴"/>
          <p:cNvSpPr txBox="1">
            <a:spLocks noChangeArrowheads="1"/>
          </p:cNvSpPr>
          <p:nvPr/>
        </p:nvSpPr>
        <p:spPr bwMode="auto">
          <a:xfrm>
            <a:off x="304800" y="3000796"/>
            <a:ext cx="85344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66"/>
                </a:solidFill>
              </a:rPr>
              <a:t>      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3200" dirty="0">
                <a:solidFill>
                  <a:srgbClr val="000066"/>
                </a:solidFill>
                <a:ea typeface="楷体_GB2312" pitchFamily="49" charset="-122"/>
              </a:rPr>
              <a:t>“</a:t>
            </a:r>
            <a:r>
              <a:rPr lang="en-US" altLang="zh-CN" sz="3200" i="1" dirty="0">
                <a:solidFill>
                  <a:srgbClr val="000066"/>
                </a:solidFill>
                <a:ea typeface="楷体_GB2312" pitchFamily="49" charset="-122"/>
              </a:rPr>
              <a:t>X=c</a:t>
            </a:r>
            <a:r>
              <a:rPr lang="en-US" altLang="zh-CN" sz="3200" dirty="0">
                <a:solidFill>
                  <a:srgbClr val="000066"/>
                </a:solidFill>
                <a:ea typeface="楷体_GB2312" pitchFamily="49" charset="-122"/>
              </a:rPr>
              <a:t>”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的条件下，随机事件</a:t>
            </a:r>
            <a:r>
              <a:rPr lang="en-US" altLang="zh-CN" sz="3200" dirty="0">
                <a:solidFill>
                  <a:srgbClr val="000066"/>
                </a:solidFill>
                <a:ea typeface="楷体_GB2312" pitchFamily="49" charset="-122"/>
              </a:rPr>
              <a:t>{</a:t>
            </a:r>
            <a:r>
              <a:rPr lang="en-US" altLang="zh-CN" sz="3200" i="1" dirty="0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 sz="3200" dirty="0">
                <a:solidFill>
                  <a:srgbClr val="000066"/>
                </a:solidFill>
                <a:ea typeface="楷体_GB2312" pitchFamily="49" charset="-122"/>
              </a:rPr>
              <a:t>&lt;</a:t>
            </a:r>
            <a:r>
              <a:rPr lang="en-US" altLang="zh-CN" sz="3200" i="1" dirty="0" err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200" dirty="0" err="1">
                <a:solidFill>
                  <a:srgbClr val="000066"/>
                </a:solidFill>
                <a:ea typeface="楷体_GB2312" pitchFamily="49" charset="-122"/>
              </a:rPr>
              <a:t>≤</a:t>
            </a:r>
            <a:r>
              <a:rPr lang="en-US" altLang="zh-CN" sz="3200" i="1" dirty="0" err="1">
                <a:solidFill>
                  <a:srgbClr val="000066"/>
                </a:solidFill>
                <a:ea typeface="楷体_GB2312" pitchFamily="49" charset="-122"/>
              </a:rPr>
              <a:t>b</a:t>
            </a:r>
            <a:r>
              <a:rPr lang="en-US" altLang="zh-CN" sz="3200" dirty="0">
                <a:solidFill>
                  <a:srgbClr val="000066"/>
                </a:solidFill>
                <a:ea typeface="楷体_GB2312" pitchFamily="49" charset="-122"/>
              </a:rPr>
              <a:t>}</a:t>
            </a:r>
            <a:r>
              <a:rPr lang="en-US" altLang="zh-CN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的条件概率为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3484"/>
              </p:ext>
            </p:extLst>
          </p:nvPr>
        </p:nvGraphicFramePr>
        <p:xfrm>
          <a:off x="3117850" y="1945109"/>
          <a:ext cx="31305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3" imgW="1320800" imgH="368300" progId="Equation.3">
                  <p:embed/>
                </p:oleObj>
              </mc:Choice>
              <mc:Fallback>
                <p:oleObj name="Equation" r:id="rId3" imgW="1320800" imgH="368300" progId="Equation.3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945109"/>
                        <a:ext cx="3130550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28600" y="781471"/>
            <a:ext cx="8664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   条件分布与一般分布具有相同的概率性质</a:t>
            </a:r>
            <a:r>
              <a:rPr lang="en-US" altLang="zh-CN" sz="3200">
                <a:solidFill>
                  <a:srgbClr val="000066"/>
                </a:solidFill>
                <a:ea typeface="楷体_GB2312" pitchFamily="49" charset="-122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例如</a:t>
            </a:r>
            <a:endParaRPr lang="zh-CN" altLang="en-US" sz="3200">
              <a:solidFill>
                <a:srgbClr val="000066"/>
              </a:solidFill>
            </a:endParaRP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862153"/>
              </p:ext>
            </p:extLst>
          </p:nvPr>
        </p:nvGraphicFramePr>
        <p:xfrm>
          <a:off x="1692275" y="4246984"/>
          <a:ext cx="5810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5" imgW="2286000" imgH="330120" progId="Equation.DSMT4">
                  <p:embed/>
                </p:oleObj>
              </mc:Choice>
              <mc:Fallback>
                <p:oleObj name="Equation" r:id="rId5" imgW="2286000" imgH="330120" progId="Equation.DSMT4">
                  <p:embed/>
                  <p:pic>
                    <p:nvPicPr>
                      <p:cNvPr id="368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46984"/>
                        <a:ext cx="58102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67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707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800000"/>
                </a:solidFill>
                <a:ea typeface="楷体_GB2312" pitchFamily="49" charset="-122"/>
              </a:rPr>
              <a:t>例</a:t>
            </a:r>
            <a:r>
              <a:rPr lang="en-US" altLang="zh-CN" dirty="0" smtClean="0">
                <a:solidFill>
                  <a:srgbClr val="800000"/>
                </a:solidFill>
                <a:ea typeface="楷体_GB2312" pitchFamily="49" charset="-122"/>
              </a:rPr>
              <a:t>5</a:t>
            </a: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设随机变量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在</a:t>
            </a:r>
            <a:r>
              <a:rPr lang="en-US" altLang="zh-CN" i="1" dirty="0">
                <a:solidFill>
                  <a:srgbClr val="000066"/>
                </a:solidFill>
                <a:ea typeface="楷体_GB2312" pitchFamily="49" charset="-122"/>
              </a:rPr>
              <a:t>D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上服从均匀分布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6537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试求</a:t>
            </a:r>
            <a:r>
              <a:rPr lang="zh-CN" altLang="en-US">
                <a:solidFill>
                  <a:srgbClr val="000066"/>
                </a:solidFill>
              </a:rPr>
              <a:t> </a:t>
            </a:r>
            <a:r>
              <a:rPr lang="en-US" altLang="zh-CN" i="1">
                <a:solidFill>
                  <a:srgbClr val="000066"/>
                </a:solidFill>
              </a:rPr>
              <a:t>f</a:t>
            </a:r>
            <a:r>
              <a:rPr lang="en-US" altLang="zh-CN" i="1" baseline="-25000">
                <a:solidFill>
                  <a:srgbClr val="000066"/>
                </a:solidFill>
              </a:rPr>
              <a:t>X</a:t>
            </a:r>
            <a:r>
              <a:rPr lang="en-US" altLang="zh-CN" baseline="-25000">
                <a:solidFill>
                  <a:srgbClr val="000066"/>
                </a:solidFill>
              </a:rPr>
              <a:t>|</a:t>
            </a:r>
            <a:r>
              <a:rPr lang="en-US" altLang="zh-CN" i="1" baseline="-25000">
                <a:solidFill>
                  <a:srgbClr val="000066"/>
                </a:solidFill>
              </a:rPr>
              <a:t>Y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en-US" altLang="zh-CN" i="1">
                <a:solidFill>
                  <a:srgbClr val="000066"/>
                </a:solidFill>
              </a:rPr>
              <a:t>x</a:t>
            </a:r>
            <a:r>
              <a:rPr lang="en-US" altLang="zh-CN">
                <a:solidFill>
                  <a:srgbClr val="000066"/>
                </a:solidFill>
              </a:rPr>
              <a:t>|</a:t>
            </a:r>
            <a:r>
              <a:rPr lang="en-US" altLang="zh-CN" i="1">
                <a:solidFill>
                  <a:srgbClr val="000066"/>
                </a:solidFill>
              </a:rPr>
              <a:t>y</a:t>
            </a:r>
            <a:r>
              <a:rPr lang="en-US" altLang="zh-CN">
                <a:solidFill>
                  <a:srgbClr val="000066"/>
                </a:solidFill>
              </a:rPr>
              <a:t>)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和</a:t>
            </a:r>
            <a:r>
              <a:rPr lang="en-US" altLang="zh-CN" i="1">
                <a:solidFill>
                  <a:srgbClr val="000066"/>
                </a:solidFill>
              </a:rPr>
              <a:t>f</a:t>
            </a:r>
            <a:r>
              <a:rPr lang="en-US" altLang="zh-CN" i="1" baseline="-25000">
                <a:solidFill>
                  <a:srgbClr val="000066"/>
                </a:solidFill>
              </a:rPr>
              <a:t>Y</a:t>
            </a:r>
            <a:r>
              <a:rPr lang="en-US" altLang="zh-CN" baseline="-25000">
                <a:solidFill>
                  <a:srgbClr val="000066"/>
                </a:solidFill>
              </a:rPr>
              <a:t>|</a:t>
            </a:r>
            <a:r>
              <a:rPr lang="en-US" altLang="zh-CN" i="1" baseline="-25000">
                <a:solidFill>
                  <a:srgbClr val="000066"/>
                </a:solidFill>
              </a:rPr>
              <a:t>X</a:t>
            </a:r>
            <a:r>
              <a:rPr lang="en-US" altLang="zh-CN">
                <a:solidFill>
                  <a:srgbClr val="000066"/>
                </a:solidFill>
              </a:rPr>
              <a:t>( </a:t>
            </a:r>
            <a:r>
              <a:rPr lang="en-US" altLang="zh-CN" i="1">
                <a:solidFill>
                  <a:srgbClr val="000066"/>
                </a:solidFill>
              </a:rPr>
              <a:t>y</a:t>
            </a:r>
            <a:r>
              <a:rPr lang="en-US" altLang="zh-CN">
                <a:solidFill>
                  <a:srgbClr val="000066"/>
                </a:solidFill>
              </a:rPr>
              <a:t>|</a:t>
            </a:r>
            <a:r>
              <a:rPr lang="en-US" altLang="zh-CN" i="1">
                <a:solidFill>
                  <a:srgbClr val="000066"/>
                </a:solidFill>
              </a:rPr>
              <a:t>x</a:t>
            </a:r>
            <a:r>
              <a:rPr lang="en-US" altLang="zh-CN">
                <a:solidFill>
                  <a:srgbClr val="000066"/>
                </a:solidFill>
              </a:rPr>
              <a:t>) .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81000" y="25146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979488" y="2252663"/>
          <a:ext cx="5027612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公式" r:id="rId3" imgW="1933466" imgH="562021" progId="Equation.3">
                  <p:embed/>
                </p:oleObj>
              </mc:Choice>
              <mc:Fallback>
                <p:oleObj name="公式" r:id="rId3" imgW="1933466" imgH="56202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252663"/>
                        <a:ext cx="5027612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676400" y="914400"/>
          <a:ext cx="637698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5" imgW="2552495" imgH="361746" progId="Equation.3">
                  <p:embed/>
                </p:oleObj>
              </mc:Choice>
              <mc:Fallback>
                <p:oleObj name="Equation" r:id="rId5" imgW="2552495" imgH="3617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14400"/>
                        <a:ext cx="6376988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682625" y="4005263"/>
          <a:ext cx="396081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7" imgW="1562226" imgH="219010" progId="Equation.3">
                  <p:embed/>
                </p:oleObj>
              </mc:Choice>
              <mc:Fallback>
                <p:oleObj name="Equation" r:id="rId7" imgW="1562226" imgH="21901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4005263"/>
                        <a:ext cx="3960813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2036763" y="4981575"/>
          <a:ext cx="44069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公式" r:id="rId9" imgW="2276285" imgH="562021" progId="Equation.3">
                  <p:embed/>
                </p:oleObj>
              </mc:Choice>
              <mc:Fallback>
                <p:oleObj name="公式" r:id="rId9" imgW="2276285" imgH="56202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4981575"/>
                        <a:ext cx="44069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553200" y="1989138"/>
            <a:ext cx="2771775" cy="4679950"/>
            <a:chOff x="4128" y="1253"/>
            <a:chExt cx="1746" cy="2948"/>
          </a:xfrm>
        </p:grpSpPr>
        <p:sp>
          <p:nvSpPr>
            <p:cNvPr id="23568" name="Line 13"/>
            <p:cNvSpPr>
              <a:spLocks noChangeShapeType="1"/>
            </p:cNvSpPr>
            <p:nvPr/>
          </p:nvSpPr>
          <p:spPr bwMode="auto">
            <a:xfrm>
              <a:off x="4128" y="2841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9" name="Line 14"/>
            <p:cNvSpPr>
              <a:spLocks noChangeShapeType="1"/>
            </p:cNvSpPr>
            <p:nvPr/>
          </p:nvSpPr>
          <p:spPr bwMode="auto">
            <a:xfrm flipH="1" flipV="1">
              <a:off x="4416" y="1536"/>
              <a:ext cx="6" cy="26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5538" y="2793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4286" y="1253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i="1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3572" name="Text Box 17"/>
            <p:cNvSpPr txBox="1">
              <a:spLocks noChangeArrowheads="1"/>
            </p:cNvSpPr>
            <p:nvPr/>
          </p:nvSpPr>
          <p:spPr bwMode="auto">
            <a:xfrm>
              <a:off x="4176" y="215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23573" name="Text Box 18"/>
            <p:cNvSpPr txBox="1">
              <a:spLocks noChangeArrowheads="1"/>
            </p:cNvSpPr>
            <p:nvPr/>
          </p:nvSpPr>
          <p:spPr bwMode="auto">
            <a:xfrm>
              <a:off x="4948" y="279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23574" name="Text Box 19"/>
            <p:cNvSpPr txBox="1">
              <a:spLocks noChangeArrowheads="1"/>
            </p:cNvSpPr>
            <p:nvPr/>
          </p:nvSpPr>
          <p:spPr bwMode="auto">
            <a:xfrm>
              <a:off x="4194" y="15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23575" name="AutoShape 20"/>
            <p:cNvSpPr>
              <a:spLocks noChangeArrowheads="1"/>
            </p:cNvSpPr>
            <p:nvPr/>
          </p:nvSpPr>
          <p:spPr bwMode="auto">
            <a:xfrm>
              <a:off x="4422" y="1706"/>
              <a:ext cx="590" cy="1144"/>
            </a:xfrm>
            <a:prstGeom prst="rtTriangl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3576" name="Text Box 21"/>
            <p:cNvSpPr txBox="1">
              <a:spLocks noChangeArrowheads="1"/>
            </p:cNvSpPr>
            <p:nvPr/>
          </p:nvSpPr>
          <p:spPr bwMode="auto">
            <a:xfrm>
              <a:off x="4140" y="2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0</a:t>
              </a:r>
            </a:p>
          </p:txBody>
        </p:sp>
        <p:grpSp>
          <p:nvGrpSpPr>
            <p:cNvPr id="23577" name="Group 22"/>
            <p:cNvGrpSpPr>
              <a:grpSpLocks/>
            </p:cNvGrpSpPr>
            <p:nvPr/>
          </p:nvGrpSpPr>
          <p:grpSpPr bwMode="auto">
            <a:xfrm>
              <a:off x="4694" y="2024"/>
              <a:ext cx="972" cy="567"/>
              <a:chOff x="4560" y="1488"/>
              <a:chExt cx="972" cy="567"/>
            </a:xfrm>
          </p:grpSpPr>
          <p:grpSp>
            <p:nvGrpSpPr>
              <p:cNvPr id="23580" name="Group 23"/>
              <p:cNvGrpSpPr>
                <a:grpSpLocks/>
              </p:cNvGrpSpPr>
              <p:nvPr/>
            </p:nvGrpSpPr>
            <p:grpSpPr bwMode="auto">
              <a:xfrm>
                <a:off x="4560" y="1584"/>
                <a:ext cx="972" cy="471"/>
                <a:chOff x="4224" y="2256"/>
                <a:chExt cx="972" cy="471"/>
              </a:xfrm>
            </p:grpSpPr>
            <p:sp>
              <p:nvSpPr>
                <p:cNvPr id="2358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224" y="2256"/>
                  <a:ext cx="97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rgbClr val="000066"/>
                      </a:solidFill>
                    </a:rPr>
                    <a:t>x</a:t>
                  </a:r>
                  <a:r>
                    <a:rPr lang="zh-CN" altLang="en-US" sz="2800">
                      <a:solidFill>
                        <a:srgbClr val="000066"/>
                      </a:solidFill>
                    </a:rPr>
                    <a:t>＋</a:t>
                  </a:r>
                  <a:r>
                    <a:rPr lang="en-US" altLang="zh-CN" sz="2800">
                      <a:solidFill>
                        <a:srgbClr val="000066"/>
                      </a:solidFill>
                    </a:rPr>
                    <a:t>— =1</a:t>
                  </a:r>
                </a:p>
              </p:txBody>
            </p:sp>
            <p:sp>
              <p:nvSpPr>
                <p:cNvPr id="2358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608" y="2400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000066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23581" name="Text Box 26"/>
              <p:cNvSpPr txBox="1">
                <a:spLocks noChangeArrowheads="1"/>
              </p:cNvSpPr>
              <p:nvPr/>
            </p:nvSpPr>
            <p:spPr bwMode="auto">
              <a:xfrm>
                <a:off x="4896" y="1488"/>
                <a:ext cx="2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800" i="1">
                    <a:solidFill>
                      <a:srgbClr val="000066"/>
                    </a:solidFill>
                  </a:rPr>
                  <a:t>y</a:t>
                </a:r>
              </a:p>
            </p:txBody>
          </p:sp>
        </p:grpSp>
        <p:sp>
          <p:nvSpPr>
            <p:cNvPr id="23578" name="Freeform 28"/>
            <p:cNvSpPr>
              <a:spLocks/>
            </p:cNvSpPr>
            <p:nvPr/>
          </p:nvSpPr>
          <p:spPr bwMode="auto">
            <a:xfrm>
              <a:off x="4422" y="2840"/>
              <a:ext cx="590" cy="1134"/>
            </a:xfrm>
            <a:custGeom>
              <a:avLst/>
              <a:gdLst>
                <a:gd name="T0" fmla="*/ 0 w 590"/>
                <a:gd name="T1" fmla="*/ 0 h 454"/>
                <a:gd name="T2" fmla="*/ 590 w 590"/>
                <a:gd name="T3" fmla="*/ 10721003 h 454"/>
                <a:gd name="T4" fmla="*/ 590 w 590"/>
                <a:gd name="T5" fmla="*/ 0 h 454"/>
                <a:gd name="T6" fmla="*/ 0 w 590"/>
                <a:gd name="T7" fmla="*/ 0 h 4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454"/>
                <a:gd name="T14" fmla="*/ 590 w 590"/>
                <a:gd name="T15" fmla="*/ 454 h 4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454">
                  <a:moveTo>
                    <a:pt x="0" y="0"/>
                  </a:moveTo>
                  <a:lnTo>
                    <a:pt x="590" y="454"/>
                  </a:lnTo>
                  <a:lnTo>
                    <a:pt x="5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79" name="Object 29"/>
            <p:cNvGraphicFramePr>
              <a:graphicFrameLocks noChangeAspect="1"/>
            </p:cNvGraphicFramePr>
            <p:nvPr/>
          </p:nvGraphicFramePr>
          <p:xfrm>
            <a:off x="4195" y="3203"/>
            <a:ext cx="862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8" name="公式" r:id="rId11" imgW="634725" imgH="406224" progId="Equation.3">
                    <p:embed/>
                  </p:oleObj>
                </mc:Choice>
                <mc:Fallback>
                  <p:oleObj name="公式" r:id="rId11" imgW="634725" imgH="406224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203"/>
                          <a:ext cx="862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03" name="AutoShape 27"/>
          <p:cNvSpPr>
            <a:spLocks noChangeArrowheads="1"/>
          </p:cNvSpPr>
          <p:nvPr/>
        </p:nvSpPr>
        <p:spPr bwMode="auto">
          <a:xfrm>
            <a:off x="7380288" y="2060575"/>
            <a:ext cx="1600200" cy="838200"/>
          </a:xfrm>
          <a:prstGeom prst="wedgeRoundRectCallout">
            <a:avLst>
              <a:gd name="adj1" fmla="val -57639"/>
              <a:gd name="adj2" fmla="val 233144"/>
              <a:gd name="adj3" fmla="val 1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0066"/>
                </a:solidFill>
              </a:rPr>
              <a:t>f</a:t>
            </a:r>
            <a:r>
              <a:rPr lang="en-US" altLang="zh-CN" sz="2400">
                <a:solidFill>
                  <a:srgbClr val="000066"/>
                </a:solidFill>
              </a:rPr>
              <a:t>(</a:t>
            </a:r>
            <a:r>
              <a:rPr lang="en-US" altLang="zh-CN" sz="2400" i="1">
                <a:solidFill>
                  <a:srgbClr val="000066"/>
                </a:solidFill>
              </a:rPr>
              <a:t>x</a:t>
            </a:r>
            <a:r>
              <a:rPr lang="en-US" altLang="zh-CN" sz="2400">
                <a:solidFill>
                  <a:srgbClr val="000066"/>
                </a:solidFill>
              </a:rPr>
              <a:t>,</a:t>
            </a:r>
            <a:r>
              <a:rPr lang="en-US" altLang="zh-CN" sz="2400" i="1">
                <a:solidFill>
                  <a:srgbClr val="000066"/>
                </a:solidFill>
              </a:rPr>
              <a:t>y</a:t>
            </a:r>
            <a:r>
              <a:rPr lang="en-US" altLang="zh-CN" sz="2400">
                <a:solidFill>
                  <a:srgbClr val="000066"/>
                </a:solidFill>
              </a:rPr>
              <a:t>)</a:t>
            </a:r>
            <a:r>
              <a:rPr lang="zh-CN" altLang="en-US" sz="2000">
                <a:solidFill>
                  <a:srgbClr val="000066"/>
                </a:solidFill>
              </a:rPr>
              <a:t>的非零区域</a:t>
            </a:r>
            <a:r>
              <a:rPr lang="zh-CN" altLang="en-US" sz="2400" b="0" i="1">
                <a:solidFill>
                  <a:srgbClr val="000066"/>
                </a:solidFill>
              </a:rPr>
              <a:t> </a:t>
            </a:r>
          </a:p>
        </p:txBody>
      </p:sp>
      <p:pic>
        <p:nvPicPr>
          <p:cNvPr id="32" name="Ink 29"/>
          <p:cNvPicPr>
            <a:picLocks noRot="1" noChangeAspect="1" noEditPoints="1" noChangeArrowheads="1" noChangeShapeType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2303463"/>
            <a:ext cx="28575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Ink 30"/>
          <p:cNvPicPr>
            <a:picLocks noRot="1" noChangeAspect="1" noEditPoints="1" noChangeArrowheads="1" noChangeShapeType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2865438"/>
            <a:ext cx="6350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Ink 31"/>
          <p:cNvPicPr>
            <a:picLocks noRot="1" noChangeAspect="1" noEditPoints="1" noChangeArrowheads="1" noChangeShapeType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3848100"/>
            <a:ext cx="36512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nk 32"/>
          <p:cNvPicPr>
            <a:picLocks noRot="1" noChangeAspect="1" noEditPoints="1" noChangeArrowheads="1" noChangeShapeType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3963988"/>
            <a:ext cx="3810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/>
      <p:bldP spid="50180" grpId="0"/>
      <p:bldP spid="5020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395288" y="549275"/>
          <a:ext cx="328453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3" imgW="1552457" imgH="219010" progId="Equation.3">
                  <p:embed/>
                </p:oleObj>
              </mc:Choice>
              <mc:Fallback>
                <p:oleObj name="Equation" r:id="rId3" imgW="1552457" imgH="21901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49275"/>
                        <a:ext cx="3284537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1357313" y="1341438"/>
          <a:ext cx="4799012" cy="338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公式" r:id="rId5" imgW="2076455" imgH="1295326" progId="Equation.3">
                  <p:embed/>
                </p:oleObj>
              </mc:Choice>
              <mc:Fallback>
                <p:oleObj name="公式" r:id="rId5" imgW="2076455" imgH="129532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341438"/>
                        <a:ext cx="4799012" cy="338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4" name="Object 54"/>
          <p:cNvGraphicFramePr>
            <a:graphicFrameLocks noGrp="1" noChangeAspect="1"/>
          </p:cNvGraphicFramePr>
          <p:nvPr>
            <p:ph/>
          </p:nvPr>
        </p:nvGraphicFramePr>
        <p:xfrm>
          <a:off x="1258888" y="4652963"/>
          <a:ext cx="467995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公式" r:id="rId7" imgW="1514267" imgH="562021" progId="Equation.3">
                  <p:embed/>
                </p:oleObj>
              </mc:Choice>
              <mc:Fallback>
                <p:oleObj name="公式" r:id="rId7" imgW="1514267" imgH="562021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652963"/>
                        <a:ext cx="467995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56"/>
          <p:cNvGrpSpPr>
            <a:grpSpLocks/>
          </p:cNvGrpSpPr>
          <p:nvPr/>
        </p:nvGrpSpPr>
        <p:grpSpPr bwMode="auto">
          <a:xfrm>
            <a:off x="6443663" y="1123950"/>
            <a:ext cx="2771775" cy="4679950"/>
            <a:chOff x="4128" y="1253"/>
            <a:chExt cx="1746" cy="2948"/>
          </a:xfrm>
        </p:grpSpPr>
        <p:sp>
          <p:nvSpPr>
            <p:cNvPr id="24588" name="Line 57"/>
            <p:cNvSpPr>
              <a:spLocks noChangeShapeType="1"/>
            </p:cNvSpPr>
            <p:nvPr/>
          </p:nvSpPr>
          <p:spPr bwMode="auto">
            <a:xfrm>
              <a:off x="4128" y="2841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9" name="Line 58"/>
            <p:cNvSpPr>
              <a:spLocks noChangeShapeType="1"/>
            </p:cNvSpPr>
            <p:nvPr/>
          </p:nvSpPr>
          <p:spPr bwMode="auto">
            <a:xfrm flipH="1" flipV="1">
              <a:off x="4416" y="1536"/>
              <a:ext cx="6" cy="26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9" name="Text Box 59"/>
            <p:cNvSpPr txBox="1">
              <a:spLocks noChangeArrowheads="1"/>
            </p:cNvSpPr>
            <p:nvPr/>
          </p:nvSpPr>
          <p:spPr bwMode="auto">
            <a:xfrm>
              <a:off x="5538" y="2793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1260" name="Text Box 60"/>
            <p:cNvSpPr txBox="1">
              <a:spLocks noChangeArrowheads="1"/>
            </p:cNvSpPr>
            <p:nvPr/>
          </p:nvSpPr>
          <p:spPr bwMode="auto">
            <a:xfrm>
              <a:off x="4286" y="1253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i="1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4592" name="Text Box 61"/>
            <p:cNvSpPr txBox="1">
              <a:spLocks noChangeArrowheads="1"/>
            </p:cNvSpPr>
            <p:nvPr/>
          </p:nvSpPr>
          <p:spPr bwMode="auto">
            <a:xfrm>
              <a:off x="4176" y="215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24593" name="Text Box 62"/>
            <p:cNvSpPr txBox="1">
              <a:spLocks noChangeArrowheads="1"/>
            </p:cNvSpPr>
            <p:nvPr/>
          </p:nvSpPr>
          <p:spPr bwMode="auto">
            <a:xfrm>
              <a:off x="4948" y="279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24594" name="Text Box 63"/>
            <p:cNvSpPr txBox="1">
              <a:spLocks noChangeArrowheads="1"/>
            </p:cNvSpPr>
            <p:nvPr/>
          </p:nvSpPr>
          <p:spPr bwMode="auto">
            <a:xfrm>
              <a:off x="4194" y="15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24595" name="AutoShape 64"/>
            <p:cNvSpPr>
              <a:spLocks noChangeArrowheads="1"/>
            </p:cNvSpPr>
            <p:nvPr/>
          </p:nvSpPr>
          <p:spPr bwMode="auto">
            <a:xfrm>
              <a:off x="4422" y="1706"/>
              <a:ext cx="590" cy="1144"/>
            </a:xfrm>
            <a:prstGeom prst="rtTriangl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4596" name="Text Box 65"/>
            <p:cNvSpPr txBox="1">
              <a:spLocks noChangeArrowheads="1"/>
            </p:cNvSpPr>
            <p:nvPr/>
          </p:nvSpPr>
          <p:spPr bwMode="auto">
            <a:xfrm>
              <a:off x="4140" y="2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0</a:t>
              </a:r>
            </a:p>
          </p:txBody>
        </p:sp>
        <p:grpSp>
          <p:nvGrpSpPr>
            <p:cNvPr id="24597" name="Group 66"/>
            <p:cNvGrpSpPr>
              <a:grpSpLocks/>
            </p:cNvGrpSpPr>
            <p:nvPr/>
          </p:nvGrpSpPr>
          <p:grpSpPr bwMode="auto">
            <a:xfrm>
              <a:off x="4694" y="2024"/>
              <a:ext cx="972" cy="567"/>
              <a:chOff x="4560" y="1488"/>
              <a:chExt cx="972" cy="567"/>
            </a:xfrm>
          </p:grpSpPr>
          <p:grpSp>
            <p:nvGrpSpPr>
              <p:cNvPr id="24600" name="Group 67"/>
              <p:cNvGrpSpPr>
                <a:grpSpLocks/>
              </p:cNvGrpSpPr>
              <p:nvPr/>
            </p:nvGrpSpPr>
            <p:grpSpPr bwMode="auto">
              <a:xfrm>
                <a:off x="4560" y="1584"/>
                <a:ext cx="972" cy="471"/>
                <a:chOff x="4224" y="2256"/>
                <a:chExt cx="972" cy="471"/>
              </a:xfrm>
            </p:grpSpPr>
            <p:sp>
              <p:nvSpPr>
                <p:cNvPr id="2460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24" y="2256"/>
                  <a:ext cx="97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rgbClr val="000066"/>
                      </a:solidFill>
                    </a:rPr>
                    <a:t>x</a:t>
                  </a:r>
                  <a:r>
                    <a:rPr lang="zh-CN" altLang="en-US" sz="2800">
                      <a:solidFill>
                        <a:srgbClr val="000066"/>
                      </a:solidFill>
                    </a:rPr>
                    <a:t>＋</a:t>
                  </a:r>
                  <a:r>
                    <a:rPr lang="en-US" altLang="zh-CN" sz="2800">
                      <a:solidFill>
                        <a:srgbClr val="000066"/>
                      </a:solidFill>
                    </a:rPr>
                    <a:t>— =1</a:t>
                  </a:r>
                </a:p>
              </p:txBody>
            </p:sp>
            <p:sp>
              <p:nvSpPr>
                <p:cNvPr id="2460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608" y="2400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000066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24601" name="Text Box 70"/>
              <p:cNvSpPr txBox="1">
                <a:spLocks noChangeArrowheads="1"/>
              </p:cNvSpPr>
              <p:nvPr/>
            </p:nvSpPr>
            <p:spPr bwMode="auto">
              <a:xfrm>
                <a:off x="4896" y="1488"/>
                <a:ext cx="2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800" i="1">
                    <a:solidFill>
                      <a:srgbClr val="000066"/>
                    </a:solidFill>
                  </a:rPr>
                  <a:t>y</a:t>
                </a:r>
              </a:p>
            </p:txBody>
          </p:sp>
        </p:grpSp>
        <p:sp>
          <p:nvSpPr>
            <p:cNvPr id="24598" name="Freeform 71"/>
            <p:cNvSpPr>
              <a:spLocks/>
            </p:cNvSpPr>
            <p:nvPr/>
          </p:nvSpPr>
          <p:spPr bwMode="auto">
            <a:xfrm>
              <a:off x="4422" y="2840"/>
              <a:ext cx="590" cy="1134"/>
            </a:xfrm>
            <a:custGeom>
              <a:avLst/>
              <a:gdLst>
                <a:gd name="T0" fmla="*/ 0 w 590"/>
                <a:gd name="T1" fmla="*/ 0 h 454"/>
                <a:gd name="T2" fmla="*/ 590 w 590"/>
                <a:gd name="T3" fmla="*/ 10721003 h 454"/>
                <a:gd name="T4" fmla="*/ 590 w 590"/>
                <a:gd name="T5" fmla="*/ 0 h 454"/>
                <a:gd name="T6" fmla="*/ 0 w 590"/>
                <a:gd name="T7" fmla="*/ 0 h 4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454"/>
                <a:gd name="T14" fmla="*/ 590 w 590"/>
                <a:gd name="T15" fmla="*/ 454 h 4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454">
                  <a:moveTo>
                    <a:pt x="0" y="0"/>
                  </a:moveTo>
                  <a:lnTo>
                    <a:pt x="590" y="454"/>
                  </a:lnTo>
                  <a:lnTo>
                    <a:pt x="5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9" name="Object 72"/>
            <p:cNvGraphicFramePr>
              <a:graphicFrameLocks noChangeAspect="1"/>
            </p:cNvGraphicFramePr>
            <p:nvPr/>
          </p:nvGraphicFramePr>
          <p:xfrm>
            <a:off x="4195" y="3203"/>
            <a:ext cx="862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5" name="公式" r:id="rId9" imgW="634725" imgH="406224" progId="Equation.3">
                    <p:embed/>
                  </p:oleObj>
                </mc:Choice>
                <mc:Fallback>
                  <p:oleObj name="公式" r:id="rId9" imgW="634725" imgH="406224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203"/>
                          <a:ext cx="862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73" name="AutoShape 73"/>
          <p:cNvSpPr>
            <a:spLocks noChangeArrowheads="1"/>
          </p:cNvSpPr>
          <p:nvPr/>
        </p:nvSpPr>
        <p:spPr bwMode="auto">
          <a:xfrm>
            <a:off x="7270750" y="1195388"/>
            <a:ext cx="1600200" cy="838200"/>
          </a:xfrm>
          <a:prstGeom prst="wedgeRoundRectCallout">
            <a:avLst>
              <a:gd name="adj1" fmla="val -57639"/>
              <a:gd name="adj2" fmla="val 233144"/>
              <a:gd name="adj3" fmla="val 1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000066"/>
                </a:solidFill>
              </a:rPr>
              <a:t>f</a:t>
            </a:r>
            <a:r>
              <a:rPr lang="en-US" altLang="zh-CN" sz="2400" dirty="0">
                <a:solidFill>
                  <a:srgbClr val="000066"/>
                </a:solidFill>
              </a:rPr>
              <a:t>(</a:t>
            </a:r>
            <a:r>
              <a:rPr lang="en-US" altLang="zh-CN" sz="2400" i="1" dirty="0" err="1">
                <a:solidFill>
                  <a:srgbClr val="000066"/>
                </a:solidFill>
              </a:rPr>
              <a:t>x</a:t>
            </a:r>
            <a:r>
              <a:rPr lang="en-US" altLang="zh-CN" sz="2400" dirty="0" err="1">
                <a:solidFill>
                  <a:srgbClr val="000066"/>
                </a:solidFill>
              </a:rPr>
              <a:t>,</a:t>
            </a:r>
            <a:r>
              <a:rPr lang="en-US" altLang="zh-CN" sz="2400" i="1" dirty="0" err="1">
                <a:solidFill>
                  <a:srgbClr val="000066"/>
                </a:solidFill>
              </a:rPr>
              <a:t>y</a:t>
            </a:r>
            <a:r>
              <a:rPr lang="en-US" altLang="zh-CN" sz="2400" dirty="0">
                <a:solidFill>
                  <a:srgbClr val="000066"/>
                </a:solidFill>
              </a:rPr>
              <a:t>)</a:t>
            </a:r>
            <a:r>
              <a:rPr lang="zh-CN" altLang="en-US" sz="2000" dirty="0">
                <a:solidFill>
                  <a:srgbClr val="000066"/>
                </a:solidFill>
              </a:rPr>
              <a:t>的非零区域</a:t>
            </a:r>
            <a:r>
              <a:rPr lang="zh-CN" altLang="en-US" sz="2400" b="0" i="1" dirty="0">
                <a:solidFill>
                  <a:srgbClr val="000066"/>
                </a:solidFill>
              </a:rPr>
              <a:t> </a:t>
            </a:r>
          </a:p>
        </p:txBody>
      </p:sp>
      <p:pic>
        <p:nvPicPr>
          <p:cNvPr id="24584" name="Ink 25"/>
          <p:cNvPicPr>
            <a:picLocks noRot="1" noChangeAspect="1" noEditPoints="1" noChangeArrowheads="1" noChangeShapeType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5597525"/>
            <a:ext cx="3063875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Ink 26"/>
          <p:cNvPicPr>
            <a:picLocks noRot="1" noChangeAspect="1" noEditPoints="1" noChangeArrowheads="1" noChangeShapeType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4486275"/>
            <a:ext cx="36179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Ink 27"/>
          <p:cNvPicPr>
            <a:picLocks noRot="1" noChangeAspect="1" noEditPoints="1" noChangeArrowheads="1" noChangeShapeType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3276600"/>
            <a:ext cx="37607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Ink 28"/>
          <p:cNvPicPr>
            <a:picLocks noRot="1" noChangeAspect="1" noEditPoints="1" noChangeArrowheads="1" noChangeShapeType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1455738"/>
            <a:ext cx="3384550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39750" y="762000"/>
            <a:ext cx="2520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当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＜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＜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时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755650" y="1552575"/>
          <a:ext cx="28956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3" imgW="1428562" imgH="409473" progId="Equation.3">
                  <p:embed/>
                </p:oleObj>
              </mc:Choice>
              <mc:Fallback>
                <p:oleObj name="Equation" r:id="rId3" imgW="1428562" imgH="4094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2575"/>
                        <a:ext cx="28956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255838" y="2701925"/>
          <a:ext cx="3598862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公式" r:id="rId5" imgW="1790920" imgH="581202" progId="Equation.3">
                  <p:embed/>
                </p:oleObj>
              </mc:Choice>
              <mc:Fallback>
                <p:oleObj name="公式" r:id="rId5" imgW="1790920" imgH="5812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2701925"/>
                        <a:ext cx="3598862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6" name="Group 7"/>
          <p:cNvGrpSpPr>
            <a:grpSpLocks/>
          </p:cNvGrpSpPr>
          <p:nvPr/>
        </p:nvGrpSpPr>
        <p:grpSpPr bwMode="auto">
          <a:xfrm>
            <a:off x="6337300" y="1052513"/>
            <a:ext cx="2771775" cy="4679950"/>
            <a:chOff x="4128" y="1253"/>
            <a:chExt cx="1746" cy="2948"/>
          </a:xfrm>
        </p:grpSpPr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4128" y="2841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 flipH="1" flipV="1">
              <a:off x="4416" y="1536"/>
              <a:ext cx="6" cy="26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5538" y="2793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4283" name="Text Box 11"/>
            <p:cNvSpPr txBox="1">
              <a:spLocks noChangeArrowheads="1"/>
            </p:cNvSpPr>
            <p:nvPr/>
          </p:nvSpPr>
          <p:spPr bwMode="auto">
            <a:xfrm>
              <a:off x="4286" y="1253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i="1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5613" name="Text Box 12"/>
            <p:cNvSpPr txBox="1">
              <a:spLocks noChangeArrowheads="1"/>
            </p:cNvSpPr>
            <p:nvPr/>
          </p:nvSpPr>
          <p:spPr bwMode="auto">
            <a:xfrm>
              <a:off x="4176" y="215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4948" y="279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4194" y="15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25616" name="AutoShape 15"/>
            <p:cNvSpPr>
              <a:spLocks noChangeArrowheads="1"/>
            </p:cNvSpPr>
            <p:nvPr/>
          </p:nvSpPr>
          <p:spPr bwMode="auto">
            <a:xfrm>
              <a:off x="4422" y="1706"/>
              <a:ext cx="590" cy="1144"/>
            </a:xfrm>
            <a:prstGeom prst="rtTriangl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5617" name="Text Box 16"/>
            <p:cNvSpPr txBox="1">
              <a:spLocks noChangeArrowheads="1"/>
            </p:cNvSpPr>
            <p:nvPr/>
          </p:nvSpPr>
          <p:spPr bwMode="auto">
            <a:xfrm>
              <a:off x="4140" y="2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0</a:t>
              </a:r>
            </a:p>
          </p:txBody>
        </p:sp>
        <p:grpSp>
          <p:nvGrpSpPr>
            <p:cNvPr id="25618" name="Group 17"/>
            <p:cNvGrpSpPr>
              <a:grpSpLocks/>
            </p:cNvGrpSpPr>
            <p:nvPr/>
          </p:nvGrpSpPr>
          <p:grpSpPr bwMode="auto">
            <a:xfrm>
              <a:off x="4694" y="2024"/>
              <a:ext cx="972" cy="567"/>
              <a:chOff x="4560" y="1488"/>
              <a:chExt cx="972" cy="567"/>
            </a:xfrm>
          </p:grpSpPr>
          <p:grpSp>
            <p:nvGrpSpPr>
              <p:cNvPr id="25621" name="Group 18"/>
              <p:cNvGrpSpPr>
                <a:grpSpLocks/>
              </p:cNvGrpSpPr>
              <p:nvPr/>
            </p:nvGrpSpPr>
            <p:grpSpPr bwMode="auto">
              <a:xfrm>
                <a:off x="4560" y="1584"/>
                <a:ext cx="972" cy="471"/>
                <a:chOff x="4224" y="2256"/>
                <a:chExt cx="972" cy="471"/>
              </a:xfrm>
            </p:grpSpPr>
            <p:sp>
              <p:nvSpPr>
                <p:cNvPr id="2562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224" y="2256"/>
                  <a:ext cx="97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rgbClr val="000066"/>
                      </a:solidFill>
                    </a:rPr>
                    <a:t>x</a:t>
                  </a:r>
                  <a:r>
                    <a:rPr lang="zh-CN" altLang="en-US" sz="2800">
                      <a:solidFill>
                        <a:srgbClr val="000066"/>
                      </a:solidFill>
                    </a:rPr>
                    <a:t>＋</a:t>
                  </a:r>
                  <a:r>
                    <a:rPr lang="en-US" altLang="zh-CN" sz="2800">
                      <a:solidFill>
                        <a:srgbClr val="000066"/>
                      </a:solidFill>
                    </a:rPr>
                    <a:t>— =1</a:t>
                  </a:r>
                </a:p>
              </p:txBody>
            </p:sp>
            <p:sp>
              <p:nvSpPr>
                <p:cNvPr id="2562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608" y="2400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000066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25622" name="Text Box 21"/>
              <p:cNvSpPr txBox="1">
                <a:spLocks noChangeArrowheads="1"/>
              </p:cNvSpPr>
              <p:nvPr/>
            </p:nvSpPr>
            <p:spPr bwMode="auto">
              <a:xfrm>
                <a:off x="4896" y="1488"/>
                <a:ext cx="2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800" i="1">
                    <a:solidFill>
                      <a:srgbClr val="000066"/>
                    </a:solidFill>
                  </a:rPr>
                  <a:t>y</a:t>
                </a:r>
              </a:p>
            </p:txBody>
          </p:sp>
        </p:grpSp>
        <p:sp>
          <p:nvSpPr>
            <p:cNvPr id="25619" name="Freeform 22"/>
            <p:cNvSpPr>
              <a:spLocks/>
            </p:cNvSpPr>
            <p:nvPr/>
          </p:nvSpPr>
          <p:spPr bwMode="auto">
            <a:xfrm>
              <a:off x="4422" y="2840"/>
              <a:ext cx="590" cy="1134"/>
            </a:xfrm>
            <a:custGeom>
              <a:avLst/>
              <a:gdLst>
                <a:gd name="T0" fmla="*/ 0 w 590"/>
                <a:gd name="T1" fmla="*/ 0 h 454"/>
                <a:gd name="T2" fmla="*/ 590 w 590"/>
                <a:gd name="T3" fmla="*/ 10721003 h 454"/>
                <a:gd name="T4" fmla="*/ 590 w 590"/>
                <a:gd name="T5" fmla="*/ 0 h 454"/>
                <a:gd name="T6" fmla="*/ 0 w 590"/>
                <a:gd name="T7" fmla="*/ 0 h 4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454"/>
                <a:gd name="T14" fmla="*/ 590 w 590"/>
                <a:gd name="T15" fmla="*/ 454 h 4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454">
                  <a:moveTo>
                    <a:pt x="0" y="0"/>
                  </a:moveTo>
                  <a:lnTo>
                    <a:pt x="590" y="454"/>
                  </a:lnTo>
                  <a:lnTo>
                    <a:pt x="5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0" name="Object 23"/>
            <p:cNvGraphicFramePr>
              <a:graphicFrameLocks noChangeAspect="1"/>
            </p:cNvGraphicFramePr>
            <p:nvPr/>
          </p:nvGraphicFramePr>
          <p:xfrm>
            <a:off x="4195" y="3203"/>
            <a:ext cx="862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3" name="公式" r:id="rId7" imgW="634725" imgH="406224" progId="Equation.3">
                    <p:embed/>
                  </p:oleObj>
                </mc:Choice>
                <mc:Fallback>
                  <p:oleObj name="公式" r:id="rId7" imgW="634725" imgH="406224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203"/>
                          <a:ext cx="862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6" name="AutoShape 24"/>
          <p:cNvSpPr>
            <a:spLocks noChangeArrowheads="1"/>
          </p:cNvSpPr>
          <p:nvPr/>
        </p:nvSpPr>
        <p:spPr bwMode="auto">
          <a:xfrm>
            <a:off x="7164388" y="1123950"/>
            <a:ext cx="1600200" cy="838200"/>
          </a:xfrm>
          <a:prstGeom prst="wedgeRoundRectCallout">
            <a:avLst>
              <a:gd name="adj1" fmla="val -57639"/>
              <a:gd name="adj2" fmla="val 233144"/>
              <a:gd name="adj3" fmla="val 1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0066"/>
                </a:solidFill>
              </a:rPr>
              <a:t>f</a:t>
            </a:r>
            <a:r>
              <a:rPr lang="en-US" altLang="zh-CN" sz="2400">
                <a:solidFill>
                  <a:srgbClr val="000066"/>
                </a:solidFill>
              </a:rPr>
              <a:t>(</a:t>
            </a:r>
            <a:r>
              <a:rPr lang="en-US" altLang="zh-CN" sz="2400" i="1">
                <a:solidFill>
                  <a:srgbClr val="000066"/>
                </a:solidFill>
              </a:rPr>
              <a:t>x</a:t>
            </a:r>
            <a:r>
              <a:rPr lang="en-US" altLang="zh-CN" sz="2400">
                <a:solidFill>
                  <a:srgbClr val="000066"/>
                </a:solidFill>
              </a:rPr>
              <a:t>,</a:t>
            </a:r>
            <a:r>
              <a:rPr lang="en-US" altLang="zh-CN" sz="2400" i="1">
                <a:solidFill>
                  <a:srgbClr val="000066"/>
                </a:solidFill>
              </a:rPr>
              <a:t>y</a:t>
            </a:r>
            <a:r>
              <a:rPr lang="en-US" altLang="zh-CN" sz="2400">
                <a:solidFill>
                  <a:srgbClr val="000066"/>
                </a:solidFill>
              </a:rPr>
              <a:t>)</a:t>
            </a:r>
            <a:r>
              <a:rPr lang="zh-CN" altLang="en-US" sz="2000">
                <a:solidFill>
                  <a:srgbClr val="000066"/>
                </a:solidFill>
              </a:rPr>
              <a:t>的非零区域</a:t>
            </a:r>
            <a:r>
              <a:rPr lang="zh-CN" altLang="en-US" sz="2400" b="0" i="1">
                <a:solidFill>
                  <a:srgbClr val="000066"/>
                </a:solidFill>
              </a:rPr>
              <a:t> </a:t>
            </a:r>
          </a:p>
        </p:txBody>
      </p:sp>
      <p:pic>
        <p:nvPicPr>
          <p:cNvPr id="25608" name="Ink 27"/>
          <p:cNvPicPr>
            <a:picLocks noRot="1" noChangeAspect="1" noEditPoints="1" noChangeArrowheads="1" noChangeShapeType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884363"/>
            <a:ext cx="904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9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39750" y="762000"/>
            <a:ext cx="2562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当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-2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＜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＜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时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704850" y="1344613"/>
          <a:ext cx="257333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3" imgW="1276247" imgH="428653" progId="Equation.DSMT4">
                  <p:embed/>
                </p:oleObj>
              </mc:Choice>
              <mc:Fallback>
                <p:oleObj name="Equation" r:id="rId3" imgW="1276247" imgH="42865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344613"/>
                        <a:ext cx="2573338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1835150" y="2344738"/>
          <a:ext cx="3784600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5" imgW="1476521" imgH="818946" progId="Equation.DSMT4">
                  <p:embed/>
                </p:oleObj>
              </mc:Choice>
              <mc:Fallback>
                <p:oleObj name="Equation" r:id="rId5" imgW="1476521" imgH="8189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44738"/>
                        <a:ext cx="3784600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0" name="Group 7"/>
          <p:cNvGrpSpPr>
            <a:grpSpLocks/>
          </p:cNvGrpSpPr>
          <p:nvPr/>
        </p:nvGrpSpPr>
        <p:grpSpPr bwMode="auto">
          <a:xfrm>
            <a:off x="6337300" y="1052513"/>
            <a:ext cx="2771775" cy="4679950"/>
            <a:chOff x="4128" y="1253"/>
            <a:chExt cx="1746" cy="2948"/>
          </a:xfrm>
        </p:grpSpPr>
        <p:sp>
          <p:nvSpPr>
            <p:cNvPr id="26636" name="Line 8"/>
            <p:cNvSpPr>
              <a:spLocks noChangeShapeType="1"/>
            </p:cNvSpPr>
            <p:nvPr/>
          </p:nvSpPr>
          <p:spPr bwMode="auto">
            <a:xfrm>
              <a:off x="4128" y="2841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7" name="Line 9"/>
            <p:cNvSpPr>
              <a:spLocks noChangeShapeType="1"/>
            </p:cNvSpPr>
            <p:nvPr/>
          </p:nvSpPr>
          <p:spPr bwMode="auto">
            <a:xfrm flipH="1" flipV="1">
              <a:off x="4416" y="1536"/>
              <a:ext cx="6" cy="26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5538" y="2793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4283" name="Text Box 11"/>
            <p:cNvSpPr txBox="1">
              <a:spLocks noChangeArrowheads="1"/>
            </p:cNvSpPr>
            <p:nvPr/>
          </p:nvSpPr>
          <p:spPr bwMode="auto">
            <a:xfrm>
              <a:off x="4286" y="1253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i="1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6640" name="Text Box 12"/>
            <p:cNvSpPr txBox="1">
              <a:spLocks noChangeArrowheads="1"/>
            </p:cNvSpPr>
            <p:nvPr/>
          </p:nvSpPr>
          <p:spPr bwMode="auto">
            <a:xfrm>
              <a:off x="4176" y="215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26641" name="Text Box 13"/>
            <p:cNvSpPr txBox="1">
              <a:spLocks noChangeArrowheads="1"/>
            </p:cNvSpPr>
            <p:nvPr/>
          </p:nvSpPr>
          <p:spPr bwMode="auto">
            <a:xfrm>
              <a:off x="4948" y="279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26642" name="Text Box 14"/>
            <p:cNvSpPr txBox="1">
              <a:spLocks noChangeArrowheads="1"/>
            </p:cNvSpPr>
            <p:nvPr/>
          </p:nvSpPr>
          <p:spPr bwMode="auto">
            <a:xfrm>
              <a:off x="4194" y="15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26643" name="AutoShape 15"/>
            <p:cNvSpPr>
              <a:spLocks noChangeArrowheads="1"/>
            </p:cNvSpPr>
            <p:nvPr/>
          </p:nvSpPr>
          <p:spPr bwMode="auto">
            <a:xfrm>
              <a:off x="4422" y="1706"/>
              <a:ext cx="590" cy="1144"/>
            </a:xfrm>
            <a:prstGeom prst="rtTriangl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44" name="Text Box 16"/>
            <p:cNvSpPr txBox="1">
              <a:spLocks noChangeArrowheads="1"/>
            </p:cNvSpPr>
            <p:nvPr/>
          </p:nvSpPr>
          <p:spPr bwMode="auto">
            <a:xfrm>
              <a:off x="4140" y="2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66"/>
                  </a:solidFill>
                </a:rPr>
                <a:t>0</a:t>
              </a:r>
            </a:p>
          </p:txBody>
        </p:sp>
        <p:grpSp>
          <p:nvGrpSpPr>
            <p:cNvPr id="26645" name="Group 17"/>
            <p:cNvGrpSpPr>
              <a:grpSpLocks/>
            </p:cNvGrpSpPr>
            <p:nvPr/>
          </p:nvGrpSpPr>
          <p:grpSpPr bwMode="auto">
            <a:xfrm>
              <a:off x="4694" y="2024"/>
              <a:ext cx="972" cy="567"/>
              <a:chOff x="4560" y="1488"/>
              <a:chExt cx="972" cy="567"/>
            </a:xfrm>
          </p:grpSpPr>
          <p:grpSp>
            <p:nvGrpSpPr>
              <p:cNvPr id="26648" name="Group 18"/>
              <p:cNvGrpSpPr>
                <a:grpSpLocks/>
              </p:cNvGrpSpPr>
              <p:nvPr/>
            </p:nvGrpSpPr>
            <p:grpSpPr bwMode="auto">
              <a:xfrm>
                <a:off x="4560" y="1584"/>
                <a:ext cx="972" cy="471"/>
                <a:chOff x="4224" y="2256"/>
                <a:chExt cx="972" cy="471"/>
              </a:xfrm>
            </p:grpSpPr>
            <p:sp>
              <p:nvSpPr>
                <p:cNvPr id="2665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224" y="2256"/>
                  <a:ext cx="97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rgbClr val="000066"/>
                      </a:solidFill>
                    </a:rPr>
                    <a:t>x</a:t>
                  </a:r>
                  <a:r>
                    <a:rPr lang="zh-CN" altLang="en-US" sz="2800">
                      <a:solidFill>
                        <a:srgbClr val="000066"/>
                      </a:solidFill>
                    </a:rPr>
                    <a:t>＋</a:t>
                  </a:r>
                  <a:r>
                    <a:rPr lang="en-US" altLang="zh-CN" sz="2800">
                      <a:solidFill>
                        <a:srgbClr val="000066"/>
                      </a:solidFill>
                    </a:rPr>
                    <a:t>— =1</a:t>
                  </a:r>
                </a:p>
              </p:txBody>
            </p:sp>
            <p:sp>
              <p:nvSpPr>
                <p:cNvPr id="2665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608" y="2400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000066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26649" name="Text Box 21"/>
              <p:cNvSpPr txBox="1">
                <a:spLocks noChangeArrowheads="1"/>
              </p:cNvSpPr>
              <p:nvPr/>
            </p:nvSpPr>
            <p:spPr bwMode="auto">
              <a:xfrm>
                <a:off x="4896" y="1488"/>
                <a:ext cx="2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800" i="1">
                    <a:solidFill>
                      <a:srgbClr val="000066"/>
                    </a:solidFill>
                  </a:rPr>
                  <a:t>y</a:t>
                </a:r>
              </a:p>
            </p:txBody>
          </p:sp>
        </p:grpSp>
        <p:sp>
          <p:nvSpPr>
            <p:cNvPr id="26646" name="Freeform 22"/>
            <p:cNvSpPr>
              <a:spLocks/>
            </p:cNvSpPr>
            <p:nvPr/>
          </p:nvSpPr>
          <p:spPr bwMode="auto">
            <a:xfrm>
              <a:off x="4422" y="2840"/>
              <a:ext cx="590" cy="1134"/>
            </a:xfrm>
            <a:custGeom>
              <a:avLst/>
              <a:gdLst>
                <a:gd name="T0" fmla="*/ 0 w 590"/>
                <a:gd name="T1" fmla="*/ 0 h 454"/>
                <a:gd name="T2" fmla="*/ 590 w 590"/>
                <a:gd name="T3" fmla="*/ 10721003 h 454"/>
                <a:gd name="T4" fmla="*/ 590 w 590"/>
                <a:gd name="T5" fmla="*/ 0 h 454"/>
                <a:gd name="T6" fmla="*/ 0 w 590"/>
                <a:gd name="T7" fmla="*/ 0 h 4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454"/>
                <a:gd name="T14" fmla="*/ 590 w 590"/>
                <a:gd name="T15" fmla="*/ 454 h 4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454">
                  <a:moveTo>
                    <a:pt x="0" y="0"/>
                  </a:moveTo>
                  <a:lnTo>
                    <a:pt x="590" y="454"/>
                  </a:lnTo>
                  <a:lnTo>
                    <a:pt x="5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47" name="Object 23"/>
            <p:cNvGraphicFramePr>
              <a:graphicFrameLocks noChangeAspect="1"/>
            </p:cNvGraphicFramePr>
            <p:nvPr/>
          </p:nvGraphicFramePr>
          <p:xfrm>
            <a:off x="4195" y="3203"/>
            <a:ext cx="862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2" name="公式" r:id="rId7" imgW="634725" imgH="406224" progId="Equation.3">
                    <p:embed/>
                  </p:oleObj>
                </mc:Choice>
                <mc:Fallback>
                  <p:oleObj name="公式" r:id="rId7" imgW="634725" imgH="406224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203"/>
                          <a:ext cx="862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6" name="AutoShape 24"/>
          <p:cNvSpPr>
            <a:spLocks noChangeArrowheads="1"/>
          </p:cNvSpPr>
          <p:nvPr/>
        </p:nvSpPr>
        <p:spPr bwMode="auto">
          <a:xfrm>
            <a:off x="7164388" y="1123950"/>
            <a:ext cx="1600200" cy="838200"/>
          </a:xfrm>
          <a:prstGeom prst="wedgeRoundRectCallout">
            <a:avLst>
              <a:gd name="adj1" fmla="val -57639"/>
              <a:gd name="adj2" fmla="val 233144"/>
              <a:gd name="adj3" fmla="val 1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0066"/>
                </a:solidFill>
              </a:rPr>
              <a:t>f</a:t>
            </a:r>
            <a:r>
              <a:rPr lang="en-US" altLang="zh-CN" sz="2400">
                <a:solidFill>
                  <a:srgbClr val="000066"/>
                </a:solidFill>
              </a:rPr>
              <a:t>(</a:t>
            </a:r>
            <a:r>
              <a:rPr lang="en-US" altLang="zh-CN" sz="2400" i="1">
                <a:solidFill>
                  <a:srgbClr val="000066"/>
                </a:solidFill>
              </a:rPr>
              <a:t>x</a:t>
            </a:r>
            <a:r>
              <a:rPr lang="en-US" altLang="zh-CN" sz="2400">
                <a:solidFill>
                  <a:srgbClr val="000066"/>
                </a:solidFill>
              </a:rPr>
              <a:t>,</a:t>
            </a:r>
            <a:r>
              <a:rPr lang="en-US" altLang="zh-CN" sz="2400" i="1">
                <a:solidFill>
                  <a:srgbClr val="000066"/>
                </a:solidFill>
              </a:rPr>
              <a:t>y</a:t>
            </a:r>
            <a:r>
              <a:rPr lang="en-US" altLang="zh-CN" sz="2400">
                <a:solidFill>
                  <a:srgbClr val="000066"/>
                </a:solidFill>
              </a:rPr>
              <a:t>)</a:t>
            </a:r>
            <a:r>
              <a:rPr lang="zh-CN" altLang="en-US" sz="2000">
                <a:solidFill>
                  <a:srgbClr val="000066"/>
                </a:solidFill>
              </a:rPr>
              <a:t>的非零区域</a:t>
            </a:r>
            <a:r>
              <a:rPr lang="zh-CN" altLang="en-US" sz="2400" b="0" i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395288" y="4508500"/>
            <a:ext cx="2574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当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0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≤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 &lt;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时</a:t>
            </a:r>
          </a:p>
        </p:txBody>
      </p:sp>
      <p:graphicFrame>
        <p:nvGraphicFramePr>
          <p:cNvPr id="54298" name="Object 26"/>
          <p:cNvGraphicFramePr>
            <a:graphicFrameLocks noChangeAspect="1"/>
          </p:cNvGraphicFramePr>
          <p:nvPr/>
        </p:nvGraphicFramePr>
        <p:xfrm>
          <a:off x="438150" y="4733925"/>
          <a:ext cx="59436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9" imgW="2790958" imgH="818946" progId="Equation.DSMT4">
                  <p:embed/>
                </p:oleObj>
              </mc:Choice>
              <mc:Fallback>
                <p:oleObj name="Equation" r:id="rId9" imgW="2790958" imgH="818946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733925"/>
                        <a:ext cx="5943600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634" name="直接连接符 2"/>
          <p:cNvCxnSpPr>
            <a:cxnSpLocks noChangeShapeType="1"/>
          </p:cNvCxnSpPr>
          <p:nvPr/>
        </p:nvCxnSpPr>
        <p:spPr bwMode="auto">
          <a:xfrm>
            <a:off x="6181725" y="3176588"/>
            <a:ext cx="2200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直接连接符 28"/>
          <p:cNvCxnSpPr>
            <a:cxnSpLocks noChangeShapeType="1"/>
          </p:cNvCxnSpPr>
          <p:nvPr/>
        </p:nvCxnSpPr>
        <p:spPr bwMode="auto">
          <a:xfrm>
            <a:off x="6296025" y="4076700"/>
            <a:ext cx="2200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96" grpId="0" animBg="1"/>
      <p:bldP spid="5429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14350" y="658961"/>
            <a:ext cx="62680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990000"/>
                </a:solidFill>
                <a:ea typeface="楷体_GB2312" pitchFamily="49" charset="-122"/>
              </a:rPr>
              <a:t>例</a:t>
            </a:r>
            <a:r>
              <a:rPr lang="en-US" altLang="zh-CN" sz="3200" dirty="0" smtClean="0">
                <a:solidFill>
                  <a:srgbClr val="990000"/>
                </a:solidFill>
                <a:ea typeface="楷体_GB2312" pitchFamily="49" charset="-122"/>
              </a:rPr>
              <a:t>6</a:t>
            </a:r>
            <a:r>
              <a:rPr lang="en-US" altLang="zh-CN" sz="3200" dirty="0" smtClean="0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000066"/>
                </a:solidFill>
                <a:ea typeface="楷体_GB2312" pitchFamily="49" charset="-122"/>
              </a:rPr>
              <a:t>设（</a:t>
            </a:r>
            <a:r>
              <a:rPr lang="en-US" altLang="zh-CN" sz="3200" i="1" dirty="0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dirty="0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sz="3200" i="1" dirty="0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 sz="3200" dirty="0">
                <a:solidFill>
                  <a:srgbClr val="000066"/>
                </a:solidFill>
                <a:ea typeface="楷体_GB2312" pitchFamily="49" charset="-122"/>
              </a:rPr>
              <a:t>）的联合概率密度为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068763"/>
              </p:ext>
            </p:extLst>
          </p:nvPr>
        </p:nvGraphicFramePr>
        <p:xfrm>
          <a:off x="539750" y="1284436"/>
          <a:ext cx="8294688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3" imgW="4064000" imgH="546100" progId="Equation.3">
                  <p:embed/>
                </p:oleObj>
              </mc:Choice>
              <mc:Fallback>
                <p:oleObj name="Equation" r:id="rId3" imgW="4064000" imgH="546100" progId="Equation.3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84436"/>
                        <a:ext cx="8294688" cy="119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427493"/>
              </p:ext>
            </p:extLst>
          </p:nvPr>
        </p:nvGraphicFramePr>
        <p:xfrm>
          <a:off x="609600" y="2608411"/>
          <a:ext cx="45561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5" imgW="2057400" imgH="304800" progId="Equation.3">
                  <p:embed/>
                </p:oleObj>
              </mc:Choice>
              <mc:Fallback>
                <p:oleObj name="Equation" r:id="rId5" imgW="2057400" imgH="304800" progId="Equation.3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08411"/>
                        <a:ext cx="455612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76725"/>
              </p:ext>
            </p:extLst>
          </p:nvPr>
        </p:nvGraphicFramePr>
        <p:xfrm>
          <a:off x="5257800" y="2597298"/>
          <a:ext cx="35702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7" imgW="1841500" imgH="266700" progId="Equation.3">
                  <p:embed/>
                </p:oleObj>
              </mc:Choice>
              <mc:Fallback>
                <p:oleObj name="Equation" r:id="rId7" imgW="1841500" imgH="266700" progId="Equation.3">
                  <p:embed/>
                  <p:pic>
                    <p:nvPicPr>
                      <p:cNvPr id="24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97298"/>
                        <a:ext cx="357028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889954"/>
              </p:ext>
            </p:extLst>
          </p:nvPr>
        </p:nvGraphicFramePr>
        <p:xfrm>
          <a:off x="762000" y="3316436"/>
          <a:ext cx="36766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9" imgW="1701800" imgH="266700" progId="Equation.3">
                  <p:embed/>
                </p:oleObj>
              </mc:Choice>
              <mc:Fallback>
                <p:oleObj name="Equation" r:id="rId9" imgW="1701800" imgH="266700" progId="Equation.3">
                  <p:embed/>
                  <p:pic>
                    <p:nvPicPr>
                      <p:cNvPr id="24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16436"/>
                        <a:ext cx="367665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81000" y="4026048"/>
            <a:ext cx="2835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分析  </a:t>
            </a: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解题困难</a:t>
            </a:r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0" y="5873898"/>
            <a:ext cx="3343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    </a:t>
            </a:r>
            <a:r>
              <a:rPr lang="en-US" altLang="zh-CN" sz="32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）求条件概率</a:t>
            </a:r>
            <a:r>
              <a:rPr lang="en-US" altLang="zh-CN" sz="3200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4619" name="Text Box 43"/>
          <p:cNvSpPr txBox="1">
            <a:spLocks noChangeArrowheads="1"/>
          </p:cNvSpPr>
          <p:nvPr/>
        </p:nvSpPr>
        <p:spPr bwMode="auto">
          <a:xfrm>
            <a:off x="457200" y="4730898"/>
            <a:ext cx="3429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）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确定条件概率</a:t>
            </a:r>
          </a:p>
          <a:p>
            <a:pPr eaLnBrk="1" hangingPunct="1"/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密度的存在区间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4448175" y="3648223"/>
            <a:ext cx="4416425" cy="2682875"/>
            <a:chOff x="2802" y="2198"/>
            <a:chExt cx="2782" cy="1690"/>
          </a:xfrm>
        </p:grpSpPr>
        <p:sp>
          <p:nvSpPr>
            <p:cNvPr id="15375" name="Line 45"/>
            <p:cNvSpPr>
              <a:spLocks noChangeShapeType="1"/>
            </p:cNvSpPr>
            <p:nvPr/>
          </p:nvSpPr>
          <p:spPr bwMode="auto">
            <a:xfrm>
              <a:off x="2812" y="3574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6" name="Line 46"/>
            <p:cNvSpPr>
              <a:spLocks noChangeShapeType="1"/>
            </p:cNvSpPr>
            <p:nvPr/>
          </p:nvSpPr>
          <p:spPr bwMode="auto">
            <a:xfrm flipV="1">
              <a:off x="3052" y="2326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7" name="Text Box 47"/>
            <p:cNvSpPr txBox="1">
              <a:spLocks noChangeArrowheads="1"/>
            </p:cNvSpPr>
            <p:nvPr/>
          </p:nvSpPr>
          <p:spPr bwMode="auto">
            <a:xfrm>
              <a:off x="2802" y="36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5378" name="Text Box 48"/>
            <p:cNvSpPr txBox="1">
              <a:spLocks noChangeArrowheads="1"/>
            </p:cNvSpPr>
            <p:nvPr/>
          </p:nvSpPr>
          <p:spPr bwMode="auto">
            <a:xfrm>
              <a:off x="5356" y="349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15379" name="Text Box 49"/>
            <p:cNvSpPr txBox="1">
              <a:spLocks noChangeArrowheads="1"/>
            </p:cNvSpPr>
            <p:nvPr/>
          </p:nvSpPr>
          <p:spPr bwMode="auto">
            <a:xfrm>
              <a:off x="3148" y="2198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15380" name="Text Box 50"/>
            <p:cNvSpPr txBox="1">
              <a:spLocks noChangeArrowheads="1"/>
            </p:cNvSpPr>
            <p:nvPr/>
          </p:nvSpPr>
          <p:spPr bwMode="auto">
            <a:xfrm>
              <a:off x="3820" y="35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5381" name="Text Box 51"/>
            <p:cNvSpPr txBox="1">
              <a:spLocks noChangeArrowheads="1"/>
            </p:cNvSpPr>
            <p:nvPr/>
          </p:nvSpPr>
          <p:spPr bwMode="auto">
            <a:xfrm>
              <a:off x="4732" y="35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15382" name="Text Box 52"/>
            <p:cNvSpPr txBox="1">
              <a:spLocks noChangeArrowheads="1"/>
            </p:cNvSpPr>
            <p:nvPr/>
          </p:nvSpPr>
          <p:spPr bwMode="auto">
            <a:xfrm>
              <a:off x="2888" y="25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5383" name="Line 53"/>
            <p:cNvSpPr>
              <a:spLocks noChangeShapeType="1"/>
            </p:cNvSpPr>
            <p:nvPr/>
          </p:nvSpPr>
          <p:spPr bwMode="auto">
            <a:xfrm flipV="1">
              <a:off x="3052" y="2758"/>
              <a:ext cx="816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4" name="Line 54"/>
            <p:cNvSpPr>
              <a:spLocks noChangeShapeType="1"/>
            </p:cNvSpPr>
            <p:nvPr/>
          </p:nvSpPr>
          <p:spPr bwMode="auto">
            <a:xfrm flipV="1">
              <a:off x="4108" y="2758"/>
              <a:ext cx="768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5" name="Line 55"/>
            <p:cNvSpPr>
              <a:spLocks noChangeShapeType="1"/>
            </p:cNvSpPr>
            <p:nvPr/>
          </p:nvSpPr>
          <p:spPr bwMode="auto">
            <a:xfrm>
              <a:off x="3868" y="2758"/>
              <a:ext cx="10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6" name="AutoShape 56"/>
            <p:cNvSpPr>
              <a:spLocks noChangeArrowheads="1"/>
            </p:cNvSpPr>
            <p:nvPr/>
          </p:nvSpPr>
          <p:spPr bwMode="auto">
            <a:xfrm>
              <a:off x="3051" y="2750"/>
              <a:ext cx="1860" cy="816"/>
            </a:xfrm>
            <a:prstGeom prst="parallelogram">
              <a:avLst>
                <a:gd name="adj" fmla="val 10047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CC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7" name="Text Box 57"/>
            <p:cNvSpPr txBox="1">
              <a:spLocks noChangeArrowheads="1"/>
            </p:cNvSpPr>
            <p:nvPr/>
          </p:nvSpPr>
          <p:spPr bwMode="auto">
            <a:xfrm>
              <a:off x="4540" y="2950"/>
              <a:ext cx="7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y=x</a:t>
              </a:r>
              <a:r>
                <a:rPr lang="zh-CN" altLang="en-US" sz="2800" i="1">
                  <a:solidFill>
                    <a:srgbClr val="000066"/>
                  </a:solidFill>
                </a:rPr>
                <a:t>－</a:t>
              </a:r>
              <a:r>
                <a:rPr lang="en-US" altLang="zh-CN" sz="28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5388" name="Text Box 58"/>
            <p:cNvSpPr txBox="1">
              <a:spLocks noChangeArrowheads="1"/>
            </p:cNvSpPr>
            <p:nvPr/>
          </p:nvSpPr>
          <p:spPr bwMode="auto">
            <a:xfrm>
              <a:off x="3196" y="2614"/>
              <a:ext cx="4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y=x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4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8" grpId="0"/>
      <p:bldP spid="24615" grpId="0"/>
      <p:bldP spid="246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533400" y="2971800"/>
          <a:ext cx="346233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3" imgW="1409088" imgH="330057" progId="Equation.3">
                  <p:embed/>
                </p:oleObj>
              </mc:Choice>
              <mc:Fallback>
                <p:oleObj name="Equation" r:id="rId3" imgW="1409088" imgH="330057" progId="Equation.3">
                  <p:embed/>
                  <p:pic>
                    <p:nvPicPr>
                      <p:cNvPr id="297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3462338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0" name="Object 24"/>
          <p:cNvGraphicFramePr>
            <a:graphicFrameLocks noChangeAspect="1"/>
          </p:cNvGraphicFramePr>
          <p:nvPr/>
        </p:nvGraphicFramePr>
        <p:xfrm>
          <a:off x="1476375" y="3860800"/>
          <a:ext cx="4391025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公式" r:id="rId5" imgW="2184400" imgH="1231900" progId="Equation.3">
                  <p:embed/>
                </p:oleObj>
              </mc:Choice>
              <mc:Fallback>
                <p:oleObj name="公式" r:id="rId5" imgW="2184400" imgH="1231900" progId="Equation.3">
                  <p:embed/>
                  <p:pic>
                    <p:nvPicPr>
                      <p:cNvPr id="297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860800"/>
                        <a:ext cx="4391025" cy="235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828800" y="457200"/>
            <a:ext cx="5010150" cy="2479675"/>
            <a:chOff x="1152" y="288"/>
            <a:chExt cx="3156" cy="1562"/>
          </a:xfrm>
        </p:grpSpPr>
        <p:sp>
          <p:nvSpPr>
            <p:cNvPr id="16400" name="Line 25"/>
            <p:cNvSpPr>
              <a:spLocks noChangeShapeType="1"/>
            </p:cNvSpPr>
            <p:nvPr/>
          </p:nvSpPr>
          <p:spPr bwMode="auto">
            <a:xfrm>
              <a:off x="1152" y="1536"/>
              <a:ext cx="30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1" name="Line 26"/>
            <p:cNvSpPr>
              <a:spLocks noChangeShapeType="1"/>
            </p:cNvSpPr>
            <p:nvPr/>
          </p:nvSpPr>
          <p:spPr bwMode="auto">
            <a:xfrm flipV="1">
              <a:off x="1584" y="288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2" name="Text Box 27"/>
            <p:cNvSpPr txBox="1">
              <a:spLocks noChangeArrowheads="1"/>
            </p:cNvSpPr>
            <p:nvPr/>
          </p:nvSpPr>
          <p:spPr bwMode="auto">
            <a:xfrm>
              <a:off x="1334" y="156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6403" name="Text Box 28"/>
            <p:cNvSpPr txBox="1">
              <a:spLocks noChangeArrowheads="1"/>
            </p:cNvSpPr>
            <p:nvPr/>
          </p:nvSpPr>
          <p:spPr bwMode="auto">
            <a:xfrm>
              <a:off x="4080" y="15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16404" name="Text Box 29"/>
            <p:cNvSpPr txBox="1">
              <a:spLocks noChangeArrowheads="1"/>
            </p:cNvSpPr>
            <p:nvPr/>
          </p:nvSpPr>
          <p:spPr bwMode="auto">
            <a:xfrm>
              <a:off x="1680" y="304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16405" name="Text Box 30"/>
            <p:cNvSpPr txBox="1">
              <a:spLocks noChangeArrowheads="1"/>
            </p:cNvSpPr>
            <p:nvPr/>
          </p:nvSpPr>
          <p:spPr bwMode="auto">
            <a:xfrm>
              <a:off x="2544" y="1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6406" name="Text Box 31"/>
            <p:cNvSpPr txBox="1">
              <a:spLocks noChangeArrowheads="1"/>
            </p:cNvSpPr>
            <p:nvPr/>
          </p:nvSpPr>
          <p:spPr bwMode="auto">
            <a:xfrm>
              <a:off x="3360" y="1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16407" name="Text Box 32"/>
            <p:cNvSpPr txBox="1">
              <a:spLocks noChangeArrowheads="1"/>
            </p:cNvSpPr>
            <p:nvPr/>
          </p:nvSpPr>
          <p:spPr bwMode="auto">
            <a:xfrm>
              <a:off x="1420" y="5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6408" name="Line 33"/>
            <p:cNvSpPr>
              <a:spLocks noChangeShapeType="1"/>
            </p:cNvSpPr>
            <p:nvPr/>
          </p:nvSpPr>
          <p:spPr bwMode="auto">
            <a:xfrm flipV="1">
              <a:off x="1584" y="720"/>
              <a:ext cx="816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9" name="Line 34"/>
            <p:cNvSpPr>
              <a:spLocks noChangeShapeType="1"/>
            </p:cNvSpPr>
            <p:nvPr/>
          </p:nvSpPr>
          <p:spPr bwMode="auto">
            <a:xfrm flipV="1">
              <a:off x="2640" y="720"/>
              <a:ext cx="768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0" name="Line 35"/>
            <p:cNvSpPr>
              <a:spLocks noChangeShapeType="1"/>
            </p:cNvSpPr>
            <p:nvPr/>
          </p:nvSpPr>
          <p:spPr bwMode="auto">
            <a:xfrm>
              <a:off x="2400" y="720"/>
              <a:ext cx="10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1" name="AutoShape 36"/>
            <p:cNvSpPr>
              <a:spLocks noChangeArrowheads="1"/>
            </p:cNvSpPr>
            <p:nvPr/>
          </p:nvSpPr>
          <p:spPr bwMode="auto">
            <a:xfrm>
              <a:off x="1600" y="709"/>
              <a:ext cx="1814" cy="815"/>
            </a:xfrm>
            <a:prstGeom prst="parallelogram">
              <a:avLst>
                <a:gd name="adj" fmla="val 9810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CC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2" name="Text Box 37"/>
            <p:cNvSpPr txBox="1">
              <a:spLocks noChangeArrowheads="1"/>
            </p:cNvSpPr>
            <p:nvPr/>
          </p:nvSpPr>
          <p:spPr bwMode="auto">
            <a:xfrm>
              <a:off x="3107" y="912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y=x</a:t>
              </a:r>
              <a:r>
                <a:rPr lang="zh-CN" altLang="en-US" sz="2800" i="1">
                  <a:solidFill>
                    <a:srgbClr val="000066"/>
                  </a:solidFill>
                </a:rPr>
                <a:t>－</a:t>
              </a:r>
              <a:r>
                <a:rPr lang="en-US" altLang="zh-CN" sz="28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6413" name="Text Box 38"/>
            <p:cNvSpPr txBox="1">
              <a:spLocks noChangeArrowheads="1"/>
            </p:cNvSpPr>
            <p:nvPr/>
          </p:nvSpPr>
          <p:spPr bwMode="auto">
            <a:xfrm>
              <a:off x="1881" y="608"/>
              <a:ext cx="4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y=x</a:t>
              </a:r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2124075" y="620713"/>
            <a:ext cx="3648075" cy="2286000"/>
            <a:chOff x="1262" y="391"/>
            <a:chExt cx="2298" cy="1440"/>
          </a:xfrm>
        </p:grpSpPr>
        <p:sp>
          <p:nvSpPr>
            <p:cNvPr id="16396" name="Line 39"/>
            <p:cNvSpPr>
              <a:spLocks noChangeShapeType="1"/>
            </p:cNvSpPr>
            <p:nvPr/>
          </p:nvSpPr>
          <p:spPr bwMode="auto">
            <a:xfrm flipV="1">
              <a:off x="1262" y="391"/>
              <a:ext cx="0" cy="14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7" name="Line 40"/>
            <p:cNvSpPr>
              <a:spLocks noChangeShapeType="1"/>
            </p:cNvSpPr>
            <p:nvPr/>
          </p:nvSpPr>
          <p:spPr bwMode="auto">
            <a:xfrm flipV="1">
              <a:off x="1935" y="391"/>
              <a:ext cx="0" cy="13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8" name="Line 41"/>
            <p:cNvSpPr>
              <a:spLocks noChangeShapeType="1"/>
            </p:cNvSpPr>
            <p:nvPr/>
          </p:nvSpPr>
          <p:spPr bwMode="auto">
            <a:xfrm flipV="1">
              <a:off x="2933" y="391"/>
              <a:ext cx="0" cy="13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9" name="Line 42"/>
            <p:cNvSpPr>
              <a:spLocks noChangeShapeType="1"/>
            </p:cNvSpPr>
            <p:nvPr/>
          </p:nvSpPr>
          <p:spPr bwMode="auto">
            <a:xfrm flipV="1">
              <a:off x="3560" y="391"/>
              <a:ext cx="0" cy="13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9754" name="Object 58"/>
          <p:cNvGraphicFramePr>
            <a:graphicFrameLocks noGrp="1" noChangeAspect="1"/>
          </p:cNvGraphicFramePr>
          <p:nvPr/>
        </p:nvGraphicFramePr>
        <p:xfrm>
          <a:off x="1979613" y="4724400"/>
          <a:ext cx="38877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公式" r:id="rId7" imgW="2311400" imgH="419100" progId="Equation.3">
                  <p:embed/>
                </p:oleObj>
              </mc:Choice>
              <mc:Fallback>
                <p:oleObj name="公式" r:id="rId7" imgW="2311400" imgH="419100" progId="Equation.3">
                  <p:embed/>
                  <p:pic>
                    <p:nvPicPr>
                      <p:cNvPr id="29754" name="Object 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24400"/>
                        <a:ext cx="388778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7" name="Object 61"/>
          <p:cNvGraphicFramePr>
            <a:graphicFrameLocks noGrp="1" noChangeAspect="1"/>
          </p:cNvGraphicFramePr>
          <p:nvPr/>
        </p:nvGraphicFramePr>
        <p:xfrm>
          <a:off x="2051050" y="5661025"/>
          <a:ext cx="36734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公式" r:id="rId9" imgW="2082800" imgH="266700" progId="Equation.3">
                  <p:embed/>
                </p:oleObj>
              </mc:Choice>
              <mc:Fallback>
                <p:oleObj name="公式" r:id="rId9" imgW="2082800" imgH="266700" progId="Equation.3">
                  <p:embed/>
                  <p:pic>
                    <p:nvPicPr>
                      <p:cNvPr id="29757" name="Object 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661025"/>
                        <a:ext cx="36734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42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93713" y="863600"/>
            <a:ext cx="954087" cy="579438"/>
          </a:xfrm>
          <a:prstGeom prst="rect">
            <a:avLst/>
          </a:prstGeom>
          <a:gradFill rotWithShape="0">
            <a:gsLst>
              <a:gs pos="0">
                <a:srgbClr val="FF6699"/>
              </a:gs>
              <a:gs pos="50000">
                <a:srgbClr val="FFFFFF"/>
              </a:gs>
              <a:gs pos="100000">
                <a:srgbClr val="FF66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  <a:endParaRPr lang="zh-CN" altLang="en-US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81025" y="2636838"/>
            <a:ext cx="6153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由随机变量定义及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σ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代数性质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有</a:t>
            </a:r>
            <a:r>
              <a:rPr lang="zh-CN" altLang="en-US" sz="2400" b="0">
                <a:solidFill>
                  <a:srgbClr val="000066"/>
                </a:solidFill>
              </a:rPr>
              <a:t> 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581025" y="3186113"/>
          <a:ext cx="66548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3" imgW="2429044" imgH="371559" progId="Equation.3">
                  <p:embed/>
                </p:oleObj>
              </mc:Choice>
              <mc:Fallback>
                <p:oleObj name="公式" r:id="rId3" imgW="2429044" imgH="37155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3186113"/>
                        <a:ext cx="66548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581025" y="4508500"/>
          <a:ext cx="59832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5" imgW="1980981" imgH="114188" progId="Equation.3">
                  <p:embed/>
                </p:oleObj>
              </mc:Choice>
              <mc:Fallback>
                <p:oleObj name="公式" r:id="rId5" imgW="1980981" imgH="11418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4508500"/>
                        <a:ext cx="59832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Grp="1" noChangeAspect="1"/>
          </p:cNvGraphicFramePr>
          <p:nvPr>
            <p:ph idx="4294967295"/>
          </p:nvPr>
        </p:nvGraphicFramePr>
        <p:xfrm>
          <a:off x="581025" y="5511800"/>
          <a:ext cx="54467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7" imgW="1819341" imgH="114188" progId="Equation.3">
                  <p:embed/>
                </p:oleObj>
              </mc:Choice>
              <mc:Fallback>
                <p:oleObj name="公式" r:id="rId7" imgW="1819341" imgH="11418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5511800"/>
                        <a:ext cx="54467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482725" y="815975"/>
          <a:ext cx="52435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9" imgW="1876625" imgH="171283" progId="Equation.3">
                  <p:embed/>
                </p:oleObj>
              </mc:Choice>
              <mc:Fallback>
                <p:oleObj name="公式" r:id="rId9" imgW="1876625" imgH="17128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815975"/>
                        <a:ext cx="52435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1547813" y="1624013"/>
            <a:ext cx="3767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{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≤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}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总有意义</a:t>
            </a:r>
            <a:r>
              <a:rPr lang="en-US" altLang="zh-CN">
                <a:solidFill>
                  <a:srgbClr val="000066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 autoUpdateAnimBg="0"/>
      <p:bldP spid="26631" grpId="0" autoUpdateAnimBg="0"/>
      <p:bldP spid="2663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4" name="Object 24"/>
          <p:cNvGraphicFramePr>
            <a:graphicFrameLocks noChangeAspect="1"/>
          </p:cNvGraphicFramePr>
          <p:nvPr/>
        </p:nvGraphicFramePr>
        <p:xfrm>
          <a:off x="809625" y="3733800"/>
          <a:ext cx="4267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3" imgW="1879600" imgH="254000" progId="Equation.3">
                  <p:embed/>
                </p:oleObj>
              </mc:Choice>
              <mc:Fallback>
                <p:oleObj name="Equation" r:id="rId3" imgW="1879600" imgH="254000" progId="Equation.3">
                  <p:embed/>
                  <p:pic>
                    <p:nvPicPr>
                      <p:cNvPr id="256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3733800"/>
                        <a:ext cx="42672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26"/>
          <p:cNvGraphicFramePr>
            <a:graphicFrameLocks noChangeAspect="1"/>
          </p:cNvGraphicFramePr>
          <p:nvPr/>
        </p:nvGraphicFramePr>
        <p:xfrm>
          <a:off x="730250" y="4797425"/>
          <a:ext cx="373221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5" imgW="3479800" imgH="977900" progId="Equation.3">
                  <p:embed/>
                </p:oleObj>
              </mc:Choice>
              <mc:Fallback>
                <p:oleObj name="Equation" r:id="rId5" imgW="3479800" imgH="977900" progId="Equation.3">
                  <p:embed/>
                  <p:pic>
                    <p:nvPicPr>
                      <p:cNvPr id="256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797425"/>
                        <a:ext cx="3732213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828800" y="796925"/>
            <a:ext cx="5010150" cy="2479675"/>
            <a:chOff x="1152" y="288"/>
            <a:chExt cx="3156" cy="1562"/>
          </a:xfrm>
        </p:grpSpPr>
        <p:sp>
          <p:nvSpPr>
            <p:cNvPr id="17419" name="Line 41"/>
            <p:cNvSpPr>
              <a:spLocks noChangeShapeType="1"/>
            </p:cNvSpPr>
            <p:nvPr/>
          </p:nvSpPr>
          <p:spPr bwMode="auto">
            <a:xfrm>
              <a:off x="1152" y="1536"/>
              <a:ext cx="30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0" name="Line 42"/>
            <p:cNvSpPr>
              <a:spLocks noChangeShapeType="1"/>
            </p:cNvSpPr>
            <p:nvPr/>
          </p:nvSpPr>
          <p:spPr bwMode="auto">
            <a:xfrm flipV="1">
              <a:off x="1584" y="288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1" name="Text Box 43"/>
            <p:cNvSpPr txBox="1">
              <a:spLocks noChangeArrowheads="1"/>
            </p:cNvSpPr>
            <p:nvPr/>
          </p:nvSpPr>
          <p:spPr bwMode="auto">
            <a:xfrm>
              <a:off x="1334" y="156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7422" name="Text Box 44"/>
            <p:cNvSpPr txBox="1">
              <a:spLocks noChangeArrowheads="1"/>
            </p:cNvSpPr>
            <p:nvPr/>
          </p:nvSpPr>
          <p:spPr bwMode="auto">
            <a:xfrm>
              <a:off x="4080" y="15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17423" name="Text Box 45"/>
            <p:cNvSpPr txBox="1">
              <a:spLocks noChangeArrowheads="1"/>
            </p:cNvSpPr>
            <p:nvPr/>
          </p:nvSpPr>
          <p:spPr bwMode="auto">
            <a:xfrm>
              <a:off x="1680" y="304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17424" name="Text Box 46"/>
            <p:cNvSpPr txBox="1">
              <a:spLocks noChangeArrowheads="1"/>
            </p:cNvSpPr>
            <p:nvPr/>
          </p:nvSpPr>
          <p:spPr bwMode="auto">
            <a:xfrm>
              <a:off x="2544" y="1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7425" name="Text Box 47"/>
            <p:cNvSpPr txBox="1">
              <a:spLocks noChangeArrowheads="1"/>
            </p:cNvSpPr>
            <p:nvPr/>
          </p:nvSpPr>
          <p:spPr bwMode="auto">
            <a:xfrm>
              <a:off x="3360" y="1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17426" name="Text Box 48"/>
            <p:cNvSpPr txBox="1">
              <a:spLocks noChangeArrowheads="1"/>
            </p:cNvSpPr>
            <p:nvPr/>
          </p:nvSpPr>
          <p:spPr bwMode="auto">
            <a:xfrm>
              <a:off x="1420" y="5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7427" name="Line 49"/>
            <p:cNvSpPr>
              <a:spLocks noChangeShapeType="1"/>
            </p:cNvSpPr>
            <p:nvPr/>
          </p:nvSpPr>
          <p:spPr bwMode="auto">
            <a:xfrm flipV="1">
              <a:off x="1584" y="720"/>
              <a:ext cx="816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8" name="Line 50"/>
            <p:cNvSpPr>
              <a:spLocks noChangeShapeType="1"/>
            </p:cNvSpPr>
            <p:nvPr/>
          </p:nvSpPr>
          <p:spPr bwMode="auto">
            <a:xfrm flipV="1">
              <a:off x="2640" y="720"/>
              <a:ext cx="768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9" name="Line 51"/>
            <p:cNvSpPr>
              <a:spLocks noChangeShapeType="1"/>
            </p:cNvSpPr>
            <p:nvPr/>
          </p:nvSpPr>
          <p:spPr bwMode="auto">
            <a:xfrm>
              <a:off x="2400" y="720"/>
              <a:ext cx="10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0" name="AutoShape 52"/>
            <p:cNvSpPr>
              <a:spLocks noChangeArrowheads="1"/>
            </p:cNvSpPr>
            <p:nvPr/>
          </p:nvSpPr>
          <p:spPr bwMode="auto">
            <a:xfrm>
              <a:off x="1584" y="720"/>
              <a:ext cx="1824" cy="816"/>
            </a:xfrm>
            <a:prstGeom prst="parallelogram">
              <a:avLst>
                <a:gd name="adj" fmla="val 9852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CC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1" name="Text Box 53"/>
            <p:cNvSpPr txBox="1">
              <a:spLocks noChangeArrowheads="1"/>
            </p:cNvSpPr>
            <p:nvPr/>
          </p:nvSpPr>
          <p:spPr bwMode="auto">
            <a:xfrm>
              <a:off x="3360" y="912"/>
              <a:ext cx="7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y=x</a:t>
              </a:r>
              <a:r>
                <a:rPr lang="zh-CN" altLang="en-US" sz="2800" i="1">
                  <a:solidFill>
                    <a:srgbClr val="000066"/>
                  </a:solidFill>
                </a:rPr>
                <a:t>－</a:t>
              </a:r>
              <a:r>
                <a:rPr lang="en-US" altLang="zh-CN" sz="28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7432" name="Text Box 54"/>
            <p:cNvSpPr txBox="1">
              <a:spLocks noChangeArrowheads="1"/>
            </p:cNvSpPr>
            <p:nvPr/>
          </p:nvSpPr>
          <p:spPr bwMode="auto">
            <a:xfrm>
              <a:off x="1728" y="576"/>
              <a:ext cx="4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y=x</a:t>
              </a:r>
            </a:p>
          </p:txBody>
        </p:sp>
      </p:grpSp>
      <p:sp>
        <p:nvSpPr>
          <p:cNvPr id="25656" name="Line 56"/>
          <p:cNvSpPr>
            <a:spLocks noChangeShapeType="1"/>
          </p:cNvSpPr>
          <p:nvPr/>
        </p:nvSpPr>
        <p:spPr bwMode="auto">
          <a:xfrm flipV="1">
            <a:off x="3505200" y="1066800"/>
            <a:ext cx="0" cy="2209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5660" name="Object 60"/>
          <p:cNvGraphicFramePr>
            <a:graphicFrameLocks noChangeAspect="1"/>
          </p:cNvGraphicFramePr>
          <p:nvPr/>
        </p:nvGraphicFramePr>
        <p:xfrm>
          <a:off x="4492625" y="4413250"/>
          <a:ext cx="2736850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7" imgW="1041120" imgH="660240" progId="Equation.DSMT4">
                  <p:embed/>
                </p:oleObj>
              </mc:Choice>
              <mc:Fallback>
                <p:oleObj name="Equation" r:id="rId7" imgW="1041120" imgH="660240" progId="Equation.DSMT4">
                  <p:embed/>
                  <p:pic>
                    <p:nvPicPr>
                      <p:cNvPr id="2566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4413250"/>
                        <a:ext cx="2736850" cy="184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92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900113" y="3213100"/>
          <a:ext cx="54419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3" imgW="2082600" imgH="228600" progId="Equation.DSMT4">
                  <p:embed/>
                </p:oleObj>
              </mc:Choice>
              <mc:Fallback>
                <p:oleObj name="Equation" r:id="rId3" imgW="2082600" imgH="228600" progId="Equation.DSMT4">
                  <p:embed/>
                  <p:pic>
                    <p:nvPicPr>
                      <p:cNvPr id="43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544195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914400" y="3810000"/>
          <a:ext cx="74676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5" imgW="3429000" imgH="749300" progId="Equation.3">
                  <p:embed/>
                </p:oleObj>
              </mc:Choice>
              <mc:Fallback>
                <p:oleObj name="Equation" r:id="rId5" imgW="3429000" imgH="749300" progId="Equation.3">
                  <p:embed/>
                  <p:pic>
                    <p:nvPicPr>
                      <p:cNvPr id="430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7467600" cy="162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684213" y="5589588"/>
          <a:ext cx="72072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7" imgW="7162800" imgH="558800" progId="Equation.3">
                  <p:embed/>
                </p:oleObj>
              </mc:Choice>
              <mc:Fallback>
                <p:oleObj name="Equation" r:id="rId7" imgW="7162800" imgH="558800" progId="Equation.3">
                  <p:embed/>
                  <p:pic>
                    <p:nvPicPr>
                      <p:cNvPr id="430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589588"/>
                        <a:ext cx="720725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828800" y="457200"/>
            <a:ext cx="5010150" cy="2479675"/>
            <a:chOff x="1152" y="288"/>
            <a:chExt cx="3156" cy="1562"/>
          </a:xfrm>
        </p:grpSpPr>
        <p:sp>
          <p:nvSpPr>
            <p:cNvPr id="18443" name="Line 12"/>
            <p:cNvSpPr>
              <a:spLocks noChangeShapeType="1"/>
            </p:cNvSpPr>
            <p:nvPr/>
          </p:nvSpPr>
          <p:spPr bwMode="auto">
            <a:xfrm>
              <a:off x="1152" y="1536"/>
              <a:ext cx="30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" name="Line 13"/>
            <p:cNvSpPr>
              <a:spLocks noChangeShapeType="1"/>
            </p:cNvSpPr>
            <p:nvPr/>
          </p:nvSpPr>
          <p:spPr bwMode="auto">
            <a:xfrm flipV="1">
              <a:off x="1584" y="288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5" name="Text Box 14"/>
            <p:cNvSpPr txBox="1">
              <a:spLocks noChangeArrowheads="1"/>
            </p:cNvSpPr>
            <p:nvPr/>
          </p:nvSpPr>
          <p:spPr bwMode="auto">
            <a:xfrm>
              <a:off x="1334" y="156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8446" name="Text Box 15"/>
            <p:cNvSpPr txBox="1">
              <a:spLocks noChangeArrowheads="1"/>
            </p:cNvSpPr>
            <p:nvPr/>
          </p:nvSpPr>
          <p:spPr bwMode="auto">
            <a:xfrm>
              <a:off x="4080" y="15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18447" name="Text Box 16"/>
            <p:cNvSpPr txBox="1">
              <a:spLocks noChangeArrowheads="1"/>
            </p:cNvSpPr>
            <p:nvPr/>
          </p:nvSpPr>
          <p:spPr bwMode="auto">
            <a:xfrm>
              <a:off x="1680" y="304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18448" name="Text Box 17"/>
            <p:cNvSpPr txBox="1">
              <a:spLocks noChangeArrowheads="1"/>
            </p:cNvSpPr>
            <p:nvPr/>
          </p:nvSpPr>
          <p:spPr bwMode="auto">
            <a:xfrm>
              <a:off x="2544" y="1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8449" name="Text Box 18"/>
            <p:cNvSpPr txBox="1">
              <a:spLocks noChangeArrowheads="1"/>
            </p:cNvSpPr>
            <p:nvPr/>
          </p:nvSpPr>
          <p:spPr bwMode="auto">
            <a:xfrm>
              <a:off x="3360" y="1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18450" name="Text Box 19"/>
            <p:cNvSpPr txBox="1">
              <a:spLocks noChangeArrowheads="1"/>
            </p:cNvSpPr>
            <p:nvPr/>
          </p:nvSpPr>
          <p:spPr bwMode="auto">
            <a:xfrm>
              <a:off x="1420" y="5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8451" name="Line 20"/>
            <p:cNvSpPr>
              <a:spLocks noChangeShapeType="1"/>
            </p:cNvSpPr>
            <p:nvPr/>
          </p:nvSpPr>
          <p:spPr bwMode="auto">
            <a:xfrm flipV="1">
              <a:off x="1584" y="720"/>
              <a:ext cx="816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2" name="Line 21"/>
            <p:cNvSpPr>
              <a:spLocks noChangeShapeType="1"/>
            </p:cNvSpPr>
            <p:nvPr/>
          </p:nvSpPr>
          <p:spPr bwMode="auto">
            <a:xfrm flipV="1">
              <a:off x="2640" y="720"/>
              <a:ext cx="768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Line 22"/>
            <p:cNvSpPr>
              <a:spLocks noChangeShapeType="1"/>
            </p:cNvSpPr>
            <p:nvPr/>
          </p:nvSpPr>
          <p:spPr bwMode="auto">
            <a:xfrm>
              <a:off x="2400" y="720"/>
              <a:ext cx="10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4" name="AutoShape 23"/>
            <p:cNvSpPr>
              <a:spLocks noChangeArrowheads="1"/>
            </p:cNvSpPr>
            <p:nvPr/>
          </p:nvSpPr>
          <p:spPr bwMode="auto">
            <a:xfrm>
              <a:off x="1584" y="720"/>
              <a:ext cx="1824" cy="816"/>
            </a:xfrm>
            <a:prstGeom prst="parallelogram">
              <a:avLst>
                <a:gd name="adj" fmla="val 9852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CC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5" name="Text Box 24"/>
            <p:cNvSpPr txBox="1">
              <a:spLocks noChangeArrowheads="1"/>
            </p:cNvSpPr>
            <p:nvPr/>
          </p:nvSpPr>
          <p:spPr bwMode="auto">
            <a:xfrm>
              <a:off x="3360" y="912"/>
              <a:ext cx="7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y=x</a:t>
              </a:r>
              <a:r>
                <a:rPr lang="zh-CN" altLang="en-US" sz="2800" i="1">
                  <a:solidFill>
                    <a:srgbClr val="000066"/>
                  </a:solidFill>
                </a:rPr>
                <a:t>－</a:t>
              </a:r>
              <a:r>
                <a:rPr lang="en-US" altLang="zh-CN" sz="28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8456" name="Text Box 25"/>
            <p:cNvSpPr txBox="1">
              <a:spLocks noChangeArrowheads="1"/>
            </p:cNvSpPr>
            <p:nvPr/>
          </p:nvSpPr>
          <p:spPr bwMode="auto">
            <a:xfrm>
              <a:off x="1728" y="576"/>
              <a:ext cx="4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</a:rPr>
                <a:t>y=x</a:t>
              </a:r>
            </a:p>
          </p:txBody>
        </p:sp>
      </p:grpSp>
      <p:sp>
        <p:nvSpPr>
          <p:cNvPr id="43036" name="Line 28"/>
          <p:cNvSpPr>
            <a:spLocks noChangeShapeType="1"/>
          </p:cNvSpPr>
          <p:nvPr/>
        </p:nvSpPr>
        <p:spPr bwMode="auto">
          <a:xfrm flipV="1">
            <a:off x="4572000" y="762000"/>
            <a:ext cx="0" cy="2209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755650" y="765175"/>
          <a:ext cx="7315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3" imgW="3429000" imgH="342900" progId="Equation.3">
                  <p:embed/>
                </p:oleObj>
              </mc:Choice>
              <mc:Fallback>
                <p:oleObj name="Equation" r:id="rId3" imgW="3429000" imgH="342900" progId="Equation.3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765175"/>
                        <a:ext cx="73152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4343400" y="1600200"/>
          <a:ext cx="25908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Equation" r:id="rId5" imgW="1167893" imgH="444307" progId="Equation.3">
                  <p:embed/>
                </p:oleObj>
              </mc:Choice>
              <mc:Fallback>
                <p:oleObj name="Equation" r:id="rId5" imgW="1167893" imgH="444307" progId="Equation.3">
                  <p:embed/>
                  <p:pic>
                    <p:nvPicPr>
                      <p:cNvPr id="26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00200"/>
                        <a:ext cx="25908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762000" y="2806700"/>
          <a:ext cx="76200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Equation" r:id="rId7" imgW="3416300" imgH="342900" progId="Equation.3">
                  <p:embed/>
                </p:oleObj>
              </mc:Choice>
              <mc:Fallback>
                <p:oleObj name="Equation" r:id="rId7" imgW="3416300" imgH="342900" progId="Equation.3">
                  <p:embed/>
                  <p:pic>
                    <p:nvPicPr>
                      <p:cNvPr id="26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06700"/>
                        <a:ext cx="76200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4579938" y="3689350"/>
          <a:ext cx="29448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公式" r:id="rId9" imgW="1269449" imgH="406224" progId="Equation.3">
                  <p:embed/>
                </p:oleObj>
              </mc:Choice>
              <mc:Fallback>
                <p:oleObj name="公式" r:id="rId9" imgW="1269449" imgH="406224" progId="Equation.3">
                  <p:embed/>
                  <p:pic>
                    <p:nvPicPr>
                      <p:cNvPr id="266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3689350"/>
                        <a:ext cx="2944812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533400" y="4724400"/>
            <a:ext cx="2590800" cy="1295400"/>
          </a:xfrm>
          <a:prstGeom prst="cloudCallout">
            <a:avLst>
              <a:gd name="adj1" fmla="val 116727"/>
              <a:gd name="adj2" fmla="val -99634"/>
            </a:avLst>
          </a:prstGeom>
          <a:gradFill rotWithShape="0">
            <a:gsLst>
              <a:gs pos="0">
                <a:srgbClr val="FFFFFF"/>
              </a:gs>
              <a:gs pos="100000">
                <a:srgbClr val="33CCFF"/>
              </a:gs>
            </a:gsLst>
            <a:lin ang="5400000" scaled="1"/>
          </a:gradFill>
          <a:ln w="28575">
            <a:solidFill>
              <a:srgbClr val="FF7C8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0066"/>
                </a:solidFill>
              </a:rPr>
              <a:t>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注意下限的确定</a:t>
            </a:r>
          </a:p>
        </p:txBody>
      </p:sp>
    </p:spTree>
    <p:extLst>
      <p:ext uri="{BB962C8B-B14F-4D97-AF65-F5344CB8AC3E}">
        <p14:creationId xmlns:p14="http://schemas.microsoft.com/office/powerpoint/2010/main" val="29818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68313" y="549275"/>
            <a:ext cx="8137525" cy="2287588"/>
            <a:chOff x="249" y="436"/>
            <a:chExt cx="5126" cy="1441"/>
          </a:xfrm>
        </p:grpSpPr>
        <p:sp>
          <p:nvSpPr>
            <p:cNvPr id="27655" name="Rectangle 12"/>
            <p:cNvSpPr>
              <a:spLocks noChangeArrowheads="1"/>
            </p:cNvSpPr>
            <p:nvPr/>
          </p:nvSpPr>
          <p:spPr bwMode="auto">
            <a:xfrm>
              <a:off x="249" y="436"/>
              <a:ext cx="5126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en-US" altLang="zh-CN" dirty="0" smtClean="0">
                  <a:solidFill>
                    <a:srgbClr val="800000"/>
                  </a:solidFill>
                  <a:ea typeface="楷体_GB2312" pitchFamily="49" charset="-122"/>
                </a:rPr>
                <a:t>Ex.7</a:t>
              </a:r>
              <a:r>
                <a:rPr lang="zh-CN" altLang="en-US" dirty="0" smtClean="0">
                  <a:solidFill>
                    <a:srgbClr val="000066"/>
                  </a:solidFill>
                  <a:ea typeface="楷体_GB2312" pitchFamily="49" charset="-122"/>
                </a:rPr>
                <a:t>已知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～       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给定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X=x 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的条件下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,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的条件分布为        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求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的分布及给定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Y= y 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的条件下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X 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的条件分布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27656" name="Object 13"/>
            <p:cNvGraphicFramePr>
              <a:graphicFrameLocks noChangeAspect="1"/>
            </p:cNvGraphicFramePr>
            <p:nvPr/>
          </p:nvGraphicFramePr>
          <p:xfrm>
            <a:off x="2200" y="513"/>
            <a:ext cx="913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6" name="公式" r:id="rId4" imgW="523999" imgH="142736" progId="Equation.3">
                    <p:embed/>
                  </p:oleObj>
                </mc:Choice>
                <mc:Fallback>
                  <p:oleObj name="公式" r:id="rId4" imgW="523999" imgH="14273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513"/>
                          <a:ext cx="913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14"/>
            <p:cNvGraphicFramePr>
              <a:graphicFrameLocks noChangeAspect="1"/>
            </p:cNvGraphicFramePr>
            <p:nvPr/>
          </p:nvGraphicFramePr>
          <p:xfrm>
            <a:off x="2343" y="959"/>
            <a:ext cx="93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7" name="Equation" r:id="rId6" imgW="552419" imgH="152549" progId="Equation.3">
                    <p:embed/>
                  </p:oleObj>
                </mc:Choice>
                <mc:Fallback>
                  <p:oleObj name="Equation" r:id="rId6" imgW="552419" imgH="15254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959"/>
                          <a:ext cx="938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611188" y="2852738"/>
            <a:ext cx="1612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解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graphicFrame>
        <p:nvGraphicFramePr>
          <p:cNvPr id="18460" name="Object 28"/>
          <p:cNvGraphicFramePr>
            <a:graphicFrameLocks noChangeAspect="1"/>
          </p:cNvGraphicFramePr>
          <p:nvPr/>
        </p:nvGraphicFramePr>
        <p:xfrm>
          <a:off x="1258888" y="3105150"/>
          <a:ext cx="6546850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公式" r:id="rId8" imgW="2057360" imgH="457200" progId="Equation.3">
                  <p:embed/>
                </p:oleObj>
              </mc:Choice>
              <mc:Fallback>
                <p:oleObj name="公式" r:id="rId8" imgW="205736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05150"/>
                        <a:ext cx="6546850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29"/>
          <p:cNvGraphicFramePr>
            <a:graphicFrameLocks noGrp="1" noChangeAspect="1"/>
          </p:cNvGraphicFramePr>
          <p:nvPr>
            <p:ph idx="4294967295"/>
          </p:nvPr>
        </p:nvGraphicFramePr>
        <p:xfrm>
          <a:off x="1187450" y="4724400"/>
          <a:ext cx="6697663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公式" r:id="rId10" imgW="2123970" imgH="447833" progId="Equation.3">
                  <p:embed/>
                </p:oleObj>
              </mc:Choice>
              <mc:Fallback>
                <p:oleObj name="公式" r:id="rId10" imgW="2123970" imgH="44783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24400"/>
                        <a:ext cx="6697663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476375" y="1628775"/>
          <a:ext cx="72644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公式" r:id="rId3" imgW="2152835" imgH="419286" progId="Equation.3">
                  <p:embed/>
                </p:oleObj>
              </mc:Choice>
              <mc:Fallback>
                <p:oleObj name="公式" r:id="rId3" imgW="2152835" imgH="41928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28775"/>
                        <a:ext cx="7264400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657225" y="692150"/>
          <a:ext cx="56435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公式" r:id="rId5" imgW="1866856" imgH="181096" progId="Equation.3">
                  <p:embed/>
                </p:oleObj>
              </mc:Choice>
              <mc:Fallback>
                <p:oleObj name="公式" r:id="rId5" imgW="1866856" imgH="18109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692150"/>
                        <a:ext cx="5643563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1763713" y="4365625"/>
          <a:ext cx="55245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公式" r:id="rId7" imgW="1866856" imgH="419286" progId="Equation.3">
                  <p:embed/>
                </p:oleObj>
              </mc:Choice>
              <mc:Fallback>
                <p:oleObj name="公式" r:id="rId7" imgW="1866856" imgH="41928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65625"/>
                        <a:ext cx="55245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539750" y="3429000"/>
          <a:ext cx="41370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9" imgW="1409911" imgH="209643" progId="Equation.3">
                  <p:embed/>
                </p:oleObj>
              </mc:Choice>
              <mc:Fallback>
                <p:oleObj name="Equation" r:id="rId9" imgW="1409911" imgH="20964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41370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1128713" y="782638"/>
          <a:ext cx="6538912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公式" r:id="rId3" imgW="2209675" imgH="523661" progId="Equation.3">
                  <p:embed/>
                </p:oleObj>
              </mc:Choice>
              <mc:Fallback>
                <p:oleObj name="公式" r:id="rId3" imgW="2209675" imgH="52366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782638"/>
                        <a:ext cx="6538912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38337" y="3456038"/>
            <a:ext cx="8429625" cy="1992312"/>
            <a:chOff x="249" y="451"/>
            <a:chExt cx="5310" cy="1255"/>
          </a:xfrm>
        </p:grpSpPr>
        <p:sp>
          <p:nvSpPr>
            <p:cNvPr id="31754" name="Rectangle 11"/>
            <p:cNvSpPr>
              <a:spLocks noChangeArrowheads="1"/>
            </p:cNvSpPr>
            <p:nvPr/>
          </p:nvSpPr>
          <p:spPr bwMode="auto">
            <a:xfrm>
              <a:off x="249" y="451"/>
              <a:ext cx="5310" cy="1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本质上是事件的独立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,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定义在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(Ω,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F, 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P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上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对          随机事件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{</a:t>
              </a:r>
              <a:r>
                <a:rPr lang="en-US" altLang="zh-CN" i="1" dirty="0" err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dirty="0" err="1">
                  <a:ea typeface="楷体_GB2312" pitchFamily="49" charset="-122"/>
                </a:rPr>
                <a:t>≤</a:t>
              </a:r>
              <a:r>
                <a:rPr lang="en-US" altLang="zh-CN" i="1" dirty="0" err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}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与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{</a:t>
              </a:r>
              <a:r>
                <a:rPr lang="en-US" altLang="zh-CN" i="1" dirty="0" err="1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en-US" altLang="zh-CN" dirty="0" err="1">
                  <a:ea typeface="楷体_GB2312" pitchFamily="49" charset="-122"/>
                </a:rPr>
                <a:t>≤</a:t>
              </a:r>
              <a:r>
                <a:rPr lang="en-US" altLang="zh-CN" i="1" dirty="0" err="1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}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相互独立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31755" name="Object 10"/>
            <p:cNvGraphicFramePr>
              <a:graphicFrameLocks noChangeAspect="1"/>
            </p:cNvGraphicFramePr>
            <p:nvPr/>
          </p:nvGraphicFramePr>
          <p:xfrm>
            <a:off x="1338" y="935"/>
            <a:ext cx="132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4" name="Equation" r:id="rId3" imgW="790438" imgH="133369" progId="Equation.3">
                    <p:embed/>
                  </p:oleObj>
                </mc:Choice>
                <mc:Fallback>
                  <p:oleObj name="Equation" r:id="rId3" imgW="790438" imgH="13336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935"/>
                          <a:ext cx="1327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52227" y="3404043"/>
            <a:ext cx="593725" cy="579437"/>
          </a:xfrm>
          <a:prstGeom prst="rect">
            <a:avLst/>
          </a:prstGeom>
          <a:gradFill rotWithShape="0">
            <a:gsLst>
              <a:gs pos="0">
                <a:srgbClr val="FF6699"/>
              </a:gs>
              <a:gs pos="50000">
                <a:srgbClr val="FFFFFF"/>
              </a:gs>
              <a:gs pos="100000">
                <a:srgbClr val="FF66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246136"/>
              </p:ext>
            </p:extLst>
          </p:nvPr>
        </p:nvGraphicFramePr>
        <p:xfrm>
          <a:off x="1691680" y="5344418"/>
          <a:ext cx="69357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公式" r:id="rId5" imgW="2419275" imgH="133369" progId="Equation.3">
                  <p:embed/>
                </p:oleObj>
              </mc:Choice>
              <mc:Fallback>
                <p:oleObj name="公式" r:id="rId5" imgW="2419275" imgH="1333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344418"/>
                        <a:ext cx="69357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244948" y="5998468"/>
            <a:ext cx="4098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对所有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000066"/>
                </a:solidFill>
                <a:ea typeface="楷体_GB2312" pitchFamily="49" charset="-122"/>
              </a:rPr>
              <a:t>x, y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)∈</a:t>
            </a:r>
            <a:r>
              <a:rPr lang="en-US" altLang="zh-CN" i="1" dirty="0">
                <a:solidFill>
                  <a:srgbClr val="000066"/>
                </a:solidFill>
                <a:ea typeface="楷体_GB2312" pitchFamily="49" charset="-122"/>
              </a:rPr>
              <a:t>R</a:t>
            </a:r>
            <a:r>
              <a:rPr lang="en-US" altLang="zh-CN" baseline="-25000" dirty="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成立</a:t>
            </a:r>
            <a:r>
              <a: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564754" y="666130"/>
            <a:ext cx="4302125" cy="61753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66"/>
              </a:gs>
              <a:gs pos="100000">
                <a:srgbClr val="FFCC00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五、随机向量的独立性</a:t>
            </a:r>
          </a:p>
        </p:txBody>
      </p:sp>
      <p:graphicFrame>
        <p:nvGraphicFramePr>
          <p:cNvPr id="1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10727"/>
              </p:ext>
            </p:extLst>
          </p:nvPr>
        </p:nvGraphicFramePr>
        <p:xfrm>
          <a:off x="945952" y="2202084"/>
          <a:ext cx="75374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公式" r:id="rId7" imgW="2810053" imgH="133369" progId="Equation.3">
                  <p:embed/>
                </p:oleObj>
              </mc:Choice>
              <mc:Fallback>
                <p:oleObj name="公式" r:id="rId7" imgW="2810053" imgH="133369" progId="Equation.3">
                  <p:embed/>
                  <p:pic>
                    <p:nvPicPr>
                      <p:cNvPr id="133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952" y="2202084"/>
                        <a:ext cx="753745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-36512" y="1456581"/>
            <a:ext cx="9176097" cy="676275"/>
            <a:chOff x="107504" y="1417017"/>
            <a:chExt cx="9176097" cy="676275"/>
          </a:xfrm>
        </p:grpSpPr>
        <p:graphicFrame>
          <p:nvGraphicFramePr>
            <p:cNvPr id="1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7570667"/>
                </p:ext>
              </p:extLst>
            </p:nvPr>
          </p:nvGraphicFramePr>
          <p:xfrm>
            <a:off x="7164288" y="1486245"/>
            <a:ext cx="2119313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7" name="Equation" r:id="rId9" imgW="742923" imgH="133369" progId="Equation.3">
                    <p:embed/>
                  </p:oleObj>
                </mc:Choice>
                <mc:Fallback>
                  <p:oleObj name="Equation" r:id="rId9" imgW="742923" imgH="133369" progId="Equation.3">
                    <p:embed/>
                    <p:pic>
                      <p:nvPicPr>
                        <p:cNvPr id="1334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288" y="1486245"/>
                          <a:ext cx="2119313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107504" y="1417017"/>
              <a:ext cx="7272338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800000"/>
                  </a:solidFill>
                  <a:ea typeface="楷体_GB2312" pitchFamily="49" charset="-122"/>
                </a:rPr>
                <a:t>   </a:t>
              </a:r>
              <a:r>
                <a:rPr lang="zh-CN" altLang="en-US" dirty="0">
                  <a:solidFill>
                    <a:srgbClr val="800000"/>
                  </a:solidFill>
                  <a:ea typeface="楷体_GB2312" pitchFamily="49" charset="-122"/>
                </a:rPr>
                <a:t>定义</a:t>
              </a:r>
              <a:r>
                <a:rPr lang="en-US" altLang="zh-CN" dirty="0">
                  <a:solidFill>
                    <a:srgbClr val="800000"/>
                  </a:solidFill>
                  <a:ea typeface="楷体_GB2312" pitchFamily="49" charset="-122"/>
                </a:rPr>
                <a:t>1.2.6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 </a:t>
              </a:r>
              <a:r>
                <a:rPr lang="zh-CN" altLang="en-US" dirty="0">
                  <a:solidFill>
                    <a:srgbClr val="000066"/>
                  </a:solidFill>
                  <a:ea typeface="楷体_GB2312" pitchFamily="49" charset="-122"/>
                </a:rPr>
                <a:t>设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, 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  <a:r>
                <a:rPr lang="zh-CN" altLang="en-US" dirty="0">
                  <a:solidFill>
                    <a:srgbClr val="000066"/>
                  </a:solidFill>
                  <a:ea typeface="楷体_GB2312" pitchFamily="49" charset="-122"/>
                </a:rPr>
                <a:t>是二维随机变量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, </a:t>
              </a:r>
              <a:r>
                <a:rPr lang="zh-CN" altLang="en-US" dirty="0">
                  <a:solidFill>
                    <a:srgbClr val="000066"/>
                  </a:solidFill>
                  <a:ea typeface="楷体_GB2312" pitchFamily="49" charset="-122"/>
                </a:rPr>
                <a:t>对          </a:t>
              </a:r>
            </a:p>
          </p:txBody>
        </p:sp>
      </p:grp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255192" y="2782267"/>
            <a:ext cx="4376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成立</a:t>
            </a:r>
            <a:r>
              <a: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en-US" altLang="zh-CN" i="1" dirty="0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i="1" dirty="0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相互独立</a:t>
            </a:r>
            <a:r>
              <a: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animBg="1" autoUpdateAnimBg="0"/>
      <p:bldP spid="14356" grpId="0" autoUpdateAnimBg="0"/>
      <p:bldP spid="12" grpId="0" animBg="1"/>
      <p:bldP spid="1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592138" y="1768475"/>
          <a:ext cx="6477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3" imgW="2781300" imgH="304800" progId="Equation.3">
                  <p:embed/>
                </p:oleObj>
              </mc:Choice>
              <mc:Fallback>
                <p:oleObj name="Equation" r:id="rId3" imgW="2781300" imgH="304800" progId="Equation.3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768475"/>
                        <a:ext cx="64770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Text Box 3" descr="水滴"/>
          <p:cNvSpPr txBox="1">
            <a:spLocks noChangeArrowheads="1"/>
          </p:cNvSpPr>
          <p:nvPr/>
        </p:nvSpPr>
        <p:spPr bwMode="auto">
          <a:xfrm>
            <a:off x="4621213" y="2489200"/>
            <a:ext cx="3983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对所有</a:t>
            </a:r>
            <a:r>
              <a:rPr lang="en-US" altLang="zh-CN" sz="3200">
                <a:solidFill>
                  <a:srgbClr val="000066"/>
                </a:solidFill>
              </a:rPr>
              <a:t>(</a:t>
            </a:r>
            <a:r>
              <a:rPr lang="en-US" altLang="zh-CN" sz="3200" i="1">
                <a:solidFill>
                  <a:srgbClr val="000066"/>
                </a:solidFill>
              </a:rPr>
              <a:t>x, y</a:t>
            </a:r>
            <a:r>
              <a:rPr lang="en-US" altLang="zh-CN" sz="3200">
                <a:solidFill>
                  <a:srgbClr val="000066"/>
                </a:solidFill>
              </a:rPr>
              <a:t>)∈</a:t>
            </a:r>
            <a:r>
              <a:rPr lang="en-US" altLang="zh-CN" sz="3200" i="1">
                <a:solidFill>
                  <a:srgbClr val="000066"/>
                </a:solidFill>
              </a:rPr>
              <a:t>R</a:t>
            </a:r>
            <a:r>
              <a:rPr lang="en-US" altLang="zh-CN" sz="3200" baseline="30000">
                <a:solidFill>
                  <a:srgbClr val="000066"/>
                </a:solidFill>
              </a:rPr>
              <a:t>2</a:t>
            </a: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成立</a:t>
            </a:r>
            <a:r>
              <a:rPr lang="en-US" altLang="zh-CN" sz="2800">
                <a:solidFill>
                  <a:srgbClr val="000066"/>
                </a:solidFill>
              </a:rPr>
              <a:t>.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539750" y="3173413"/>
          <a:ext cx="83534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5" imgW="3721100" imgH="330200" progId="Equation.3">
                  <p:embed/>
                </p:oleObj>
              </mc:Choice>
              <mc:Fallback>
                <p:oleObj name="Equation" r:id="rId5" imgW="3721100" imgH="330200" progId="Equation.3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73413"/>
                        <a:ext cx="8353425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643438" y="3932238"/>
          <a:ext cx="36734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7" imgW="1689100" imgH="279400" progId="Equation.3">
                  <p:embed/>
                </p:oleObj>
              </mc:Choice>
              <mc:Fallback>
                <p:oleObj name="Equation" r:id="rId7" imgW="1689100" imgH="279400" progId="Equation.3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932238"/>
                        <a:ext cx="36734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612775" y="4586288"/>
          <a:ext cx="71278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Equation" r:id="rId9" imgW="2476440" imgH="253800" progId="Equation.DSMT4">
                  <p:embed/>
                </p:oleObj>
              </mc:Choice>
              <mc:Fallback>
                <p:oleObj name="Equation" r:id="rId9" imgW="2476440" imgH="253800" progId="Equation.DSMT4">
                  <p:embed/>
                  <p:pic>
                    <p:nvPicPr>
                      <p:cNvPr id="379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586288"/>
                        <a:ext cx="71278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427538" y="5300663"/>
            <a:ext cx="43926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在平面上除去“面积”为</a:t>
            </a:r>
            <a:r>
              <a:rPr lang="en-US" altLang="zh-CN" sz="3200">
                <a:solidFill>
                  <a:srgbClr val="000066"/>
                </a:solidFill>
              </a:rPr>
              <a:t>0 </a:t>
            </a:r>
            <a:r>
              <a:rPr lang="zh-CN" altLang="en-US" sz="3200">
                <a:solidFill>
                  <a:srgbClr val="000066"/>
                </a:solidFill>
                <a:ea typeface="楷体_GB2312" pitchFamily="49" charset="-122"/>
              </a:rPr>
              <a:t>的集合外成立</a:t>
            </a:r>
            <a:r>
              <a:rPr lang="en-US" altLang="zh-CN" sz="3200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95275" y="729455"/>
            <a:ext cx="1362075" cy="579438"/>
          </a:xfrm>
          <a:prstGeom prst="rect">
            <a:avLst/>
          </a:prstGeom>
          <a:gradFill rotWithShape="0">
            <a:gsLst>
              <a:gs pos="0">
                <a:srgbClr val="470018"/>
              </a:gs>
              <a:gs pos="50000">
                <a:srgbClr val="990033"/>
              </a:gs>
              <a:gs pos="100000">
                <a:srgbClr val="47001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sp>
        <p:nvSpPr>
          <p:cNvPr id="13" name="Text Box 7" descr="水滴"/>
          <p:cNvSpPr txBox="1">
            <a:spLocks noChangeArrowheads="1"/>
          </p:cNvSpPr>
          <p:nvPr/>
        </p:nvSpPr>
        <p:spPr bwMode="auto">
          <a:xfrm>
            <a:off x="1657350" y="726787"/>
            <a:ext cx="66595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机变量</a:t>
            </a:r>
            <a:r>
              <a:rPr lang="en-US" altLang="zh-CN" sz="3200" i="1" dirty="0">
                <a:solidFill>
                  <a:srgbClr val="000066"/>
                </a:solidFill>
                <a:ea typeface="楷体_GB2312" pitchFamily="49" charset="-122"/>
              </a:rPr>
              <a:t>X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3200" i="1" dirty="0">
                <a:solidFill>
                  <a:srgbClr val="000066"/>
                </a:solidFill>
                <a:ea typeface="楷体_GB2312" pitchFamily="49" charset="-122"/>
              </a:rPr>
              <a:t>Y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相互</a:t>
            </a:r>
            <a:r>
              <a:rPr lang="zh-CN" altLang="en-US" sz="32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独立的等价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条件？</a:t>
            </a:r>
          </a:p>
        </p:txBody>
      </p:sp>
    </p:spTree>
    <p:extLst>
      <p:ext uri="{BB962C8B-B14F-4D97-AF65-F5344CB8AC3E}">
        <p14:creationId xmlns:p14="http://schemas.microsoft.com/office/powerpoint/2010/main" val="32286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906" grpId="0"/>
      <p:bldP spid="12" grpId="0" animBg="1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79512" y="620688"/>
            <a:ext cx="8447087" cy="1358900"/>
            <a:chOff x="144" y="453"/>
            <a:chExt cx="5321" cy="856"/>
          </a:xfrm>
        </p:grpSpPr>
        <p:sp>
          <p:nvSpPr>
            <p:cNvPr id="31752" name="Text Box 34"/>
            <p:cNvSpPr txBox="1">
              <a:spLocks noChangeArrowheads="1"/>
            </p:cNvSpPr>
            <p:nvPr/>
          </p:nvSpPr>
          <p:spPr bwMode="auto">
            <a:xfrm>
              <a:off x="144" y="453"/>
              <a:ext cx="5321" cy="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FF3300"/>
                  </a:solidFill>
                  <a:ea typeface="楷体_GB2312" pitchFamily="49" charset="-122"/>
                </a:rPr>
                <a:t>   </a:t>
              </a:r>
              <a:r>
                <a:rPr lang="zh-CN" altLang="en-US" dirty="0">
                  <a:solidFill>
                    <a:srgbClr val="800000"/>
                  </a:solidFill>
                  <a:ea typeface="楷体_GB2312" pitchFamily="49" charset="-122"/>
                </a:rPr>
                <a:t>定义</a:t>
              </a:r>
              <a:r>
                <a:rPr lang="en-US" altLang="zh-CN" dirty="0">
                  <a:solidFill>
                    <a:srgbClr val="800000"/>
                  </a:solidFill>
                  <a:ea typeface="楷体_GB2312" pitchFamily="49" charset="-122"/>
                </a:rPr>
                <a:t>1.2.6</a:t>
              </a:r>
              <a:r>
                <a:rPr lang="en-US" altLang="zh-CN" dirty="0">
                  <a:solidFill>
                    <a:srgbClr val="FF3300"/>
                  </a:solidFill>
                  <a:ea typeface="楷体_GB2312" pitchFamily="49" charset="-122"/>
                </a:rPr>
                <a:t> 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baseline="-30000" dirty="0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, 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baseline="-30000" dirty="0">
                  <a:solidFill>
                    <a:srgbClr val="000066"/>
                  </a:solidFill>
                  <a:ea typeface="楷体_GB2312" pitchFamily="49" charset="-122"/>
                </a:rPr>
                <a:t>2 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,…, </a:t>
              </a:r>
              <a:r>
                <a:rPr lang="en-US" altLang="zh-CN" i="1" dirty="0" err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i="1" baseline="-30000" dirty="0" err="1">
                  <a:solidFill>
                    <a:srgbClr val="000066"/>
                  </a:solidFill>
                  <a:ea typeface="楷体_GB2312" pitchFamily="49" charset="-122"/>
                </a:rPr>
                <a:t>n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  <a:r>
                <a:rPr lang="zh-CN" altLang="en-US" dirty="0">
                  <a:solidFill>
                    <a:srgbClr val="000066"/>
                  </a:solidFill>
                  <a:ea typeface="楷体_GB2312" pitchFamily="49" charset="-122"/>
                </a:rPr>
                <a:t>是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n </a:t>
              </a:r>
              <a:r>
                <a:rPr lang="zh-CN" altLang="en-US" dirty="0">
                  <a:solidFill>
                    <a:srgbClr val="000066"/>
                  </a:solidFill>
                  <a:ea typeface="楷体_GB2312" pitchFamily="49" charset="-122"/>
                </a:rPr>
                <a:t>维随机变量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,</a:t>
              </a:r>
              <a:r>
                <a:rPr lang="zh-CN" altLang="en-US" dirty="0">
                  <a:solidFill>
                    <a:srgbClr val="000066"/>
                  </a:solidFill>
                  <a:ea typeface="楷体_GB2312" pitchFamily="49" charset="-122"/>
                </a:rPr>
                <a:t>若对任意（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baseline="-30000" dirty="0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, 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baseline="-30000" dirty="0">
                  <a:solidFill>
                    <a:srgbClr val="000066"/>
                  </a:solidFill>
                  <a:ea typeface="楷体_GB2312" pitchFamily="49" charset="-122"/>
                </a:rPr>
                <a:t>2 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,…, </a:t>
              </a:r>
              <a:r>
                <a:rPr lang="en-US" altLang="zh-CN" i="1" dirty="0" err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i="1" baseline="-30000" dirty="0" err="1">
                  <a:solidFill>
                    <a:srgbClr val="000066"/>
                  </a:solidFill>
                  <a:ea typeface="楷体_GB2312" pitchFamily="49" charset="-122"/>
                </a:rPr>
                <a:t>n</a:t>
              </a:r>
              <a:r>
                <a:rPr lang="zh-CN" altLang="en-US" dirty="0">
                  <a:solidFill>
                    <a:srgbClr val="000066"/>
                  </a:solidFill>
                  <a:ea typeface="楷体_GB2312" pitchFamily="49" charset="-122"/>
                </a:rPr>
                <a:t>）        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, </a:t>
              </a:r>
              <a:r>
                <a:rPr lang="zh-CN" altLang="en-US" dirty="0">
                  <a:solidFill>
                    <a:srgbClr val="000066"/>
                  </a:solidFill>
                  <a:ea typeface="楷体_GB2312" pitchFamily="49" charset="-122"/>
                </a:rPr>
                <a:t>有</a:t>
              </a:r>
              <a:endParaRPr lang="zh-CN" altLang="en-US" b="0" dirty="0">
                <a:solidFill>
                  <a:srgbClr val="000066"/>
                </a:solidFill>
              </a:endParaRPr>
            </a:p>
          </p:txBody>
        </p:sp>
        <p:graphicFrame>
          <p:nvGraphicFramePr>
            <p:cNvPr id="31753" name="Object 35"/>
            <p:cNvGraphicFramePr>
              <a:graphicFrameLocks noChangeAspect="1"/>
            </p:cNvGraphicFramePr>
            <p:nvPr/>
          </p:nvGraphicFramePr>
          <p:xfrm>
            <a:off x="2381" y="935"/>
            <a:ext cx="587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2" name="公式" r:id="rId3" imgW="247789" imgH="104821" progId="Equation.3">
                    <p:embed/>
                  </p:oleObj>
                </mc:Choice>
                <mc:Fallback>
                  <p:oleObj name="公式" r:id="rId3" imgW="247789" imgH="104821" progId="Equation.3">
                    <p:embed/>
                    <p:pic>
                      <p:nvPicPr>
                        <p:cNvPr id="3175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935"/>
                          <a:ext cx="587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184679"/>
              </p:ext>
            </p:extLst>
          </p:nvPr>
        </p:nvGraphicFramePr>
        <p:xfrm>
          <a:off x="614486" y="2203450"/>
          <a:ext cx="7975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Equation" r:id="rId5" imgW="3076493" imgH="171283" progId="Equation.3">
                  <p:embed/>
                </p:oleObj>
              </mc:Choice>
              <mc:Fallback>
                <p:oleObj name="Equation" r:id="rId5" imgW="3076493" imgH="171283" progId="Equation.3">
                  <p:embed/>
                  <p:pic>
                    <p:nvPicPr>
                      <p:cNvPr id="19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86" y="2203450"/>
                        <a:ext cx="7975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323528" y="3573016"/>
            <a:ext cx="8528050" cy="2676525"/>
            <a:chOff x="204" y="1344"/>
            <a:chExt cx="5372" cy="1686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04" y="1344"/>
              <a:ext cx="5372" cy="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dirty="0" smtClean="0">
                  <a:solidFill>
                    <a:srgbClr val="800000"/>
                  </a:solidFill>
                  <a:ea typeface="楷体_GB2312" pitchFamily="49" charset="-122"/>
                </a:rPr>
                <a:t>定理</a:t>
              </a:r>
              <a:r>
                <a:rPr lang="en-US" altLang="zh-CN" dirty="0">
                  <a:solidFill>
                    <a:srgbClr val="800000"/>
                  </a:solidFill>
                  <a:ea typeface="楷体_GB2312" pitchFamily="49" charset="-122"/>
                </a:rPr>
                <a:t>1.2.2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若随机变量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baseline="-30000" dirty="0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, 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baseline="-30000" dirty="0">
                  <a:solidFill>
                    <a:srgbClr val="000066"/>
                  </a:solidFill>
                  <a:ea typeface="楷体_GB2312" pitchFamily="49" charset="-122"/>
                </a:rPr>
                <a:t>2 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,…, </a:t>
              </a:r>
              <a:r>
                <a:rPr lang="en-US" altLang="zh-CN" i="1" dirty="0" err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i="1" baseline="-30000" dirty="0" err="1">
                  <a:solidFill>
                    <a:srgbClr val="000066"/>
                  </a:solidFill>
                  <a:ea typeface="楷体_GB2312" pitchFamily="49" charset="-122"/>
                </a:rPr>
                <a:t>n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相互独立，则其中任意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k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2≤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k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≤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n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个随机变量 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endPara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也相互独立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1837" y="2296"/>
            <a:ext cx="172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4" name="Equation" r:id="rId7" imgW="1019133" imgH="171283" progId="Equation.3">
                    <p:embed/>
                  </p:oleObj>
                </mc:Choice>
                <mc:Fallback>
                  <p:oleObj name="Equation" r:id="rId7" imgW="1019133" imgH="171283" progId="Equation.3">
                    <p:embed/>
                    <p:pic>
                      <p:nvPicPr>
                        <p:cNvPr id="3277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296"/>
                          <a:ext cx="172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25561" y="2922588"/>
            <a:ext cx="8458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成立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称随机向量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</a:rPr>
              <a:t>2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,…,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i="1" baseline="-30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相互独立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7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94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471628"/>
              </p:ext>
            </p:extLst>
          </p:nvPr>
        </p:nvGraphicFramePr>
        <p:xfrm>
          <a:off x="395536" y="1556866"/>
          <a:ext cx="72437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公式" r:id="rId3" imgW="2847799" imgH="152549" progId="Equation.3">
                  <p:embed/>
                </p:oleObj>
              </mc:Choice>
              <mc:Fallback>
                <p:oleObj name="公式" r:id="rId3" imgW="2847799" imgH="15254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556866"/>
                        <a:ext cx="72437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395536" y="764704"/>
            <a:ext cx="6948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1.2.3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设有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+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+…+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i="1" baseline="-30000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维随机变量</a:t>
            </a: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541201"/>
              </p:ext>
            </p:extLst>
          </p:nvPr>
        </p:nvGraphicFramePr>
        <p:xfrm>
          <a:off x="1609725" y="3172470"/>
          <a:ext cx="64690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公式" r:id="rId5" imgW="2400180" imgH="152549" progId="Equation.3">
                  <p:embed/>
                </p:oleObj>
              </mc:Choice>
              <mc:Fallback>
                <p:oleObj name="公式" r:id="rId5" imgW="2400180" imgH="152549" progId="Equation.3">
                  <p:embed/>
                  <p:pic>
                    <p:nvPicPr>
                      <p:cNvPr id="153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3172470"/>
                        <a:ext cx="646906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530225" y="2308870"/>
            <a:ext cx="620077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ψ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i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i="1" baseline="-30000">
                <a:solidFill>
                  <a:srgbClr val="000066"/>
                </a:solidFill>
                <a:ea typeface="楷体_GB2312" pitchFamily="49" charset="-122"/>
              </a:rPr>
              <a:t>i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元实变实值连续函数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393700" y="3748732"/>
            <a:ext cx="87693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有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1)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,…,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i="1" baseline="-30000">
                <a:solidFill>
                  <a:srgbClr val="000066"/>
                </a:solidFill>
                <a:ea typeface="楷体_GB2312" pitchFamily="49" charset="-122"/>
              </a:rPr>
              <a:t>k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必为同一概率空间的随机变量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87375" y="5668020"/>
            <a:ext cx="6508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相互独立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,…,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i="1" baseline="-30000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也相互独立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0">
              <a:solidFill>
                <a:srgbClr val="000066"/>
              </a:solidFill>
            </a:endParaRPr>
          </a:p>
        </p:txBody>
      </p:sp>
      <p:pic>
        <p:nvPicPr>
          <p:cNvPr id="14" name="Picture 23" descr="NA00864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208" y="5630093"/>
            <a:ext cx="781767" cy="67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01118"/>
              </p:ext>
            </p:extLst>
          </p:nvPr>
        </p:nvGraphicFramePr>
        <p:xfrm>
          <a:off x="1077913" y="4828232"/>
          <a:ext cx="74453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8" imgW="3266998" imgH="171283" progId="Equation.DSMT4">
                  <p:embed/>
                </p:oleObj>
              </mc:Choice>
              <mc:Fallback>
                <p:oleObj name="Equation" r:id="rId8" imgW="3266998" imgH="171283" progId="Equation.DSMT4">
                  <p:embed/>
                  <p:pic>
                    <p:nvPicPr>
                      <p:cNvPr id="1538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4828232"/>
                        <a:ext cx="744537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1" grpId="0"/>
      <p:bldP spid="11" grpId="0" autoUpdateAnimBg="0"/>
      <p:bldP spid="12" grpId="0" autoUpdateAnimBg="0"/>
      <p:bldP spid="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95288" y="692150"/>
            <a:ext cx="3111500" cy="60801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66"/>
              </a:gs>
              <a:gs pos="100000">
                <a:srgbClr val="FFCC00"/>
              </a:gs>
            </a:gsLst>
            <a:lin ang="5400000" scaled="1"/>
          </a:gra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二、分布函数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84188" y="1412875"/>
            <a:ext cx="7832725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1.2.2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(ω)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是定义在概率空间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(Ω, F,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上的随机变量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2252663" y="2852738"/>
          <a:ext cx="47688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3" imgW="1781151" imgH="133369" progId="Equation.3">
                  <p:embed/>
                </p:oleObj>
              </mc:Choice>
              <mc:Fallback>
                <p:oleObj name="公式" r:id="rId3" imgW="1781151" imgH="1333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2852738"/>
                        <a:ext cx="47688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39750" y="3500438"/>
            <a:ext cx="4451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的分布函数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0">
              <a:solidFill>
                <a:srgbClr val="000066"/>
              </a:solidFill>
            </a:endParaRP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684213" y="4221163"/>
          <a:ext cx="31432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5" imgW="1095512" imgH="142736" progId="Equation.3">
                  <p:embed/>
                </p:oleObj>
              </mc:Choice>
              <mc:Fallback>
                <p:oleObj name="Equation" r:id="rId5" imgW="1095512" imgH="1427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21163"/>
                        <a:ext cx="31432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3841750" y="4292600"/>
          <a:ext cx="48053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7" imgW="1742961" imgH="114188" progId="Equation.3">
                  <p:embed/>
                </p:oleObj>
              </mc:Choice>
              <mc:Fallback>
                <p:oleObj name="公式" r:id="rId7" imgW="1742961" imgH="11418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4292600"/>
                        <a:ext cx="48053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84213" y="5013325"/>
            <a:ext cx="5472112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endParaRPr lang="zh-CN" altLang="en-US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1)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是单调不减函数；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animBg="1" autoUpdateAnimBg="0"/>
      <p:bldP spid="21516" grpId="0" autoUpdateAnimBg="0"/>
      <p:bldP spid="21518" grpId="0" autoUpdateAnimBg="0"/>
      <p:bldP spid="215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2073" name="Object 25"/>
          <p:cNvGraphicFramePr>
            <a:graphicFrameLocks noChangeAspect="1"/>
          </p:cNvGraphicFramePr>
          <p:nvPr/>
        </p:nvGraphicFramePr>
        <p:xfrm>
          <a:off x="657225" y="777875"/>
          <a:ext cx="801846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3" imgW="2876663" imgH="190463" progId="Equation.3">
                  <p:embed/>
                </p:oleObj>
              </mc:Choice>
              <mc:Fallback>
                <p:oleObj name="公式" r:id="rId3" imgW="2876663" imgH="19046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777875"/>
                        <a:ext cx="801846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539750" y="1663700"/>
            <a:ext cx="5510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66"/>
                </a:solidFill>
              </a:rPr>
              <a:t>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）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是右连续函数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即对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graphicFrame>
        <p:nvGraphicFramePr>
          <p:cNvPr id="2075" name="Object 27"/>
          <p:cNvGraphicFramePr>
            <a:graphicFrameLocks noChangeAspect="1"/>
          </p:cNvGraphicFramePr>
          <p:nvPr/>
        </p:nvGraphicFramePr>
        <p:xfrm>
          <a:off x="1763713" y="2455863"/>
          <a:ext cx="466566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5" imgW="1695446" imgH="114188" progId="Equation.3">
                  <p:embed/>
                </p:oleObj>
              </mc:Choice>
              <mc:Fallback>
                <p:oleObj name="公式" r:id="rId5" imgW="1695446" imgH="11418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55863"/>
                        <a:ext cx="466566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468313" y="3141663"/>
            <a:ext cx="78486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单调不减，根据单调原理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仅需证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对任意的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∈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有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077" name="Object 29"/>
          <p:cNvGraphicFramePr>
            <a:graphicFrameLocks noChangeAspect="1"/>
          </p:cNvGraphicFramePr>
          <p:nvPr/>
        </p:nvGraphicFramePr>
        <p:xfrm>
          <a:off x="2339975" y="4581525"/>
          <a:ext cx="38163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7" imgW="1333532" imgH="361746" progId="Equation.3">
                  <p:embed/>
                </p:oleObj>
              </mc:Choice>
              <mc:Fallback>
                <p:oleObj name="公式" r:id="rId7" imgW="1333532" imgH="36174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81525"/>
                        <a:ext cx="381635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4" grpId="0" autoUpdateAnimBg="0"/>
      <p:bldP spid="20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859463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666750" y="522288"/>
          <a:ext cx="60102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3" imgW="1971655" imgH="361746" progId="Equation.3">
                  <p:embed/>
                </p:oleObj>
              </mc:Choice>
              <mc:Fallback>
                <p:oleObj name="公式" r:id="rId3" imgW="1971655" imgH="36174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22288"/>
                        <a:ext cx="601027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468313" y="1497013"/>
          <a:ext cx="6456362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5" imgW="2324244" imgH="723937" progId="Equation.3">
                  <p:embed/>
                </p:oleObj>
              </mc:Choice>
              <mc:Fallback>
                <p:oleObj name="公式" r:id="rId5" imgW="2324244" imgH="72393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97013"/>
                        <a:ext cx="6456362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1576388" y="3941763"/>
            <a:ext cx="6248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2484438" y="3573463"/>
            <a:ext cx="6111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</a:t>
            </a:r>
            <a:r>
              <a:rPr lang="en-US" altLang="zh-CN">
                <a:ea typeface="楷体_GB2312" pitchFamily="49" charset="-122"/>
              </a:rPr>
              <a:t>……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   )            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 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    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+1/2   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+1</a:t>
            </a:r>
            <a:r>
              <a:rPr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 flipV="1">
            <a:off x="2627313" y="3848100"/>
            <a:ext cx="76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-12700" y="4611688"/>
            <a:ext cx="9070975" cy="1651000"/>
            <a:chOff x="96" y="3304"/>
            <a:chExt cx="5714" cy="1040"/>
          </a:xfrm>
        </p:grpSpPr>
        <p:sp>
          <p:nvSpPr>
            <p:cNvPr id="9225" name="Text Box 29"/>
            <p:cNvSpPr txBox="1">
              <a:spLocks noChangeArrowheads="1"/>
            </p:cNvSpPr>
            <p:nvPr/>
          </p:nvSpPr>
          <p:spPr bwMode="auto">
            <a:xfrm>
              <a:off x="96" y="3364"/>
              <a:ext cx="5714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      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事件列                   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单调下降趋于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{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en-US">
                  <a:ea typeface="楷体_GB2312" pitchFamily="49" charset="-122"/>
                </a:rPr>
                <a:t>≤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},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由概率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的连续性知性质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成立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9226" name="Object 31"/>
            <p:cNvGraphicFramePr>
              <a:graphicFrameLocks noChangeAspect="1"/>
            </p:cNvGraphicFramePr>
            <p:nvPr/>
          </p:nvGraphicFramePr>
          <p:xfrm>
            <a:off x="1306" y="3304"/>
            <a:ext cx="1316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公式" r:id="rId7" imgW="714503" imgH="323831" progId="Equation.3">
                    <p:embed/>
                  </p:oleObj>
                </mc:Choice>
                <mc:Fallback>
                  <p:oleObj name="公式" r:id="rId7" imgW="714503" imgH="323831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6" y="3304"/>
                          <a:ext cx="1316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3" grpId="0" autoUpdateAnimBg="0"/>
      <p:bldP spid="41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395288" y="765175"/>
            <a:ext cx="3816350" cy="60801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66"/>
              </a:gs>
              <a:gs pos="100000">
                <a:srgbClr val="FFCC00"/>
              </a:gs>
            </a:gsLst>
            <a:lin ang="5400000" scaled="1"/>
          </a:gra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三、二维随机变量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539750" y="1485900"/>
            <a:ext cx="81375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1.2.3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如果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和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是定义在同一概率空间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(Ω, F,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上的两个随机变量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称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为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二维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随机变量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向量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).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1981200" y="3368675"/>
            <a:ext cx="628015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如何准确理解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维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的含义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如何理解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定义在同一概率空间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611188" y="3567113"/>
            <a:ext cx="1081087" cy="579437"/>
          </a:xfrm>
          <a:prstGeom prst="rect">
            <a:avLst/>
          </a:prstGeom>
          <a:gradFill rotWithShape="0">
            <a:gsLst>
              <a:gs pos="0">
                <a:srgbClr val="FF6699"/>
              </a:gs>
              <a:gs pos="50000">
                <a:srgbClr val="FFFFFF"/>
              </a:gs>
              <a:gs pos="100000">
                <a:srgbClr val="FF66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思考</a:t>
            </a:r>
            <a:r>
              <a:rPr lang="en-US" altLang="zh-CN" sz="2400" b="0">
                <a:solidFill>
                  <a:srgbClr val="000066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7" grpId="0" animBg="1" autoUpdateAnimBg="0"/>
      <p:bldP spid="5138" grpId="0" autoUpdateAnimBg="0"/>
      <p:bldP spid="5141" grpId="0" autoUpdateAnimBg="0"/>
      <p:bldP spid="514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pic>
        <p:nvPicPr>
          <p:cNvPr id="28714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213"/>
            <a:ext cx="64801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00025" y="762000"/>
            <a:ext cx="8116888" cy="579438"/>
            <a:chOff x="518" y="1788"/>
            <a:chExt cx="5113" cy="365"/>
          </a:xfrm>
        </p:grpSpPr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518" y="1788"/>
              <a:ext cx="51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          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有唯一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(ω),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(ω))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与之对应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1279" name="Object 15"/>
            <p:cNvGraphicFramePr>
              <a:graphicFrameLocks noChangeAspect="1"/>
            </p:cNvGraphicFramePr>
            <p:nvPr/>
          </p:nvGraphicFramePr>
          <p:xfrm>
            <a:off x="816" y="1807"/>
            <a:ext cx="129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" name="Equation" r:id="rId4" imgW="1619067" imgH="323831" progId="Equation.3">
                    <p:embed/>
                  </p:oleObj>
                </mc:Choice>
                <mc:Fallback>
                  <p:oleObj name="Equation" r:id="rId4" imgW="1619067" imgH="32383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07"/>
                          <a:ext cx="129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2139950" y="3751263"/>
            <a:ext cx="444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000066"/>
                </a:solidFill>
              </a:rPr>
              <a:t>ω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2122488" y="3043238"/>
            <a:ext cx="490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00066"/>
                </a:solidFill>
              </a:rPr>
              <a:t>Ω</a:t>
            </a:r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 flipV="1">
            <a:off x="2843213" y="3144838"/>
            <a:ext cx="2016125" cy="7127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2843213" y="4273550"/>
            <a:ext cx="1631950" cy="739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5292725" y="2814638"/>
            <a:ext cx="1568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00066"/>
                </a:solidFill>
              </a:rPr>
              <a:t>x</a:t>
            </a:r>
            <a:r>
              <a:rPr lang="en-US" altLang="zh-CN">
                <a:solidFill>
                  <a:srgbClr val="000066"/>
                </a:solidFill>
              </a:rPr>
              <a:t>=</a:t>
            </a:r>
            <a:r>
              <a:rPr lang="en-US" altLang="zh-CN" i="1">
                <a:solidFill>
                  <a:srgbClr val="000066"/>
                </a:solidFill>
              </a:rPr>
              <a:t>X</a:t>
            </a:r>
            <a:r>
              <a:rPr lang="en-US" altLang="zh-CN">
                <a:solidFill>
                  <a:srgbClr val="000066"/>
                </a:solidFill>
              </a:rPr>
              <a:t>(ω)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4854575" y="4872038"/>
            <a:ext cx="1522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00066"/>
                </a:solidFill>
              </a:rPr>
              <a:t>y</a:t>
            </a:r>
            <a:r>
              <a:rPr lang="en-US" altLang="zh-CN">
                <a:solidFill>
                  <a:srgbClr val="000066"/>
                </a:solidFill>
              </a:rPr>
              <a:t>=</a:t>
            </a:r>
            <a:r>
              <a:rPr lang="en-US" altLang="zh-CN" i="1">
                <a:solidFill>
                  <a:srgbClr val="000066"/>
                </a:solidFill>
              </a:rPr>
              <a:t>Y</a:t>
            </a:r>
            <a:r>
              <a:rPr lang="en-US" altLang="zh-CN">
                <a:solidFill>
                  <a:srgbClr val="000066"/>
                </a:solidFill>
              </a:rPr>
              <a:t>(ω)</a:t>
            </a:r>
          </a:p>
        </p:txBody>
      </p:sp>
      <p:graphicFrame>
        <p:nvGraphicFramePr>
          <p:cNvPr id="28711" name="Object 39"/>
          <p:cNvGraphicFramePr>
            <a:graphicFrameLocks noChangeAspect="1"/>
          </p:cNvGraphicFramePr>
          <p:nvPr/>
        </p:nvGraphicFramePr>
        <p:xfrm>
          <a:off x="5478463" y="2228850"/>
          <a:ext cx="10826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公式" r:id="rId6" imgW="457389" imgH="133369" progId="Equation.3">
                  <p:embed/>
                </p:oleObj>
              </mc:Choice>
              <mc:Fallback>
                <p:oleObj name="公式" r:id="rId6" imgW="457389" imgH="13336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2228850"/>
                        <a:ext cx="10826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2" name="Object 40"/>
          <p:cNvGraphicFramePr>
            <a:graphicFrameLocks noChangeAspect="1"/>
          </p:cNvGraphicFramePr>
          <p:nvPr/>
        </p:nvGraphicFramePr>
        <p:xfrm>
          <a:off x="5049838" y="4240213"/>
          <a:ext cx="1150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公式" r:id="rId8" imgW="438294" imgH="133369" progId="Equation.3">
                  <p:embed/>
                </p:oleObj>
              </mc:Choice>
              <mc:Fallback>
                <p:oleObj name="公式" r:id="rId8" imgW="438294" imgH="13336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4240213"/>
                        <a:ext cx="11509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684213" y="5949950"/>
            <a:ext cx="7580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是概率空间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(Ω,F,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上的随机向量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5" grpId="0" autoUpdateAnimBg="0"/>
      <p:bldP spid="28706" grpId="0" autoUpdateAnimBg="0"/>
      <p:bldP spid="28709" grpId="0" autoUpdateAnimBg="0"/>
      <p:bldP spid="28710" grpId="0" autoUpdateAnimBg="0"/>
      <p:bldP spid="287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28600" y="685800"/>
            <a:ext cx="83756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Ex.1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随机试验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E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检查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个学生的健康情况，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{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}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表示抽检到第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名学生，记样本空间为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630488" y="1916113"/>
          <a:ext cx="2844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公式" r:id="rId3" imgW="933428" imgH="114188" progId="Equation.3">
                  <p:embed/>
                </p:oleObj>
              </mc:Choice>
              <mc:Fallback>
                <p:oleObj name="公式" r:id="rId3" imgW="933428" imgH="11418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1916113"/>
                        <a:ext cx="28448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11188" y="2492375"/>
            <a:ext cx="4857750" cy="606425"/>
            <a:chOff x="384" y="1568"/>
            <a:chExt cx="3060" cy="382"/>
          </a:xfrm>
        </p:grpSpPr>
        <p:sp>
          <p:nvSpPr>
            <p:cNvPr id="12302" name="Text Box 7"/>
            <p:cNvSpPr txBox="1">
              <a:spLocks noChangeArrowheads="1"/>
            </p:cNvSpPr>
            <p:nvPr/>
          </p:nvSpPr>
          <p:spPr bwMode="auto">
            <a:xfrm>
              <a:off x="384" y="1568"/>
              <a:ext cx="30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对于样本点       可定义</a:t>
              </a:r>
            </a:p>
          </p:txBody>
        </p:sp>
        <p:graphicFrame>
          <p:nvGraphicFramePr>
            <p:cNvPr id="12303" name="Object 8"/>
            <p:cNvGraphicFramePr>
              <a:graphicFrameLocks noChangeAspect="1"/>
            </p:cNvGraphicFramePr>
            <p:nvPr/>
          </p:nvGraphicFramePr>
          <p:xfrm>
            <a:off x="1879" y="1638"/>
            <a:ext cx="6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3" name="Equation" r:id="rId5" imgW="285535" imgH="95454" progId="Equation.DSMT4">
                    <p:embed/>
                  </p:oleObj>
                </mc:Choice>
                <mc:Fallback>
                  <p:oleObj name="Equation" r:id="rId5" imgW="285535" imgH="95454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" y="1638"/>
                          <a:ext cx="6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11188" y="3141663"/>
            <a:ext cx="3046412" cy="627062"/>
            <a:chOff x="336" y="1995"/>
            <a:chExt cx="1919" cy="395"/>
          </a:xfrm>
        </p:grpSpPr>
        <p:sp>
          <p:nvSpPr>
            <p:cNvPr id="12300" name="Text Box 9"/>
            <p:cNvSpPr txBox="1">
              <a:spLocks noChangeArrowheads="1"/>
            </p:cNvSpPr>
            <p:nvPr/>
          </p:nvSpPr>
          <p:spPr bwMode="auto">
            <a:xfrm>
              <a:off x="336" y="1995"/>
              <a:ext cx="19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身高：        </a:t>
              </a:r>
            </a:p>
          </p:txBody>
        </p:sp>
        <p:graphicFrame>
          <p:nvGraphicFramePr>
            <p:cNvPr id="12301" name="Object 10"/>
            <p:cNvGraphicFramePr>
              <a:graphicFrameLocks noChangeAspect="1"/>
            </p:cNvGraphicFramePr>
            <p:nvPr/>
          </p:nvGraphicFramePr>
          <p:xfrm>
            <a:off x="1156" y="2024"/>
            <a:ext cx="109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4" name="公式" r:id="rId7" imgW="533324" imgH="114188" progId="Equation.3">
                    <p:embed/>
                  </p:oleObj>
                </mc:Choice>
                <mc:Fallback>
                  <p:oleObj name="公式" r:id="rId7" imgW="533324" imgH="11418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024"/>
                          <a:ext cx="1098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067175" y="3141663"/>
            <a:ext cx="2778125" cy="612775"/>
            <a:chOff x="2472" y="1979"/>
            <a:chExt cx="1750" cy="386"/>
          </a:xfrm>
        </p:grpSpPr>
        <p:sp>
          <p:nvSpPr>
            <p:cNvPr id="12298" name="Text Box 11"/>
            <p:cNvSpPr txBox="1">
              <a:spLocks noChangeArrowheads="1"/>
            </p:cNvSpPr>
            <p:nvPr/>
          </p:nvSpPr>
          <p:spPr bwMode="auto">
            <a:xfrm>
              <a:off x="2472" y="1979"/>
              <a:ext cx="10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体重：</a:t>
              </a:r>
            </a:p>
          </p:txBody>
        </p:sp>
        <p:graphicFrame>
          <p:nvGraphicFramePr>
            <p:cNvPr id="12299" name="Object 12"/>
            <p:cNvGraphicFramePr>
              <a:graphicFrameLocks noChangeAspect="1"/>
            </p:cNvGraphicFramePr>
            <p:nvPr/>
          </p:nvGraphicFramePr>
          <p:xfrm>
            <a:off x="3198" y="2024"/>
            <a:ext cx="102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5" name="公式" r:id="rId9" imgW="533324" imgH="114188" progId="Equation.3">
                    <p:embed/>
                  </p:oleObj>
                </mc:Choice>
                <mc:Fallback>
                  <p:oleObj name="公式" r:id="rId9" imgW="533324" imgH="11418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024"/>
                          <a:ext cx="102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539750" y="3860800"/>
            <a:ext cx="7777163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身高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与体重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构成定义在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(Ω,  F)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上的二维随机变量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).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539750" y="5013325"/>
            <a:ext cx="7991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EX.2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先抛一枚均匀硬币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再掷一颗均匀骰子试验的样本空间为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25" grpId="0"/>
      <p:bldP spid="38928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33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1451</Words>
  <Application>Microsoft Office PowerPoint</Application>
  <PresentationFormat>全屏显示(4:3)</PresentationFormat>
  <Paragraphs>229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楷体_GB2312</vt:lpstr>
      <vt:lpstr>宋体</vt:lpstr>
      <vt:lpstr>Times New Roman</vt:lpstr>
      <vt:lpstr>默认设计模板</vt:lpstr>
      <vt:lpstr>公式</vt:lpstr>
      <vt:lpstr>Equation</vt:lpstr>
      <vt:lpstr>BMP 图象</vt:lpstr>
      <vt:lpstr>§1.2 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</dc:creator>
  <cp:lastModifiedBy>sy tan</cp:lastModifiedBy>
  <cp:revision>160</cp:revision>
  <dcterms:created xsi:type="dcterms:W3CDTF">2003-08-16T06:27:43Z</dcterms:created>
  <dcterms:modified xsi:type="dcterms:W3CDTF">2017-09-11T05:51:34Z</dcterms:modified>
</cp:coreProperties>
</file>