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73" r:id="rId4"/>
    <p:sldId id="274" r:id="rId5"/>
    <p:sldId id="262" r:id="rId6"/>
    <p:sldId id="263" r:id="rId7"/>
    <p:sldId id="264" r:id="rId8"/>
    <p:sldId id="272" r:id="rId9"/>
    <p:sldId id="266" r:id="rId10"/>
    <p:sldId id="267" r:id="rId11"/>
    <p:sldId id="268" r:id="rId12"/>
    <p:sldId id="269" r:id="rId13"/>
    <p:sldId id="270" r:id="rId14"/>
    <p:sldId id="256" r:id="rId15"/>
    <p:sldId id="257" r:id="rId16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6600"/>
    <a:srgbClr val="000066"/>
    <a:srgbClr val="FFFFCC"/>
    <a:srgbClr val="000099"/>
    <a:srgbClr val="FF0000"/>
    <a:srgbClr val="CFBE1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683" autoAdjust="0"/>
  </p:normalViewPr>
  <p:slideViewPr>
    <p:cSldViewPr>
      <p:cViewPr varScale="1">
        <p:scale>
          <a:sx n="86" d="100"/>
          <a:sy n="86" d="100"/>
        </p:scale>
        <p:origin x="9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A6001-BFB5-4B20-8774-EA086D9FA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6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C553-A43F-43CF-B513-CD67F8246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64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261F-1B5D-4F7C-AD02-4D9DBDCC11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57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0057-B6C4-42EA-A2F0-6771C65BA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17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96DF-906D-4B51-BFBA-1F5911102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0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CC40C-C219-4256-895D-7C434A601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77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AF60-BA02-44A5-8360-8A5CE89CD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41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4B07B-64DF-49E0-9E3A-75925800C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2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BD902-5B5E-40ED-BCEA-C499D2E6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0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BB35-1F7D-4B73-94F8-2F4684E93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5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56712-55CF-4BA1-89C7-0A9747A77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6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6BE03F-2B25-4A99-A127-E1A5EC9A1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10600" y="6391275"/>
            <a:ext cx="533400" cy="457200"/>
          </a:xfrm>
          <a:prstGeom prst="actionButtonForwardNex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975600" y="6391275"/>
            <a:ext cx="609600" cy="457200"/>
          </a:xfrm>
          <a:prstGeom prst="actionButtonBackPrevious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27766;&#24029;&#20313;&#38663;&#24207;&#21015;&#22270;.JPG" TargetMode="External"/><Relationship Id="rId2" Type="http://schemas.openxmlformats.org/officeDocument/2006/relationships/hyperlink" Target="&#27766;&#24029;&#20313;&#38663;&#24207;&#21015;.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008&#24180;5&#26376;12&#26085;&#27766;&#24029;&#20313;&#38663;&#24207;&#21015;8.doc" TargetMode="External"/><Relationship Id="rId4" Type="http://schemas.openxmlformats.org/officeDocument/2006/relationships/hyperlink" Target="&#27766;&#24029;&#20313;&#38663;&#22320;&#28857;&#22270;%5b1%5d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549275"/>
            <a:ext cx="424815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随机过程及应用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844675"/>
            <a:ext cx="6696075" cy="36004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/>
              <a:t>主讲</a:t>
            </a:r>
            <a:r>
              <a:rPr lang="en-US" altLang="zh-CN" b="1" smtClean="0"/>
              <a:t>:</a:t>
            </a:r>
            <a:r>
              <a:rPr lang="zh-CN" altLang="en-US" b="1" smtClean="0"/>
              <a:t>数学科学学院   覃思义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/>
              <a:t>Email: </a:t>
            </a:r>
            <a:r>
              <a:rPr lang="en-US" altLang="zh-CN" b="1" smtClean="0">
                <a:solidFill>
                  <a:srgbClr val="002060"/>
                </a:solidFill>
              </a:rPr>
              <a:t>qinsiyi@uestc.edu.cn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smtClean="0"/>
              <a:t>Tel: 13608196186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smtClean="0"/>
              <a:t>个人主页：</a:t>
            </a:r>
            <a:r>
              <a:rPr lang="en-US" altLang="zh-CN" b="1" smtClean="0"/>
              <a:t>staff.uestc.edu.cn/qinsiyi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64430" y="946869"/>
            <a:ext cx="85280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3300"/>
                </a:solidFill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Ex.</a:t>
            </a:r>
            <a:r>
              <a:rPr lang="en-US" altLang="zh-CN">
                <a:solidFill>
                  <a:srgbClr val="CC33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某种细菌群体的个数在时段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+Δ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内只能增加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增加的数量与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时刻的细菌数成正比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aseline="-30000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(0)&gt;0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45393" y="2735188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1) 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确定性方法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190181" y="2735188"/>
            <a:ext cx="4757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i="1" dirty="0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时刻的细菌数为</a:t>
            </a:r>
            <a:r>
              <a:rPr lang="en-US" altLang="zh-CN" i="1" dirty="0">
                <a:solidFill>
                  <a:srgbClr val="000066"/>
                </a:solidFill>
              </a:rPr>
              <a:t>x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t</a:t>
            </a:r>
            <a:r>
              <a:rPr lang="en-US" altLang="zh-CN" dirty="0">
                <a:solidFill>
                  <a:srgbClr val="000066"/>
                </a:solidFill>
              </a:rPr>
              <a:t>),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3009"/>
              </p:ext>
            </p:extLst>
          </p:nvPr>
        </p:nvGraphicFramePr>
        <p:xfrm>
          <a:off x="1839426" y="3614407"/>
          <a:ext cx="5346283" cy="54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公式" r:id="rId3" imgW="4314995" imgH="428653" progId="Equation.3">
                  <p:embed/>
                </p:oleObj>
              </mc:Choice>
              <mc:Fallback>
                <p:oleObj name="公式" r:id="rId3" imgW="4314995" imgH="42865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426" y="3614407"/>
                        <a:ext cx="5346283" cy="54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528" y="4433739"/>
            <a:ext cx="4044950" cy="579437"/>
            <a:chOff x="249" y="2931"/>
            <a:chExt cx="2548" cy="365"/>
          </a:xfrm>
        </p:grpSpPr>
        <p:graphicFrame>
          <p:nvGraphicFramePr>
            <p:cNvPr id="11272" name="Object 7"/>
            <p:cNvGraphicFramePr>
              <a:graphicFrameLocks noChangeAspect="1"/>
            </p:cNvGraphicFramePr>
            <p:nvPr/>
          </p:nvGraphicFramePr>
          <p:xfrm>
            <a:off x="668" y="3001"/>
            <a:ext cx="7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5" imgW="1114607" imgH="314464" progId="Equation.3">
                    <p:embed/>
                  </p:oleObj>
                </mc:Choice>
                <mc:Fallback>
                  <p:oleObj name="Equation" r:id="rId5" imgW="1114607" imgH="31446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3001"/>
                          <a:ext cx="7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249" y="2931"/>
              <a:ext cx="25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rgbClr val="000066"/>
                  </a:solidFill>
                  <a:ea typeface="楷体_GB2312" pitchFamily="49" charset="-122"/>
                </a:rPr>
                <a:t>令              得微分方程</a:t>
              </a:r>
            </a:p>
          </p:txBody>
        </p:sp>
      </p:grp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191090"/>
              </p:ext>
            </p:extLst>
          </p:nvPr>
        </p:nvGraphicFramePr>
        <p:xfrm>
          <a:off x="4517965" y="4447426"/>
          <a:ext cx="2430780" cy="1023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2076455" imgH="866673" progId="Equation.3">
                  <p:embed/>
                </p:oleObj>
              </mc:Choice>
              <mc:Fallback>
                <p:oleObj name="Equation" r:id="rId7" imgW="2076455" imgH="8666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965" y="4447426"/>
                        <a:ext cx="2430780" cy="1023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67618" y="317426"/>
            <a:ext cx="2641600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</a:rPr>
              <a:t>二、研究方法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0945" y="5700241"/>
            <a:ext cx="396044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解得实值连续函数</a:t>
            </a:r>
            <a:endParaRPr lang="zh-CN" altLang="en-US" sz="2400" b="0" dirty="0">
              <a:solidFill>
                <a:srgbClr val="000066"/>
              </a:solidFill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51798"/>
              </p:ext>
            </p:extLst>
          </p:nvPr>
        </p:nvGraphicFramePr>
        <p:xfrm>
          <a:off x="4090983" y="5575226"/>
          <a:ext cx="3890645" cy="82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公式" r:id="rId9" imgW="1133258" imgH="219010" progId="Equation.3">
                  <p:embed/>
                </p:oleObj>
              </mc:Choice>
              <mc:Fallback>
                <p:oleObj name="公式" r:id="rId9" imgW="1133258" imgH="21901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3" y="5575226"/>
                        <a:ext cx="3890645" cy="829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2338" y="718740"/>
            <a:ext cx="84074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设时刻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细菌数为随机变量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+Δ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内增加的细菌数与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Δ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有关而与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无关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55576" y="188640"/>
            <a:ext cx="283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</a:rPr>
              <a:t>2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随机性方法</a:t>
            </a:r>
            <a:endParaRPr lang="zh-CN" altLang="en-US" sz="2400" b="0">
              <a:solidFill>
                <a:srgbClr val="800000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12701" y="2087165"/>
            <a:ext cx="801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t</a:t>
            </a:r>
            <a:r>
              <a:rPr lang="en-US" altLang="zh-CN">
                <a:solidFill>
                  <a:srgbClr val="000066"/>
                </a:solidFill>
              </a:rPr>
              <a:t>)=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条件下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t</a:t>
            </a:r>
            <a:r>
              <a:rPr lang="en-US" altLang="zh-CN">
                <a:solidFill>
                  <a:srgbClr val="000066"/>
                </a:solidFill>
              </a:rPr>
              <a:t>+Δ</a:t>
            </a:r>
            <a:r>
              <a:rPr lang="en-US" altLang="zh-CN" i="1">
                <a:solidFill>
                  <a:srgbClr val="000066"/>
                </a:solidFill>
              </a:rPr>
              <a:t>t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变为</a:t>
            </a: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en-US" altLang="zh-CN">
                <a:solidFill>
                  <a:srgbClr val="000066"/>
                </a:solidFill>
              </a:rPr>
              <a:t>+1</a:t>
            </a:r>
            <a:r>
              <a:rPr lang="zh-CN" altLang="en-US">
                <a:solidFill>
                  <a:srgbClr val="000066"/>
                </a:solidFill>
              </a:rPr>
              <a:t>个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的概率为</a:t>
            </a:r>
            <a:endParaRPr lang="zh-CN" altLang="en-US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25311"/>
              </p:ext>
            </p:extLst>
          </p:nvPr>
        </p:nvGraphicFramePr>
        <p:xfrm>
          <a:off x="539676" y="2806303"/>
          <a:ext cx="76327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公式" r:id="rId3" imgW="2810053" imgH="219010" progId="Equation.3">
                  <p:embed/>
                </p:oleObj>
              </mc:Choice>
              <mc:Fallback>
                <p:oleObj name="公式" r:id="rId3" imgW="2810053" imgH="2190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76" y="2806303"/>
                        <a:ext cx="76327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96801" y="352385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又设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+Δ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内增加不少于两个细菌的概率为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39757"/>
              </p:ext>
            </p:extLst>
          </p:nvPr>
        </p:nvGraphicFramePr>
        <p:xfrm>
          <a:off x="612701" y="4174728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847723" imgH="390739" progId="Equation.3">
                  <p:embed/>
                </p:oleObj>
              </mc:Choice>
              <mc:Fallback>
                <p:oleObj name="Equation" r:id="rId5" imgW="847723" imgH="39073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01" y="4174728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81000" y="4581128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根据全概率公式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23570"/>
              </p:ext>
            </p:extLst>
          </p:nvPr>
        </p:nvGraphicFramePr>
        <p:xfrm>
          <a:off x="827088" y="5308203"/>
          <a:ext cx="77771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公式" r:id="rId7" imgW="2647969" imgH="181096" progId="Equation.3">
                  <p:embed/>
                </p:oleObj>
              </mc:Choice>
              <mc:Fallback>
                <p:oleObj name="公式" r:id="rId7" imgW="2647969" imgH="181096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8203"/>
                        <a:ext cx="77771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02730"/>
              </p:ext>
            </p:extLst>
          </p:nvPr>
        </p:nvGraphicFramePr>
        <p:xfrm>
          <a:off x="2339975" y="6028928"/>
          <a:ext cx="59801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公式" r:id="rId9" imgW="2228770" imgH="181096" progId="Equation.3">
                  <p:embed/>
                </p:oleObj>
              </mc:Choice>
              <mc:Fallback>
                <p:oleObj name="公式" r:id="rId9" imgW="2228770" imgH="181096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028928"/>
                        <a:ext cx="59801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  <p:bldP spid="14344" grpId="0" autoUpdateAnimBg="0"/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93898"/>
              </p:ext>
            </p:extLst>
          </p:nvPr>
        </p:nvGraphicFramePr>
        <p:xfrm>
          <a:off x="533400" y="2628316"/>
          <a:ext cx="2514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3" imgW="2238539" imgH="400106" progId="Equation.3">
                  <p:embed/>
                </p:oleObj>
              </mc:Choice>
              <mc:Fallback>
                <p:oleObj name="Equation" r:id="rId3" imgW="2238539" imgH="4001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28316"/>
                        <a:ext cx="2514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12924"/>
              </p:ext>
            </p:extLst>
          </p:nvPr>
        </p:nvGraphicFramePr>
        <p:xfrm>
          <a:off x="934963" y="3284984"/>
          <a:ext cx="7741493" cy="101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5" imgW="3746160" imgH="406080" progId="Equation.3">
                  <p:embed/>
                </p:oleObj>
              </mc:Choice>
              <mc:Fallback>
                <p:oleObj name="公式" r:id="rId5" imgW="37461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963" y="3284984"/>
                        <a:ext cx="7741493" cy="101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3400" y="4449763"/>
            <a:ext cx="678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初始条件为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908175" y="4941888"/>
          <a:ext cx="568801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7" imgW="1895276" imgH="476380" progId="Equation.DSMT4">
                  <p:embed/>
                </p:oleObj>
              </mc:Choice>
              <mc:Fallback>
                <p:oleObj name="Equation" r:id="rId7" imgW="1895276" imgH="4763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5688013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5000" y="158682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47736"/>
              </p:ext>
            </p:extLst>
          </p:nvPr>
        </p:nvGraphicFramePr>
        <p:xfrm>
          <a:off x="934963" y="722566"/>
          <a:ext cx="7741493" cy="184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公式" r:id="rId9" imgW="3060360" imgH="660240" progId="Equation.3">
                  <p:embed/>
                </p:oleObj>
              </mc:Choice>
              <mc:Fallback>
                <p:oleObj name="公式" r:id="rId9" imgW="3060360" imgH="66024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963" y="722566"/>
                        <a:ext cx="7741493" cy="184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42988" y="1268413"/>
          <a:ext cx="741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3" imgW="2828704" imgH="238190" progId="Equation.3">
                  <p:embed/>
                </p:oleObj>
              </mc:Choice>
              <mc:Fallback>
                <p:oleObj name="公式" r:id="rId3" imgW="2828704" imgH="2381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741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解得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2353643"/>
            <a:ext cx="758825" cy="64135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ea typeface="楷体_GB2312" pitchFamily="49" charset="-122"/>
              </a:rPr>
              <a:t>注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371600" y="2348880"/>
            <a:ext cx="3856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与确定性结果不同处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1625" y="3034680"/>
            <a:ext cx="823118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）在固定时刻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未给出确定的细菌数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给定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时刻的概率分布：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23049"/>
              </p:ext>
            </p:extLst>
          </p:nvPr>
        </p:nvGraphicFramePr>
        <p:xfrm>
          <a:off x="4140200" y="3928443"/>
          <a:ext cx="22193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2028940" imgH="428653" progId="Equation.3">
                  <p:embed/>
                </p:oleObj>
              </mc:Choice>
              <mc:Fallback>
                <p:oleObj name="Equation" r:id="rId5" imgW="2028940" imgH="4286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928443"/>
                        <a:ext cx="22193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95288" y="4576143"/>
            <a:ext cx="802957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2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细菌个数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随时间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的推移而改变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是一族随机变量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需研究其统计规律性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8" grpId="0" animBg="1" autoUpdateAnimBg="0"/>
      <p:bldP spid="16389" grpId="0" autoUpdateAnimBg="0"/>
      <p:bldP spid="16390" grpId="0" autoUpdateAnimBg="0"/>
      <p:bldP spid="163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827088" y="738188"/>
            <a:ext cx="2808287" cy="5889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三、课程教学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900113" y="1989138"/>
            <a:ext cx="72723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 1.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数学基础要求较高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建立在概率论与数理统计基础之上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62100" y="3357563"/>
            <a:ext cx="5195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建立随机分析的思维较难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562100" y="4149725"/>
            <a:ext cx="617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工程背景强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建立随机模型较难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836613" y="1477963"/>
            <a:ext cx="1135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困难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nimBg="1" autoUpdateAnimBg="0"/>
      <p:bldP spid="2061" grpId="0" autoUpdateAnimBg="0"/>
      <p:bldP spid="2062" grpId="0" autoUpdateAnimBg="0"/>
      <p:bldP spid="2063" grpId="0" autoUpdateAnimBg="0"/>
      <p:bldP spid="20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00113" y="2565400"/>
            <a:ext cx="8040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尽量阐述清楚基本概念及相应的工程背景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27088" y="3213100"/>
            <a:ext cx="722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4.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尝试将各类随机过程与工程问题结合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827088" y="3933825"/>
            <a:ext cx="394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5.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训练数学表述能力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pic>
        <p:nvPicPr>
          <p:cNvPr id="3081" name="Picture 9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611688"/>
            <a:ext cx="33845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300788" y="5013325"/>
            <a:ext cx="676275" cy="1316038"/>
          </a:xfrm>
          <a:prstGeom prst="rect">
            <a:avLst/>
          </a:prstGeom>
          <a:gradFill rotWithShape="0">
            <a:gsLst>
              <a:gs pos="0">
                <a:srgbClr val="CFBE19"/>
              </a:gs>
              <a:gs pos="50000">
                <a:srgbClr val="FFFFCC"/>
              </a:gs>
              <a:gs pos="100000">
                <a:srgbClr val="CFBE1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99"/>
                </a:solidFill>
                <a:ea typeface="楷体_GB2312" pitchFamily="49" charset="-122"/>
              </a:rPr>
              <a:t>加油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90538" y="1409700"/>
            <a:ext cx="79692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2.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力图帮助同学掌握随机分析的基本思想和基本方法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1550" y="809625"/>
            <a:ext cx="560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1.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立足于数学基本理论的介绍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50825" y="18573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教学特点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/>
      <p:bldP spid="3080" grpId="0"/>
      <p:bldP spid="3083" grpId="0" animBg="1" autoUpdateAnimBg="0"/>
      <p:bldP spid="3085" grpId="0"/>
      <p:bldP spid="10" grpId="0" autoUpdateAnimBg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684213" y="5492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   言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84213" y="1628775"/>
            <a:ext cx="26416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一、研究对象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11188" y="3213100"/>
            <a:ext cx="8078787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在许多实际问题中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不仅需要对随机现象做特定时间点上的一次观察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且需要做连续不断的观察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以观察研究对象随时间推移的演变过程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59113" y="2420938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800000"/>
                </a:solidFill>
                <a:ea typeface="楷体_GB2312" pitchFamily="49" charset="-122"/>
              </a:rPr>
              <a:t>随机过程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utoUpdateAnimBg="0"/>
      <p:bldP spid="4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 txBox="1">
            <a:spLocks noRot="1" noChangeArrowheads="1"/>
          </p:cNvSpPr>
          <p:nvPr/>
        </p:nvSpPr>
        <p:spPr bwMode="auto">
          <a:xfrm>
            <a:off x="193675" y="404813"/>
            <a:ext cx="85407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3200">
                <a:solidFill>
                  <a:srgbClr val="002060"/>
                </a:solidFill>
                <a:latin typeface="宋体" panose="02010600030101010101" pitchFamily="2" charset="-122"/>
              </a:rPr>
              <a:t>古埃及人把尼罗河涨落的情况逐天记录下来，就构成所谓的时间序列。对这个时间序列长期的观察使他们发现尼罗河的涨落非常有规律。由于掌握了尼罗河泛滥的规律，使得古埃及的农业迅速发展</a:t>
            </a:r>
            <a:r>
              <a:rPr lang="zh-CN" altLang="en-US" sz="3200" smtClean="0">
                <a:solidFill>
                  <a:srgbClr val="002060"/>
                </a:solidFill>
                <a:latin typeface="宋体" panose="02010600030101010101" pitchFamily="2" charset="-122"/>
              </a:rPr>
              <a:t>，从而</a:t>
            </a:r>
            <a:r>
              <a:rPr lang="zh-CN" altLang="en-US" sz="3200">
                <a:solidFill>
                  <a:srgbClr val="002060"/>
                </a:solidFill>
                <a:latin typeface="宋体" panose="02010600030101010101" pitchFamily="2" charset="-122"/>
              </a:rPr>
              <a:t>创建了埃及灿烂的史前文明。</a:t>
            </a:r>
            <a:r>
              <a:rPr lang="zh-CN" altLang="en-US" sz="3200">
                <a:solidFill>
                  <a:srgbClr val="002060"/>
                </a:solidFill>
              </a:rPr>
              <a:t> 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60388" y="4221163"/>
            <a:ext cx="8207375" cy="1598612"/>
            <a:chOff x="468312" y="4365104"/>
            <a:chExt cx="8208144" cy="159848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827121" y="5006404"/>
              <a:ext cx="7274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00206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827121" y="4861952"/>
              <a:ext cx="0" cy="144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00206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468312" y="5149056"/>
              <a:ext cx="129537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月</a:t>
              </a:r>
              <a:r>
                <a:rPr lang="en-US" altLang="zh-CN" sz="2400">
                  <a:solidFill>
                    <a:srgbClr val="002060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日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859748" y="4790521"/>
              <a:ext cx="0" cy="215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00206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4427538" y="5149056"/>
              <a:ext cx="15007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2060"/>
                  </a:solidFill>
                  <a:latin typeface="Arial" panose="020B0604020202020204" pitchFamily="34" charset="0"/>
                </a:rPr>
                <a:t>6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月</a:t>
              </a:r>
              <a:r>
                <a:rPr lang="en-US" altLang="zh-CN" sz="2400">
                  <a:solidFill>
                    <a:srgbClr val="002060"/>
                  </a:solidFill>
                  <a:latin typeface="Arial" panose="020B0604020202020204" pitchFamily="34" charset="0"/>
                </a:rPr>
                <a:t>17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日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7020538" y="4790521"/>
              <a:ext cx="0" cy="215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00206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659563" y="5149056"/>
              <a:ext cx="9367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2060"/>
                  </a:solidFill>
                  <a:latin typeface="Arial" panose="020B0604020202020204" pitchFamily="34" charset="0"/>
                </a:rPr>
                <a:t>10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月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8101727" y="4790521"/>
              <a:ext cx="0" cy="215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00206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7812088" y="5149056"/>
              <a:ext cx="8643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2060"/>
                  </a:solidFill>
                  <a:latin typeface="Arial" panose="020B0604020202020204" pitchFamily="34" charset="0"/>
                </a:rPr>
                <a:t>12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月</a:t>
              </a: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4860032" y="4365104"/>
              <a:ext cx="20880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尼罗河泛滥期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859748" y="4861952"/>
              <a:ext cx="2160789" cy="144452"/>
            </a:xfrm>
            <a:prstGeom prst="rect">
              <a:avLst/>
            </a:prstGeom>
            <a:solidFill>
              <a:srgbClr val="9FCAD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rgbClr val="00206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4277693" y="550192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>
                  <a:solidFill>
                    <a:srgbClr val="002060"/>
                  </a:solidFill>
                  <a:latin typeface="Arial" panose="020B0604020202020204" pitchFamily="34" charset="0"/>
                </a:rPr>
                <a:t>“落泪夜”</a:t>
              </a:r>
              <a:r>
                <a:rPr lang="zh-CN" altLang="en-US" sz="240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 txBox="1">
            <a:spLocks noRot="1" noChangeArrowheads="1"/>
          </p:cNvSpPr>
          <p:nvPr/>
        </p:nvSpPr>
        <p:spPr bwMode="auto">
          <a:xfrm>
            <a:off x="333375" y="260350"/>
            <a:ext cx="8540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德国业余天文学家施瓦尔发现太阳黑子的活动具有</a:t>
            </a:r>
            <a:r>
              <a:rPr lang="en-US" altLang="zh-CN" sz="2800">
                <a:solidFill>
                  <a:srgbClr val="00206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年左右的周期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00038" y="1557338"/>
          <a:ext cx="8447087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3572374" imgH="2476190" progId="Paint.Picture">
                  <p:embed/>
                </p:oleObj>
              </mc:Choice>
              <mc:Fallback>
                <p:oleObj r:id="rId3" imgW="3572374" imgH="24761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557338"/>
                        <a:ext cx="8447087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00_0876"/>
          <p:cNvPicPr>
            <a:picLocks noChangeAspect="1" noChangeArrowheads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6775450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348038" y="620713"/>
            <a:ext cx="222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66"/>
                </a:solidFill>
                <a:ea typeface="仿宋_GB2312" pitchFamily="49" charset="-122"/>
              </a:rPr>
              <a:t>冰川运动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3419475" y="765175"/>
            <a:ext cx="222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000066"/>
                </a:solidFill>
                <a:ea typeface="仿宋_GB2312" pitchFamily="49" charset="-122"/>
              </a:rPr>
              <a:t>冰川消融</a:t>
            </a:r>
          </a:p>
        </p:txBody>
      </p:sp>
      <p:pic>
        <p:nvPicPr>
          <p:cNvPr id="7171" name="Picture 4" descr="100_0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73238"/>
            <a:ext cx="60483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755650" y="3587750"/>
            <a:ext cx="3382963" cy="70485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FFCC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汶川余震序列</a:t>
            </a:r>
          </a:p>
        </p:txBody>
      </p:sp>
      <p:sp>
        <p:nvSpPr>
          <p:cNvPr id="10246" name="Text Box 6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684213" y="4884738"/>
            <a:ext cx="3600450" cy="70485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FFCC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汶川余震序列图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0247" name="Text Box 7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4643438" y="3516313"/>
            <a:ext cx="3457575" cy="70485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FFCC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汶川余震地点图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84213" y="765175"/>
            <a:ext cx="792003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据四川台网测定：截止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2008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年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7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月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8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日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8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时，汶川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8.0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级地震余震区共发生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16 299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次余震，其中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4.0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4.9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级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198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次，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5.0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5.9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级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28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次，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6.0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6.9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级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次，最大震级为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6.4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级。</a:t>
            </a:r>
          </a:p>
        </p:txBody>
      </p:sp>
      <p:sp>
        <p:nvSpPr>
          <p:cNvPr id="10251" name="Text Box 11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4572000" y="4868863"/>
            <a:ext cx="3600450" cy="70485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50000">
                <a:srgbClr val="FFFFCC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汶川余震序列图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50" grpId="0"/>
      <p:bldP spid="102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7651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 txBox="1">
            <a:spLocks noRot="1" noChangeArrowheads="1"/>
          </p:cNvSpPr>
          <p:nvPr/>
        </p:nvSpPr>
        <p:spPr bwMode="auto">
          <a:xfrm>
            <a:off x="179388" y="50800"/>
            <a:ext cx="8540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我国经济</a:t>
            </a:r>
            <a:r>
              <a:rPr lang="en-US" altLang="zh-CN" sz="2800">
                <a:solidFill>
                  <a:srgbClr val="002060"/>
                </a:solidFill>
                <a:latin typeface="宋体" panose="02010600030101010101" pitchFamily="2" charset="-122"/>
              </a:rPr>
              <a:t>GDP</a:t>
            </a: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变化趋势。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2205" y="2704389"/>
            <a:ext cx="7633344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随机过程论：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研究和描述随机现象演变的概率统计规律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0718" y="569884"/>
            <a:ext cx="7416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zh-CN" altLang="en-US" dirty="0">
                <a:solidFill>
                  <a:srgbClr val="800000"/>
                </a:solidFill>
                <a:ea typeface="楷体_GB2312" pitchFamily="49" charset="-122"/>
              </a:rPr>
              <a:t>现象特点：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关注一族随时间或地点变化的随机变量，有自身的统计规律，而且变量间有着内在的关联关系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2205" y="4387053"/>
            <a:ext cx="77762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随机过程理论是近代数学的重要组成部分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, 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应用非常广泛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实际工程背景强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/>
      <p:bldP spid="1229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594</Words>
  <Application>Microsoft Office PowerPoint</Application>
  <PresentationFormat>全屏显示(4:3)</PresentationFormat>
  <Paragraphs>58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仿宋_GB2312</vt:lpstr>
      <vt:lpstr>楷体_GB2312</vt:lpstr>
      <vt:lpstr>宋体</vt:lpstr>
      <vt:lpstr>Arial</vt:lpstr>
      <vt:lpstr>Times New Roman</vt:lpstr>
      <vt:lpstr>默认设计模板</vt:lpstr>
      <vt:lpstr>Bitmap Image</vt:lpstr>
      <vt:lpstr>公式</vt:lpstr>
      <vt:lpstr>Equation</vt:lpstr>
      <vt:lpstr>随机过程及应用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sy tan</cp:lastModifiedBy>
  <cp:revision>47</cp:revision>
  <dcterms:created xsi:type="dcterms:W3CDTF">2003-08-16T06:27:43Z</dcterms:created>
  <dcterms:modified xsi:type="dcterms:W3CDTF">2017-09-11T05:51:24Z</dcterms:modified>
</cp:coreProperties>
</file>