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256" r:id="rId2"/>
    <p:sldId id="280" r:id="rId3"/>
    <p:sldId id="278" r:id="rId4"/>
    <p:sldId id="257" r:id="rId5"/>
    <p:sldId id="274" r:id="rId6"/>
    <p:sldId id="282" r:id="rId7"/>
    <p:sldId id="259" r:id="rId8"/>
    <p:sldId id="285" r:id="rId9"/>
    <p:sldId id="286" r:id="rId10"/>
    <p:sldId id="287" r:id="rId11"/>
    <p:sldId id="293" r:id="rId12"/>
    <p:sldId id="296" r:id="rId13"/>
    <p:sldId id="297" r:id="rId14"/>
    <p:sldId id="294" r:id="rId15"/>
    <p:sldId id="295" r:id="rId16"/>
    <p:sldId id="276" r:id="rId17"/>
    <p:sldId id="260" r:id="rId18"/>
    <p:sldId id="272" r:id="rId19"/>
    <p:sldId id="261" r:id="rId20"/>
    <p:sldId id="281" r:id="rId21"/>
    <p:sldId id="283" r:id="rId22"/>
    <p:sldId id="288" r:id="rId23"/>
    <p:sldId id="290" r:id="rId24"/>
    <p:sldId id="262" r:id="rId25"/>
    <p:sldId id="273" r:id="rId26"/>
    <p:sldId id="277" r:id="rId27"/>
    <p:sldId id="263" r:id="rId28"/>
    <p:sldId id="264" r:id="rId29"/>
    <p:sldId id="284" r:id="rId30"/>
    <p:sldId id="265" r:id="rId31"/>
    <p:sldId id="291" r:id="rId32"/>
    <p:sldId id="292" r:id="rId33"/>
    <p:sldId id="268" r:id="rId34"/>
    <p:sldId id="267" r:id="rId35"/>
    <p:sldId id="279" r:id="rId36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b="1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40000"/>
    <a:srgbClr val="CCECFF"/>
    <a:srgbClr val="CC3300"/>
    <a:srgbClr val="66FFFF"/>
    <a:srgbClr val="FFFFFF"/>
    <a:srgbClr val="00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725" autoAdjust="0"/>
    <p:restoredTop sz="94651" autoAdjust="0"/>
  </p:normalViewPr>
  <p:slideViewPr>
    <p:cSldViewPr>
      <p:cViewPr varScale="1">
        <p:scale>
          <a:sx n="128" d="100"/>
          <a:sy n="128" d="100"/>
        </p:scale>
        <p:origin x="179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4" Type="http://schemas.openxmlformats.org/officeDocument/2006/relationships/image" Target="../media/image8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9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4" Type="http://schemas.openxmlformats.org/officeDocument/2006/relationships/image" Target="../media/image1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5" Type="http://schemas.openxmlformats.org/officeDocument/2006/relationships/image" Target="../media/image115.emf"/><Relationship Id="rId4" Type="http://schemas.openxmlformats.org/officeDocument/2006/relationships/image" Target="../media/image114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4" Type="http://schemas.openxmlformats.org/officeDocument/2006/relationships/image" Target="../media/image12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4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CA4F85D-FE15-4086-B793-DB5A6B28A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2370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51755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76306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19355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213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17355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362916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05500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419106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35564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42101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96969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24304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</p:spTree>
    <p:extLst>
      <p:ext uri="{BB962C8B-B14F-4D97-AF65-F5344CB8AC3E}">
        <p14:creationId xmlns:p14="http://schemas.microsoft.com/office/powerpoint/2010/main" val="405620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50000">
              <a:srgbClr val="FFFFFF"/>
            </a:gs>
            <a:gs pos="100000">
              <a:srgbClr val="CCE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400" b="0">
                <a:solidFill>
                  <a:schemeClr val="hlink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电子科技大学</a:t>
            </a:r>
          </a:p>
        </p:txBody>
      </p:sp>
      <p:sp>
        <p:nvSpPr>
          <p:cNvPr id="1031" name="AutoShape 7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388350" y="6381750"/>
            <a:ext cx="504825" cy="476250"/>
          </a:xfrm>
          <a:prstGeom prst="actionButtonForwardNext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2" name="AutoShape 8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7778750" y="6381750"/>
            <a:ext cx="576263" cy="476250"/>
          </a:xfrm>
          <a:prstGeom prst="actionButtonBackPrevious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" name="Line 9"/>
          <p:cNvSpPr>
            <a:spLocks noChangeShapeType="1"/>
          </p:cNvSpPr>
          <p:nvPr userDrawn="1"/>
        </p:nvSpPr>
        <p:spPr bwMode="auto">
          <a:xfrm>
            <a:off x="762000" y="533400"/>
            <a:ext cx="7620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3048000" y="0"/>
            <a:ext cx="2955925" cy="45720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smtClean="0">
                <a:solidFill>
                  <a:srgbClr val="000099"/>
                </a:solidFill>
                <a:latin typeface="楷体_GB2312" pitchFamily="49" charset="-122"/>
              </a:rPr>
              <a:t>随机变量的数字特征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Word___1.docx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3.emf"/><Relationship Id="rId3" Type="http://schemas.openxmlformats.org/officeDocument/2006/relationships/oleObject" Target="../embeddings/oleObject39.bin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42.bin"/><Relationship Id="rId4" Type="http://schemas.openxmlformats.org/officeDocument/2006/relationships/package" Target="../embeddings/Microsoft_Word___2.docx"/><Relationship Id="rId9" Type="http://schemas.openxmlformats.org/officeDocument/2006/relationships/image" Target="../media/image41.emf"/><Relationship Id="rId14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5.bin"/><Relationship Id="rId7" Type="http://schemas.openxmlformats.org/officeDocument/2006/relationships/package" Target="../embeddings/Microsoft_Word___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__3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7.bin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__5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__7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3.e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9.emf"/><Relationship Id="rId4" Type="http://schemas.openxmlformats.org/officeDocument/2006/relationships/image" Target="../media/image66.emf"/><Relationship Id="rId9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5.e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7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8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1.e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9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4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8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8.e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12.e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1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6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0.e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2.emf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2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5.emf"/><Relationship Id="rId9" Type="http://schemas.openxmlformats.org/officeDocument/2006/relationships/image" Target="../media/image12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11188" y="749300"/>
            <a:ext cx="6111875" cy="617538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66"/>
              </a:gs>
              <a:gs pos="100000">
                <a:srgbClr val="FFCC00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一、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R-S(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黎曼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斯蒂阶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积分简介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23850" y="1397000"/>
            <a:ext cx="845185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1.4.1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为定义在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[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上的实值函数，做一剖分</a:t>
            </a:r>
            <a:r>
              <a:rPr lang="en-US" altLang="zh-CN" sz="3600">
                <a:solidFill>
                  <a:srgbClr val="000066"/>
                </a:solidFill>
                <a:ea typeface="楷体_GB2312" pitchFamily="49" charset="-122"/>
              </a:rPr>
              <a:t>:</a:t>
            </a:r>
            <a:r>
              <a:rPr lang="en-US" altLang="zh-CN" sz="3600" i="1">
                <a:solidFill>
                  <a:srgbClr val="000066"/>
                </a:solidFill>
                <a:ea typeface="楷体_GB2312" pitchFamily="49" charset="-122"/>
              </a:rPr>
              <a:t>a </a:t>
            </a:r>
            <a:r>
              <a:rPr lang="en-US" altLang="zh-CN" sz="3600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sz="3600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600" baseline="-30000">
                <a:solidFill>
                  <a:srgbClr val="000066"/>
                </a:solidFill>
                <a:ea typeface="楷体_GB2312" pitchFamily="49" charset="-122"/>
              </a:rPr>
              <a:t>0</a:t>
            </a:r>
            <a:r>
              <a:rPr lang="en-US" altLang="zh-CN" sz="3600">
                <a:solidFill>
                  <a:srgbClr val="000066"/>
                </a:solidFill>
                <a:ea typeface="楷体_GB2312" pitchFamily="49" charset="-122"/>
              </a:rPr>
              <a:t>&lt; </a:t>
            </a:r>
            <a:r>
              <a:rPr lang="en-US" altLang="zh-CN" sz="3600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600" baseline="-3000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en-US" altLang="zh-CN" sz="3600">
                <a:solidFill>
                  <a:srgbClr val="000066"/>
                </a:solidFill>
                <a:ea typeface="楷体_GB2312" pitchFamily="49" charset="-122"/>
              </a:rPr>
              <a:t>&lt;…&lt; </a:t>
            </a:r>
            <a:r>
              <a:rPr lang="en-US" altLang="zh-CN" sz="3600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sz="3600" i="1" baseline="-30000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en-US" altLang="zh-CN" sz="3600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sz="3600" i="1">
                <a:solidFill>
                  <a:srgbClr val="000066"/>
                </a:solidFill>
                <a:ea typeface="楷体_GB2312" pitchFamily="49" charset="-122"/>
              </a:rPr>
              <a:t>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并任取点  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403350" y="2836863"/>
          <a:ext cx="58229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公式" r:id="rId3" imgW="2057360" imgH="161916" progId="Equation.3">
                  <p:embed/>
                </p:oleObj>
              </mc:Choice>
              <mc:Fallback>
                <p:oleObj name="公式" r:id="rId3" imgW="2057360" imgH="16191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36863"/>
                        <a:ext cx="58229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1828800" y="4124325"/>
            <a:ext cx="4911725" cy="960438"/>
            <a:chOff x="1152" y="1714"/>
            <a:chExt cx="3094" cy="605"/>
          </a:xfrm>
        </p:grpSpPr>
        <p:sp>
          <p:nvSpPr>
            <p:cNvPr id="3081" name="Line 23"/>
            <p:cNvSpPr>
              <a:spLocks noChangeShapeType="1"/>
            </p:cNvSpPr>
            <p:nvPr/>
          </p:nvSpPr>
          <p:spPr bwMode="auto">
            <a:xfrm>
              <a:off x="1152" y="2160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Text Box 25"/>
            <p:cNvSpPr txBox="1">
              <a:spLocks noChangeArrowheads="1"/>
            </p:cNvSpPr>
            <p:nvPr/>
          </p:nvSpPr>
          <p:spPr bwMode="auto">
            <a:xfrm>
              <a:off x="1344" y="1714"/>
              <a:ext cx="320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solidFill>
                    <a:srgbClr val="000066"/>
                  </a:solidFill>
                </a:rPr>
                <a:t>x</a:t>
              </a:r>
              <a:r>
                <a:rPr lang="en-US" altLang="zh-CN" sz="2800" i="1" baseline="-25000">
                  <a:solidFill>
                    <a:srgbClr val="000066"/>
                  </a:solidFill>
                </a:rPr>
                <a:t>k</a:t>
              </a:r>
              <a:endParaRPr lang="en-US" altLang="zh-CN" sz="2800" i="1">
                <a:solidFill>
                  <a:srgbClr val="000066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</a:rPr>
                <a:t>[</a:t>
              </a:r>
            </a:p>
          </p:txBody>
        </p:sp>
        <p:sp>
          <p:nvSpPr>
            <p:cNvPr id="3083" name="Text Box 26"/>
            <p:cNvSpPr txBox="1">
              <a:spLocks noChangeArrowheads="1"/>
            </p:cNvSpPr>
            <p:nvPr/>
          </p:nvSpPr>
          <p:spPr bwMode="auto">
            <a:xfrm>
              <a:off x="3665" y="1724"/>
              <a:ext cx="581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solidFill>
                    <a:srgbClr val="000066"/>
                  </a:solidFill>
                </a:rPr>
                <a:t>x</a:t>
              </a:r>
              <a:r>
                <a:rPr lang="en-US" altLang="zh-CN" i="1" baseline="-25000">
                  <a:solidFill>
                    <a:srgbClr val="000066"/>
                  </a:solidFill>
                </a:rPr>
                <a:t>k</a:t>
              </a:r>
              <a:r>
                <a:rPr lang="zh-CN" altLang="en-US" baseline="-25000">
                  <a:solidFill>
                    <a:srgbClr val="000066"/>
                  </a:solidFill>
                </a:rPr>
                <a:t>＋</a:t>
              </a:r>
              <a:r>
                <a:rPr lang="en-US" altLang="zh-CN" baseline="-25000">
                  <a:solidFill>
                    <a:srgbClr val="000066"/>
                  </a:solidFill>
                </a:rPr>
                <a:t>1</a:t>
              </a:r>
              <a:endParaRPr lang="en-US" altLang="zh-CN">
                <a:solidFill>
                  <a:srgbClr val="000066"/>
                </a:solidFill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</a:rPr>
                <a:t>]</a:t>
              </a:r>
            </a:p>
          </p:txBody>
        </p:sp>
      </p:grpSp>
      <p:graphicFrame>
        <p:nvGraphicFramePr>
          <p:cNvPr id="2078" name="Object 30"/>
          <p:cNvGraphicFramePr>
            <a:graphicFrameLocks noChangeAspect="1"/>
          </p:cNvGraphicFramePr>
          <p:nvPr/>
        </p:nvGraphicFramePr>
        <p:xfrm>
          <a:off x="4000500" y="3759200"/>
          <a:ext cx="5889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142989" imgH="199830" progId="Equation.3">
                  <p:embed/>
                </p:oleObj>
              </mc:Choice>
              <mc:Fallback>
                <p:oleObj name="Equation" r:id="rId5" imgW="142989" imgH="19983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759200"/>
                        <a:ext cx="58896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" name="Line 31"/>
          <p:cNvSpPr>
            <a:spLocks noChangeShapeType="1"/>
          </p:cNvSpPr>
          <p:nvPr/>
        </p:nvSpPr>
        <p:spPr bwMode="auto">
          <a:xfrm>
            <a:off x="4419600" y="4691063"/>
            <a:ext cx="0" cy="15240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 autoUpdateAnimBg="0"/>
      <p:bldP spid="2055" grpId="0" autoUpdateAnimBg="0"/>
      <p:bldP spid="20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684213" y="620713"/>
            <a:ext cx="82804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A50021"/>
                </a:solidFill>
                <a:ea typeface="楷体_GB2312" pitchFamily="49" charset="-122"/>
              </a:rPr>
              <a:t>问题</a:t>
            </a:r>
            <a:r>
              <a:rPr lang="en-US" altLang="zh-CN">
                <a:solidFill>
                  <a:srgbClr val="A50021"/>
                </a:solidFill>
                <a:ea typeface="楷体_GB2312" pitchFamily="49" charset="-122"/>
              </a:rPr>
              <a:t>2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是连续型随机变量的分布函数，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关于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的广义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R-S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积分形式？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84213" y="2060575"/>
            <a:ext cx="7935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因连续型随机变量的分布函数绝对连续，有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976438" y="2781300"/>
          <a:ext cx="43449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3" imgW="1638162" imgH="333198" progId="Equation.3">
                  <p:embed/>
                </p:oleObj>
              </mc:Choice>
              <mc:Fallback>
                <p:oleObj name="公式" r:id="rId3" imgW="1638162" imgH="33319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2781300"/>
                        <a:ext cx="4344987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051050" y="4868863"/>
          <a:ext cx="47910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5" imgW="1990750" imgH="257370" progId="Equation.3">
                  <p:embed/>
                </p:oleObj>
              </mc:Choice>
              <mc:Fallback>
                <p:oleObj name="公式" r:id="rId5" imgW="1990750" imgH="25737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68863"/>
                        <a:ext cx="47910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55650" y="4076700"/>
            <a:ext cx="367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R-S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积分存在则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8" grpId="0"/>
      <p:bldP spid="491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11188" y="611188"/>
            <a:ext cx="4392612" cy="61753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66"/>
              </a:gs>
              <a:gs pos="100000">
                <a:srgbClr val="FFCC00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二、二元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R-S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积分简介</a:t>
            </a:r>
          </a:p>
        </p:txBody>
      </p:sp>
      <p:graphicFrame>
        <p:nvGraphicFramePr>
          <p:cNvPr id="12292" name="对象 2"/>
          <p:cNvGraphicFramePr>
            <a:graphicFrameLocks noChangeAspect="1"/>
          </p:cNvGraphicFramePr>
          <p:nvPr/>
        </p:nvGraphicFramePr>
        <p:xfrm>
          <a:off x="468313" y="1412875"/>
          <a:ext cx="8574087" cy="424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Word 2007 文档" r:id="rId4" imgW="6458800" imgH="2987981" progId="Word.Document.12">
                  <p:embed/>
                </p:oleObj>
              </mc:Choice>
              <mc:Fallback>
                <p:oleObj name="Word 2007 文档" r:id="rId4" imgW="6458800" imgH="2987981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12875"/>
                        <a:ext cx="8574087" cy="424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3315" name="对象 3"/>
          <p:cNvGraphicFramePr>
            <a:graphicFrameLocks noChangeAspect="1"/>
          </p:cNvGraphicFramePr>
          <p:nvPr/>
        </p:nvGraphicFramePr>
        <p:xfrm>
          <a:off x="611188" y="692150"/>
          <a:ext cx="8108950" cy="253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文档" r:id="rId4" imgW="6458800" imgH="2023303" progId="Word.Document.12">
                  <p:embed/>
                </p:oleObj>
              </mc:Choice>
              <mc:Fallback>
                <p:oleObj name="文档" r:id="rId4" imgW="6458800" imgH="2023303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92150"/>
                        <a:ext cx="8108950" cy="253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1631950" y="3473450"/>
            <a:ext cx="4884738" cy="2211388"/>
            <a:chOff x="1631950" y="3473450"/>
            <a:chExt cx="4884738" cy="2211388"/>
          </a:xfrm>
        </p:grpSpPr>
        <p:sp>
          <p:nvSpPr>
            <p:cNvPr id="14341" name="矩形 4"/>
            <p:cNvSpPr>
              <a:spLocks noChangeArrowheads="1"/>
            </p:cNvSpPr>
            <p:nvPr/>
          </p:nvSpPr>
          <p:spPr bwMode="auto">
            <a:xfrm>
              <a:off x="2555875" y="3716338"/>
              <a:ext cx="2808288" cy="1584325"/>
            </a:xfrm>
            <a:prstGeom prst="rect">
              <a:avLst/>
            </a:prstGeom>
            <a:noFill/>
            <a:ln w="38100" algn="ctr">
              <a:solidFill>
                <a:srgbClr val="04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楷体_GB2312" pitchFamily="49" charset="-122"/>
              </a:endParaRPr>
            </a:p>
          </p:txBody>
        </p:sp>
        <p:graphicFrame>
          <p:nvGraphicFramePr>
            <p:cNvPr id="14342" name="对象 7"/>
            <p:cNvGraphicFramePr>
              <a:graphicFrameLocks noChangeAspect="1"/>
            </p:cNvGraphicFramePr>
            <p:nvPr/>
          </p:nvGraphicFramePr>
          <p:xfrm>
            <a:off x="1733550" y="5197475"/>
            <a:ext cx="862013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公式" r:id="rId6" imgW="438294" imgH="181096" progId="Equation.3">
                    <p:embed/>
                  </p:oleObj>
                </mc:Choice>
                <mc:Fallback>
                  <p:oleObj name="公式" r:id="rId6" imgW="438294" imgH="181096" progId="Equation.3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3550" y="5197475"/>
                          <a:ext cx="862013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对象 8"/>
            <p:cNvGraphicFramePr>
              <a:graphicFrameLocks noChangeAspect="1"/>
            </p:cNvGraphicFramePr>
            <p:nvPr/>
          </p:nvGraphicFramePr>
          <p:xfrm>
            <a:off x="1631950" y="3495675"/>
            <a:ext cx="923925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公式" r:id="rId8" imgW="523999" imgH="181096" progId="Equation.3">
                    <p:embed/>
                  </p:oleObj>
                </mc:Choice>
                <mc:Fallback>
                  <p:oleObj name="公式" r:id="rId8" imgW="523999" imgH="181096" progId="Equation.3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1950" y="3495675"/>
                          <a:ext cx="923925" cy="4429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4" name="对象 9"/>
            <p:cNvGraphicFramePr>
              <a:graphicFrameLocks noChangeAspect="1"/>
            </p:cNvGraphicFramePr>
            <p:nvPr/>
          </p:nvGraphicFramePr>
          <p:xfrm>
            <a:off x="5310188" y="5138738"/>
            <a:ext cx="1016000" cy="487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公式" r:id="rId10" imgW="523999" imgH="181096" progId="Equation.3">
                    <p:embed/>
                  </p:oleObj>
                </mc:Choice>
                <mc:Fallback>
                  <p:oleObj name="公式" r:id="rId10" imgW="523999" imgH="181096" progId="Equation.3">
                    <p:embed/>
                    <p:pic>
                      <p:nvPicPr>
                        <p:cNvPr id="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188" y="5138738"/>
                          <a:ext cx="1016000" cy="487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对象 10"/>
            <p:cNvGraphicFramePr>
              <a:graphicFrameLocks noChangeAspect="1"/>
            </p:cNvGraphicFramePr>
            <p:nvPr/>
          </p:nvGraphicFramePr>
          <p:xfrm>
            <a:off x="5324475" y="3473450"/>
            <a:ext cx="1192213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公式" r:id="rId12" imgW="628798" imgH="181096" progId="Equation.3">
                    <p:embed/>
                  </p:oleObj>
                </mc:Choice>
                <mc:Fallback>
                  <p:oleObj name="公式" r:id="rId12" imgW="628798" imgH="181096" progId="Equation.3">
                    <p:embed/>
                    <p:pic>
                      <p:nvPicPr>
                        <p:cNvPr id="0" name="对象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475" y="3473450"/>
                          <a:ext cx="1192213" cy="487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对象 11"/>
            <p:cNvGraphicFramePr>
              <a:graphicFrameLocks noChangeAspect="1"/>
            </p:cNvGraphicFramePr>
            <p:nvPr/>
          </p:nvGraphicFramePr>
          <p:xfrm>
            <a:off x="3348038" y="4076700"/>
            <a:ext cx="1016000" cy="538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3" name="公式" r:id="rId14" imgW="523999" imgH="209643" progId="Equation.3">
                    <p:embed/>
                  </p:oleObj>
                </mc:Choice>
                <mc:Fallback>
                  <p:oleObj name="公式" r:id="rId14" imgW="523999" imgH="209643" progId="Equation.3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038" y="4076700"/>
                          <a:ext cx="1016000" cy="538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7" name="流程图: 联系 12"/>
            <p:cNvSpPr>
              <a:spLocks noChangeArrowheads="1"/>
            </p:cNvSpPr>
            <p:nvPr/>
          </p:nvSpPr>
          <p:spPr bwMode="auto">
            <a:xfrm>
              <a:off x="3708400" y="4581525"/>
              <a:ext cx="179388" cy="142875"/>
            </a:xfrm>
            <a:prstGeom prst="flowChartConnector">
              <a:avLst/>
            </a:prstGeom>
            <a:solidFill>
              <a:srgbClr val="000099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4339" name="对象 2"/>
          <p:cNvGraphicFramePr>
            <a:graphicFrameLocks noChangeAspect="1"/>
          </p:cNvGraphicFramePr>
          <p:nvPr/>
        </p:nvGraphicFramePr>
        <p:xfrm>
          <a:off x="614363" y="688975"/>
          <a:ext cx="8110537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文档" r:id="rId4" imgW="6458800" imgH="1352708" progId="Word.Document.12">
                  <p:embed/>
                </p:oleObj>
              </mc:Choice>
              <mc:Fallback>
                <p:oleObj name="文档" r:id="rId4" imgW="6458800" imgH="1352708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688975"/>
                        <a:ext cx="8110537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3"/>
          <p:cNvGraphicFramePr>
            <a:graphicFrameLocks noChangeAspect="1"/>
          </p:cNvGraphicFramePr>
          <p:nvPr/>
        </p:nvGraphicFramePr>
        <p:xfrm>
          <a:off x="928688" y="2411413"/>
          <a:ext cx="7691437" cy="353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文档" r:id="rId7" imgW="6100822" imgH="2814453" progId="Word.Document.12">
                  <p:embed/>
                </p:oleObj>
              </mc:Choice>
              <mc:Fallback>
                <p:oleObj name="文档" r:id="rId7" imgW="6100822" imgH="2814453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411413"/>
                        <a:ext cx="7691437" cy="353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5363" name="对象 3"/>
          <p:cNvGraphicFramePr>
            <a:graphicFrameLocks noChangeAspect="1"/>
          </p:cNvGraphicFramePr>
          <p:nvPr/>
        </p:nvGraphicFramePr>
        <p:xfrm>
          <a:off x="465138" y="617538"/>
          <a:ext cx="8139112" cy="281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文档" r:id="rId4" imgW="6100822" imgH="2126212" progId="Word.Document.12">
                  <p:embed/>
                </p:oleObj>
              </mc:Choice>
              <mc:Fallback>
                <p:oleObj name="文档" r:id="rId4" imgW="6100822" imgH="2126212" progId="Word.Document.1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617538"/>
                        <a:ext cx="8139112" cy="281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4"/>
          <p:cNvGraphicFramePr>
            <a:graphicFrameLocks noChangeAspect="1"/>
          </p:cNvGraphicFramePr>
          <p:nvPr/>
        </p:nvGraphicFramePr>
        <p:xfrm>
          <a:off x="465138" y="3351213"/>
          <a:ext cx="8139112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文档" r:id="rId7" imgW="6125396" imgH="2450929" progId="Word.Document.12">
                  <p:embed/>
                </p:oleObj>
              </mc:Choice>
              <mc:Fallback>
                <p:oleObj name="文档" r:id="rId7" imgW="6125396" imgH="2450929" progId="Word.Document.1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351213"/>
                        <a:ext cx="8139112" cy="325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7411" name="对象 2"/>
          <p:cNvGraphicFramePr>
            <a:graphicFrameLocks noChangeAspect="1"/>
          </p:cNvGraphicFramePr>
          <p:nvPr/>
        </p:nvGraphicFramePr>
        <p:xfrm>
          <a:off x="539750" y="688975"/>
          <a:ext cx="7689850" cy="433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文档" r:id="rId4" imgW="6125396" imgH="3451962" progId="Word.Document.12">
                  <p:embed/>
                </p:oleObj>
              </mc:Choice>
              <mc:Fallback>
                <p:oleObj name="文档" r:id="rId4" imgW="6125396" imgH="3451962" progId="Word.Document.12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88975"/>
                        <a:ext cx="7689850" cy="433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611188" y="620713"/>
            <a:ext cx="4321175" cy="617537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66"/>
              </a:gs>
              <a:gs pos="100000">
                <a:srgbClr val="FFCC00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二、数学期望与方差</a:t>
            </a:r>
          </a:p>
        </p:txBody>
      </p:sp>
      <p:graphicFrame>
        <p:nvGraphicFramePr>
          <p:cNvPr id="23571" name="Object 19"/>
          <p:cNvGraphicFramePr>
            <a:graphicFrameLocks noChangeAspect="1"/>
          </p:cNvGraphicFramePr>
          <p:nvPr/>
        </p:nvGraphicFramePr>
        <p:xfrm>
          <a:off x="468313" y="1989138"/>
          <a:ext cx="3886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1305112" imgH="219010" progId="Equation.3">
                  <p:embed/>
                </p:oleObj>
              </mc:Choice>
              <mc:Fallback>
                <p:oleObj name="Equation" r:id="rId3" imgW="1305112" imgH="21901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89138"/>
                        <a:ext cx="3886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Object 20"/>
          <p:cNvGraphicFramePr>
            <a:graphicFrameLocks noChangeAspect="1"/>
          </p:cNvGraphicFramePr>
          <p:nvPr/>
        </p:nvGraphicFramePr>
        <p:xfrm>
          <a:off x="2987675" y="2636838"/>
          <a:ext cx="32131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公式" r:id="rId5" imgW="1257152" imgH="219010" progId="Equation.3">
                  <p:embed/>
                </p:oleObj>
              </mc:Choice>
              <mc:Fallback>
                <p:oleObj name="公式" r:id="rId5" imgW="1257152" imgH="21901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636838"/>
                        <a:ext cx="32131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611188" y="1412875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1.4.2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的分布函数为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</a:t>
            </a:r>
          </a:p>
        </p:txBody>
      </p:sp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1403350" y="4081463"/>
          <a:ext cx="63246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7" imgW="5553052" imgH="571388" progId="Equation.3">
                  <p:embed/>
                </p:oleObj>
              </mc:Choice>
              <mc:Fallback>
                <p:oleObj name="Equation" r:id="rId7" imgW="5553052" imgH="57138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81463"/>
                        <a:ext cx="63246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49250" y="3357563"/>
            <a:ext cx="590550" cy="579437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50000">
                <a:srgbClr val="FFFFFF"/>
              </a:gs>
              <a:gs pos="100000">
                <a:srgbClr val="CC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1187450" y="3433763"/>
            <a:ext cx="4722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是连续型随机变量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323850" y="4870450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是离散型随机变量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>
            <p:ph/>
          </p:nvPr>
        </p:nvGraphicFramePr>
        <p:xfrm>
          <a:off x="2484438" y="5373688"/>
          <a:ext cx="417512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9" imgW="1476521" imgH="380926" progId="Equation.3">
                  <p:embed/>
                </p:oleObj>
              </mc:Choice>
              <mc:Fallback>
                <p:oleObj name="Equation" r:id="rId9" imgW="1476521" imgH="38092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373688"/>
                        <a:ext cx="417512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0" grpId="0" animBg="1" autoUpdateAnimBg="0"/>
      <p:bldP spid="23573" grpId="0" autoUpdateAnimBg="0"/>
      <p:bldP spid="23575" grpId="0" animBg="1" autoUpdateAnimBg="0"/>
      <p:bldP spid="23576" grpId="0" autoUpdateAnimBg="0"/>
      <p:bldP spid="2357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6173" name="Rectangle 29"/>
          <p:cNvSpPr>
            <a:spLocks noChangeArrowheads="1"/>
          </p:cNvSpPr>
          <p:nvPr/>
        </p:nvSpPr>
        <p:spPr bwMode="auto">
          <a:xfrm>
            <a:off x="323850" y="620713"/>
            <a:ext cx="84963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1.4.2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的分布函数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在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上连续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              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395288" y="2420938"/>
            <a:ext cx="539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=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的数学期望存在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且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6175" name="Object 31"/>
          <p:cNvGraphicFramePr>
            <a:graphicFrameLocks noChangeAspect="1"/>
          </p:cNvGraphicFramePr>
          <p:nvPr/>
        </p:nvGraphicFramePr>
        <p:xfrm>
          <a:off x="2916238" y="1412875"/>
          <a:ext cx="37179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3" imgW="1257152" imgH="219010" progId="Equation.3">
                  <p:embed/>
                </p:oleObj>
              </mc:Choice>
              <mc:Fallback>
                <p:oleObj name="Equation" r:id="rId3" imgW="1257152" imgH="21901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7179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1763713" y="3141663"/>
          <a:ext cx="5184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公式" r:id="rId5" imgW="2057360" imgH="228377" progId="Equation.3">
                  <p:embed/>
                </p:oleObj>
              </mc:Choice>
              <mc:Fallback>
                <p:oleObj name="公式" r:id="rId5" imgW="2057360" imgH="228377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41663"/>
                        <a:ext cx="51847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7" name="AutoShape 33"/>
          <p:cNvSpPr>
            <a:spLocks noChangeArrowheads="1"/>
          </p:cNvSpPr>
          <p:nvPr/>
        </p:nvSpPr>
        <p:spPr bwMode="auto">
          <a:xfrm>
            <a:off x="7380288" y="1916113"/>
            <a:ext cx="1143000" cy="1066800"/>
          </a:xfrm>
          <a:prstGeom prst="wedgeRoundRectCallout">
            <a:avLst>
              <a:gd name="adj1" fmla="val -95139"/>
              <a:gd name="adj2" fmla="val 73958"/>
              <a:gd name="adj3" fmla="val 16667"/>
            </a:avLst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重要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公式</a:t>
            </a:r>
          </a:p>
        </p:txBody>
      </p:sp>
      <p:sp>
        <p:nvSpPr>
          <p:cNvPr id="6178" name="Rectangle 34"/>
          <p:cNvSpPr>
            <a:spLocks noChangeArrowheads="1"/>
          </p:cNvSpPr>
          <p:nvPr/>
        </p:nvSpPr>
        <p:spPr bwMode="auto">
          <a:xfrm>
            <a:off x="539750" y="4075113"/>
            <a:ext cx="8208963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1.4.3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的分布函数为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则其方差</a:t>
            </a:r>
          </a:p>
        </p:txBody>
      </p:sp>
      <p:graphicFrame>
        <p:nvGraphicFramePr>
          <p:cNvPr id="6179" name="Object 35"/>
          <p:cNvGraphicFramePr>
            <a:graphicFrameLocks noChangeAspect="1"/>
          </p:cNvGraphicFramePr>
          <p:nvPr/>
        </p:nvGraphicFramePr>
        <p:xfrm>
          <a:off x="1692275" y="5300663"/>
          <a:ext cx="5384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公式" r:id="rId7" imgW="1838436" imgH="228377" progId="Equation.3">
                  <p:embed/>
                </p:oleObj>
              </mc:Choice>
              <mc:Fallback>
                <p:oleObj name="公式" r:id="rId7" imgW="1838436" imgH="22837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00663"/>
                        <a:ext cx="53848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3" grpId="0" autoUpdateAnimBg="0"/>
      <p:bldP spid="6174" grpId="0" autoUpdateAnimBg="0"/>
      <p:bldP spid="6177" grpId="0" animBg="1" autoUpdateAnimBg="0"/>
      <p:bldP spid="617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95288" y="549275"/>
            <a:ext cx="815657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1.4.3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柯西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许瓦兹不等式</a:t>
            </a:r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对任意的随机变量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en-US">
                <a:ea typeface="楷体_GB2312" pitchFamily="49" charset="-122"/>
              </a:rPr>
              <a:t>。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baseline="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E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 baseline="30000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有限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则有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23850" y="2565400"/>
            <a:ext cx="7513638" cy="614363"/>
            <a:chOff x="240" y="1584"/>
            <a:chExt cx="4733" cy="387"/>
          </a:xfrm>
        </p:grpSpPr>
        <p:sp>
          <p:nvSpPr>
            <p:cNvPr id="20491" name="Text Box 25"/>
            <p:cNvSpPr txBox="1">
              <a:spLocks noChangeArrowheads="1"/>
            </p:cNvSpPr>
            <p:nvPr/>
          </p:nvSpPr>
          <p:spPr bwMode="auto">
            <a:xfrm>
              <a:off x="240" y="1584"/>
              <a:ext cx="47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等式当且仅当                        时成立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,          .</a:t>
              </a:r>
            </a:p>
          </p:txBody>
        </p:sp>
        <p:graphicFrame>
          <p:nvGraphicFramePr>
            <p:cNvPr id="20492" name="Object 26"/>
            <p:cNvGraphicFramePr>
              <a:graphicFrameLocks noChangeAspect="1"/>
            </p:cNvGraphicFramePr>
            <p:nvPr/>
          </p:nvGraphicFramePr>
          <p:xfrm>
            <a:off x="1824" y="1632"/>
            <a:ext cx="158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Equation" r:id="rId3" imgW="876143" imgH="124002" progId="Equation.3">
                    <p:embed/>
                  </p:oleObj>
                </mc:Choice>
                <mc:Fallback>
                  <p:oleObj name="Equation" r:id="rId3" imgW="876143" imgH="124002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32"/>
                          <a:ext cx="158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27"/>
            <p:cNvGraphicFramePr>
              <a:graphicFrameLocks noChangeAspect="1"/>
            </p:cNvGraphicFramePr>
            <p:nvPr/>
          </p:nvGraphicFramePr>
          <p:xfrm>
            <a:off x="4240" y="1632"/>
            <a:ext cx="60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" name="Equation" r:id="rId5" imgW="314399" imgH="104821" progId="Equation.3">
                    <p:embed/>
                  </p:oleObj>
                </mc:Choice>
                <mc:Fallback>
                  <p:oleObj name="Equation" r:id="rId5" imgW="314399" imgH="10482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1632"/>
                          <a:ext cx="608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95288" y="3213100"/>
            <a:ext cx="8280400" cy="1457325"/>
            <a:chOff x="249" y="1979"/>
            <a:chExt cx="5216" cy="918"/>
          </a:xfrm>
        </p:grpSpPr>
        <p:sp>
          <p:nvSpPr>
            <p:cNvPr id="20489" name="Rectangle 30"/>
            <p:cNvSpPr>
              <a:spLocks noChangeArrowheads="1"/>
            </p:cNvSpPr>
            <p:nvPr/>
          </p:nvSpPr>
          <p:spPr bwMode="auto">
            <a:xfrm>
              <a:off x="249" y="1979"/>
              <a:ext cx="5216" cy="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对随机变量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若有             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E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D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存在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且 </a:t>
              </a:r>
            </a:p>
          </p:txBody>
        </p:sp>
        <p:graphicFrame>
          <p:nvGraphicFramePr>
            <p:cNvPr id="20490" name="Object 31"/>
            <p:cNvGraphicFramePr>
              <a:graphicFrameLocks noChangeAspect="1"/>
            </p:cNvGraphicFramePr>
            <p:nvPr/>
          </p:nvGraphicFramePr>
          <p:xfrm>
            <a:off x="2873" y="1994"/>
            <a:ext cx="160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name="公式" r:id="rId7" imgW="990712" imgH="257370" progId="Equation.3">
                    <p:embed/>
                  </p:oleObj>
                </mc:Choice>
                <mc:Fallback>
                  <p:oleObj name="公式" r:id="rId7" imgW="990712" imgH="25737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1994"/>
                          <a:ext cx="160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65" name="Object 33"/>
          <p:cNvGraphicFramePr>
            <a:graphicFrameLocks noChangeAspect="1"/>
          </p:cNvGraphicFramePr>
          <p:nvPr/>
        </p:nvGraphicFramePr>
        <p:xfrm>
          <a:off x="1908175" y="4724400"/>
          <a:ext cx="547211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9" imgW="1790920" imgH="152549" progId="Equation.3">
                  <p:embed/>
                </p:oleObj>
              </mc:Choice>
              <mc:Fallback>
                <p:oleObj name="公式" r:id="rId9" imgW="1790920" imgH="15254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5472113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34"/>
          <p:cNvGraphicFramePr>
            <a:graphicFrameLocks noChangeAspect="1"/>
          </p:cNvGraphicFramePr>
          <p:nvPr/>
        </p:nvGraphicFramePr>
        <p:xfrm>
          <a:off x="539750" y="5516563"/>
          <a:ext cx="63214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公式" r:id="rId11" imgW="2324244" imgH="257370" progId="Equation.3">
                  <p:embed/>
                </p:oleObj>
              </mc:Choice>
              <mc:Fallback>
                <p:oleObj name="公式" r:id="rId11" imgW="2324244" imgH="25737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516563"/>
                        <a:ext cx="63214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2" name="Object 40"/>
          <p:cNvGraphicFramePr>
            <a:graphicFrameLocks noChangeAspect="1"/>
          </p:cNvGraphicFramePr>
          <p:nvPr>
            <p:ph/>
          </p:nvPr>
        </p:nvGraphicFramePr>
        <p:xfrm>
          <a:off x="2124075" y="1844675"/>
          <a:ext cx="46799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13" imgW="1667026" imgH="161916" progId="Equation.3">
                  <p:embed/>
                </p:oleObj>
              </mc:Choice>
              <mc:Fallback>
                <p:oleObj name="公式" r:id="rId13" imgW="1667026" imgH="161916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844675"/>
                        <a:ext cx="467995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611188" y="692150"/>
            <a:ext cx="3835400" cy="608013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66"/>
              </a:gs>
              <a:gs pos="100000">
                <a:srgbClr val="FFCC00"/>
              </a:gs>
            </a:gsLst>
            <a:lin ang="5400000" scaled="1"/>
          </a:gradFill>
          <a:ln w="2857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三、条件数学期望</a:t>
            </a:r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539750" y="1557338"/>
            <a:ext cx="4267200" cy="5794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en-US" altLang="zh-CN">
                <a:solidFill>
                  <a:srgbClr val="000066"/>
                </a:solidFill>
              </a:rPr>
              <a:t>1.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</a:rPr>
              <a:t>条件数学期望概念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395288" y="2133600"/>
            <a:ext cx="8108950" cy="1573213"/>
            <a:chOff x="340" y="1162"/>
            <a:chExt cx="5108" cy="991"/>
          </a:xfrm>
        </p:grpSpPr>
        <p:graphicFrame>
          <p:nvGraphicFramePr>
            <p:cNvPr id="21514" name="Object 24"/>
            <p:cNvGraphicFramePr>
              <a:graphicFrameLocks noChangeAspect="1"/>
            </p:cNvGraphicFramePr>
            <p:nvPr/>
          </p:nvGraphicFramePr>
          <p:xfrm>
            <a:off x="1156" y="1706"/>
            <a:ext cx="1089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6" name="公式" r:id="rId3" imgW="571514" imgH="190463" progId="Equation.3">
                    <p:embed/>
                  </p:oleObj>
                </mc:Choice>
                <mc:Fallback>
                  <p:oleObj name="公式" r:id="rId3" imgW="571514" imgH="19046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706"/>
                          <a:ext cx="1089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Text Box 26"/>
            <p:cNvSpPr txBox="1">
              <a:spLocks noChangeArrowheads="1"/>
            </p:cNvSpPr>
            <p:nvPr/>
          </p:nvSpPr>
          <p:spPr bwMode="auto">
            <a:xfrm>
              <a:off x="340" y="1162"/>
              <a:ext cx="5108" cy="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800000"/>
                  </a:solidFill>
                  <a:ea typeface="楷体_GB2312" pitchFamily="49" charset="-122"/>
                </a:rPr>
                <a:t>     </a:t>
              </a:r>
              <a:r>
                <a:rPr lang="zh-CN" altLang="en-US">
                  <a:solidFill>
                    <a:srgbClr val="800000"/>
                  </a:solidFill>
                  <a:ea typeface="楷体_GB2312" pitchFamily="49" charset="-122"/>
                </a:rPr>
                <a:t>定义</a:t>
              </a:r>
              <a:r>
                <a:rPr lang="en-US" altLang="zh-CN">
                  <a:solidFill>
                    <a:srgbClr val="800000"/>
                  </a:solidFill>
                  <a:ea typeface="楷体_GB2312" pitchFamily="49" charset="-122"/>
                </a:rPr>
                <a:t>1.4.4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设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)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是二维随机变量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,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条件分布函数                  存在，又若</a:t>
              </a:r>
            </a:p>
          </p:txBody>
        </p:sp>
      </p:grpSp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2627313" y="3716338"/>
          <a:ext cx="33464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5" imgW="1247827" imgH="228377" progId="Equation.3">
                  <p:embed/>
                </p:oleObj>
              </mc:Choice>
              <mc:Fallback>
                <p:oleObj name="公式" r:id="rId5" imgW="1247827" imgH="22837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16338"/>
                        <a:ext cx="334645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304800" y="4708525"/>
            <a:ext cx="59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称</a:t>
            </a:r>
          </a:p>
        </p:txBody>
      </p:sp>
      <p:graphicFrame>
        <p:nvGraphicFramePr>
          <p:cNvPr id="7203" name="Object 35"/>
          <p:cNvGraphicFramePr>
            <a:graphicFrameLocks noChangeAspect="1"/>
          </p:cNvGraphicFramePr>
          <p:nvPr/>
        </p:nvGraphicFramePr>
        <p:xfrm>
          <a:off x="1331913" y="4652963"/>
          <a:ext cx="64801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公式" r:id="rId7" imgW="2552495" imgH="228377" progId="Equation.3">
                  <p:embed/>
                </p:oleObj>
              </mc:Choice>
              <mc:Fallback>
                <p:oleObj name="公式" r:id="rId7" imgW="2552495" imgH="22837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648017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179388" y="5661025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为在</a:t>
            </a:r>
            <a:r>
              <a:rPr lang="en-US" altLang="zh-CN" i="1">
                <a:solidFill>
                  <a:srgbClr val="000066"/>
                </a:solidFill>
              </a:rPr>
              <a:t>X=x</a:t>
            </a:r>
            <a:r>
              <a:rPr lang="zh-CN" altLang="en-US">
                <a:solidFill>
                  <a:srgbClr val="000066"/>
                </a:solidFill>
              </a:rPr>
              <a:t>的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条件下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en-US" altLang="zh-CN" i="1">
                <a:solidFill>
                  <a:srgbClr val="000066"/>
                </a:solidFill>
              </a:rPr>
              <a:t>Y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条件数学期望</a:t>
            </a:r>
            <a:r>
              <a:rPr lang="en-US" altLang="zh-CN">
                <a:solidFill>
                  <a:srgbClr val="000066"/>
                </a:solidFill>
              </a:rPr>
              <a:t>.</a:t>
            </a:r>
            <a:endParaRPr lang="en-US" altLang="zh-CN">
              <a:solidFill>
                <a:srgbClr val="00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0" grpId="0" animBg="1" autoUpdateAnimBg="0"/>
      <p:bldP spid="7193" grpId="0" animBg="1" autoUpdateAnimBg="0"/>
      <p:bldP spid="7202" grpId="0" autoUpdateAnimBg="0"/>
      <p:bldP spid="720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714500" y="1189038"/>
          <a:ext cx="579120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公式" r:id="rId3" imgW="1828666" imgH="352379" progId="Equation.3">
                  <p:embed/>
                </p:oleObj>
              </mc:Choice>
              <mc:Fallback>
                <p:oleObj name="公式" r:id="rId3" imgW="1828666" imgH="35237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189038"/>
                        <a:ext cx="579120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381000" y="762000"/>
            <a:ext cx="213360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做和式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3850" y="2492375"/>
            <a:ext cx="7543800" cy="579438"/>
            <a:chOff x="0" y="2736"/>
            <a:chExt cx="4752" cy="365"/>
          </a:xfrm>
        </p:grpSpPr>
        <p:sp>
          <p:nvSpPr>
            <p:cNvPr id="4108" name="Rectangle 7"/>
            <p:cNvSpPr>
              <a:spLocks noChangeArrowheads="1"/>
            </p:cNvSpPr>
            <p:nvPr/>
          </p:nvSpPr>
          <p:spPr bwMode="auto">
            <a:xfrm>
              <a:off x="0" y="2736"/>
              <a:ext cx="47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若存在实数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I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使对            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只要</a:t>
              </a:r>
            </a:p>
          </p:txBody>
        </p:sp>
        <p:graphicFrame>
          <p:nvGraphicFramePr>
            <p:cNvPr id="4109" name="Object 8"/>
            <p:cNvGraphicFramePr>
              <a:graphicFrameLocks noChangeAspect="1"/>
            </p:cNvGraphicFramePr>
            <p:nvPr/>
          </p:nvGraphicFramePr>
          <p:xfrm>
            <a:off x="2102" y="2737"/>
            <a:ext cx="160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5" imgW="885913" imgH="124002" progId="Equation.3">
                    <p:embed/>
                  </p:oleObj>
                </mc:Choice>
                <mc:Fallback>
                  <p:oleObj name="Equation" r:id="rId5" imgW="885913" imgH="1240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2" y="2737"/>
                          <a:ext cx="160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2268538" y="3141663"/>
          <a:ext cx="48244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7" imgW="1476521" imgH="199830" progId="Equation.3">
                  <p:embed/>
                </p:oleObj>
              </mc:Choice>
              <mc:Fallback>
                <p:oleObj name="公式" r:id="rId7" imgW="1476521" imgH="1998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141663"/>
                        <a:ext cx="4824412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3708400" y="4797425"/>
          <a:ext cx="19050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9" imgW="543093" imgH="161916" progId="Equation.3">
                  <p:embed/>
                </p:oleObj>
              </mc:Choice>
              <mc:Fallback>
                <p:oleObj name="公式" r:id="rId9" imgW="543093" imgH="16191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97425"/>
                        <a:ext cx="19050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23850" y="3933825"/>
            <a:ext cx="6278563" cy="733425"/>
            <a:chOff x="204" y="2478"/>
            <a:chExt cx="3955" cy="462"/>
          </a:xfrm>
        </p:grpSpPr>
        <p:sp>
          <p:nvSpPr>
            <p:cNvPr id="4106" name="Text Box 12"/>
            <p:cNvSpPr txBox="1">
              <a:spLocks noChangeArrowheads="1"/>
            </p:cNvSpPr>
            <p:nvPr/>
          </p:nvSpPr>
          <p:spPr bwMode="auto">
            <a:xfrm>
              <a:off x="204" y="2575"/>
              <a:ext cx="395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对任意分点及任意     的取法均有</a:t>
              </a:r>
            </a:p>
          </p:txBody>
        </p:sp>
        <p:graphicFrame>
          <p:nvGraphicFramePr>
            <p:cNvPr id="4107" name="Object 13"/>
            <p:cNvGraphicFramePr>
              <a:graphicFrameLocks noChangeAspect="1"/>
            </p:cNvGraphicFramePr>
            <p:nvPr/>
          </p:nvGraphicFramePr>
          <p:xfrm>
            <a:off x="2336" y="2478"/>
            <a:ext cx="369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Equation" r:id="rId11" imgW="142989" imgH="199830" progId="Equation.3">
                    <p:embed/>
                  </p:oleObj>
                </mc:Choice>
                <mc:Fallback>
                  <p:oleObj name="Equation" r:id="rId11" imgW="142989" imgH="19983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478"/>
                          <a:ext cx="369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460375" y="5518150"/>
          <a:ext cx="59563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公式" r:id="rId13" imgW="2219445" imgH="266737" progId="Equation.3">
                  <p:embed/>
                </p:oleObj>
              </mc:Choice>
              <mc:Fallback>
                <p:oleObj name="公式" r:id="rId13" imgW="2219445" imgH="26673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5518150"/>
                        <a:ext cx="59563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39750" y="692150"/>
            <a:ext cx="7308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若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是连续型随机变量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835150" y="1412875"/>
          <a:ext cx="45370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公式" r:id="rId3" imgW="1609741" imgH="228377" progId="Equation.3">
                  <p:embed/>
                </p:oleObj>
              </mc:Choice>
              <mc:Fallback>
                <p:oleObj name="公式" r:id="rId3" imgW="1609741" imgH="22837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12875"/>
                        <a:ext cx="453707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95288" y="2492375"/>
            <a:ext cx="8529637" cy="604838"/>
            <a:chOff x="249" y="389"/>
            <a:chExt cx="5373" cy="381"/>
          </a:xfrm>
        </p:grpSpPr>
        <p:sp>
          <p:nvSpPr>
            <p:cNvPr id="22539" name="Rectangle 27"/>
            <p:cNvSpPr>
              <a:spLocks noChangeArrowheads="1"/>
            </p:cNvSpPr>
            <p:nvPr/>
          </p:nvSpPr>
          <p:spPr bwMode="auto">
            <a:xfrm>
              <a:off x="249" y="389"/>
              <a:ext cx="53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ea typeface="楷体_GB2312" pitchFamily="49" charset="-122"/>
                </a:rPr>
                <a:t>   </a:t>
              </a:r>
              <a:r>
                <a:rPr lang="en-US" altLang="zh-CN">
                  <a:solidFill>
                    <a:srgbClr val="A50021"/>
                  </a:solidFill>
                  <a:ea typeface="楷体_GB2312" pitchFamily="49" charset="-122"/>
                </a:rPr>
                <a:t>EX.1  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</a:t>
              </a:r>
            </a:p>
          </p:txBody>
        </p:sp>
        <p:graphicFrame>
          <p:nvGraphicFramePr>
            <p:cNvPr id="22540" name="Object 28"/>
            <p:cNvGraphicFramePr>
              <a:graphicFrameLocks noChangeAspect="1"/>
            </p:cNvGraphicFramePr>
            <p:nvPr/>
          </p:nvGraphicFramePr>
          <p:xfrm>
            <a:off x="1542" y="434"/>
            <a:ext cx="40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2" name="公式" r:id="rId5" imgW="2181255" imgH="124002" progId="Equation.3">
                    <p:embed/>
                  </p:oleObj>
                </mc:Choice>
                <mc:Fallback>
                  <p:oleObj name="公式" r:id="rId5" imgW="2181255" imgH="124002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2" y="434"/>
                          <a:ext cx="40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68313" y="3141663"/>
            <a:ext cx="6399212" cy="687387"/>
            <a:chOff x="295" y="845"/>
            <a:chExt cx="4031" cy="433"/>
          </a:xfrm>
        </p:grpSpPr>
        <p:graphicFrame>
          <p:nvGraphicFramePr>
            <p:cNvPr id="22537" name="Object 30"/>
            <p:cNvGraphicFramePr>
              <a:graphicFrameLocks noChangeAspect="1"/>
            </p:cNvGraphicFramePr>
            <p:nvPr/>
          </p:nvGraphicFramePr>
          <p:xfrm>
            <a:off x="2699" y="845"/>
            <a:ext cx="1627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" name="公式" r:id="rId7" imgW="961848" imgH="199830" progId="Equation.3">
                    <p:embed/>
                  </p:oleObj>
                </mc:Choice>
                <mc:Fallback>
                  <p:oleObj name="公式" r:id="rId7" imgW="961848" imgH="19983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845"/>
                          <a:ext cx="1627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Text Box 31"/>
            <p:cNvSpPr txBox="1">
              <a:spLocks noChangeArrowheads="1"/>
            </p:cNvSpPr>
            <p:nvPr/>
          </p:nvSpPr>
          <p:spPr bwMode="auto">
            <a:xfrm>
              <a:off x="295" y="913"/>
              <a:ext cx="27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=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的条件下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～</a:t>
              </a:r>
            </a:p>
          </p:txBody>
        </p:sp>
      </p:grpSp>
      <p:graphicFrame>
        <p:nvGraphicFramePr>
          <p:cNvPr id="28704" name="Object 32"/>
          <p:cNvGraphicFramePr>
            <a:graphicFrameLocks noChangeAspect="1"/>
          </p:cNvGraphicFramePr>
          <p:nvPr/>
        </p:nvGraphicFramePr>
        <p:xfrm>
          <a:off x="450850" y="3878263"/>
          <a:ext cx="8712200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9" imgW="3019208" imgH="466567" progId="Equation.DSMT4">
                  <p:embed/>
                </p:oleObj>
              </mc:Choice>
              <mc:Fallback>
                <p:oleObj name="Equation" r:id="rId9" imgW="3019208" imgH="466567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878263"/>
                        <a:ext cx="8712200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7" name="Object 35"/>
          <p:cNvGraphicFramePr>
            <a:graphicFrameLocks noChangeAspect="1"/>
          </p:cNvGraphicFramePr>
          <p:nvPr/>
        </p:nvGraphicFramePr>
        <p:xfrm>
          <a:off x="395288" y="5516563"/>
          <a:ext cx="57975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公式" r:id="rId11" imgW="2143065" imgH="257370" progId="Equation.3">
                  <p:embed/>
                </p:oleObj>
              </mc:Choice>
              <mc:Fallback>
                <p:oleObj name="公式" r:id="rId11" imgW="2143065" imgH="25737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516563"/>
                        <a:ext cx="579755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33796" name="Object 4"/>
          <p:cNvGraphicFramePr>
            <a:graphicFrameLocks noChangeAspect="1"/>
          </p:cNvGraphicFramePr>
          <p:nvPr>
            <p:ph/>
          </p:nvPr>
        </p:nvGraphicFramePr>
        <p:xfrm>
          <a:off x="539750" y="549275"/>
          <a:ext cx="80645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3" imgW="3314513" imgH="609749" progId="Equation.3">
                  <p:embed/>
                </p:oleObj>
              </mc:Choice>
              <mc:Fallback>
                <p:oleObj name="Equation" r:id="rId3" imgW="3314513" imgH="60974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49275"/>
                        <a:ext cx="80645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395288" y="2276475"/>
          <a:ext cx="66246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公式" r:id="rId5" imgW="2466790" imgH="228377" progId="Equation.3">
                  <p:embed/>
                </p:oleObj>
              </mc:Choice>
              <mc:Fallback>
                <p:oleObj name="公式" r:id="rId5" imgW="2466790" imgH="22837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6475"/>
                        <a:ext cx="662463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684213" y="3284538"/>
          <a:ext cx="43275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公式" r:id="rId7" imgW="1495616" imgH="161916" progId="Equation.3">
                  <p:embed/>
                </p:oleObj>
              </mc:Choice>
              <mc:Fallback>
                <p:oleObj name="公式" r:id="rId7" imgW="1495616" imgH="16191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4327525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6877050" y="3429000"/>
            <a:ext cx="1752600" cy="1219200"/>
          </a:xfrm>
          <a:prstGeom prst="wedgeRoundRectCallout">
            <a:avLst>
              <a:gd name="adj1" fmla="val -78171"/>
              <a:gd name="adj2" fmla="val -96222"/>
              <a:gd name="adj3" fmla="val 16667"/>
            </a:avLst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</a:rPr>
              <a:t>都是实值函数</a:t>
            </a:r>
            <a:r>
              <a:rPr lang="en-US" altLang="zh-CN">
                <a:solidFill>
                  <a:srgbClr val="000066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4579" name="Text Box 19"/>
          <p:cNvSpPr txBox="1">
            <a:spLocks noChangeArrowheads="1"/>
          </p:cNvSpPr>
          <p:nvPr/>
        </p:nvSpPr>
        <p:spPr bwMode="auto">
          <a:xfrm>
            <a:off x="1042988" y="765175"/>
            <a:ext cx="609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对于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的不同取值</a:t>
            </a:r>
            <a:r>
              <a:rPr lang="en-US" altLang="zh-CN" sz="3600" i="1">
                <a:solidFill>
                  <a:srgbClr val="000066"/>
                </a:solidFill>
              </a:rPr>
              <a:t>x</a:t>
            </a:r>
            <a:r>
              <a:rPr lang="en-US" altLang="zh-CN" sz="3600" baseline="-25000">
                <a:solidFill>
                  <a:srgbClr val="000066"/>
                </a:solidFill>
              </a:rPr>
              <a:t>1</a:t>
            </a:r>
            <a:r>
              <a:rPr lang="en-US" altLang="zh-CN" sz="3600">
                <a:solidFill>
                  <a:srgbClr val="000066"/>
                </a:solidFill>
              </a:rPr>
              <a:t>,  </a:t>
            </a:r>
            <a:r>
              <a:rPr lang="en-US" altLang="zh-CN" sz="3600" i="1">
                <a:solidFill>
                  <a:srgbClr val="000066"/>
                </a:solidFill>
              </a:rPr>
              <a:t>x</a:t>
            </a:r>
            <a:r>
              <a:rPr lang="en-US" altLang="zh-CN" sz="3600" baseline="-25000">
                <a:solidFill>
                  <a:srgbClr val="000066"/>
                </a:solidFill>
              </a:rPr>
              <a:t>2</a:t>
            </a:r>
            <a:r>
              <a:rPr lang="en-US" altLang="zh-CN" sz="3600">
                <a:solidFill>
                  <a:srgbClr val="000066"/>
                </a:solidFill>
              </a:rPr>
              <a:t>,  …, </a:t>
            </a:r>
            <a:r>
              <a:rPr lang="en-US" altLang="zh-CN" sz="3600" i="1">
                <a:solidFill>
                  <a:srgbClr val="000066"/>
                </a:solidFill>
              </a:rPr>
              <a:t>x</a:t>
            </a:r>
            <a:r>
              <a:rPr lang="en-US" altLang="zh-CN" sz="3600" i="1" baseline="-25000">
                <a:solidFill>
                  <a:srgbClr val="000066"/>
                </a:solidFill>
              </a:rPr>
              <a:t>n</a:t>
            </a:r>
            <a:endParaRPr lang="en-US" altLang="zh-CN" i="1">
              <a:solidFill>
                <a:srgbClr val="000066"/>
              </a:solidFill>
            </a:endParaRPr>
          </a:p>
        </p:txBody>
      </p:sp>
      <p:sp>
        <p:nvSpPr>
          <p:cNvPr id="51220" name="Freeform 20"/>
          <p:cNvSpPr>
            <a:spLocks/>
          </p:cNvSpPr>
          <p:nvPr/>
        </p:nvSpPr>
        <p:spPr bwMode="auto">
          <a:xfrm rot="605564">
            <a:off x="1901825" y="2833688"/>
            <a:ext cx="1243013" cy="1925637"/>
          </a:xfrm>
          <a:custGeom>
            <a:avLst/>
            <a:gdLst>
              <a:gd name="T0" fmla="*/ 0 w 336"/>
              <a:gd name="T1" fmla="*/ 0 h 720"/>
              <a:gd name="T2" fmla="*/ 2147483646 w 336"/>
              <a:gd name="T3" fmla="*/ 2147483646 h 720"/>
              <a:gd name="T4" fmla="*/ 2147483646 w 336"/>
              <a:gd name="T5" fmla="*/ 2147483646 h 720"/>
              <a:gd name="T6" fmla="*/ 2147483646 w 336"/>
              <a:gd name="T7" fmla="*/ 2147483646 h 720"/>
              <a:gd name="T8" fmla="*/ 2147483646 w 336"/>
              <a:gd name="T9" fmla="*/ 2147483646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720"/>
              <a:gd name="T17" fmla="*/ 336 w 33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720">
                <a:moveTo>
                  <a:pt x="0" y="0"/>
                </a:moveTo>
                <a:cubicBezTo>
                  <a:pt x="44" y="92"/>
                  <a:pt x="88" y="184"/>
                  <a:pt x="144" y="240"/>
                </a:cubicBezTo>
                <a:cubicBezTo>
                  <a:pt x="200" y="296"/>
                  <a:pt x="336" y="296"/>
                  <a:pt x="336" y="336"/>
                </a:cubicBezTo>
                <a:cubicBezTo>
                  <a:pt x="336" y="376"/>
                  <a:pt x="184" y="416"/>
                  <a:pt x="144" y="480"/>
                </a:cubicBezTo>
                <a:cubicBezTo>
                  <a:pt x="104" y="544"/>
                  <a:pt x="104" y="680"/>
                  <a:pt x="96" y="720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189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1924050" y="2757488"/>
            <a:ext cx="1588" cy="21844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1924050" y="3824288"/>
            <a:ext cx="1211263" cy="158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Freeform 23"/>
          <p:cNvSpPr>
            <a:spLocks/>
          </p:cNvSpPr>
          <p:nvPr/>
        </p:nvSpPr>
        <p:spPr bwMode="auto">
          <a:xfrm rot="597073">
            <a:off x="4916488" y="2257425"/>
            <a:ext cx="1239837" cy="1924050"/>
          </a:xfrm>
          <a:custGeom>
            <a:avLst/>
            <a:gdLst>
              <a:gd name="T0" fmla="*/ 0 w 336"/>
              <a:gd name="T1" fmla="*/ 0 h 720"/>
              <a:gd name="T2" fmla="*/ 2147483646 w 336"/>
              <a:gd name="T3" fmla="*/ 2147483646 h 720"/>
              <a:gd name="T4" fmla="*/ 2147483646 w 336"/>
              <a:gd name="T5" fmla="*/ 2147483646 h 720"/>
              <a:gd name="T6" fmla="*/ 2147483646 w 336"/>
              <a:gd name="T7" fmla="*/ 2147483646 h 720"/>
              <a:gd name="T8" fmla="*/ 2147483646 w 336"/>
              <a:gd name="T9" fmla="*/ 2147483646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720"/>
              <a:gd name="T17" fmla="*/ 336 w 33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720">
                <a:moveTo>
                  <a:pt x="0" y="0"/>
                </a:moveTo>
                <a:cubicBezTo>
                  <a:pt x="44" y="92"/>
                  <a:pt x="88" y="184"/>
                  <a:pt x="144" y="240"/>
                </a:cubicBezTo>
                <a:cubicBezTo>
                  <a:pt x="200" y="296"/>
                  <a:pt x="336" y="296"/>
                  <a:pt x="336" y="336"/>
                </a:cubicBezTo>
                <a:cubicBezTo>
                  <a:pt x="336" y="376"/>
                  <a:pt x="184" y="416"/>
                  <a:pt x="144" y="480"/>
                </a:cubicBezTo>
                <a:cubicBezTo>
                  <a:pt x="104" y="544"/>
                  <a:pt x="104" y="680"/>
                  <a:pt x="96" y="720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>
            <a:off x="4938713" y="2249488"/>
            <a:ext cx="1587" cy="2187575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4938713" y="3238500"/>
            <a:ext cx="1211262" cy="1588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6" name="Freeform 26"/>
          <p:cNvSpPr>
            <a:spLocks/>
          </p:cNvSpPr>
          <p:nvPr/>
        </p:nvSpPr>
        <p:spPr bwMode="auto">
          <a:xfrm rot="661824">
            <a:off x="3348038" y="2517775"/>
            <a:ext cx="1238250" cy="1922463"/>
          </a:xfrm>
          <a:custGeom>
            <a:avLst/>
            <a:gdLst>
              <a:gd name="T0" fmla="*/ 0 w 336"/>
              <a:gd name="T1" fmla="*/ 0 h 720"/>
              <a:gd name="T2" fmla="*/ 2147483646 w 336"/>
              <a:gd name="T3" fmla="*/ 2147483646 h 720"/>
              <a:gd name="T4" fmla="*/ 2147483646 w 336"/>
              <a:gd name="T5" fmla="*/ 2147483646 h 720"/>
              <a:gd name="T6" fmla="*/ 2147483646 w 336"/>
              <a:gd name="T7" fmla="*/ 2147483646 h 720"/>
              <a:gd name="T8" fmla="*/ 2147483646 w 336"/>
              <a:gd name="T9" fmla="*/ 2147483646 h 7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6"/>
              <a:gd name="T16" fmla="*/ 0 h 720"/>
              <a:gd name="T17" fmla="*/ 336 w 336"/>
              <a:gd name="T18" fmla="*/ 720 h 7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6" h="720">
                <a:moveTo>
                  <a:pt x="0" y="0"/>
                </a:moveTo>
                <a:cubicBezTo>
                  <a:pt x="44" y="92"/>
                  <a:pt x="88" y="184"/>
                  <a:pt x="144" y="240"/>
                </a:cubicBezTo>
                <a:cubicBezTo>
                  <a:pt x="200" y="296"/>
                  <a:pt x="336" y="296"/>
                  <a:pt x="336" y="336"/>
                </a:cubicBezTo>
                <a:cubicBezTo>
                  <a:pt x="336" y="376"/>
                  <a:pt x="184" y="416"/>
                  <a:pt x="144" y="480"/>
                </a:cubicBezTo>
                <a:cubicBezTo>
                  <a:pt x="104" y="544"/>
                  <a:pt x="104" y="680"/>
                  <a:pt x="96" y="720"/>
                </a:cubicBez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chemeClr val="accent1"/>
              </a:gs>
            </a:gsLst>
            <a:lin ang="27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3295650" y="2535238"/>
            <a:ext cx="1588" cy="2189162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>
            <a:off x="3295650" y="3525838"/>
            <a:ext cx="1296988" cy="158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1763713" y="2924175"/>
            <a:ext cx="4608512" cy="936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1771650" y="5195888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solidFill>
                  <a:srgbClr val="000066"/>
                </a:solidFill>
              </a:rPr>
              <a:t>x</a:t>
            </a:r>
            <a:r>
              <a:rPr lang="en-US" altLang="zh-CN" sz="3600" baseline="-25000">
                <a:solidFill>
                  <a:srgbClr val="000066"/>
                </a:solidFill>
              </a:rPr>
              <a:t>1</a:t>
            </a:r>
            <a:endParaRPr lang="en-US" altLang="zh-CN" sz="3600">
              <a:solidFill>
                <a:srgbClr val="000066"/>
              </a:solidFill>
            </a:endParaRPr>
          </a:p>
        </p:txBody>
      </p:sp>
      <p:sp>
        <p:nvSpPr>
          <p:cNvPr id="51231" name="Text Box 31"/>
          <p:cNvSpPr txBox="1">
            <a:spLocks noChangeArrowheads="1"/>
          </p:cNvSpPr>
          <p:nvPr/>
        </p:nvSpPr>
        <p:spPr bwMode="auto">
          <a:xfrm>
            <a:off x="3143250" y="5195888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solidFill>
                  <a:srgbClr val="000066"/>
                </a:solidFill>
              </a:rPr>
              <a:t>x</a:t>
            </a:r>
            <a:r>
              <a:rPr lang="en-US" altLang="zh-CN" sz="3600" baseline="-25000">
                <a:solidFill>
                  <a:srgbClr val="000066"/>
                </a:solidFill>
              </a:rPr>
              <a:t>2</a:t>
            </a:r>
            <a:endParaRPr lang="en-US" altLang="zh-CN" sz="3600">
              <a:solidFill>
                <a:srgbClr val="000066"/>
              </a:solidFill>
            </a:endParaRPr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667250" y="5195888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i="1">
                <a:solidFill>
                  <a:srgbClr val="000066"/>
                </a:solidFill>
              </a:rPr>
              <a:t>x</a:t>
            </a:r>
            <a:r>
              <a:rPr lang="en-US" altLang="zh-CN" sz="3600" baseline="-25000">
                <a:solidFill>
                  <a:srgbClr val="000066"/>
                </a:solidFill>
              </a:rPr>
              <a:t>3</a:t>
            </a:r>
            <a:endParaRPr lang="en-US" altLang="zh-CN" sz="3600">
              <a:solidFill>
                <a:srgbClr val="000066"/>
              </a:solidFill>
            </a:endParaRP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5581650" y="5195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66"/>
                </a:solidFill>
              </a:rPr>
              <a:t>……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993775" y="1700213"/>
            <a:ext cx="6700838" cy="3816350"/>
            <a:chOff x="1094" y="298"/>
            <a:chExt cx="3719" cy="2108"/>
          </a:xfrm>
        </p:grpSpPr>
        <p:sp>
          <p:nvSpPr>
            <p:cNvPr id="24596" name="Line 35"/>
            <p:cNvSpPr>
              <a:spLocks noChangeShapeType="1"/>
            </p:cNvSpPr>
            <p:nvPr/>
          </p:nvSpPr>
          <p:spPr bwMode="auto">
            <a:xfrm>
              <a:off x="1392" y="2304"/>
              <a:ext cx="30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7" name="Line 36"/>
            <p:cNvSpPr>
              <a:spLocks noChangeShapeType="1"/>
            </p:cNvSpPr>
            <p:nvPr/>
          </p:nvSpPr>
          <p:spPr bwMode="auto">
            <a:xfrm flipV="1">
              <a:off x="1395" y="450"/>
              <a:ext cx="0" cy="18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8" name="Text Box 37"/>
            <p:cNvSpPr txBox="1">
              <a:spLocks noChangeArrowheads="1"/>
            </p:cNvSpPr>
            <p:nvPr/>
          </p:nvSpPr>
          <p:spPr bwMode="auto">
            <a:xfrm>
              <a:off x="1094" y="298"/>
              <a:ext cx="24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24599" name="Text Box 38"/>
            <p:cNvSpPr txBox="1">
              <a:spLocks noChangeArrowheads="1"/>
            </p:cNvSpPr>
            <p:nvPr/>
          </p:nvSpPr>
          <p:spPr bwMode="auto">
            <a:xfrm>
              <a:off x="4560" y="2086"/>
              <a:ext cx="25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</a:p>
          </p:txBody>
        </p:sp>
      </p:grpSp>
      <p:sp>
        <p:nvSpPr>
          <p:cNvPr id="51239" name="AutoShape 39"/>
          <p:cNvSpPr>
            <a:spLocks noChangeArrowheads="1"/>
          </p:cNvSpPr>
          <p:nvPr/>
        </p:nvSpPr>
        <p:spPr bwMode="auto">
          <a:xfrm>
            <a:off x="6300788" y="2132013"/>
            <a:ext cx="2590800" cy="609600"/>
          </a:xfrm>
          <a:prstGeom prst="wedgeRoundRectCallout">
            <a:avLst>
              <a:gd name="adj1" fmla="val -49815"/>
              <a:gd name="adj2" fmla="val 97917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000066"/>
                </a:solidFill>
              </a:rPr>
              <a:t>方程</a:t>
            </a:r>
            <a:r>
              <a:rPr lang="en-US" altLang="zh-CN" i="1">
                <a:solidFill>
                  <a:srgbClr val="000066"/>
                </a:solidFill>
                <a:ea typeface="宋体" pitchFamily="2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宋体" pitchFamily="2" charset="-122"/>
              </a:rPr>
              <a:t>=</a:t>
            </a:r>
            <a:r>
              <a:rPr lang="en-US" altLang="zh-CN" i="1">
                <a:solidFill>
                  <a:srgbClr val="000066"/>
                </a:solidFill>
              </a:rPr>
              <a:t>ρ</a:t>
            </a:r>
            <a:r>
              <a:rPr lang="en-US" altLang="zh-CN" i="1">
                <a:solidFill>
                  <a:srgbClr val="000066"/>
                </a:solidFill>
                <a:ea typeface="宋体" pitchFamily="2" charset="-122"/>
              </a:rPr>
              <a:t>x</a:t>
            </a:r>
            <a:endParaRPr lang="en-US" altLang="zh-CN">
              <a:solidFill>
                <a:srgbClr val="000066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0" grpId="0" animBg="1"/>
      <p:bldP spid="51221" grpId="0" animBg="1"/>
      <p:bldP spid="51222" grpId="0" animBg="1"/>
      <p:bldP spid="51223" grpId="0" animBg="1"/>
      <p:bldP spid="51224" grpId="0" animBg="1"/>
      <p:bldP spid="51225" grpId="0" animBg="1"/>
      <p:bldP spid="51226" grpId="0" animBg="1"/>
      <p:bldP spid="51227" grpId="0" animBg="1"/>
      <p:bldP spid="51228" grpId="0" animBg="1"/>
      <p:bldP spid="51229" grpId="0" animBg="1"/>
      <p:bldP spid="51230" grpId="0" autoUpdateAnimBg="0"/>
      <p:bldP spid="51231" grpId="0" autoUpdateAnimBg="0"/>
      <p:bldP spid="51232" grpId="0" autoUpdateAnimBg="0"/>
      <p:bldP spid="51233" grpId="0" autoUpdateAnimBg="0"/>
      <p:bldP spid="5123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684213" y="620713"/>
            <a:ext cx="7564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800000"/>
                </a:solidFill>
              </a:rPr>
              <a:t>Ex. 2</a:t>
            </a:r>
            <a:r>
              <a:rPr lang="en-US" altLang="zh-CN">
                <a:solidFill>
                  <a:srgbClr val="000066"/>
                </a:solidFill>
              </a:rPr>
              <a:t>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设随机变量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的联合概率密度为</a:t>
            </a:r>
          </a:p>
        </p:txBody>
      </p:sp>
      <p:graphicFrame>
        <p:nvGraphicFramePr>
          <p:cNvPr id="53266" name="Object 18"/>
          <p:cNvGraphicFramePr>
            <a:graphicFrameLocks noChangeAspect="1"/>
          </p:cNvGraphicFramePr>
          <p:nvPr/>
        </p:nvGraphicFramePr>
        <p:xfrm>
          <a:off x="1331913" y="1268413"/>
          <a:ext cx="6027737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公式" r:id="rId3" imgW="2448139" imgH="581202" progId="Equation.3">
                  <p:embed/>
                </p:oleObj>
              </mc:Choice>
              <mc:Fallback>
                <p:oleObj name="公式" r:id="rId3" imgW="2448139" imgH="58120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68413"/>
                        <a:ext cx="6027737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900113" y="2997200"/>
            <a:ext cx="3005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试求</a:t>
            </a:r>
            <a:r>
              <a:rPr lang="en-US" altLang="zh-CN" i="1">
                <a:solidFill>
                  <a:srgbClr val="000066"/>
                </a:solidFill>
              </a:rPr>
              <a:t>E</a:t>
            </a:r>
            <a:r>
              <a:rPr lang="en-US" altLang="zh-CN">
                <a:solidFill>
                  <a:srgbClr val="000066"/>
                </a:solidFill>
              </a:rPr>
              <a:t>(</a:t>
            </a:r>
            <a:r>
              <a:rPr lang="en-US" altLang="zh-CN" i="1">
                <a:solidFill>
                  <a:srgbClr val="000066"/>
                </a:solidFill>
              </a:rPr>
              <a:t>Y</a:t>
            </a:r>
            <a:r>
              <a:rPr lang="en-US" altLang="zh-CN">
                <a:solidFill>
                  <a:srgbClr val="000066"/>
                </a:solidFill>
              </a:rPr>
              <a:t>︱</a:t>
            </a:r>
            <a:r>
              <a:rPr lang="en-US" altLang="zh-CN" i="1">
                <a:solidFill>
                  <a:srgbClr val="000066"/>
                </a:solidFill>
              </a:rPr>
              <a:t>X=x</a:t>
            </a:r>
            <a:r>
              <a:rPr lang="en-US" altLang="zh-CN">
                <a:solidFill>
                  <a:srgbClr val="000066"/>
                </a:solidFill>
              </a:rPr>
              <a:t>).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1258888" y="36449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53269" name="Object 21"/>
          <p:cNvGraphicFramePr>
            <a:graphicFrameLocks noChangeAspect="1"/>
          </p:cNvGraphicFramePr>
          <p:nvPr/>
        </p:nvGraphicFramePr>
        <p:xfrm>
          <a:off x="2987675" y="3357563"/>
          <a:ext cx="431165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公式" r:id="rId5" imgW="1524036" imgH="333198" progId="Equation.3">
                  <p:embed/>
                </p:oleObj>
              </mc:Choice>
              <mc:Fallback>
                <p:oleObj name="公式" r:id="rId5" imgW="1524036" imgH="333198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57563"/>
                        <a:ext cx="431165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900113" y="4437063"/>
            <a:ext cx="63960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在“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X=x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的条件下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有条件概率密度</a:t>
            </a:r>
          </a:p>
        </p:txBody>
      </p:sp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1763713" y="5084763"/>
          <a:ext cx="5040312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公式" r:id="rId7" imgW="1895276" imgH="457200" progId="Equation.3">
                  <p:embed/>
                </p:oleObj>
              </mc:Choice>
              <mc:Fallback>
                <p:oleObj name="公式" r:id="rId7" imgW="1895276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84763"/>
                        <a:ext cx="5040312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5" grpId="0" autoUpdateAnimBg="0"/>
      <p:bldP spid="53267" grpId="0" autoUpdateAnimBg="0"/>
      <p:bldP spid="53268" grpId="0" autoUpdateAnimBg="0"/>
      <p:bldP spid="5327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8239" name="Object 47"/>
          <p:cNvGraphicFramePr>
            <a:graphicFrameLocks noChangeAspect="1"/>
          </p:cNvGraphicFramePr>
          <p:nvPr>
            <p:ph/>
          </p:nvPr>
        </p:nvGraphicFramePr>
        <p:xfrm>
          <a:off x="611188" y="765175"/>
          <a:ext cx="55451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3" imgW="1971655" imgH="257370" progId="Equation.3">
                  <p:embed/>
                </p:oleObj>
              </mc:Choice>
              <mc:Fallback>
                <p:oleObj name="Equation" r:id="rId3" imgW="1971655" imgH="25737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5175"/>
                        <a:ext cx="55451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1" name="Object 49"/>
          <p:cNvGraphicFramePr>
            <a:graphicFrameLocks noChangeAspect="1"/>
          </p:cNvGraphicFramePr>
          <p:nvPr/>
        </p:nvGraphicFramePr>
        <p:xfrm>
          <a:off x="2627313" y="1700213"/>
          <a:ext cx="41910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5" imgW="1457426" imgH="276104" progId="Equation.3">
                  <p:embed/>
                </p:oleObj>
              </mc:Choice>
              <mc:Fallback>
                <p:oleObj name="Equation" r:id="rId5" imgW="1457426" imgH="276104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00213"/>
                        <a:ext cx="41910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2" name="AutoShape 50"/>
          <p:cNvSpPr>
            <a:spLocks noChangeArrowheads="1"/>
          </p:cNvSpPr>
          <p:nvPr/>
        </p:nvSpPr>
        <p:spPr bwMode="auto">
          <a:xfrm>
            <a:off x="7019925" y="2276475"/>
            <a:ext cx="1752600" cy="1752600"/>
          </a:xfrm>
          <a:prstGeom prst="wedgeRoundRectCallout">
            <a:avLst>
              <a:gd name="adj1" fmla="val -86412"/>
              <a:gd name="adj2" fmla="val -33606"/>
              <a:gd name="adj3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CC66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ex.1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也是实值函数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244" name="Rectangle 52"/>
          <p:cNvSpPr>
            <a:spLocks noChangeArrowheads="1"/>
          </p:cNvSpPr>
          <p:nvPr/>
        </p:nvSpPr>
        <p:spPr bwMode="auto">
          <a:xfrm>
            <a:off x="1403350" y="3297238"/>
            <a:ext cx="1447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一般有  </a:t>
            </a:r>
          </a:p>
        </p:txBody>
      </p:sp>
      <p:graphicFrame>
        <p:nvGraphicFramePr>
          <p:cNvPr id="8245" name="Object 53"/>
          <p:cNvGraphicFramePr>
            <a:graphicFrameLocks noChangeAspect="1"/>
          </p:cNvGraphicFramePr>
          <p:nvPr/>
        </p:nvGraphicFramePr>
        <p:xfrm>
          <a:off x="1042988" y="4089400"/>
          <a:ext cx="64103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公式" r:id="rId7" imgW="2638643" imgH="161916" progId="Equation.3">
                  <p:embed/>
                </p:oleObj>
              </mc:Choice>
              <mc:Fallback>
                <p:oleObj name="公式" r:id="rId7" imgW="2638643" imgH="161916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89400"/>
                        <a:ext cx="64103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625475" y="3327400"/>
            <a:ext cx="620713" cy="608013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50000">
                <a:srgbClr val="FFFFFF"/>
              </a:gs>
              <a:gs pos="100000">
                <a:srgbClr val="CC66FF"/>
              </a:gs>
            </a:gsLst>
            <a:lin ang="0" scaled="1"/>
          </a:gra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  <p:sp>
        <p:nvSpPr>
          <p:cNvPr id="8247" name="AutoShape 55"/>
          <p:cNvSpPr>
            <a:spLocks noChangeArrowheads="1"/>
          </p:cNvSpPr>
          <p:nvPr/>
        </p:nvSpPr>
        <p:spPr bwMode="auto">
          <a:xfrm>
            <a:off x="4932363" y="5170488"/>
            <a:ext cx="2305050" cy="1066800"/>
          </a:xfrm>
          <a:prstGeom prst="wedgeRoundRectCallout">
            <a:avLst>
              <a:gd name="adj1" fmla="val 49519"/>
              <a:gd name="adj2" fmla="val -95537"/>
              <a:gd name="adj3" fmla="val 16667"/>
            </a:avLst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i="1">
                <a:solidFill>
                  <a:srgbClr val="000066"/>
                </a:solidFill>
              </a:rPr>
              <a:t>X</a:t>
            </a:r>
            <a:r>
              <a:rPr lang="zh-CN" altLang="en-US">
                <a:solidFill>
                  <a:srgbClr val="000066"/>
                </a:solidFill>
              </a:rPr>
              <a:t>关于</a:t>
            </a:r>
            <a:r>
              <a:rPr lang="en-US" altLang="zh-CN" i="1">
                <a:solidFill>
                  <a:srgbClr val="000066"/>
                </a:solidFill>
              </a:rPr>
              <a:t>Y</a:t>
            </a:r>
            <a:r>
              <a:rPr lang="zh-CN" altLang="en-US">
                <a:solidFill>
                  <a:srgbClr val="000066"/>
                </a:solidFill>
              </a:rPr>
              <a:t>的</a:t>
            </a:r>
          </a:p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</a:rPr>
              <a:t>回归函数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2" grpId="0" animBg="1" autoUpdateAnimBg="0"/>
      <p:bldP spid="8244" grpId="0" autoUpdateAnimBg="0"/>
      <p:bldP spid="8246" grpId="0" animBg="1" autoUpdateAnimBg="0"/>
      <p:bldP spid="824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755650" y="620713"/>
            <a:ext cx="7200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1.4.4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设函数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在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上连续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                   </a:t>
            </a:r>
          </a:p>
        </p:txBody>
      </p:sp>
      <p:graphicFrame>
        <p:nvGraphicFramePr>
          <p:cNvPr id="19484" name="Object 28"/>
          <p:cNvGraphicFramePr>
            <a:graphicFrameLocks noChangeAspect="1"/>
          </p:cNvGraphicFramePr>
          <p:nvPr/>
        </p:nvGraphicFramePr>
        <p:xfrm>
          <a:off x="2195513" y="1341438"/>
          <a:ext cx="44005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公式" r:id="rId3" imgW="1533362" imgH="228377" progId="Equation.3">
                  <p:embed/>
                </p:oleObj>
              </mc:Choice>
              <mc:Fallback>
                <p:oleObj name="公式" r:id="rId3" imgW="1533362" imgH="22837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341438"/>
                        <a:ext cx="440055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755650" y="2276475"/>
            <a:ext cx="78486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则随机变量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“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Y=y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条件下的条件数期望为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19486" name="Object 30"/>
          <p:cNvGraphicFramePr>
            <a:graphicFrameLocks noChangeAspect="1"/>
          </p:cNvGraphicFramePr>
          <p:nvPr/>
        </p:nvGraphicFramePr>
        <p:xfrm>
          <a:off x="1042988" y="3430588"/>
          <a:ext cx="28527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公式" r:id="rId5" imgW="1019133" imgH="161916" progId="Equation.3">
                  <p:embed/>
                </p:oleObj>
              </mc:Choice>
              <mc:Fallback>
                <p:oleObj name="公式" r:id="rId5" imgW="1019133" imgH="16191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30588"/>
                        <a:ext cx="28527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31"/>
          <p:cNvGraphicFramePr>
            <a:graphicFrameLocks noChangeAspect="1"/>
          </p:cNvGraphicFramePr>
          <p:nvPr/>
        </p:nvGraphicFramePr>
        <p:xfrm>
          <a:off x="3924300" y="3357563"/>
          <a:ext cx="30162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公式" r:id="rId7" imgW="1133258" imgH="228377" progId="Equation.3">
                  <p:embed/>
                </p:oleObj>
              </mc:Choice>
              <mc:Fallback>
                <p:oleObj name="公式" r:id="rId7" imgW="1133258" imgH="22837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357563"/>
                        <a:ext cx="30162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27088" y="4221163"/>
            <a:ext cx="29527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定义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1.4.4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</a:p>
        </p:txBody>
      </p:sp>
      <p:graphicFrame>
        <p:nvGraphicFramePr>
          <p:cNvPr id="19489" name="Object 33"/>
          <p:cNvGraphicFramePr>
            <a:graphicFrameLocks noChangeAspect="1"/>
          </p:cNvGraphicFramePr>
          <p:nvPr/>
        </p:nvGraphicFramePr>
        <p:xfrm>
          <a:off x="1604963" y="4941888"/>
          <a:ext cx="615156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9" imgW="2181255" imgH="161916" progId="Equation.DSMT4">
                  <p:embed/>
                </p:oleObj>
              </mc:Choice>
              <mc:Fallback>
                <p:oleObj name="Equation" r:id="rId9" imgW="2181255" imgH="161916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4941888"/>
                        <a:ext cx="615156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684213" y="5589588"/>
            <a:ext cx="7643812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“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Y=y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的条件下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条件方差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3" grpId="0" autoUpdateAnimBg="0"/>
      <p:bldP spid="19485" grpId="0" autoUpdateAnimBg="0"/>
      <p:bldP spid="19488" grpId="0" autoUpdateAnimBg="0"/>
      <p:bldP spid="194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755650" y="549275"/>
            <a:ext cx="73231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相对于条件数学期望         </a:t>
            </a:r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3830638" y="1349375"/>
          <a:ext cx="20161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公式" r:id="rId3" imgW="714503" imgH="161916" progId="Equation.3">
                  <p:embed/>
                </p:oleObj>
              </mc:Choice>
              <mc:Fallback>
                <p:oleObj name="公式" r:id="rId3" imgW="714503" imgH="16191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1349375"/>
                        <a:ext cx="201612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663575" y="701675"/>
            <a:ext cx="630238" cy="617538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50000">
                <a:srgbClr val="FFFFFF"/>
              </a:gs>
              <a:gs pos="100000">
                <a:srgbClr val="CC66FF"/>
              </a:gs>
            </a:gsLst>
            <a:lin ang="0" scaled="1"/>
          </a:gradFill>
          <a:ln w="38100">
            <a:solidFill>
              <a:srgbClr val="FF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519113" y="1990725"/>
            <a:ext cx="4468812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的偏离程度的衡量指标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684213" y="2852738"/>
            <a:ext cx="3967162" cy="617537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66"/>
                </a:solidFill>
              </a:rPr>
              <a:t>2.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</a:rPr>
              <a:t>条件数学期望性质</a:t>
            </a:r>
            <a:endParaRPr lang="zh-CN" altLang="en-US" sz="2400" b="0">
              <a:solidFill>
                <a:srgbClr val="000066"/>
              </a:solidFill>
              <a:ea typeface="宋体" pitchFamily="2" charset="-122"/>
            </a:endParaRP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684213" y="36449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一般  </a:t>
            </a:r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611188" y="4365625"/>
            <a:ext cx="7273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是实值函数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可以证明随机变量的函数</a:t>
            </a:r>
          </a:p>
        </p:txBody>
      </p:sp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1116013" y="5013325"/>
          <a:ext cx="302418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公式" r:id="rId5" imgW="1171448" imgH="190463" progId="Equation.3">
                  <p:embed/>
                </p:oleObj>
              </mc:Choice>
              <mc:Fallback>
                <p:oleObj name="公式" r:id="rId5" imgW="1171448" imgH="190463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013325"/>
                        <a:ext cx="3024187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34"/>
          <p:cNvGraphicFramePr>
            <a:graphicFrameLocks noChangeAspect="1"/>
          </p:cNvGraphicFramePr>
          <p:nvPr/>
        </p:nvGraphicFramePr>
        <p:xfrm>
          <a:off x="4643438" y="4941888"/>
          <a:ext cx="2879725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公式" r:id="rId7" imgW="1066648" imgH="190463" progId="Equation.3">
                  <p:embed/>
                </p:oleObj>
              </mc:Choice>
              <mc:Fallback>
                <p:oleObj name="公式" r:id="rId7" imgW="1066648" imgH="19046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941888"/>
                        <a:ext cx="2879725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1908175" y="3644900"/>
          <a:ext cx="63087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公式" r:id="rId9" imgW="2638643" imgH="161916" progId="Equation.3">
                  <p:embed/>
                </p:oleObj>
              </mc:Choice>
              <mc:Fallback>
                <p:oleObj name="公式" r:id="rId9" imgW="2638643" imgH="161916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644900"/>
                        <a:ext cx="63087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755650" y="5734050"/>
            <a:ext cx="2836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仍是随机变量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4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/>
      <p:bldP spid="24602" grpId="0" animBg="1" autoUpdateAnimBg="0"/>
      <p:bldP spid="24605" grpId="0"/>
      <p:bldP spid="24606" grpId="0" animBg="1" autoUpdateAnimBg="0"/>
      <p:bldP spid="24607" grpId="0" autoUpdateAnimBg="0"/>
      <p:bldP spid="24608" grpId="0" autoUpdateAnimBg="0"/>
      <p:bldP spid="2461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539750" y="549275"/>
            <a:ext cx="8135938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1.4.4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Z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(Ω,F,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P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上的随机变量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(·)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和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h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(·)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上连续函数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且各数学期望存在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68313" y="2781300"/>
            <a:ext cx="4556125" cy="642938"/>
            <a:chOff x="612" y="3475"/>
            <a:chExt cx="2870" cy="405"/>
          </a:xfrm>
        </p:grpSpPr>
        <p:graphicFrame>
          <p:nvGraphicFramePr>
            <p:cNvPr id="29710" name="Object 41"/>
            <p:cNvGraphicFramePr>
              <a:graphicFrameLocks noChangeAspect="1"/>
            </p:cNvGraphicFramePr>
            <p:nvPr/>
          </p:nvGraphicFramePr>
          <p:xfrm>
            <a:off x="985" y="3475"/>
            <a:ext cx="122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2" name="公式" r:id="rId3" imgW="657218" imgH="161916" progId="Equation.3">
                    <p:embed/>
                  </p:oleObj>
                </mc:Choice>
                <mc:Fallback>
                  <p:oleObj name="公式" r:id="rId3" imgW="657218" imgH="161916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3475"/>
                          <a:ext cx="122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1" name="Text Box 42"/>
            <p:cNvSpPr txBox="1">
              <a:spLocks noChangeArrowheads="1"/>
            </p:cNvSpPr>
            <p:nvPr/>
          </p:nvSpPr>
          <p:spPr bwMode="auto">
            <a:xfrm>
              <a:off x="612" y="3475"/>
              <a:ext cx="287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)          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c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是常数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;</a:t>
              </a:r>
              <a:endParaRPr lang="en-US" altLang="zh-CN" sz="2400" b="0">
                <a:solidFill>
                  <a:srgbClr val="000066"/>
                </a:solidFill>
              </a:endParaRPr>
            </a:p>
          </p:txBody>
        </p:sp>
      </p:grpSp>
      <p:graphicFrame>
        <p:nvGraphicFramePr>
          <p:cNvPr id="9260" name="Object 44"/>
          <p:cNvGraphicFramePr>
            <a:graphicFrameLocks noChangeAspect="1"/>
          </p:cNvGraphicFramePr>
          <p:nvPr/>
        </p:nvGraphicFramePr>
        <p:xfrm>
          <a:off x="3492500" y="3500438"/>
          <a:ext cx="495141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name="公式" r:id="rId5" imgW="1952561" imgH="228377" progId="Equation.3">
                  <p:embed/>
                </p:oleObj>
              </mc:Choice>
              <mc:Fallback>
                <p:oleObj name="公式" r:id="rId5" imgW="1952561" imgH="228377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500438"/>
                        <a:ext cx="4951413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539750" y="3573463"/>
            <a:ext cx="3048000" cy="665162"/>
            <a:chOff x="192" y="912"/>
            <a:chExt cx="1920" cy="419"/>
          </a:xfrm>
        </p:grpSpPr>
        <p:sp>
          <p:nvSpPr>
            <p:cNvPr id="29708" name="Rectangle 46"/>
            <p:cNvSpPr>
              <a:spLocks noChangeArrowheads="1"/>
            </p:cNvSpPr>
            <p:nvPr/>
          </p:nvSpPr>
          <p:spPr bwMode="auto">
            <a:xfrm>
              <a:off x="192" y="912"/>
              <a:ext cx="19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证：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)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对   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</a:p>
          </p:txBody>
        </p:sp>
        <p:graphicFrame>
          <p:nvGraphicFramePr>
            <p:cNvPr id="29709" name="Object 47"/>
            <p:cNvGraphicFramePr>
              <a:graphicFrameLocks noChangeAspect="1"/>
            </p:cNvGraphicFramePr>
            <p:nvPr/>
          </p:nvGraphicFramePr>
          <p:xfrm>
            <a:off x="1401" y="960"/>
            <a:ext cx="423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4" name="Equation" r:id="rId7" imgW="152315" imgH="124002" progId="Equation.3">
                    <p:embed/>
                  </p:oleObj>
                </mc:Choice>
                <mc:Fallback>
                  <p:oleObj name="Equation" r:id="rId7" imgW="152315" imgH="124002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960"/>
                          <a:ext cx="423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64" name="Object 48"/>
          <p:cNvGraphicFramePr>
            <a:graphicFrameLocks noChangeAspect="1"/>
          </p:cNvGraphicFramePr>
          <p:nvPr/>
        </p:nvGraphicFramePr>
        <p:xfrm>
          <a:off x="1295400" y="4365625"/>
          <a:ext cx="208756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name="公式" r:id="rId9" imgW="790438" imgH="161916" progId="Equation.3">
                  <p:embed/>
                </p:oleObj>
              </mc:Choice>
              <mc:Fallback>
                <p:oleObj name="公式" r:id="rId9" imgW="790438" imgH="161916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65625"/>
                        <a:ext cx="208756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369888" y="4941888"/>
            <a:ext cx="8774112" cy="665162"/>
            <a:chOff x="720" y="1824"/>
            <a:chExt cx="5527" cy="419"/>
          </a:xfrm>
        </p:grpSpPr>
        <p:graphicFrame>
          <p:nvGraphicFramePr>
            <p:cNvPr id="29706" name="Object 50"/>
            <p:cNvGraphicFramePr>
              <a:graphicFrameLocks noChangeAspect="1"/>
            </p:cNvGraphicFramePr>
            <p:nvPr/>
          </p:nvGraphicFramePr>
          <p:xfrm>
            <a:off x="1052" y="1872"/>
            <a:ext cx="378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16" name="Equation" r:id="rId11" imgW="2667064" imgH="190463" progId="Equation.3">
                    <p:embed/>
                  </p:oleObj>
                </mc:Choice>
                <mc:Fallback>
                  <p:oleObj name="Equation" r:id="rId11" imgW="2667064" imgH="190463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1872"/>
                          <a:ext cx="3782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Text Box 51"/>
            <p:cNvSpPr txBox="1">
              <a:spLocks noChangeArrowheads="1"/>
            </p:cNvSpPr>
            <p:nvPr/>
          </p:nvSpPr>
          <p:spPr bwMode="auto">
            <a:xfrm>
              <a:off x="720" y="1824"/>
              <a:ext cx="552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)                             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a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 b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是常数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endParaRPr lang="en-US" altLang="zh-CN" sz="2400" b="0">
                <a:solidFill>
                  <a:srgbClr val="000066"/>
                </a:solidFill>
              </a:endParaRPr>
            </a:p>
          </p:txBody>
        </p:sp>
      </p:grpSp>
      <p:sp>
        <p:nvSpPr>
          <p:cNvPr id="9268" name="Text Box 52"/>
          <p:cNvSpPr txBox="1">
            <a:spLocks noChangeArrowheads="1"/>
          </p:cNvSpPr>
          <p:nvPr/>
        </p:nvSpPr>
        <p:spPr bwMode="auto">
          <a:xfrm>
            <a:off x="935038" y="5661025"/>
            <a:ext cx="1204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自证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5" grpId="0" autoUpdateAnimBg="0"/>
      <p:bldP spid="9268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39750" y="620713"/>
            <a:ext cx="8458200" cy="614362"/>
            <a:chOff x="0" y="2160"/>
            <a:chExt cx="5328" cy="387"/>
          </a:xfrm>
        </p:grpSpPr>
        <p:sp>
          <p:nvSpPr>
            <p:cNvPr id="30732" name="Rectangle 37"/>
            <p:cNvSpPr>
              <a:spLocks noChangeArrowheads="1"/>
            </p:cNvSpPr>
            <p:nvPr/>
          </p:nvSpPr>
          <p:spPr bwMode="auto">
            <a:xfrm>
              <a:off x="0" y="2160"/>
              <a:ext cx="5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indent="27622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3)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如果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相互独立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30733" name="Object 38"/>
            <p:cNvGraphicFramePr>
              <a:graphicFrameLocks noChangeAspect="1"/>
            </p:cNvGraphicFramePr>
            <p:nvPr/>
          </p:nvGraphicFramePr>
          <p:xfrm>
            <a:off x="3152" y="2160"/>
            <a:ext cx="149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4" name="公式" r:id="rId3" imgW="1019133" imgH="161916" progId="Equation.3">
                    <p:embed/>
                  </p:oleObj>
                </mc:Choice>
                <mc:Fallback>
                  <p:oleObj name="公式" r:id="rId3" imgW="1019133" imgH="161916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160"/>
                          <a:ext cx="149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3419475" y="1268413"/>
          <a:ext cx="5089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公式" r:id="rId5" imgW="1971655" imgH="190463" progId="Equation.3">
                  <p:embed/>
                </p:oleObj>
              </mc:Choice>
              <mc:Fallback>
                <p:oleObj name="公式" r:id="rId5" imgW="1971655" imgH="190463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268413"/>
                        <a:ext cx="50895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611188" y="1341438"/>
            <a:ext cx="2846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证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独立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  <p:graphicFrame>
        <p:nvGraphicFramePr>
          <p:cNvPr id="10286" name="Object 46"/>
          <p:cNvGraphicFramePr>
            <a:graphicFrameLocks noChangeAspect="1"/>
          </p:cNvGraphicFramePr>
          <p:nvPr/>
        </p:nvGraphicFramePr>
        <p:xfrm>
          <a:off x="755650" y="1989138"/>
          <a:ext cx="64087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7" imgW="2352665" imgH="228377" progId="Equation.3">
                  <p:embed/>
                </p:oleObj>
              </mc:Choice>
              <mc:Fallback>
                <p:oleObj name="公式" r:id="rId7" imgW="2352665" imgH="228377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640873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2" name="Object 52"/>
          <p:cNvGraphicFramePr>
            <a:graphicFrameLocks noChangeAspect="1"/>
          </p:cNvGraphicFramePr>
          <p:nvPr/>
        </p:nvGraphicFramePr>
        <p:xfrm>
          <a:off x="4067175" y="2852738"/>
          <a:ext cx="33623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公式" r:id="rId9" imgW="1409911" imgH="228377" progId="Equation.3">
                  <p:embed/>
                </p:oleObj>
              </mc:Choice>
              <mc:Fallback>
                <p:oleObj name="公式" r:id="rId9" imgW="1409911" imgH="228377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852738"/>
                        <a:ext cx="33623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5" name="Object 55"/>
          <p:cNvGraphicFramePr>
            <a:graphicFrameLocks noChangeAspect="1"/>
          </p:cNvGraphicFramePr>
          <p:nvPr/>
        </p:nvGraphicFramePr>
        <p:xfrm>
          <a:off x="755650" y="3644900"/>
          <a:ext cx="34559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公式" r:id="rId11" imgW="1209637" imgH="161916" progId="Equation.3">
                  <p:embed/>
                </p:oleObj>
              </mc:Choice>
              <mc:Fallback>
                <p:oleObj name="公式" r:id="rId11" imgW="1209637" imgH="161916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44900"/>
                        <a:ext cx="345598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6" name="Object 56"/>
          <p:cNvGraphicFramePr>
            <a:graphicFrameLocks noChangeAspect="1"/>
          </p:cNvGraphicFramePr>
          <p:nvPr/>
        </p:nvGraphicFramePr>
        <p:xfrm>
          <a:off x="611188" y="4510088"/>
          <a:ext cx="7391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13" imgW="2485885" imgH="161916" progId="Equation.3">
                  <p:embed/>
                </p:oleObj>
              </mc:Choice>
              <mc:Fallback>
                <p:oleObj name="Equation" r:id="rId13" imgW="2485885" imgH="16191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10088"/>
                        <a:ext cx="7391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7" name="Object 57"/>
          <p:cNvGraphicFramePr>
            <a:graphicFrameLocks noChangeAspect="1"/>
          </p:cNvGraphicFramePr>
          <p:nvPr/>
        </p:nvGraphicFramePr>
        <p:xfrm>
          <a:off x="1476375" y="5302250"/>
          <a:ext cx="60023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15" imgW="2104875" imgH="161916" progId="Equation.3">
                  <p:embed/>
                </p:oleObj>
              </mc:Choice>
              <mc:Fallback>
                <p:oleObj name="Equation" r:id="rId15" imgW="2104875" imgH="16191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302250"/>
                        <a:ext cx="60023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8" name="Text Box 58"/>
          <p:cNvSpPr txBox="1">
            <a:spLocks noChangeArrowheads="1"/>
          </p:cNvSpPr>
          <p:nvPr/>
        </p:nvSpPr>
        <p:spPr bwMode="auto">
          <a:xfrm>
            <a:off x="7667625" y="5229225"/>
            <a:ext cx="1243013" cy="617538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50000">
                <a:srgbClr val="FFFFFF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</a:rPr>
              <a:t>自证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1" grpId="0" autoUpdateAnimBg="0"/>
      <p:bldP spid="1029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684213" y="692150"/>
          <a:ext cx="60372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公式" r:id="rId3" imgW="2276285" imgH="161916" progId="Equation.3">
                  <p:embed/>
                </p:oleObj>
              </mc:Choice>
              <mc:Fallback>
                <p:oleObj name="公式" r:id="rId3" imgW="2276285" imgH="16191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92150"/>
                        <a:ext cx="603726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539750" y="1412875"/>
            <a:ext cx="695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证</a:t>
            </a:r>
            <a:r>
              <a:rPr lang="zh-CN" altLang="en-US">
                <a:solidFill>
                  <a:srgbClr val="800000"/>
                </a:solidFill>
              </a:rPr>
              <a:t> </a:t>
            </a:r>
          </a:p>
        </p:txBody>
      </p:sp>
      <p:graphicFrame>
        <p:nvGraphicFramePr>
          <p:cNvPr id="36879" name="Object 15"/>
          <p:cNvGraphicFramePr>
            <a:graphicFrameLocks noChangeAspect="1"/>
          </p:cNvGraphicFramePr>
          <p:nvPr/>
        </p:nvGraphicFramePr>
        <p:xfrm>
          <a:off x="1187450" y="1412875"/>
          <a:ext cx="40782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公式" r:id="rId5" imgW="1742961" imgH="190463" progId="Equation.3">
                  <p:embed/>
                </p:oleObj>
              </mc:Choice>
              <mc:Fallback>
                <p:oleObj name="公式" r:id="rId5" imgW="1742961" imgH="19046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40782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1619250" y="4581525"/>
          <a:ext cx="6119813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7" imgW="2314475" imgH="257370" progId="Equation.3">
                  <p:embed/>
                </p:oleObj>
              </mc:Choice>
              <mc:Fallback>
                <p:oleObj name="Equation" r:id="rId7" imgW="2314475" imgH="25737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581525"/>
                        <a:ext cx="6119813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1619250" y="5589588"/>
          <a:ext cx="58340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9" imgW="2324244" imgH="257370" progId="Equation.3">
                  <p:embed/>
                </p:oleObj>
              </mc:Choice>
              <mc:Fallback>
                <p:oleObj name="Equation" r:id="rId9" imgW="2324244" imgH="25737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89588"/>
                        <a:ext cx="58340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Object 27"/>
          <p:cNvGraphicFramePr>
            <a:graphicFrameLocks noChangeAspect="1"/>
          </p:cNvGraphicFramePr>
          <p:nvPr/>
        </p:nvGraphicFramePr>
        <p:xfrm>
          <a:off x="684213" y="2852738"/>
          <a:ext cx="50657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公式" r:id="rId11" imgW="2276285" imgH="190463" progId="Equation.3">
                  <p:embed/>
                </p:oleObj>
              </mc:Choice>
              <mc:Fallback>
                <p:oleObj name="公式" r:id="rId11" imgW="2276285" imgH="19046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50657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2" name="Object 28"/>
          <p:cNvGraphicFramePr>
            <a:graphicFrameLocks noChangeAspect="1"/>
          </p:cNvGraphicFramePr>
          <p:nvPr/>
        </p:nvGraphicFramePr>
        <p:xfrm>
          <a:off x="1042988" y="2133600"/>
          <a:ext cx="73310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公式" r:id="rId13" imgW="3191062" imgH="190463" progId="Equation.3">
                  <p:embed/>
                </p:oleObj>
              </mc:Choice>
              <mc:Fallback>
                <p:oleObj name="公式" r:id="rId13" imgW="3191062" imgH="19046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133600"/>
                        <a:ext cx="73310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1692275" y="3573463"/>
          <a:ext cx="64738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公式" r:id="rId15" imgW="3133778" imgH="295284" progId="Equation.3">
                  <p:embed/>
                </p:oleObj>
              </mc:Choice>
              <mc:Fallback>
                <p:oleObj name="公式" r:id="rId15" imgW="3133778" imgH="295284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73463"/>
                        <a:ext cx="647382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1349375" y="674688"/>
          <a:ext cx="6218238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2162160" imgH="352379" progId="Equation.DSMT4">
                  <p:embed/>
                </p:oleObj>
              </mc:Choice>
              <mc:Fallback>
                <p:oleObj name="Equation" r:id="rId3" imgW="2162160" imgH="352379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674688"/>
                        <a:ext cx="6218238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0" y="198120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关于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[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a, 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R-S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积分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简记为</a:t>
            </a:r>
          </a:p>
        </p:txBody>
      </p:sp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2819400" y="2667000"/>
          <a:ext cx="31988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1038228" imgH="219010" progId="Equation.3">
                  <p:embed/>
                </p:oleObj>
              </mc:Choice>
              <mc:Fallback>
                <p:oleObj name="Equation" r:id="rId5" imgW="1038228" imgH="21901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319881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533400" y="3505200"/>
          <a:ext cx="70866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7" imgW="2552495" imgH="447833" progId="Equation.3">
                  <p:embed/>
                </p:oleObj>
              </mc:Choice>
              <mc:Fallback>
                <p:oleObj name="Equation" r:id="rId7" imgW="2552495" imgH="44783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70866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457200" y="4876800"/>
            <a:ext cx="46990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存在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广义</a:t>
            </a:r>
            <a:r>
              <a:rPr lang="en-US" altLang="zh-CN">
                <a:ea typeface="楷体_GB2312" pitchFamily="49" charset="-122"/>
              </a:rPr>
              <a:t>R-S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积分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  <a:endParaRPr lang="en-US" altLang="zh-CN" sz="2400" b="0">
              <a:solidFill>
                <a:srgbClr val="000066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258888" y="5589588"/>
            <a:ext cx="6731000" cy="666750"/>
            <a:chOff x="793" y="3566"/>
            <a:chExt cx="4240" cy="420"/>
          </a:xfrm>
        </p:grpSpPr>
        <p:graphicFrame>
          <p:nvGraphicFramePr>
            <p:cNvPr id="5130" name="Object 22"/>
            <p:cNvGraphicFramePr>
              <a:graphicFrameLocks noChangeAspect="1"/>
            </p:cNvGraphicFramePr>
            <p:nvPr/>
          </p:nvGraphicFramePr>
          <p:xfrm>
            <a:off x="1931" y="3566"/>
            <a:ext cx="954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" name="Equation" r:id="rId9" imgW="580839" imgH="219010" progId="Equation.3">
                    <p:embed/>
                  </p:oleObj>
                </mc:Choice>
                <mc:Fallback>
                  <p:oleObj name="Equation" r:id="rId9" imgW="580839" imgH="21901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566"/>
                          <a:ext cx="954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Text Box 23"/>
            <p:cNvSpPr txBox="1">
              <a:spLocks noChangeArrowheads="1"/>
            </p:cNvSpPr>
            <p:nvPr/>
          </p:nvSpPr>
          <p:spPr bwMode="auto">
            <a:xfrm>
              <a:off x="793" y="3609"/>
              <a:ext cx="4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黎曼积分        是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R-S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积分的特例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457200" y="5643563"/>
            <a:ext cx="590550" cy="579437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50000">
                <a:srgbClr val="FFFFFF"/>
              </a:gs>
              <a:gs pos="100000">
                <a:srgbClr val="CC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7" grpId="0" autoUpdateAnimBg="0"/>
      <p:bldP spid="25620" grpId="0" autoUpdateAnimBg="0"/>
      <p:bldP spid="2562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1308" name="Object 44"/>
          <p:cNvGraphicFramePr>
            <a:graphicFrameLocks noChangeAspect="1"/>
          </p:cNvGraphicFramePr>
          <p:nvPr/>
        </p:nvGraphicFramePr>
        <p:xfrm>
          <a:off x="1908175" y="692150"/>
          <a:ext cx="58324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2476559" imgH="219010" progId="Equation.3">
                  <p:embed/>
                </p:oleObj>
              </mc:Choice>
              <mc:Fallback>
                <p:oleObj name="Equation" r:id="rId3" imgW="2476559" imgH="21901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92150"/>
                        <a:ext cx="583247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8" name="Object 54"/>
          <p:cNvGraphicFramePr>
            <a:graphicFrameLocks noChangeAspect="1"/>
          </p:cNvGraphicFramePr>
          <p:nvPr>
            <p:ph idx="4294967295"/>
          </p:nvPr>
        </p:nvGraphicFramePr>
        <p:xfrm>
          <a:off x="684213" y="1557338"/>
          <a:ext cx="669607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公式" r:id="rId5" imgW="3609817" imgH="304651" progId="Equation.3">
                  <p:embed/>
                </p:oleObj>
              </mc:Choice>
              <mc:Fallback>
                <p:oleObj name="公式" r:id="rId5" imgW="3609817" imgH="304651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669607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0" name="Text Box 56"/>
          <p:cNvSpPr txBox="1">
            <a:spLocks noChangeArrowheads="1"/>
          </p:cNvSpPr>
          <p:nvPr/>
        </p:nvSpPr>
        <p:spPr bwMode="auto">
          <a:xfrm>
            <a:off x="684213" y="2492375"/>
            <a:ext cx="3690937" cy="6175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66"/>
                </a:solidFill>
              </a:rPr>
              <a:t>3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</a:rPr>
              <a:t>.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</a:rPr>
              <a:t>全数学期望公式</a:t>
            </a:r>
            <a:endParaRPr lang="zh-CN" altLang="en-US" sz="2400" b="0">
              <a:solidFill>
                <a:srgbClr val="000066"/>
              </a:solidFill>
              <a:ea typeface="宋体" pitchFamily="2" charset="-122"/>
            </a:endParaRPr>
          </a:p>
        </p:txBody>
      </p:sp>
      <p:graphicFrame>
        <p:nvGraphicFramePr>
          <p:cNvPr id="11321" name="Object 57"/>
          <p:cNvGraphicFramePr>
            <a:graphicFrameLocks noChangeAspect="1"/>
          </p:cNvGraphicFramePr>
          <p:nvPr/>
        </p:nvGraphicFramePr>
        <p:xfrm>
          <a:off x="827088" y="3284538"/>
          <a:ext cx="41767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7" imgW="1990750" imgH="219010" progId="Equation.3">
                  <p:embed/>
                </p:oleObj>
              </mc:Choice>
              <mc:Fallback>
                <p:oleObj name="公式" r:id="rId7" imgW="1990750" imgH="21901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4538"/>
                        <a:ext cx="41767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22" name="Object 58"/>
          <p:cNvGraphicFramePr>
            <a:graphicFrameLocks noChangeAspect="1"/>
          </p:cNvGraphicFramePr>
          <p:nvPr/>
        </p:nvGraphicFramePr>
        <p:xfrm>
          <a:off x="827088" y="4076700"/>
          <a:ext cx="5181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9" imgW="1857530" imgH="161916" progId="Equation.3">
                  <p:embed/>
                </p:oleObj>
              </mc:Choice>
              <mc:Fallback>
                <p:oleObj name="Equation" r:id="rId9" imgW="1857530" imgH="161916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76700"/>
                        <a:ext cx="5181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3" name="AutoShape 59"/>
          <p:cNvSpPr>
            <a:spLocks noChangeArrowheads="1"/>
          </p:cNvSpPr>
          <p:nvPr/>
        </p:nvSpPr>
        <p:spPr bwMode="auto">
          <a:xfrm>
            <a:off x="7092950" y="3213100"/>
            <a:ext cx="1600200" cy="1066800"/>
          </a:xfrm>
          <a:prstGeom prst="wedgeRoundRectCallout">
            <a:avLst>
              <a:gd name="adj1" fmla="val -97421"/>
              <a:gd name="adj2" fmla="val 24704"/>
              <a:gd name="adj3" fmla="val 16667"/>
            </a:avLst>
          </a:prstGeom>
          <a:gradFill rotWithShape="0">
            <a:gsLst>
              <a:gs pos="0">
                <a:srgbClr val="CC66FF"/>
              </a:gs>
              <a:gs pos="50000">
                <a:srgbClr val="FFFFFF"/>
              </a:gs>
              <a:gs pos="100000">
                <a:srgbClr val="CC66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性质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5)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之特例</a:t>
            </a:r>
          </a:p>
        </p:txBody>
      </p:sp>
      <p:sp>
        <p:nvSpPr>
          <p:cNvPr id="11324" name="AutoShape 60"/>
          <p:cNvSpPr>
            <a:spLocks/>
          </p:cNvSpPr>
          <p:nvPr/>
        </p:nvSpPr>
        <p:spPr bwMode="auto">
          <a:xfrm>
            <a:off x="6075363" y="3284538"/>
            <a:ext cx="152400" cy="1385887"/>
          </a:xfrm>
          <a:prstGeom prst="rightBrace">
            <a:avLst>
              <a:gd name="adj1" fmla="val 75781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ea typeface="楷体_GB2312" pitchFamily="49" charset="-122"/>
            </a:endParaRPr>
          </a:p>
        </p:txBody>
      </p:sp>
      <p:sp>
        <p:nvSpPr>
          <p:cNvPr id="11326" name="Text Box 62"/>
          <p:cNvSpPr txBox="1">
            <a:spLocks noChangeArrowheads="1"/>
          </p:cNvSpPr>
          <p:nvPr/>
        </p:nvSpPr>
        <p:spPr bwMode="auto">
          <a:xfrm>
            <a:off x="755650" y="4797425"/>
            <a:ext cx="3448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特别有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全概率公式</a:t>
            </a:r>
          </a:p>
        </p:txBody>
      </p:sp>
      <p:sp>
        <p:nvSpPr>
          <p:cNvPr id="11328" name="Text Box 64"/>
          <p:cNvSpPr txBox="1">
            <a:spLocks noChangeArrowheads="1"/>
          </p:cNvSpPr>
          <p:nvPr/>
        </p:nvSpPr>
        <p:spPr bwMode="auto">
          <a:xfrm>
            <a:off x="755650" y="5589588"/>
            <a:ext cx="5248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对随机事件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定义示性函数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0" grpId="0" animBg="1" autoUpdateAnimBg="0"/>
      <p:bldP spid="11323" grpId="0" animBg="1" autoUpdateAnimBg="0"/>
      <p:bldP spid="11324" grpId="0" animBg="1"/>
      <p:bldP spid="11326" grpId="0"/>
      <p:bldP spid="113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659563" y="4652963"/>
            <a:ext cx="206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是离散型</a:t>
            </a:r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1979613" y="692150"/>
          <a:ext cx="38163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公式" r:id="rId3" imgW="1600416" imgH="466567" progId="Equation.3">
                  <p:embed/>
                </p:oleObj>
              </mc:Choice>
              <mc:Fallback>
                <p:oleObj name="公式" r:id="rId3" imgW="1600416" imgH="46656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92150"/>
                        <a:ext cx="38163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AutoShape 6"/>
          <p:cNvSpPr>
            <a:spLocks noChangeArrowheads="1"/>
          </p:cNvSpPr>
          <p:nvPr/>
        </p:nvSpPr>
        <p:spPr bwMode="auto">
          <a:xfrm>
            <a:off x="6588125" y="765175"/>
            <a:ext cx="2087563" cy="1223963"/>
          </a:xfrm>
          <a:prstGeom prst="wedgeRoundRectCallout">
            <a:avLst>
              <a:gd name="adj1" fmla="val -81181"/>
              <a:gd name="adj2" fmla="val -1620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>
                <a:solidFill>
                  <a:srgbClr val="800000"/>
                </a:solidFill>
              </a:rPr>
              <a:t>两点分布随机变量</a:t>
            </a:r>
          </a:p>
        </p:txBody>
      </p:sp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960438" y="2738438"/>
          <a:ext cx="54832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公式" r:id="rId5" imgW="1980981" imgH="161916" progId="Equation.3">
                  <p:embed/>
                </p:oleObj>
              </mc:Choice>
              <mc:Fallback>
                <p:oleObj name="公式" r:id="rId5" imgW="1980981" imgH="16191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2738438"/>
                        <a:ext cx="54832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971550" y="1989138"/>
          <a:ext cx="4895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公式" r:id="rId7" imgW="1819341" imgH="161916" progId="Equation.3">
                  <p:embed/>
                </p:oleObj>
              </mc:Choice>
              <mc:Fallback>
                <p:oleObj name="公式" r:id="rId7" imgW="1819341" imgH="16191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4895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1908175" y="3429000"/>
          <a:ext cx="41798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9" imgW="1495616" imgH="257370" progId="Equation.3">
                  <p:embed/>
                </p:oleObj>
              </mc:Choice>
              <mc:Fallback>
                <p:oleObj name="公式" r:id="rId9" imgW="1495616" imgH="25737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29000"/>
                        <a:ext cx="41798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1908175" y="4237038"/>
          <a:ext cx="4751388" cy="216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11" imgW="1714541" imgH="752484" progId="Equation.DSMT4">
                  <p:embed/>
                </p:oleObj>
              </mc:Choice>
              <mc:Fallback>
                <p:oleObj name="Equation" r:id="rId11" imgW="1714541" imgH="75248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37038"/>
                        <a:ext cx="4751388" cy="216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6659563" y="5589588"/>
            <a:ext cx="2057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是连续型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6" grpId="0" animBg="1"/>
      <p:bldP spid="563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95288" y="549275"/>
            <a:ext cx="6588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762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Ex.3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常用全数学期望公式 若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116013" y="981075"/>
          <a:ext cx="69850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公式" r:id="rId3" imgW="2504979" imgH="352379" progId="Equation.3">
                  <p:embed/>
                </p:oleObj>
              </mc:Choice>
              <mc:Fallback>
                <p:oleObj name="公式" r:id="rId3" imgW="2504979" imgH="3523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981075"/>
                        <a:ext cx="6985000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68313" y="1989138"/>
          <a:ext cx="77057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name="公式" r:id="rId5" imgW="4238615" imgH="228377" progId="Equation.3">
                  <p:embed/>
                </p:oleObj>
              </mc:Choice>
              <mc:Fallback>
                <p:oleObj name="公式" r:id="rId5" imgW="4238615" imgH="22837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89138"/>
                        <a:ext cx="77057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468313" y="2563813"/>
          <a:ext cx="583565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公式" r:id="rId7" imgW="2095550" imgH="352379" progId="Equation.3">
                  <p:embed/>
                </p:oleObj>
              </mc:Choice>
              <mc:Fallback>
                <p:oleObj name="公式" r:id="rId7" imgW="2095550" imgH="35237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563813"/>
                        <a:ext cx="583565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68313" y="3500438"/>
            <a:ext cx="82089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      </a:t>
            </a:r>
            <a:r>
              <a:rPr lang="en-US" altLang="zh-CN">
                <a:solidFill>
                  <a:srgbClr val="800000"/>
                </a:solidFill>
              </a:rPr>
              <a:t>Ex.4</a:t>
            </a:r>
            <a:r>
              <a:rPr lang="en-US" altLang="zh-CN">
                <a:solidFill>
                  <a:srgbClr val="FF3300"/>
                </a:solidFill>
              </a:rPr>
              <a:t>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设某段时间内到达商场的顾客人数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服从参数为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λ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的泊松分布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每位顾客在该商场的消费额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服从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[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 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上的均匀分布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各位顾客之间消费是相互独立的且与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N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独立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求顾客在该商场总的消费额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  <p:bldP spid="573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39750" y="549275"/>
            <a:ext cx="8137525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解</a:t>
            </a:r>
            <a:r>
              <a:rPr lang="zh-CN" altLang="en-US"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设第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i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个顾客消费额为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 i="1" baseline="-25000">
                <a:solidFill>
                  <a:srgbClr val="000066"/>
                </a:solidFill>
                <a:ea typeface="楷体_GB2312" pitchFamily="49" charset="-122"/>
              </a:rPr>
              <a:t>i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全体顾客在该商场总消费额为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419475" y="1484313"/>
          <a:ext cx="172878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3" imgW="580839" imgH="380926" progId="Equation.3">
                  <p:embed/>
                </p:oleObj>
              </mc:Choice>
              <mc:Fallback>
                <p:oleObj name="Equation" r:id="rId3" imgW="580839" imgH="38092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484313"/>
                        <a:ext cx="1728788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395288" y="2636838"/>
            <a:ext cx="4264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根据全数学期望公式得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684213" y="2997200"/>
          <a:ext cx="618490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5" imgW="2286055" imgH="380926" progId="Equation.3">
                  <p:embed/>
                </p:oleObj>
              </mc:Choice>
              <mc:Fallback>
                <p:oleObj name="Equation" r:id="rId5" imgW="2286055" imgH="38092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97200"/>
                        <a:ext cx="618490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1547813" y="4005263"/>
          <a:ext cx="505777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2" name="公式" r:id="rId7" imgW="1866856" imgH="352379" progId="Equation.3">
                  <p:embed/>
                </p:oleObj>
              </mc:Choice>
              <mc:Fallback>
                <p:oleObj name="公式" r:id="rId7" imgW="1866856" imgH="3523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05263"/>
                        <a:ext cx="505777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1504950" y="5229225"/>
          <a:ext cx="4262438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3" name="公式" r:id="rId9" imgW="1562226" imgH="352379" progId="Equation.3">
                  <p:embed/>
                </p:oleObj>
              </mc:Choice>
              <mc:Fallback>
                <p:oleObj name="公式" r:id="rId9" imgW="1562226" imgH="35237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5229225"/>
                        <a:ext cx="4262438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AutoShape 26"/>
          <p:cNvSpPr>
            <a:spLocks noChangeArrowheads="1"/>
          </p:cNvSpPr>
          <p:nvPr/>
        </p:nvSpPr>
        <p:spPr bwMode="auto">
          <a:xfrm>
            <a:off x="6516688" y="4797425"/>
            <a:ext cx="2087562" cy="1295400"/>
          </a:xfrm>
          <a:prstGeom prst="wedgeRoundRectCallout">
            <a:avLst>
              <a:gd name="adj1" fmla="val -96310"/>
              <a:gd name="adj2" fmla="val 20222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i="1">
                <a:solidFill>
                  <a:srgbClr val="800000"/>
                </a:solidFill>
              </a:rPr>
              <a:t>X</a:t>
            </a:r>
            <a:r>
              <a:rPr lang="en-US" altLang="zh-CN" i="1" baseline="-25000">
                <a:solidFill>
                  <a:srgbClr val="800000"/>
                </a:solidFill>
              </a:rPr>
              <a:t>i</a:t>
            </a:r>
            <a:r>
              <a:rPr lang="zh-CN" altLang="en-US">
                <a:solidFill>
                  <a:srgbClr val="800000"/>
                </a:solidFill>
              </a:rPr>
              <a:t>与</a:t>
            </a:r>
            <a:r>
              <a:rPr lang="en-US" altLang="zh-CN" i="1">
                <a:solidFill>
                  <a:srgbClr val="800000"/>
                </a:solidFill>
              </a:rPr>
              <a:t>N</a:t>
            </a:r>
            <a:r>
              <a:rPr lang="zh-CN" altLang="en-US">
                <a:solidFill>
                  <a:srgbClr val="800000"/>
                </a:solidFill>
              </a:rPr>
              <a:t>相互独立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utoUpdateAnimBg="0"/>
      <p:bldP spid="14353" grpId="0" autoUpdateAnimBg="0"/>
      <p:bldP spid="143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13342" name="Object 30"/>
          <p:cNvGraphicFramePr>
            <a:graphicFrameLocks noChangeAspect="1"/>
          </p:cNvGraphicFramePr>
          <p:nvPr/>
        </p:nvGraphicFramePr>
        <p:xfrm>
          <a:off x="1547813" y="692150"/>
          <a:ext cx="3671887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3" imgW="3324282" imgH="942947" progId="Equation.3">
                  <p:embed/>
                </p:oleObj>
              </mc:Choice>
              <mc:Fallback>
                <p:oleObj name="Equation" r:id="rId3" imgW="3324282" imgH="942947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92150"/>
                        <a:ext cx="3671887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3" name="Object 31"/>
          <p:cNvGraphicFramePr>
            <a:graphicFrameLocks noChangeAspect="1"/>
          </p:cNvGraphicFramePr>
          <p:nvPr/>
        </p:nvGraphicFramePr>
        <p:xfrm>
          <a:off x="1547813" y="1989138"/>
          <a:ext cx="3744912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公式" r:id="rId5" imgW="1447657" imgH="333198" progId="Equation.3">
                  <p:embed/>
                </p:oleObj>
              </mc:Choice>
              <mc:Fallback>
                <p:oleObj name="公式" r:id="rId5" imgW="1447657" imgH="33319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89138"/>
                        <a:ext cx="3744912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AutoShape 32"/>
          <p:cNvSpPr>
            <a:spLocks noChangeArrowheads="1"/>
          </p:cNvSpPr>
          <p:nvPr/>
        </p:nvSpPr>
        <p:spPr bwMode="auto">
          <a:xfrm>
            <a:off x="6372225" y="1773238"/>
            <a:ext cx="1752600" cy="1066800"/>
          </a:xfrm>
          <a:prstGeom prst="wedgeRoundRectCallout">
            <a:avLst>
              <a:gd name="adj1" fmla="val -109963"/>
              <a:gd name="adj2" fmla="val 14435"/>
              <a:gd name="adj3" fmla="val 16667"/>
            </a:avLst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</a:rPr>
              <a:t>参见讲义</a:t>
            </a:r>
            <a:r>
              <a:rPr lang="en-US" altLang="zh-CN" sz="2800" dirty="0">
                <a:solidFill>
                  <a:srgbClr val="000066"/>
                </a:solidFill>
              </a:rPr>
              <a:t>p198</a:t>
            </a:r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0066"/>
                </a:solidFill>
                <a:latin typeface="楷体_GB2312" pitchFamily="49" charset="-122"/>
              </a:rPr>
              <a:t>5 </a:t>
            </a:r>
          </a:p>
        </p:txBody>
      </p:sp>
      <p:sp>
        <p:nvSpPr>
          <p:cNvPr id="13346" name="AutoShape 34"/>
          <p:cNvSpPr>
            <a:spLocks noChangeArrowheads="1"/>
          </p:cNvSpPr>
          <p:nvPr/>
        </p:nvSpPr>
        <p:spPr bwMode="auto">
          <a:xfrm>
            <a:off x="6084888" y="620713"/>
            <a:ext cx="2087562" cy="576262"/>
          </a:xfrm>
          <a:prstGeom prst="wedgeRoundRectCallout">
            <a:avLst>
              <a:gd name="adj1" fmla="val -88329"/>
              <a:gd name="adj2" fmla="val 72037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altLang="zh-CN" i="1">
                <a:solidFill>
                  <a:srgbClr val="800000"/>
                </a:solidFill>
              </a:rPr>
              <a:t>X</a:t>
            </a:r>
            <a:r>
              <a:rPr lang="en-US" altLang="zh-CN" i="1" baseline="-25000">
                <a:solidFill>
                  <a:srgbClr val="800000"/>
                </a:solidFill>
              </a:rPr>
              <a:t>i</a:t>
            </a:r>
            <a:r>
              <a:rPr lang="zh-CN" altLang="en-US">
                <a:solidFill>
                  <a:srgbClr val="800000"/>
                </a:solidFill>
              </a:rPr>
              <a:t>同分布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395288" y="3284538"/>
            <a:ext cx="8397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</a:rPr>
              <a:t>    </a:t>
            </a:r>
            <a:r>
              <a:rPr lang="en-US" altLang="zh-CN">
                <a:solidFill>
                  <a:srgbClr val="800000"/>
                </a:solidFill>
              </a:rPr>
              <a:t>Ex.5</a:t>
            </a:r>
            <a:r>
              <a:rPr lang="en-US" altLang="zh-CN">
                <a:solidFill>
                  <a:srgbClr val="000066"/>
                </a:solidFill>
              </a:rPr>
              <a:t>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已知随机变量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服从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[0,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]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上的均匀分布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随机变量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Y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服从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[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]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上的均匀分布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试求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042988" y="5013325"/>
            <a:ext cx="6264275" cy="579438"/>
            <a:chOff x="374" y="1356"/>
            <a:chExt cx="3946" cy="365"/>
          </a:xfrm>
        </p:grpSpPr>
        <p:sp>
          <p:nvSpPr>
            <p:cNvPr id="36873" name="Text Box 37"/>
            <p:cNvSpPr txBox="1">
              <a:spLocks noChangeArrowheads="1"/>
            </p:cNvSpPr>
            <p:nvPr/>
          </p:nvSpPr>
          <p:spPr bwMode="auto">
            <a:xfrm>
              <a:off x="374" y="1356"/>
              <a:ext cx="39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1) 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E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 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X=x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), 0&lt;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x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&lt;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a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;     2)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E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(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Y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).</a:t>
              </a:r>
            </a:p>
          </p:txBody>
        </p:sp>
        <p:sp>
          <p:nvSpPr>
            <p:cNvPr id="36874" name="Line 38"/>
            <p:cNvSpPr>
              <a:spLocks noChangeShapeType="1"/>
            </p:cNvSpPr>
            <p:nvPr/>
          </p:nvSpPr>
          <p:spPr bwMode="auto">
            <a:xfrm>
              <a:off x="1248" y="1440"/>
              <a:ext cx="0" cy="192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nimBg="1" autoUpdateAnimBg="0"/>
      <p:bldP spid="13346" grpId="0" animBg="1"/>
      <p:bldP spid="1334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755650" y="620713"/>
            <a:ext cx="5638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解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1)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由条件知对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&gt; 0,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1979613" y="1196975"/>
          <a:ext cx="5622925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3" imgW="2104875" imgH="657030" progId="Equation.3">
                  <p:embed/>
                </p:oleObj>
              </mc:Choice>
              <mc:Fallback>
                <p:oleObj name="Equation" r:id="rId3" imgW="2104875" imgH="6570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5622925" cy="189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755650" y="3213100"/>
            <a:ext cx="419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对任意的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0 &lt;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&lt;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26645" name="Object 21"/>
          <p:cNvGraphicFramePr>
            <a:graphicFrameLocks noChangeAspect="1"/>
          </p:cNvGraphicFramePr>
          <p:nvPr/>
        </p:nvGraphicFramePr>
        <p:xfrm>
          <a:off x="1403350" y="3933825"/>
          <a:ext cx="56880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Equation" r:id="rId5" imgW="4429120" imgH="695390" progId="Equation.3">
                  <p:embed/>
                </p:oleObj>
              </mc:Choice>
              <mc:Fallback>
                <p:oleObj name="Equation" r:id="rId5" imgW="4429120" imgH="69539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933825"/>
                        <a:ext cx="56880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22"/>
          <p:cNvGraphicFramePr>
            <a:graphicFrameLocks noChangeAspect="1"/>
          </p:cNvGraphicFramePr>
          <p:nvPr/>
        </p:nvGraphicFramePr>
        <p:xfrm>
          <a:off x="900113" y="4941888"/>
          <a:ext cx="7696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7" imgW="7620182" imgH="1247598" progId="Equation.3">
                  <p:embed/>
                </p:oleObj>
              </mc:Choice>
              <mc:Fallback>
                <p:oleObj name="Equation" r:id="rId7" imgW="7620182" imgH="1247598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941888"/>
                        <a:ext cx="76962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47" name="Picture 23" descr="AN02097_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3933825"/>
            <a:ext cx="908050" cy="10795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66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2" grpId="0" autoUpdateAnimBg="0"/>
      <p:bldP spid="2664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533400" y="685800"/>
            <a:ext cx="2713038" cy="617538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>
                <a:solidFill>
                  <a:srgbClr val="000066"/>
                </a:solidFill>
              </a:rPr>
              <a:t>R-S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</a:rPr>
              <a:t>积分性质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3103" name="Object 31"/>
          <p:cNvGraphicFramePr>
            <a:graphicFrameLocks noChangeAspect="1"/>
          </p:cNvGraphicFramePr>
          <p:nvPr/>
        </p:nvGraphicFramePr>
        <p:xfrm>
          <a:off x="431800" y="1355725"/>
          <a:ext cx="48609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公式" r:id="rId3" imgW="1762056" imgH="228377" progId="Equation.3">
                  <p:embed/>
                </p:oleObj>
              </mc:Choice>
              <mc:Fallback>
                <p:oleObj name="公式" r:id="rId3" imgW="1762056" imgH="228377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355725"/>
                        <a:ext cx="48609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4" name="Object 32"/>
          <p:cNvGraphicFramePr>
            <a:graphicFrameLocks noChangeAspect="1"/>
          </p:cNvGraphicFramePr>
          <p:nvPr/>
        </p:nvGraphicFramePr>
        <p:xfrm>
          <a:off x="2987675" y="2060575"/>
          <a:ext cx="548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5" imgW="1828666" imgH="219010" progId="Equation.3">
                  <p:embed/>
                </p:oleObj>
              </mc:Choice>
              <mc:Fallback>
                <p:oleObj name="Equation" r:id="rId5" imgW="1828666" imgH="21901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060575"/>
                        <a:ext cx="548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7" name="Object 35"/>
          <p:cNvGraphicFramePr>
            <a:graphicFrameLocks noChangeAspect="1"/>
          </p:cNvGraphicFramePr>
          <p:nvPr/>
        </p:nvGraphicFramePr>
        <p:xfrm>
          <a:off x="357188" y="2876550"/>
          <a:ext cx="530383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公式" r:id="rId7" imgW="1828666" imgH="228377" progId="Equation.3">
                  <p:embed/>
                </p:oleObj>
              </mc:Choice>
              <mc:Fallback>
                <p:oleObj name="公式" r:id="rId7" imgW="1828666" imgH="22837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876550"/>
                        <a:ext cx="530383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8" name="Text Box 36"/>
          <p:cNvSpPr txBox="1">
            <a:spLocks noChangeArrowheads="1"/>
          </p:cNvSpPr>
          <p:nvPr/>
        </p:nvSpPr>
        <p:spPr bwMode="auto">
          <a:xfrm>
            <a:off x="304800" y="4648200"/>
            <a:ext cx="6477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</a:rPr>
              <a:t>3)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设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α,β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是任意常数，则</a:t>
            </a:r>
          </a:p>
        </p:txBody>
      </p:sp>
      <p:graphicFrame>
        <p:nvGraphicFramePr>
          <p:cNvPr id="3109" name="Object 37"/>
          <p:cNvGraphicFramePr>
            <a:graphicFrameLocks noChangeAspect="1"/>
          </p:cNvGraphicFramePr>
          <p:nvPr/>
        </p:nvGraphicFramePr>
        <p:xfrm>
          <a:off x="2776538" y="3716338"/>
          <a:ext cx="55721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公式" r:id="rId9" imgW="1857530" imgH="228377" progId="Equation.3">
                  <p:embed/>
                </p:oleObj>
              </mc:Choice>
              <mc:Fallback>
                <p:oleObj name="公式" r:id="rId9" imgW="1857530" imgH="228377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3716338"/>
                        <a:ext cx="55721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0" name="Object 38"/>
          <p:cNvGraphicFramePr>
            <a:graphicFrameLocks noChangeAspect="1"/>
          </p:cNvGraphicFramePr>
          <p:nvPr/>
        </p:nvGraphicFramePr>
        <p:xfrm>
          <a:off x="1135063" y="5354638"/>
          <a:ext cx="69659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公式" r:id="rId11" imgW="2324244" imgH="228377" progId="Equation.3">
                  <p:embed/>
                </p:oleObj>
              </mc:Choice>
              <mc:Fallback>
                <p:oleObj name="公式" r:id="rId11" imgW="2324244" imgH="22837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5354638"/>
                        <a:ext cx="69659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0" grpId="0" animBg="1" autoUpdateAnimBg="0"/>
      <p:bldP spid="310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468313" y="1974850"/>
            <a:ext cx="3503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4)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a &lt; c &lt;b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则有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323850" y="549275"/>
            <a:ext cx="83058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以上三个等式成立的意义是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: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当等号右边存在时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左边也存在并相等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21523" name="Object 19"/>
          <p:cNvGraphicFramePr>
            <a:graphicFrameLocks noChangeAspect="1"/>
          </p:cNvGraphicFramePr>
          <p:nvPr/>
        </p:nvGraphicFramePr>
        <p:xfrm>
          <a:off x="1187450" y="2551113"/>
          <a:ext cx="226218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公式" r:id="rId3" imgW="771344" imgH="228377" progId="Equation.3">
                  <p:embed/>
                </p:oleObj>
              </mc:Choice>
              <mc:Fallback>
                <p:oleObj name="公式" r:id="rId3" imgW="771344" imgH="22837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51113"/>
                        <a:ext cx="226218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/>
        </p:nvGraphicFramePr>
        <p:xfrm>
          <a:off x="2268538" y="3343275"/>
          <a:ext cx="50879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公式" r:id="rId5" imgW="1857530" imgH="228377" progId="Equation.3">
                  <p:embed/>
                </p:oleObj>
              </mc:Choice>
              <mc:Fallback>
                <p:oleObj name="公式" r:id="rId5" imgW="1857530" imgH="22837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343275"/>
                        <a:ext cx="50879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/>
        </p:nvGraphicFramePr>
        <p:xfrm>
          <a:off x="539750" y="4279900"/>
          <a:ext cx="777240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7" imgW="2943273" imgH="219010" progId="Equation.3">
                  <p:embed/>
                </p:oleObj>
              </mc:Choice>
              <mc:Fallback>
                <p:oleObj name="Equation" r:id="rId7" imgW="2943273" imgH="21901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79900"/>
                        <a:ext cx="777240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971550" y="5170488"/>
            <a:ext cx="795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以上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～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5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条性质可全部推广到广义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R-S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积分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如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320675" y="5246688"/>
            <a:ext cx="590550" cy="579437"/>
          </a:xfrm>
          <a:prstGeom prst="rect">
            <a:avLst/>
          </a:prstGeom>
          <a:gradFill rotWithShape="0">
            <a:gsLst>
              <a:gs pos="0">
                <a:srgbClr val="CC66FF"/>
              </a:gs>
              <a:gs pos="50000">
                <a:srgbClr val="FFFFFF"/>
              </a:gs>
              <a:gs pos="100000">
                <a:srgbClr val="CC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utoUpdateAnimBg="0"/>
      <p:bldP spid="21522" grpId="0" autoUpdateAnimBg="0"/>
      <p:bldP spid="21527" grpId="0" autoUpdateAnimBg="0"/>
      <p:bldP spid="2152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页脚占位符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84213" y="627063"/>
          <a:ext cx="388778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3" imgW="1152353" imgH="228377" progId="Equation.3">
                  <p:embed/>
                </p:oleObj>
              </mc:Choice>
              <mc:Fallback>
                <p:oleObj name="公式" r:id="rId3" imgW="1152353" imgH="22837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7063"/>
                        <a:ext cx="3887787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4572000" y="1628775"/>
          <a:ext cx="3505200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1247827" imgH="447833" progId="Equation.3">
                  <p:embed/>
                </p:oleObj>
              </mc:Choice>
              <mc:Fallback>
                <p:oleObj name="Equation" r:id="rId5" imgW="1247827" imgH="44783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3505200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ph/>
          </p:nvPr>
        </p:nvGraphicFramePr>
        <p:xfrm>
          <a:off x="1403350" y="1700213"/>
          <a:ext cx="324008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7" imgW="1057322" imgH="228377" progId="Equation.3">
                  <p:embed/>
                </p:oleObj>
              </mc:Choice>
              <mc:Fallback>
                <p:oleObj name="公式" r:id="rId7" imgW="1057322" imgH="22837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324008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95288" y="3328988"/>
            <a:ext cx="838835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    </a:t>
            </a:r>
            <a:r>
              <a:rPr lang="zh-CN" altLang="en-US">
                <a:solidFill>
                  <a:srgbClr val="8000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800000"/>
                </a:solidFill>
                <a:ea typeface="楷体_GB2312" pitchFamily="49" charset="-122"/>
              </a:rPr>
              <a:t>1.4.1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（广义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R-S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积分定理） 若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上连续且有界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上单调有界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则积分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3132138" y="4768850"/>
          <a:ext cx="29178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9" imgW="885913" imgH="219010" progId="Equation.3">
                  <p:embed/>
                </p:oleObj>
              </mc:Choice>
              <mc:Fallback>
                <p:oleObj name="Equation" r:id="rId9" imgW="885913" imgH="21901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8850"/>
                        <a:ext cx="29178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11163" y="5370513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存在，并且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utoUpdateAnimBg="0"/>
      <p:bldP spid="3073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60363" y="549275"/>
            <a:ext cx="8532812" cy="1358900"/>
            <a:chOff x="0" y="346"/>
            <a:chExt cx="5375" cy="856"/>
          </a:xfrm>
        </p:grpSpPr>
        <p:sp>
          <p:nvSpPr>
            <p:cNvPr id="9226" name="Rectangle 30"/>
            <p:cNvSpPr>
              <a:spLocks noChangeArrowheads="1"/>
            </p:cNvSpPr>
            <p:nvPr/>
          </p:nvSpPr>
          <p:spPr bwMode="auto">
            <a:xfrm>
              <a:off x="0" y="346"/>
              <a:ext cx="5375" cy="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457200" algn="l"/>
                </a:tabLs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457200" algn="l"/>
                </a:tabLs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</a:tabLs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00" b="0">
                  <a:solidFill>
                    <a:srgbClr val="000066"/>
                  </a:solidFill>
                  <a:cs typeface="Times New Roman" panose="02020603050405020304" pitchFamily="18" charset="0"/>
                </a:rPr>
                <a:t> </a:t>
              </a:r>
              <a:r>
                <a:rPr lang="en-US" altLang="zh-CN">
                  <a:solidFill>
                    <a:srgbClr val="000066"/>
                  </a:solidFill>
                  <a:cs typeface="Times New Roman" panose="02020603050405020304" pitchFamily="18" charset="0"/>
                </a:rPr>
                <a:t>  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solidFill>
                    <a:srgbClr val="000066"/>
                  </a:solidFill>
                  <a:cs typeface="Times New Roman" panose="02020603050405020304" pitchFamily="18" charset="0"/>
                </a:rPr>
                <a:t>1)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若     在</a:t>
              </a:r>
              <a:r>
                <a:rPr lang="en-US" altLang="zh-CN">
                  <a:solidFill>
                    <a:srgbClr val="000066"/>
                  </a:solidFill>
                  <a:cs typeface="Times New Roman" panose="02020603050405020304" pitchFamily="18" charset="0"/>
                </a:rPr>
                <a:t>R</a:t>
              </a:r>
              <a:r>
                <a:rPr lang="zh-CN" altLang="en-US">
                  <a:solidFill>
                    <a:srgbClr val="000066"/>
                  </a:solidFill>
                  <a:cs typeface="Times New Roman" panose="02020603050405020304" pitchFamily="18" charset="0"/>
                </a:rPr>
                <a:t>上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存在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在任意有限区间</a:t>
              </a:r>
              <a:r>
                <a:rPr lang="en-US" altLang="zh-CN">
                  <a:solidFill>
                    <a:srgbClr val="000066"/>
                  </a:solidFill>
                  <a:cs typeface="Times New Roman" panose="02020603050405020304" pitchFamily="18" charset="0"/>
                </a:rPr>
                <a:t>[</a:t>
              </a:r>
              <a:r>
                <a:rPr lang="en-US" altLang="zh-CN" i="1">
                  <a:solidFill>
                    <a:srgbClr val="000066"/>
                  </a:solidFill>
                  <a:cs typeface="Times New Roman" panose="02020603050405020304" pitchFamily="18" charset="0"/>
                </a:rPr>
                <a:t>a</a:t>
              </a:r>
              <a:r>
                <a:rPr lang="en-US" altLang="zh-CN">
                  <a:solidFill>
                    <a:srgbClr val="000066"/>
                  </a:solidFill>
                  <a:cs typeface="Times New Roman" panose="02020603050405020304" pitchFamily="18" charset="0"/>
                </a:rPr>
                <a:t>, b]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上黎曼可积</a:t>
              </a: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9227" name="Object 31"/>
            <p:cNvGraphicFramePr>
              <a:graphicFrameLocks noChangeAspect="1"/>
            </p:cNvGraphicFramePr>
            <p:nvPr/>
          </p:nvGraphicFramePr>
          <p:xfrm>
            <a:off x="985" y="442"/>
            <a:ext cx="59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3" imgW="304630" imgH="124002" progId="Equation.3">
                    <p:embed/>
                  </p:oleObj>
                </mc:Choice>
                <mc:Fallback>
                  <p:oleObj name="Equation" r:id="rId3" imgW="304630" imgH="124002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5" y="442"/>
                          <a:ext cx="59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52" name="Object 32"/>
          <p:cNvGraphicFramePr>
            <a:graphicFrameLocks noChangeAspect="1"/>
          </p:cNvGraphicFramePr>
          <p:nvPr/>
        </p:nvGraphicFramePr>
        <p:xfrm>
          <a:off x="1763713" y="1989138"/>
          <a:ext cx="52562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2067130" imgH="219010" progId="Equation.3">
                  <p:embed/>
                </p:oleObj>
              </mc:Choice>
              <mc:Fallback>
                <p:oleObj name="Equation" r:id="rId5" imgW="2067130" imgH="21901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5256212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95288" y="2852738"/>
            <a:ext cx="7561262" cy="1260475"/>
            <a:chOff x="249" y="1797"/>
            <a:chExt cx="4763" cy="794"/>
          </a:xfrm>
        </p:grpSpPr>
        <p:sp>
          <p:nvSpPr>
            <p:cNvPr id="9224" name="Rectangle 35"/>
            <p:cNvSpPr>
              <a:spLocks noChangeArrowheads="1"/>
            </p:cNvSpPr>
            <p:nvPr/>
          </p:nvSpPr>
          <p:spPr bwMode="auto">
            <a:xfrm>
              <a:off x="249" y="1797"/>
              <a:ext cx="4763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2)  </a:t>
              </a:r>
              <a:r>
                <a:rPr lang="zh-CN" altLang="en-US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若存在实数列</a:t>
              </a:r>
              <a:r>
                <a:rPr lang="en-US" altLang="zh-CN" sz="2800" i="1">
                  <a:solidFill>
                    <a:srgbClr val="000066"/>
                  </a:solidFill>
                  <a:ea typeface="楷体_GB2312" pitchFamily="49" charset="-122"/>
                </a:rPr>
                <a:t>C</a:t>
              </a:r>
              <a:r>
                <a:rPr lang="en-US" altLang="zh-CN" sz="2800" i="1" baseline="-30000">
                  <a:solidFill>
                    <a:srgbClr val="000066"/>
                  </a:solidFill>
                  <a:ea typeface="楷体_GB2312" pitchFamily="49" charset="-122"/>
                </a:rPr>
                <a:t>k</a:t>
              </a:r>
              <a:r>
                <a:rPr lang="en-US" altLang="zh-CN" sz="2800">
                  <a:solidFill>
                    <a:srgbClr val="000066"/>
                  </a:solidFill>
                  <a:ea typeface="楷体_GB2312" pitchFamily="49" charset="-122"/>
                </a:rPr>
                <a:t>,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 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k</a:t>
              </a: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=0,             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使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                          </a:t>
              </a:r>
              <a:r>
                <a:rPr lang="en-US" altLang="zh-CN" sz="2800">
                  <a:solidFill>
                    <a:srgbClr val="000066"/>
                  </a:solidFill>
                  <a:ea typeface="楷体_GB2312" pitchFamily="49" charset="-122"/>
                </a:rPr>
                <a:t>…&lt;</a:t>
              </a:r>
              <a:r>
                <a:rPr lang="en-US" altLang="zh-CN" sz="2800" i="1">
                  <a:solidFill>
                    <a:srgbClr val="000066"/>
                  </a:solidFill>
                  <a:ea typeface="楷体_GB2312" pitchFamily="49" charset="-122"/>
                </a:rPr>
                <a:t>C</a:t>
              </a:r>
              <a:r>
                <a:rPr lang="zh-CN" altLang="en-US" sz="2800" baseline="-30000">
                  <a:solidFill>
                    <a:srgbClr val="000066"/>
                  </a:solidFill>
                  <a:ea typeface="楷体_GB2312" pitchFamily="49" charset="-122"/>
                </a:rPr>
                <a:t>－</a:t>
              </a:r>
              <a:r>
                <a:rPr lang="en-US" altLang="zh-CN" sz="2800" baseline="-20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 sz="2800">
                  <a:solidFill>
                    <a:srgbClr val="000066"/>
                  </a:solidFill>
                  <a:ea typeface="楷体_GB2312" pitchFamily="49" charset="-122"/>
                </a:rPr>
                <a:t>&lt;</a:t>
              </a:r>
              <a:r>
                <a:rPr lang="en-US" altLang="zh-CN" sz="2800" i="1">
                  <a:solidFill>
                    <a:srgbClr val="000066"/>
                  </a:solidFill>
                  <a:ea typeface="楷体_GB2312" pitchFamily="49" charset="-122"/>
                </a:rPr>
                <a:t>C</a:t>
              </a:r>
              <a:r>
                <a:rPr lang="en-US" altLang="zh-CN" sz="2800" baseline="-30000">
                  <a:solidFill>
                    <a:srgbClr val="000066"/>
                  </a:solidFill>
                  <a:ea typeface="楷体_GB2312" pitchFamily="49" charset="-122"/>
                </a:rPr>
                <a:t>0</a:t>
              </a:r>
              <a:r>
                <a:rPr lang="en-US" altLang="zh-CN" sz="2800">
                  <a:solidFill>
                    <a:srgbClr val="000066"/>
                  </a:solidFill>
                  <a:ea typeface="楷体_GB2312" pitchFamily="49" charset="-122"/>
                </a:rPr>
                <a:t>&lt;</a:t>
              </a:r>
              <a:r>
                <a:rPr lang="en-US" altLang="zh-CN" sz="2800" i="1">
                  <a:solidFill>
                    <a:srgbClr val="000066"/>
                  </a:solidFill>
                  <a:ea typeface="楷体_GB2312" pitchFamily="49" charset="-122"/>
                </a:rPr>
                <a:t>C</a:t>
              </a:r>
              <a:r>
                <a:rPr lang="en-US" altLang="zh-CN" sz="2800" baseline="-30000">
                  <a:solidFill>
                    <a:srgbClr val="000066"/>
                  </a:solidFill>
                  <a:ea typeface="楷体_GB2312" pitchFamily="49" charset="-122"/>
                </a:rPr>
                <a:t>1</a:t>
              </a:r>
              <a:r>
                <a:rPr lang="en-US" altLang="zh-CN" sz="2800">
                  <a:solidFill>
                    <a:srgbClr val="000066"/>
                  </a:solidFill>
                  <a:ea typeface="楷体_GB2312" pitchFamily="49" charset="-122"/>
                </a:rPr>
                <a:t>&lt;…</a:t>
              </a:r>
              <a:endParaRPr lang="en-US" altLang="zh-CN" sz="280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9225" name="Object 36"/>
            <p:cNvGraphicFramePr>
              <a:graphicFrameLocks noChangeAspect="1"/>
            </p:cNvGraphicFramePr>
            <p:nvPr/>
          </p:nvGraphicFramePr>
          <p:xfrm>
            <a:off x="3334" y="1888"/>
            <a:ext cx="77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" name="Equation" r:id="rId7" imgW="390334" imgH="124002" progId="Equation.3">
                    <p:embed/>
                  </p:oleObj>
                </mc:Choice>
                <mc:Fallback>
                  <p:oleObj name="Equation" r:id="rId7" imgW="390334" imgH="124002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888"/>
                          <a:ext cx="77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58" name="Object 38"/>
          <p:cNvGraphicFramePr>
            <a:graphicFrameLocks noChangeAspect="1"/>
          </p:cNvGraphicFramePr>
          <p:nvPr/>
        </p:nvGraphicFramePr>
        <p:xfrm>
          <a:off x="971550" y="5084763"/>
          <a:ext cx="74025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公式" r:id="rId9" imgW="3048073" imgH="343012" progId="Equation.3">
                  <p:embed/>
                </p:oleObj>
              </mc:Choice>
              <mc:Fallback>
                <p:oleObj name="公式" r:id="rId9" imgW="3048073" imgH="343012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84763"/>
                        <a:ext cx="74025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9" name="Text Box 39"/>
          <p:cNvSpPr txBox="1">
            <a:spLocks noChangeArrowheads="1"/>
          </p:cNvSpPr>
          <p:nvPr/>
        </p:nvSpPr>
        <p:spPr bwMode="auto">
          <a:xfrm>
            <a:off x="468313" y="4365625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且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g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[</a:t>
            </a:r>
            <a:r>
              <a:rPr lang="en-US" altLang="zh-CN" sz="2800" i="1">
                <a:solidFill>
                  <a:srgbClr val="000066"/>
                </a:solidFill>
                <a:ea typeface="楷体_GB2312" pitchFamily="49" charset="-122"/>
              </a:rPr>
              <a:t>C</a:t>
            </a:r>
            <a:r>
              <a:rPr lang="en-US" altLang="zh-CN" sz="2800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sz="2800">
                <a:solidFill>
                  <a:srgbClr val="000066"/>
                </a:solidFill>
                <a:ea typeface="楷体_GB2312" pitchFamily="49" charset="-122"/>
              </a:rPr>
              <a:t>,  </a:t>
            </a:r>
            <a:r>
              <a:rPr lang="en-US" altLang="zh-CN" sz="2800" i="1">
                <a:solidFill>
                  <a:srgbClr val="000066"/>
                </a:solidFill>
                <a:ea typeface="楷体_GB2312" pitchFamily="49" charset="-122"/>
              </a:rPr>
              <a:t>C</a:t>
            </a:r>
            <a:r>
              <a:rPr lang="en-US" altLang="zh-CN" sz="2800" i="1" baseline="-30000">
                <a:solidFill>
                  <a:srgbClr val="000066"/>
                </a:solidFill>
                <a:ea typeface="楷体_GB2312" pitchFamily="49" charset="-122"/>
              </a:rPr>
              <a:t>k</a:t>
            </a:r>
            <a:r>
              <a:rPr lang="en-US" altLang="zh-CN" sz="2800" baseline="-30000">
                <a:solidFill>
                  <a:srgbClr val="000066"/>
                </a:solidFill>
                <a:ea typeface="楷体_GB2312" pitchFamily="49" charset="-122"/>
              </a:rPr>
              <a:t>+1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上取常数，则</a:t>
            </a:r>
            <a:endParaRPr lang="zh-CN" altLang="en-US" sz="2400" b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684213" y="549275"/>
            <a:ext cx="82804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A50021"/>
                </a:solidFill>
                <a:ea typeface="楷体_GB2312" pitchFamily="49" charset="-122"/>
              </a:rPr>
              <a:t>问题</a:t>
            </a:r>
            <a:r>
              <a:rPr lang="en-US" altLang="zh-CN">
                <a:solidFill>
                  <a:srgbClr val="A50021"/>
                </a:solidFill>
                <a:ea typeface="楷体_GB2312" pitchFamily="49" charset="-122"/>
              </a:rPr>
              <a:t>1 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若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是离散型随机变量的分布函数，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关于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的广义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R-S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积分形式？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900113" y="1989138"/>
            <a:ext cx="6835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是离散型随机变量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其分布律为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557338" y="2638425"/>
          <a:ext cx="62245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3" imgW="1838436" imgH="152549" progId="Equation.3">
                  <p:embed/>
                </p:oleObj>
              </mc:Choice>
              <mc:Fallback>
                <p:oleObj name="公式" r:id="rId3" imgW="1838436" imgH="15254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638425"/>
                        <a:ext cx="62245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39750" y="3429000"/>
            <a:ext cx="8343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其分布函数是有界、单调不降的阶梯函数，有</a:t>
            </a:r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1258888" y="4797425"/>
          <a:ext cx="5999162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公式" r:id="rId5" imgW="2219445" imgH="485747" progId="Equation.3">
                  <p:embed/>
                </p:oleObj>
              </mc:Choice>
              <mc:Fallback>
                <p:oleObj name="公式" r:id="rId5" imgW="2219445" imgH="48574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797425"/>
                        <a:ext cx="5999162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971550" y="4148138"/>
          <a:ext cx="43926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公式" r:id="rId7" imgW="1524036" imgH="152549" progId="Equation.3">
                  <p:embed/>
                </p:oleObj>
              </mc:Choice>
              <mc:Fallback>
                <p:oleObj name="公式" r:id="rId7" imgW="1524036" imgH="15254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8138"/>
                        <a:ext cx="43926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  <p:bldP spid="47112" grpId="0" autoUpdateAnimBg="0"/>
      <p:bldP spid="47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页脚占位符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chemeClr val="hlink"/>
                </a:solidFill>
                <a:ea typeface="楷体_GB2312" pitchFamily="49" charset="-122"/>
              </a:rPr>
              <a:t>电子科技大学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722313" y="620713"/>
          <a:ext cx="75549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公式" r:id="rId3" imgW="3114683" imgH="352379" progId="Equation.3">
                  <p:embed/>
                </p:oleObj>
              </mc:Choice>
              <mc:Fallback>
                <p:oleObj name="公式" r:id="rId3" imgW="3114683" imgH="35237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620713"/>
                        <a:ext cx="75549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987675" y="1773238"/>
          <a:ext cx="22336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公式" r:id="rId5" imgW="866818" imgH="352379" progId="Equation.3">
                  <p:embed/>
                </p:oleObj>
              </mc:Choice>
              <mc:Fallback>
                <p:oleObj name="公式" r:id="rId5" imgW="866818" imgH="35237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773238"/>
                        <a:ext cx="22336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611188" y="2844800"/>
            <a:ext cx="3979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特别当 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f 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</a:t>
            </a:r>
            <a:r>
              <a:rPr lang="en-US" altLang="zh-CN">
                <a:solidFill>
                  <a:srgbClr val="000066"/>
                </a:solidFill>
                <a:ea typeface="楷体_GB2312" pitchFamily="49" charset="-122"/>
              </a:rPr>
              <a:t>)=</a:t>
            </a:r>
            <a:r>
              <a:rPr lang="en-US" altLang="zh-CN" i="1">
                <a:solidFill>
                  <a:srgbClr val="000066"/>
                </a:solidFill>
                <a:ea typeface="楷体_GB2312" pitchFamily="49" charset="-122"/>
              </a:rPr>
              <a:t>x </a:t>
            </a:r>
            <a:r>
              <a:rPr lang="zh-CN" altLang="en-US">
                <a:solidFill>
                  <a:srgbClr val="000066"/>
                </a:solidFill>
                <a:ea typeface="楷体_GB2312" pitchFamily="49" charset="-122"/>
              </a:rPr>
              <a:t>时，有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627313" y="3573463"/>
          <a:ext cx="34099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公式" r:id="rId7" imgW="1361952" imgH="352379" progId="Equation.3">
                  <p:embed/>
                </p:oleObj>
              </mc:Choice>
              <mc:Fallback>
                <p:oleObj name="公式" r:id="rId7" imgW="1361952" imgH="3523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73463"/>
                        <a:ext cx="340995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36575" y="4794250"/>
          <a:ext cx="64119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公式" r:id="rId9" imgW="2171485" imgH="190463" progId="Equation.3">
                  <p:embed/>
                </p:oleObj>
              </mc:Choice>
              <mc:Fallback>
                <p:oleObj name="公式" r:id="rId9" imgW="2171485" imgH="19046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4794250"/>
                        <a:ext cx="641191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33CC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DE2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1041</Words>
  <Application>Microsoft Office PowerPoint</Application>
  <PresentationFormat>全屏显示(4:3)</PresentationFormat>
  <Paragraphs>147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Times New Roman</vt:lpstr>
      <vt:lpstr>楷体_GB2312</vt:lpstr>
      <vt:lpstr>Arial</vt:lpstr>
      <vt:lpstr>宋体</vt:lpstr>
      <vt:lpstr>Calibri</vt:lpstr>
      <vt:lpstr>默认设计模板</vt:lpstr>
      <vt:lpstr>Microsoft 公式 3.0</vt:lpstr>
      <vt:lpstr>MathType 6.0 Equation</vt:lpstr>
      <vt:lpstr>Word 2007 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</dc:creator>
  <cp:lastModifiedBy>sy tan</cp:lastModifiedBy>
  <cp:revision>122</cp:revision>
  <dcterms:created xsi:type="dcterms:W3CDTF">2003-08-16T06:27:43Z</dcterms:created>
  <dcterms:modified xsi:type="dcterms:W3CDTF">2017-09-13T04:59:13Z</dcterms:modified>
</cp:coreProperties>
</file>