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4"/>
  </p:notesMasterIdLst>
  <p:handoutMasterIdLst>
    <p:handoutMasterId r:id="rId35"/>
  </p:handout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300" r:id="rId15"/>
    <p:sldId id="301" r:id="rId16"/>
    <p:sldId id="302" r:id="rId17"/>
    <p:sldId id="262" r:id="rId18"/>
    <p:sldId id="261" r:id="rId19"/>
    <p:sldId id="285" r:id="rId20"/>
    <p:sldId id="263" r:id="rId21"/>
    <p:sldId id="264" r:id="rId22"/>
    <p:sldId id="274" r:id="rId23"/>
    <p:sldId id="283" r:id="rId24"/>
    <p:sldId id="303" r:id="rId25"/>
    <p:sldId id="306" r:id="rId26"/>
    <p:sldId id="275" r:id="rId27"/>
    <p:sldId id="304" r:id="rId28"/>
    <p:sldId id="265" r:id="rId29"/>
    <p:sldId id="279" r:id="rId30"/>
    <p:sldId id="267" r:id="rId31"/>
    <p:sldId id="268" r:id="rId32"/>
    <p:sldId id="280" r:id="rId33"/>
  </p:sldIdLst>
  <p:sldSz cx="9144000" cy="6858000" type="screen4x3"/>
  <p:notesSz cx="9942513" cy="68151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CCCCFF"/>
    <a:srgbClr val="66FF33"/>
    <a:srgbClr val="000099"/>
    <a:srgbClr val="FF99FF"/>
    <a:srgbClr val="FF3300"/>
    <a:srgbClr val="000066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77" autoAdjust="0"/>
    <p:restoredTop sz="94678" autoAdjust="0"/>
  </p:normalViewPr>
  <p:slideViewPr>
    <p:cSldViewPr>
      <p:cViewPr varScale="1">
        <p:scale>
          <a:sx n="84" d="100"/>
          <a:sy n="84" d="100"/>
        </p:scale>
        <p:origin x="124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image" Target="../media/image53.emf"/><Relationship Id="rId7" Type="http://schemas.openxmlformats.org/officeDocument/2006/relationships/image" Target="../media/image57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Relationship Id="rId6" Type="http://schemas.openxmlformats.org/officeDocument/2006/relationships/image" Target="../media/image56.emf"/><Relationship Id="rId5" Type="http://schemas.openxmlformats.org/officeDocument/2006/relationships/image" Target="../media/image55.emf"/><Relationship Id="rId4" Type="http://schemas.openxmlformats.org/officeDocument/2006/relationships/image" Target="../media/image54.emf"/><Relationship Id="rId9" Type="http://schemas.openxmlformats.org/officeDocument/2006/relationships/image" Target="../media/image59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Relationship Id="rId4" Type="http://schemas.openxmlformats.org/officeDocument/2006/relationships/image" Target="../media/image63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Relationship Id="rId5" Type="http://schemas.openxmlformats.org/officeDocument/2006/relationships/image" Target="../media/image68.emf"/><Relationship Id="rId4" Type="http://schemas.openxmlformats.org/officeDocument/2006/relationships/image" Target="../media/image67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Relationship Id="rId5" Type="http://schemas.openxmlformats.org/officeDocument/2006/relationships/image" Target="../media/image73.emf"/><Relationship Id="rId4" Type="http://schemas.openxmlformats.org/officeDocument/2006/relationships/image" Target="../media/image72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image" Target="../media/image74.emf"/><Relationship Id="rId5" Type="http://schemas.openxmlformats.org/officeDocument/2006/relationships/image" Target="../media/image78.emf"/><Relationship Id="rId4" Type="http://schemas.openxmlformats.org/officeDocument/2006/relationships/image" Target="../media/image77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image" Target="../media/image80.emf"/><Relationship Id="rId1" Type="http://schemas.openxmlformats.org/officeDocument/2006/relationships/image" Target="../media/image79.emf"/><Relationship Id="rId6" Type="http://schemas.openxmlformats.org/officeDocument/2006/relationships/image" Target="../media/image84.emf"/><Relationship Id="rId5" Type="http://schemas.openxmlformats.org/officeDocument/2006/relationships/image" Target="../media/image83.emf"/><Relationship Id="rId4" Type="http://schemas.openxmlformats.org/officeDocument/2006/relationships/image" Target="../media/image82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image" Target="../media/image86.emf"/><Relationship Id="rId1" Type="http://schemas.openxmlformats.org/officeDocument/2006/relationships/image" Target="../media/image85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image" Target="../media/image89.emf"/><Relationship Id="rId1" Type="http://schemas.openxmlformats.org/officeDocument/2006/relationships/image" Target="../media/image88.emf"/><Relationship Id="rId4" Type="http://schemas.openxmlformats.org/officeDocument/2006/relationships/image" Target="../media/image91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image" Target="../media/image93.emf"/><Relationship Id="rId1" Type="http://schemas.openxmlformats.org/officeDocument/2006/relationships/image" Target="../media/image9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image" Target="../media/image96.emf"/><Relationship Id="rId1" Type="http://schemas.openxmlformats.org/officeDocument/2006/relationships/image" Target="../media/image95.emf"/><Relationship Id="rId5" Type="http://schemas.openxmlformats.org/officeDocument/2006/relationships/image" Target="../media/image99.emf"/><Relationship Id="rId4" Type="http://schemas.openxmlformats.org/officeDocument/2006/relationships/image" Target="../media/image98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2" Type="http://schemas.openxmlformats.org/officeDocument/2006/relationships/image" Target="../media/image101.emf"/><Relationship Id="rId1" Type="http://schemas.openxmlformats.org/officeDocument/2006/relationships/image" Target="../media/image100.emf"/><Relationship Id="rId5" Type="http://schemas.openxmlformats.org/officeDocument/2006/relationships/image" Target="../media/image104.emf"/><Relationship Id="rId4" Type="http://schemas.openxmlformats.org/officeDocument/2006/relationships/image" Target="../media/image103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2" Type="http://schemas.openxmlformats.org/officeDocument/2006/relationships/image" Target="../media/image106.emf"/><Relationship Id="rId1" Type="http://schemas.openxmlformats.org/officeDocument/2006/relationships/image" Target="../media/image105.emf"/><Relationship Id="rId4" Type="http://schemas.openxmlformats.org/officeDocument/2006/relationships/image" Target="../media/image108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emf"/><Relationship Id="rId1" Type="http://schemas.openxmlformats.org/officeDocument/2006/relationships/image" Target="../media/image109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emf"/><Relationship Id="rId2" Type="http://schemas.openxmlformats.org/officeDocument/2006/relationships/image" Target="../media/image112.emf"/><Relationship Id="rId1" Type="http://schemas.openxmlformats.org/officeDocument/2006/relationships/image" Target="../media/image111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emf"/><Relationship Id="rId2" Type="http://schemas.openxmlformats.org/officeDocument/2006/relationships/image" Target="../media/image115.emf"/><Relationship Id="rId1" Type="http://schemas.openxmlformats.org/officeDocument/2006/relationships/image" Target="../media/image114.emf"/><Relationship Id="rId4" Type="http://schemas.openxmlformats.org/officeDocument/2006/relationships/image" Target="../media/image117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emf"/><Relationship Id="rId2" Type="http://schemas.openxmlformats.org/officeDocument/2006/relationships/image" Target="../media/image119.emf"/><Relationship Id="rId1" Type="http://schemas.openxmlformats.org/officeDocument/2006/relationships/image" Target="../media/image118.emf"/><Relationship Id="rId4" Type="http://schemas.openxmlformats.org/officeDocument/2006/relationships/image" Target="../media/image121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emf"/><Relationship Id="rId2" Type="http://schemas.openxmlformats.org/officeDocument/2006/relationships/image" Target="../media/image123.emf"/><Relationship Id="rId1" Type="http://schemas.openxmlformats.org/officeDocument/2006/relationships/image" Target="../media/image122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emf"/><Relationship Id="rId2" Type="http://schemas.openxmlformats.org/officeDocument/2006/relationships/image" Target="../media/image126.emf"/><Relationship Id="rId1" Type="http://schemas.openxmlformats.org/officeDocument/2006/relationships/image" Target="../media/image125.emf"/><Relationship Id="rId4" Type="http://schemas.openxmlformats.org/officeDocument/2006/relationships/image" Target="../media/image128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emf"/><Relationship Id="rId2" Type="http://schemas.openxmlformats.org/officeDocument/2006/relationships/image" Target="../media/image130.emf"/><Relationship Id="rId1" Type="http://schemas.openxmlformats.org/officeDocument/2006/relationships/image" Target="../media/image129.emf"/><Relationship Id="rId5" Type="http://schemas.openxmlformats.org/officeDocument/2006/relationships/image" Target="../media/image133.emf"/><Relationship Id="rId4" Type="http://schemas.openxmlformats.org/officeDocument/2006/relationships/image" Target="../media/image13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4" Type="http://schemas.openxmlformats.org/officeDocument/2006/relationships/image" Target="../media/image12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emf"/><Relationship Id="rId2" Type="http://schemas.openxmlformats.org/officeDocument/2006/relationships/image" Target="../media/image135.emf"/><Relationship Id="rId1" Type="http://schemas.openxmlformats.org/officeDocument/2006/relationships/image" Target="../media/image134.emf"/><Relationship Id="rId5" Type="http://schemas.openxmlformats.org/officeDocument/2006/relationships/image" Target="../media/image138.emf"/><Relationship Id="rId4" Type="http://schemas.openxmlformats.org/officeDocument/2006/relationships/image" Target="../media/image137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emf"/><Relationship Id="rId2" Type="http://schemas.openxmlformats.org/officeDocument/2006/relationships/image" Target="../media/image140.emf"/><Relationship Id="rId1" Type="http://schemas.openxmlformats.org/officeDocument/2006/relationships/image" Target="../media/image139.emf"/><Relationship Id="rId5" Type="http://schemas.openxmlformats.org/officeDocument/2006/relationships/image" Target="../media/image143.emf"/><Relationship Id="rId4" Type="http://schemas.openxmlformats.org/officeDocument/2006/relationships/image" Target="../media/image14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4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4" Type="http://schemas.openxmlformats.org/officeDocument/2006/relationships/image" Target="../media/image2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image" Target="../media/image42.emf"/><Relationship Id="rId7" Type="http://schemas.openxmlformats.org/officeDocument/2006/relationships/image" Target="../media/image46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475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2450" y="0"/>
            <a:ext cx="4308475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73825"/>
            <a:ext cx="43084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2450" y="6473825"/>
            <a:ext cx="43084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F3B912A-AC29-4C4E-B7B9-F2FFA05462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4919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475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2450" y="0"/>
            <a:ext cx="4308475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8663" y="511175"/>
            <a:ext cx="3408362" cy="2555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775" y="3236913"/>
            <a:ext cx="7954963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3825"/>
            <a:ext cx="43084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2450" y="6473825"/>
            <a:ext cx="43084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EF4CE28-7067-4723-BB5B-676AFC1D54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57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707485D-9A0C-4DA4-880C-279A569A847A}" type="slidenum">
              <a:rPr lang="en-US" altLang="zh-CN" smtClean="0"/>
              <a:pPr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94838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电子科技大学</a:t>
            </a:r>
          </a:p>
        </p:txBody>
      </p:sp>
    </p:spTree>
    <p:extLst>
      <p:ext uri="{BB962C8B-B14F-4D97-AF65-F5344CB8AC3E}">
        <p14:creationId xmlns:p14="http://schemas.microsoft.com/office/powerpoint/2010/main" val="424454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电子科技大学</a:t>
            </a:r>
          </a:p>
        </p:txBody>
      </p:sp>
    </p:spTree>
    <p:extLst>
      <p:ext uri="{BB962C8B-B14F-4D97-AF65-F5344CB8AC3E}">
        <p14:creationId xmlns:p14="http://schemas.microsoft.com/office/powerpoint/2010/main" val="91839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电子科技大学</a:t>
            </a:r>
          </a:p>
        </p:txBody>
      </p:sp>
    </p:spTree>
    <p:extLst>
      <p:ext uri="{BB962C8B-B14F-4D97-AF65-F5344CB8AC3E}">
        <p14:creationId xmlns:p14="http://schemas.microsoft.com/office/powerpoint/2010/main" val="3568028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213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电子科技大学</a:t>
            </a:r>
          </a:p>
        </p:txBody>
      </p:sp>
    </p:spTree>
    <p:extLst>
      <p:ext uri="{BB962C8B-B14F-4D97-AF65-F5344CB8AC3E}">
        <p14:creationId xmlns:p14="http://schemas.microsoft.com/office/powerpoint/2010/main" val="407966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电子科技大学</a:t>
            </a:r>
          </a:p>
        </p:txBody>
      </p:sp>
    </p:spTree>
    <p:extLst>
      <p:ext uri="{BB962C8B-B14F-4D97-AF65-F5344CB8AC3E}">
        <p14:creationId xmlns:p14="http://schemas.microsoft.com/office/powerpoint/2010/main" val="187069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电子科技大学</a:t>
            </a:r>
          </a:p>
        </p:txBody>
      </p:sp>
    </p:spTree>
    <p:extLst>
      <p:ext uri="{BB962C8B-B14F-4D97-AF65-F5344CB8AC3E}">
        <p14:creationId xmlns:p14="http://schemas.microsoft.com/office/powerpoint/2010/main" val="753307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电子科技大学</a:t>
            </a:r>
          </a:p>
        </p:txBody>
      </p:sp>
    </p:spTree>
    <p:extLst>
      <p:ext uri="{BB962C8B-B14F-4D97-AF65-F5344CB8AC3E}">
        <p14:creationId xmlns:p14="http://schemas.microsoft.com/office/powerpoint/2010/main" val="106410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电子科技大学</a:t>
            </a:r>
          </a:p>
        </p:txBody>
      </p:sp>
    </p:spTree>
    <p:extLst>
      <p:ext uri="{BB962C8B-B14F-4D97-AF65-F5344CB8AC3E}">
        <p14:creationId xmlns:p14="http://schemas.microsoft.com/office/powerpoint/2010/main" val="267500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电子科技大学</a:t>
            </a:r>
          </a:p>
        </p:txBody>
      </p:sp>
    </p:spTree>
    <p:extLst>
      <p:ext uri="{BB962C8B-B14F-4D97-AF65-F5344CB8AC3E}">
        <p14:creationId xmlns:p14="http://schemas.microsoft.com/office/powerpoint/2010/main" val="1137512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电子科技大学</a:t>
            </a:r>
          </a:p>
        </p:txBody>
      </p:sp>
    </p:spTree>
    <p:extLst>
      <p:ext uri="{BB962C8B-B14F-4D97-AF65-F5344CB8AC3E}">
        <p14:creationId xmlns:p14="http://schemas.microsoft.com/office/powerpoint/2010/main" val="42108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电子科技大学</a:t>
            </a:r>
          </a:p>
        </p:txBody>
      </p:sp>
    </p:spTree>
    <p:extLst>
      <p:ext uri="{BB962C8B-B14F-4D97-AF65-F5344CB8AC3E}">
        <p14:creationId xmlns:p14="http://schemas.microsoft.com/office/powerpoint/2010/main" val="175896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电子科技大学</a:t>
            </a:r>
          </a:p>
        </p:txBody>
      </p:sp>
    </p:spTree>
    <p:extLst>
      <p:ext uri="{BB962C8B-B14F-4D97-AF65-F5344CB8AC3E}">
        <p14:creationId xmlns:p14="http://schemas.microsoft.com/office/powerpoint/2010/main" val="335767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9CCFF"/>
            </a:gs>
            <a:gs pos="50000">
              <a:srgbClr val="F8F8F8"/>
            </a:gs>
            <a:gs pos="100000">
              <a:srgbClr val="99CCF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chemeClr val="hlink"/>
                </a:solidFill>
                <a:ea typeface="楷体_GB2312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电子科技大学</a:t>
            </a:r>
          </a:p>
        </p:txBody>
      </p:sp>
      <p:sp>
        <p:nvSpPr>
          <p:cNvPr id="6042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543925" y="6391275"/>
            <a:ext cx="600075" cy="457200"/>
          </a:xfrm>
          <a:prstGeom prst="actionButtonForwardNext">
            <a:avLst/>
          </a:prstGeom>
          <a:gradFill rotWithShape="0">
            <a:gsLst>
              <a:gs pos="0">
                <a:schemeClr val="bg1"/>
              </a:gs>
              <a:gs pos="50000">
                <a:srgbClr val="FF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6042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34325" y="6391275"/>
            <a:ext cx="685800" cy="457200"/>
          </a:xfrm>
          <a:prstGeom prst="actionButtonBackPrevious">
            <a:avLst/>
          </a:prstGeom>
          <a:gradFill rotWithShape="0">
            <a:gsLst>
              <a:gs pos="0">
                <a:schemeClr val="bg1"/>
              </a:gs>
              <a:gs pos="50000">
                <a:srgbClr val="FF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 flipV="1">
            <a:off x="685800" y="609600"/>
            <a:ext cx="7772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3613150" y="76200"/>
            <a:ext cx="1416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特征函数</a:t>
            </a:r>
          </a:p>
        </p:txBody>
      </p:sp>
      <p:sp>
        <p:nvSpPr>
          <p:cNvPr id="60425" name="AutoShape 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543925" y="6391275"/>
            <a:ext cx="600075" cy="457200"/>
          </a:xfrm>
          <a:prstGeom prst="actionButtonForwardNext">
            <a:avLst/>
          </a:prstGeom>
          <a:gradFill rotWithShape="0">
            <a:gsLst>
              <a:gs pos="0">
                <a:schemeClr val="bg1"/>
              </a:gs>
              <a:gs pos="50000">
                <a:srgbClr val="FF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60426" name="AutoShape 1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7934325" y="6391275"/>
            <a:ext cx="685800" cy="457200"/>
          </a:xfrm>
          <a:prstGeom prst="actionButtonBackPrevious">
            <a:avLst/>
          </a:prstGeom>
          <a:gradFill rotWithShape="0">
            <a:gsLst>
              <a:gs pos="0">
                <a:schemeClr val="bg1"/>
              </a:gs>
              <a:gs pos="50000">
                <a:srgbClr val="FF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 flipV="1">
            <a:off x="685800" y="609600"/>
            <a:ext cx="7772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" name="Text Box 12"/>
          <p:cNvSpPr txBox="1">
            <a:spLocks noChangeArrowheads="1"/>
          </p:cNvSpPr>
          <p:nvPr userDrawn="1"/>
        </p:nvSpPr>
        <p:spPr bwMode="auto">
          <a:xfrm>
            <a:off x="3613150" y="76200"/>
            <a:ext cx="1416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特征函数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2.bin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9.emf"/><Relationship Id="rId2" Type="http://schemas.openxmlformats.org/officeDocument/2006/relationships/vmlDrawing" Target="../drawings/vmlDrawing10.vml"/><Relationship Id="rId1" Type="http://schemas.openxmlformats.org/officeDocument/2006/relationships/themeOverride" Target="../theme/themeOverride10.x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48.e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5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55.emf"/><Relationship Id="rId18" Type="http://schemas.openxmlformats.org/officeDocument/2006/relationships/oleObject" Target="../embeddings/oleObject58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59.emf"/><Relationship Id="rId7" Type="http://schemas.openxmlformats.org/officeDocument/2006/relationships/image" Target="../media/image52.emf"/><Relationship Id="rId12" Type="http://schemas.openxmlformats.org/officeDocument/2006/relationships/oleObject" Target="../embeddings/oleObject55.bin"/><Relationship Id="rId17" Type="http://schemas.openxmlformats.org/officeDocument/2006/relationships/image" Target="../media/image57.emf"/><Relationship Id="rId2" Type="http://schemas.openxmlformats.org/officeDocument/2006/relationships/vmlDrawing" Target="../drawings/vmlDrawing11.vml"/><Relationship Id="rId16" Type="http://schemas.openxmlformats.org/officeDocument/2006/relationships/oleObject" Target="../embeddings/oleObject57.bin"/><Relationship Id="rId20" Type="http://schemas.openxmlformats.org/officeDocument/2006/relationships/oleObject" Target="../embeddings/oleObject59.bin"/><Relationship Id="rId1" Type="http://schemas.openxmlformats.org/officeDocument/2006/relationships/themeOverride" Target="../theme/themeOverride11.x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54.emf"/><Relationship Id="rId5" Type="http://schemas.openxmlformats.org/officeDocument/2006/relationships/image" Target="../media/image51.emf"/><Relationship Id="rId15" Type="http://schemas.openxmlformats.org/officeDocument/2006/relationships/image" Target="../media/image56.emf"/><Relationship Id="rId10" Type="http://schemas.openxmlformats.org/officeDocument/2006/relationships/oleObject" Target="../embeddings/oleObject54.bin"/><Relationship Id="rId19" Type="http://schemas.openxmlformats.org/officeDocument/2006/relationships/image" Target="../media/image58.emf"/><Relationship Id="rId4" Type="http://schemas.openxmlformats.org/officeDocument/2006/relationships/oleObject" Target="../embeddings/oleObject51.bin"/><Relationship Id="rId9" Type="http://schemas.openxmlformats.org/officeDocument/2006/relationships/image" Target="../media/image53.emf"/><Relationship Id="rId14" Type="http://schemas.openxmlformats.org/officeDocument/2006/relationships/oleObject" Target="../embeddings/oleObject5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1.emf"/><Relationship Id="rId2" Type="http://schemas.openxmlformats.org/officeDocument/2006/relationships/vmlDrawing" Target="../drawings/vmlDrawing12.vml"/><Relationship Id="rId1" Type="http://schemas.openxmlformats.org/officeDocument/2006/relationships/themeOverride" Target="../theme/themeOverride12.x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63.emf"/><Relationship Id="rId5" Type="http://schemas.openxmlformats.org/officeDocument/2006/relationships/image" Target="../media/image60.emf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60.bin"/><Relationship Id="rId9" Type="http://schemas.openxmlformats.org/officeDocument/2006/relationships/image" Target="../media/image62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68.e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5.emf"/><Relationship Id="rId12" Type="http://schemas.openxmlformats.org/officeDocument/2006/relationships/oleObject" Target="../embeddings/oleObject68.bin"/><Relationship Id="rId2" Type="http://schemas.openxmlformats.org/officeDocument/2006/relationships/vmlDrawing" Target="../drawings/vmlDrawing13.vml"/><Relationship Id="rId1" Type="http://schemas.openxmlformats.org/officeDocument/2006/relationships/themeOverride" Target="../theme/themeOverride13.x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67.emf"/><Relationship Id="rId5" Type="http://schemas.openxmlformats.org/officeDocument/2006/relationships/image" Target="../media/image64.emf"/><Relationship Id="rId10" Type="http://schemas.openxmlformats.org/officeDocument/2006/relationships/oleObject" Target="../embeddings/oleObject67.bin"/><Relationship Id="rId4" Type="http://schemas.openxmlformats.org/officeDocument/2006/relationships/oleObject" Target="../embeddings/oleObject64.bin"/><Relationship Id="rId9" Type="http://schemas.openxmlformats.org/officeDocument/2006/relationships/image" Target="../media/image66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image" Target="../media/image73.e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70.emf"/><Relationship Id="rId12" Type="http://schemas.openxmlformats.org/officeDocument/2006/relationships/oleObject" Target="../embeddings/oleObject73.bin"/><Relationship Id="rId2" Type="http://schemas.openxmlformats.org/officeDocument/2006/relationships/vmlDrawing" Target="../drawings/vmlDrawing14.vml"/><Relationship Id="rId1" Type="http://schemas.openxmlformats.org/officeDocument/2006/relationships/themeOverride" Target="../theme/themeOverride14.x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72.emf"/><Relationship Id="rId5" Type="http://schemas.openxmlformats.org/officeDocument/2006/relationships/image" Target="../media/image69.emf"/><Relationship Id="rId10" Type="http://schemas.openxmlformats.org/officeDocument/2006/relationships/oleObject" Target="../embeddings/oleObject72.bin"/><Relationship Id="rId4" Type="http://schemas.openxmlformats.org/officeDocument/2006/relationships/oleObject" Target="../embeddings/oleObject69.bin"/><Relationship Id="rId9" Type="http://schemas.openxmlformats.org/officeDocument/2006/relationships/image" Target="../media/image71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13" Type="http://schemas.openxmlformats.org/officeDocument/2006/relationships/image" Target="../media/image78.e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75.emf"/><Relationship Id="rId12" Type="http://schemas.openxmlformats.org/officeDocument/2006/relationships/oleObject" Target="../embeddings/oleObject78.bin"/><Relationship Id="rId2" Type="http://schemas.openxmlformats.org/officeDocument/2006/relationships/vmlDrawing" Target="../drawings/vmlDrawing15.vml"/><Relationship Id="rId1" Type="http://schemas.openxmlformats.org/officeDocument/2006/relationships/themeOverride" Target="../theme/themeOverride15.x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77.emf"/><Relationship Id="rId5" Type="http://schemas.openxmlformats.org/officeDocument/2006/relationships/image" Target="../media/image74.emf"/><Relationship Id="rId10" Type="http://schemas.openxmlformats.org/officeDocument/2006/relationships/oleObject" Target="../embeddings/oleObject77.bin"/><Relationship Id="rId4" Type="http://schemas.openxmlformats.org/officeDocument/2006/relationships/oleObject" Target="../embeddings/oleObject74.bin"/><Relationship Id="rId9" Type="http://schemas.openxmlformats.org/officeDocument/2006/relationships/image" Target="../media/image76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13" Type="http://schemas.openxmlformats.org/officeDocument/2006/relationships/image" Target="../media/image83.e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80.emf"/><Relationship Id="rId12" Type="http://schemas.openxmlformats.org/officeDocument/2006/relationships/oleObject" Target="../embeddings/oleObject83.bin"/><Relationship Id="rId2" Type="http://schemas.openxmlformats.org/officeDocument/2006/relationships/vmlDrawing" Target="../drawings/vmlDrawing16.vml"/><Relationship Id="rId1" Type="http://schemas.openxmlformats.org/officeDocument/2006/relationships/themeOverride" Target="../theme/themeOverride16.x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82.emf"/><Relationship Id="rId5" Type="http://schemas.openxmlformats.org/officeDocument/2006/relationships/image" Target="../media/image79.emf"/><Relationship Id="rId15" Type="http://schemas.openxmlformats.org/officeDocument/2006/relationships/image" Target="../media/image84.emf"/><Relationship Id="rId10" Type="http://schemas.openxmlformats.org/officeDocument/2006/relationships/oleObject" Target="../embeddings/oleObject82.bin"/><Relationship Id="rId4" Type="http://schemas.openxmlformats.org/officeDocument/2006/relationships/oleObject" Target="../embeddings/oleObject79.bin"/><Relationship Id="rId9" Type="http://schemas.openxmlformats.org/officeDocument/2006/relationships/image" Target="../media/image81.emf"/><Relationship Id="rId14" Type="http://schemas.openxmlformats.org/officeDocument/2006/relationships/oleObject" Target="../embeddings/oleObject8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6.emf"/><Relationship Id="rId2" Type="http://schemas.openxmlformats.org/officeDocument/2006/relationships/vmlDrawing" Target="../drawings/vmlDrawing17.vml"/><Relationship Id="rId1" Type="http://schemas.openxmlformats.org/officeDocument/2006/relationships/themeOverride" Target="../theme/themeOverride17.xml"/><Relationship Id="rId6" Type="http://schemas.openxmlformats.org/officeDocument/2006/relationships/oleObject" Target="../embeddings/oleObject86.bin"/><Relationship Id="rId5" Type="http://schemas.openxmlformats.org/officeDocument/2006/relationships/image" Target="../media/image85.emf"/><Relationship Id="rId4" Type="http://schemas.openxmlformats.org/officeDocument/2006/relationships/oleObject" Target="../embeddings/oleObject85.bin"/><Relationship Id="rId9" Type="http://schemas.openxmlformats.org/officeDocument/2006/relationships/image" Target="../media/image87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9.emf"/><Relationship Id="rId2" Type="http://schemas.openxmlformats.org/officeDocument/2006/relationships/vmlDrawing" Target="../drawings/vmlDrawing18.vml"/><Relationship Id="rId1" Type="http://schemas.openxmlformats.org/officeDocument/2006/relationships/themeOverride" Target="../theme/themeOverride18.xml"/><Relationship Id="rId6" Type="http://schemas.openxmlformats.org/officeDocument/2006/relationships/oleObject" Target="../embeddings/oleObject89.bin"/><Relationship Id="rId11" Type="http://schemas.openxmlformats.org/officeDocument/2006/relationships/image" Target="../media/image91.emf"/><Relationship Id="rId5" Type="http://schemas.openxmlformats.org/officeDocument/2006/relationships/image" Target="../media/image88.emf"/><Relationship Id="rId10" Type="http://schemas.openxmlformats.org/officeDocument/2006/relationships/oleObject" Target="../embeddings/oleObject91.bin"/><Relationship Id="rId4" Type="http://schemas.openxmlformats.org/officeDocument/2006/relationships/oleObject" Target="../embeddings/oleObject88.bin"/><Relationship Id="rId9" Type="http://schemas.openxmlformats.org/officeDocument/2006/relationships/image" Target="../media/image90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3.emf"/><Relationship Id="rId2" Type="http://schemas.openxmlformats.org/officeDocument/2006/relationships/vmlDrawing" Target="../drawings/vmlDrawing19.vml"/><Relationship Id="rId1" Type="http://schemas.openxmlformats.org/officeDocument/2006/relationships/themeOverride" Target="../theme/themeOverride19.xml"/><Relationship Id="rId6" Type="http://schemas.openxmlformats.org/officeDocument/2006/relationships/oleObject" Target="../embeddings/oleObject93.bin"/><Relationship Id="rId5" Type="http://schemas.openxmlformats.org/officeDocument/2006/relationships/image" Target="../media/image92.emf"/><Relationship Id="rId4" Type="http://schemas.openxmlformats.org/officeDocument/2006/relationships/oleObject" Target="../embeddings/oleObject92.bin"/><Relationship Id="rId9" Type="http://schemas.openxmlformats.org/officeDocument/2006/relationships/image" Target="../media/image94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7.e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emf"/><Relationship Id="rId12" Type="http://schemas.openxmlformats.org/officeDocument/2006/relationships/oleObject" Target="../embeddings/oleObject7.bin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2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6.emf"/><Relationship Id="rId5" Type="http://schemas.openxmlformats.org/officeDocument/2006/relationships/image" Target="../media/image3.emf"/><Relationship Id="rId15" Type="http://schemas.openxmlformats.org/officeDocument/2006/relationships/image" Target="../media/image8.e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4" Type="http://schemas.openxmlformats.org/officeDocument/2006/relationships/oleObject" Target="../embeddings/oleObject8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13" Type="http://schemas.openxmlformats.org/officeDocument/2006/relationships/image" Target="../media/image99.emf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96.emf"/><Relationship Id="rId12" Type="http://schemas.openxmlformats.org/officeDocument/2006/relationships/oleObject" Target="../embeddings/oleObject99.bin"/><Relationship Id="rId2" Type="http://schemas.openxmlformats.org/officeDocument/2006/relationships/vmlDrawing" Target="../drawings/vmlDrawing20.vml"/><Relationship Id="rId1" Type="http://schemas.openxmlformats.org/officeDocument/2006/relationships/themeOverride" Target="../theme/themeOverride20.xml"/><Relationship Id="rId6" Type="http://schemas.openxmlformats.org/officeDocument/2006/relationships/oleObject" Target="../embeddings/oleObject96.bin"/><Relationship Id="rId11" Type="http://schemas.openxmlformats.org/officeDocument/2006/relationships/image" Target="../media/image98.emf"/><Relationship Id="rId5" Type="http://schemas.openxmlformats.org/officeDocument/2006/relationships/image" Target="../media/image95.emf"/><Relationship Id="rId10" Type="http://schemas.openxmlformats.org/officeDocument/2006/relationships/oleObject" Target="../embeddings/oleObject98.bin"/><Relationship Id="rId4" Type="http://schemas.openxmlformats.org/officeDocument/2006/relationships/oleObject" Target="../embeddings/oleObject95.bin"/><Relationship Id="rId9" Type="http://schemas.openxmlformats.org/officeDocument/2006/relationships/image" Target="../media/image97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13" Type="http://schemas.openxmlformats.org/officeDocument/2006/relationships/image" Target="../media/image104.e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1.emf"/><Relationship Id="rId12" Type="http://schemas.openxmlformats.org/officeDocument/2006/relationships/oleObject" Target="../embeddings/oleObject104.bin"/><Relationship Id="rId2" Type="http://schemas.openxmlformats.org/officeDocument/2006/relationships/vmlDrawing" Target="../drawings/vmlDrawing21.vml"/><Relationship Id="rId1" Type="http://schemas.openxmlformats.org/officeDocument/2006/relationships/themeOverride" Target="../theme/themeOverride21.x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103.emf"/><Relationship Id="rId5" Type="http://schemas.openxmlformats.org/officeDocument/2006/relationships/image" Target="../media/image100.emf"/><Relationship Id="rId10" Type="http://schemas.openxmlformats.org/officeDocument/2006/relationships/oleObject" Target="../embeddings/oleObject103.bin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102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6.emf"/><Relationship Id="rId2" Type="http://schemas.openxmlformats.org/officeDocument/2006/relationships/vmlDrawing" Target="../drawings/vmlDrawing22.vml"/><Relationship Id="rId1" Type="http://schemas.openxmlformats.org/officeDocument/2006/relationships/themeOverride" Target="../theme/themeOverride22.xml"/><Relationship Id="rId6" Type="http://schemas.openxmlformats.org/officeDocument/2006/relationships/oleObject" Target="../embeddings/oleObject106.bin"/><Relationship Id="rId11" Type="http://schemas.openxmlformats.org/officeDocument/2006/relationships/image" Target="../media/image108.emf"/><Relationship Id="rId5" Type="http://schemas.openxmlformats.org/officeDocument/2006/relationships/image" Target="../media/image105.emf"/><Relationship Id="rId10" Type="http://schemas.openxmlformats.org/officeDocument/2006/relationships/oleObject" Target="../embeddings/oleObject108.bin"/><Relationship Id="rId4" Type="http://schemas.openxmlformats.org/officeDocument/2006/relationships/oleObject" Target="../embeddings/oleObject105.bin"/><Relationship Id="rId9" Type="http://schemas.openxmlformats.org/officeDocument/2006/relationships/image" Target="../media/image10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0.emf"/><Relationship Id="rId2" Type="http://schemas.openxmlformats.org/officeDocument/2006/relationships/vmlDrawing" Target="../drawings/vmlDrawing23.vml"/><Relationship Id="rId1" Type="http://schemas.openxmlformats.org/officeDocument/2006/relationships/themeOverride" Target="../theme/themeOverride23.xml"/><Relationship Id="rId6" Type="http://schemas.openxmlformats.org/officeDocument/2006/relationships/oleObject" Target="../embeddings/oleObject110.bin"/><Relationship Id="rId5" Type="http://schemas.openxmlformats.org/officeDocument/2006/relationships/image" Target="../media/image109.emf"/><Relationship Id="rId4" Type="http://schemas.openxmlformats.org/officeDocument/2006/relationships/oleObject" Target="../embeddings/oleObject109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emf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2.e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111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e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5.emf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117.emf"/><Relationship Id="rId4" Type="http://schemas.openxmlformats.org/officeDocument/2006/relationships/image" Target="../media/image114.emf"/><Relationship Id="rId9" Type="http://schemas.openxmlformats.org/officeDocument/2006/relationships/oleObject" Target="../embeddings/oleObject11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0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9.emf"/><Relationship Id="rId2" Type="http://schemas.openxmlformats.org/officeDocument/2006/relationships/vmlDrawing" Target="../drawings/vmlDrawing26.vml"/><Relationship Id="rId1" Type="http://schemas.openxmlformats.org/officeDocument/2006/relationships/themeOverride" Target="../theme/themeOverride24.xml"/><Relationship Id="rId6" Type="http://schemas.openxmlformats.org/officeDocument/2006/relationships/oleObject" Target="../embeddings/oleObject119.bin"/><Relationship Id="rId11" Type="http://schemas.openxmlformats.org/officeDocument/2006/relationships/image" Target="../media/image121.emf"/><Relationship Id="rId5" Type="http://schemas.openxmlformats.org/officeDocument/2006/relationships/image" Target="../media/image118.emf"/><Relationship Id="rId10" Type="http://schemas.openxmlformats.org/officeDocument/2006/relationships/oleObject" Target="../embeddings/oleObject121.bin"/><Relationship Id="rId4" Type="http://schemas.openxmlformats.org/officeDocument/2006/relationships/oleObject" Target="../embeddings/oleObject118.bin"/><Relationship Id="rId9" Type="http://schemas.openxmlformats.org/officeDocument/2006/relationships/image" Target="../media/image120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23.e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22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26.emf"/><Relationship Id="rId2" Type="http://schemas.openxmlformats.org/officeDocument/2006/relationships/vmlDrawing" Target="../drawings/vmlDrawing28.vml"/><Relationship Id="rId1" Type="http://schemas.openxmlformats.org/officeDocument/2006/relationships/themeOverride" Target="../theme/themeOverride25.xml"/><Relationship Id="rId6" Type="http://schemas.openxmlformats.org/officeDocument/2006/relationships/oleObject" Target="../embeddings/oleObject126.bin"/><Relationship Id="rId11" Type="http://schemas.openxmlformats.org/officeDocument/2006/relationships/image" Target="../media/image128.emf"/><Relationship Id="rId5" Type="http://schemas.openxmlformats.org/officeDocument/2006/relationships/image" Target="../media/image125.emf"/><Relationship Id="rId10" Type="http://schemas.openxmlformats.org/officeDocument/2006/relationships/oleObject" Target="../embeddings/oleObject128.bin"/><Relationship Id="rId4" Type="http://schemas.openxmlformats.org/officeDocument/2006/relationships/oleObject" Target="../embeddings/oleObject125.bin"/><Relationship Id="rId9" Type="http://schemas.openxmlformats.org/officeDocument/2006/relationships/image" Target="../media/image127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1.bin"/><Relationship Id="rId13" Type="http://schemas.openxmlformats.org/officeDocument/2006/relationships/image" Target="../media/image133.emf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30.emf"/><Relationship Id="rId12" Type="http://schemas.openxmlformats.org/officeDocument/2006/relationships/oleObject" Target="../embeddings/oleObject133.bin"/><Relationship Id="rId2" Type="http://schemas.openxmlformats.org/officeDocument/2006/relationships/vmlDrawing" Target="../drawings/vmlDrawing29.vml"/><Relationship Id="rId1" Type="http://schemas.openxmlformats.org/officeDocument/2006/relationships/themeOverride" Target="../theme/themeOverride26.xml"/><Relationship Id="rId6" Type="http://schemas.openxmlformats.org/officeDocument/2006/relationships/oleObject" Target="../embeddings/oleObject130.bin"/><Relationship Id="rId11" Type="http://schemas.openxmlformats.org/officeDocument/2006/relationships/image" Target="../media/image132.emf"/><Relationship Id="rId5" Type="http://schemas.openxmlformats.org/officeDocument/2006/relationships/image" Target="../media/image129.emf"/><Relationship Id="rId10" Type="http://schemas.openxmlformats.org/officeDocument/2006/relationships/oleObject" Target="../embeddings/oleObject132.bin"/><Relationship Id="rId4" Type="http://schemas.openxmlformats.org/officeDocument/2006/relationships/oleObject" Target="../embeddings/oleObject129.bin"/><Relationship Id="rId9" Type="http://schemas.openxmlformats.org/officeDocument/2006/relationships/image" Target="../media/image13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0.emf"/><Relationship Id="rId2" Type="http://schemas.openxmlformats.org/officeDocument/2006/relationships/vmlDrawing" Target="../drawings/vmlDrawing3.vml"/><Relationship Id="rId1" Type="http://schemas.openxmlformats.org/officeDocument/2006/relationships/themeOverride" Target="../theme/themeOverride3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2.emf"/><Relationship Id="rId5" Type="http://schemas.openxmlformats.org/officeDocument/2006/relationships/image" Target="../media/image9.e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1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13" Type="http://schemas.openxmlformats.org/officeDocument/2006/relationships/image" Target="../media/image138.e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5.emf"/><Relationship Id="rId12" Type="http://schemas.openxmlformats.org/officeDocument/2006/relationships/oleObject" Target="../embeddings/oleObject138.bin"/><Relationship Id="rId2" Type="http://schemas.openxmlformats.org/officeDocument/2006/relationships/vmlDrawing" Target="../drawings/vmlDrawing30.vml"/><Relationship Id="rId1" Type="http://schemas.openxmlformats.org/officeDocument/2006/relationships/themeOverride" Target="../theme/themeOverride27.xml"/><Relationship Id="rId6" Type="http://schemas.openxmlformats.org/officeDocument/2006/relationships/oleObject" Target="../embeddings/oleObject135.bin"/><Relationship Id="rId11" Type="http://schemas.openxmlformats.org/officeDocument/2006/relationships/image" Target="../media/image137.emf"/><Relationship Id="rId5" Type="http://schemas.openxmlformats.org/officeDocument/2006/relationships/image" Target="../media/image134.emf"/><Relationship Id="rId10" Type="http://schemas.openxmlformats.org/officeDocument/2006/relationships/oleObject" Target="../embeddings/oleObject137.bin"/><Relationship Id="rId4" Type="http://schemas.openxmlformats.org/officeDocument/2006/relationships/oleObject" Target="../embeddings/oleObject134.bin"/><Relationship Id="rId9" Type="http://schemas.openxmlformats.org/officeDocument/2006/relationships/image" Target="../media/image136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1.bin"/><Relationship Id="rId13" Type="http://schemas.openxmlformats.org/officeDocument/2006/relationships/image" Target="../media/image143.e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40.emf"/><Relationship Id="rId12" Type="http://schemas.openxmlformats.org/officeDocument/2006/relationships/oleObject" Target="../embeddings/oleObject143.bin"/><Relationship Id="rId2" Type="http://schemas.openxmlformats.org/officeDocument/2006/relationships/vmlDrawing" Target="../drawings/vmlDrawing31.vml"/><Relationship Id="rId1" Type="http://schemas.openxmlformats.org/officeDocument/2006/relationships/themeOverride" Target="../theme/themeOverride28.xml"/><Relationship Id="rId6" Type="http://schemas.openxmlformats.org/officeDocument/2006/relationships/oleObject" Target="../embeddings/oleObject140.bin"/><Relationship Id="rId11" Type="http://schemas.openxmlformats.org/officeDocument/2006/relationships/image" Target="../media/image142.emf"/><Relationship Id="rId5" Type="http://schemas.openxmlformats.org/officeDocument/2006/relationships/image" Target="../media/image139.emf"/><Relationship Id="rId10" Type="http://schemas.openxmlformats.org/officeDocument/2006/relationships/oleObject" Target="../embeddings/oleObject142.bin"/><Relationship Id="rId4" Type="http://schemas.openxmlformats.org/officeDocument/2006/relationships/oleObject" Target="../embeddings/oleObject139.bin"/><Relationship Id="rId9" Type="http://schemas.openxmlformats.org/officeDocument/2006/relationships/image" Target="../media/image14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32.vml"/><Relationship Id="rId1" Type="http://schemas.openxmlformats.org/officeDocument/2006/relationships/themeOverride" Target="../theme/themeOverride29.xml"/><Relationship Id="rId5" Type="http://schemas.openxmlformats.org/officeDocument/2006/relationships/image" Target="../media/image144.emf"/><Relationship Id="rId4" Type="http://schemas.openxmlformats.org/officeDocument/2006/relationships/oleObject" Target="../embeddings/oleObject14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7.e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4.emf"/><Relationship Id="rId12" Type="http://schemas.openxmlformats.org/officeDocument/2006/relationships/oleObject" Target="../embeddings/oleObject17.bin"/><Relationship Id="rId2" Type="http://schemas.openxmlformats.org/officeDocument/2006/relationships/vmlDrawing" Target="../drawings/vmlDrawing4.vml"/><Relationship Id="rId1" Type="http://schemas.openxmlformats.org/officeDocument/2006/relationships/themeOverride" Target="../theme/themeOverride4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6.emf"/><Relationship Id="rId5" Type="http://schemas.openxmlformats.org/officeDocument/2006/relationships/image" Target="../media/image13.emf"/><Relationship Id="rId15" Type="http://schemas.openxmlformats.org/officeDocument/2006/relationships/image" Target="../media/image18.e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5.emf"/><Relationship Id="rId14" Type="http://schemas.openxmlformats.org/officeDocument/2006/relationships/oleObject" Target="../embeddings/oleObject1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0.emf"/><Relationship Id="rId2" Type="http://schemas.openxmlformats.org/officeDocument/2006/relationships/vmlDrawing" Target="../drawings/vmlDrawing5.vml"/><Relationship Id="rId1" Type="http://schemas.openxmlformats.org/officeDocument/2006/relationships/themeOverride" Target="../theme/themeOverride5.x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2.emf"/><Relationship Id="rId5" Type="http://schemas.openxmlformats.org/officeDocument/2006/relationships/image" Target="../media/image19.e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4.emf"/><Relationship Id="rId2" Type="http://schemas.openxmlformats.org/officeDocument/2006/relationships/vmlDrawing" Target="../drawings/vmlDrawing6.vml"/><Relationship Id="rId1" Type="http://schemas.openxmlformats.org/officeDocument/2006/relationships/themeOverride" Target="../theme/themeOverride6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6.emf"/><Relationship Id="rId5" Type="http://schemas.openxmlformats.org/officeDocument/2006/relationships/image" Target="../media/image23.e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31.e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8.emf"/><Relationship Id="rId12" Type="http://schemas.openxmlformats.org/officeDocument/2006/relationships/oleObject" Target="../embeddings/oleObject31.bin"/><Relationship Id="rId2" Type="http://schemas.openxmlformats.org/officeDocument/2006/relationships/vmlDrawing" Target="../drawings/vmlDrawing7.vml"/><Relationship Id="rId1" Type="http://schemas.openxmlformats.org/officeDocument/2006/relationships/themeOverride" Target="../theme/themeOverride7.x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0.emf"/><Relationship Id="rId5" Type="http://schemas.openxmlformats.org/officeDocument/2006/relationships/image" Target="../media/image27.emf"/><Relationship Id="rId15" Type="http://schemas.openxmlformats.org/officeDocument/2006/relationships/image" Target="../media/image32.e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29.emf"/><Relationship Id="rId14" Type="http://schemas.openxmlformats.org/officeDocument/2006/relationships/oleObject" Target="../embeddings/oleObject3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37.e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4.emf"/><Relationship Id="rId12" Type="http://schemas.openxmlformats.org/officeDocument/2006/relationships/oleObject" Target="../embeddings/oleObject37.bin"/><Relationship Id="rId17" Type="http://schemas.openxmlformats.org/officeDocument/2006/relationships/image" Target="../media/image39.emf"/><Relationship Id="rId2" Type="http://schemas.openxmlformats.org/officeDocument/2006/relationships/vmlDrawing" Target="../drawings/vmlDrawing8.vml"/><Relationship Id="rId16" Type="http://schemas.openxmlformats.org/officeDocument/2006/relationships/oleObject" Target="../embeddings/oleObject39.bin"/><Relationship Id="rId1" Type="http://schemas.openxmlformats.org/officeDocument/2006/relationships/themeOverride" Target="../theme/themeOverride8.x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36.emf"/><Relationship Id="rId5" Type="http://schemas.openxmlformats.org/officeDocument/2006/relationships/image" Target="../media/image33.emf"/><Relationship Id="rId15" Type="http://schemas.openxmlformats.org/officeDocument/2006/relationships/image" Target="../media/image38.e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5.emf"/><Relationship Id="rId14" Type="http://schemas.openxmlformats.org/officeDocument/2006/relationships/oleObject" Target="../embeddings/oleObject3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44.emf"/><Relationship Id="rId18" Type="http://schemas.openxmlformats.org/officeDocument/2006/relationships/oleObject" Target="../embeddings/oleObject47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1.emf"/><Relationship Id="rId12" Type="http://schemas.openxmlformats.org/officeDocument/2006/relationships/oleObject" Target="../embeddings/oleObject44.bin"/><Relationship Id="rId17" Type="http://schemas.openxmlformats.org/officeDocument/2006/relationships/image" Target="../media/image46.emf"/><Relationship Id="rId2" Type="http://schemas.openxmlformats.org/officeDocument/2006/relationships/vmlDrawing" Target="../drawings/vmlDrawing9.vml"/><Relationship Id="rId16" Type="http://schemas.openxmlformats.org/officeDocument/2006/relationships/oleObject" Target="../embeddings/oleObject46.bin"/><Relationship Id="rId1" Type="http://schemas.openxmlformats.org/officeDocument/2006/relationships/themeOverride" Target="../theme/themeOverride9.x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3.emf"/><Relationship Id="rId5" Type="http://schemas.openxmlformats.org/officeDocument/2006/relationships/image" Target="../media/image40.emf"/><Relationship Id="rId15" Type="http://schemas.openxmlformats.org/officeDocument/2006/relationships/image" Target="../media/image45.emf"/><Relationship Id="rId10" Type="http://schemas.openxmlformats.org/officeDocument/2006/relationships/oleObject" Target="../embeddings/oleObject43.bin"/><Relationship Id="rId19" Type="http://schemas.openxmlformats.org/officeDocument/2006/relationships/image" Target="../media/image47.e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2.emf"/><Relationship Id="rId14" Type="http://schemas.openxmlformats.org/officeDocument/2006/relationships/oleObject" Target="../embeddings/oleObject4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468313" y="1557338"/>
            <a:ext cx="5111750" cy="617537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rgbClr val="FFFFFF"/>
              </a:gs>
              <a:gs pos="100000">
                <a:schemeClr val="hlink"/>
              </a:gs>
            </a:gsLst>
            <a:lin ang="5400000" scaled="1"/>
          </a:gra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en-US" altLang="zh-CN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一、特征函数的定义及例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323850" y="2420938"/>
            <a:ext cx="83820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Y</a:t>
            </a: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是实随机变量</a:t>
            </a:r>
            <a:r>
              <a:rPr lang="en-US" altLang="zh-CN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复随机变量</a:t>
            </a: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600" b="1" i="1">
                <a:solidFill>
                  <a:srgbClr val="000066"/>
                </a:solidFill>
                <a:ea typeface="楷体_GB2312" pitchFamily="49" charset="-122"/>
              </a:rPr>
              <a:t>Z</a:t>
            </a:r>
            <a:r>
              <a:rPr lang="en-US" altLang="zh-CN" sz="3600" b="1">
                <a:solidFill>
                  <a:srgbClr val="000066"/>
                </a:solidFill>
                <a:ea typeface="楷体_GB2312" pitchFamily="49" charset="-122"/>
              </a:rPr>
              <a:t>=</a:t>
            </a:r>
            <a:r>
              <a:rPr lang="en-US" altLang="zh-CN" sz="3600" b="1" i="1">
                <a:solidFill>
                  <a:srgbClr val="000066"/>
                </a:solidFill>
                <a:ea typeface="楷体_GB2312" pitchFamily="49" charset="-122"/>
              </a:rPr>
              <a:t>X </a:t>
            </a:r>
            <a:r>
              <a:rPr lang="en-US" altLang="zh-CN" sz="3600" b="1">
                <a:solidFill>
                  <a:srgbClr val="000066"/>
                </a:solidFill>
                <a:ea typeface="楷体_GB2312" pitchFamily="49" charset="-122"/>
              </a:rPr>
              <a:t>+ </a:t>
            </a:r>
            <a:r>
              <a:rPr lang="en-US" altLang="zh-CN" sz="3600" b="1" i="1">
                <a:solidFill>
                  <a:srgbClr val="000066"/>
                </a:solidFill>
                <a:ea typeface="楷体_GB2312" pitchFamily="49" charset="-122"/>
              </a:rPr>
              <a:t>jY</a:t>
            </a:r>
            <a:r>
              <a:rPr lang="en-US" altLang="zh-CN" sz="36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,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的数学期望定义为</a:t>
            </a:r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6011863" y="4724400"/>
          <a:ext cx="13684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公式" r:id="rId5" imgW="543093" imgH="209643" progId="Equation.3">
                  <p:embed/>
                </p:oleObj>
              </mc:Choice>
              <mc:Fallback>
                <p:oleObj name="公式" r:id="rId5" imgW="543093" imgH="20964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4724400"/>
                        <a:ext cx="13684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1539875" y="4724400"/>
          <a:ext cx="388778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公式" r:id="rId7" imgW="1504942" imgH="171283" progId="Equation.3">
                  <p:embed/>
                </p:oleObj>
              </mc:Choice>
              <mc:Fallback>
                <p:oleObj name="公式" r:id="rId7" imgW="1504942" imgH="17128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75" y="4724400"/>
                        <a:ext cx="388778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539750" y="5589588"/>
            <a:ext cx="1066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特别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1752600" y="685800"/>
            <a:ext cx="4648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800000"/>
                </a:solidFill>
                <a:ea typeface="楷体_GB2312" pitchFamily="49" charset="-122"/>
              </a:rPr>
              <a:t>§1.5</a:t>
            </a:r>
            <a:r>
              <a:rPr lang="en-US" altLang="zh-CN" sz="36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6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特征函数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animBg="1" autoUpdateAnimBg="0"/>
      <p:bldP spid="40964" grpId="0" autoUpdateAnimBg="0"/>
      <p:bldP spid="40967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68313" y="2635250"/>
            <a:ext cx="792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800000"/>
                </a:solidFill>
                <a:ea typeface="楷体_GB2312" pitchFamily="49" charset="-122"/>
              </a:rPr>
              <a:t>Ex.8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设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Y</a:t>
            </a:r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～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b="1" i="1">
                <a:solidFill>
                  <a:srgbClr val="000066"/>
                </a:solidFill>
                <a:latin typeface="Symbol" panose="05050102010706020507" pitchFamily="18" charset="2"/>
                <a:ea typeface="楷体_GB2312" pitchFamily="49" charset="-122"/>
              </a:rPr>
              <a:t>m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,σ</a:t>
            </a:r>
            <a:r>
              <a:rPr lang="en-US" altLang="zh-CN" b="1" baseline="30000">
                <a:solidFill>
                  <a:srgbClr val="000066"/>
                </a:solidFill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), </a:t>
            </a:r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求其特征函数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468313" y="3282950"/>
            <a:ext cx="7667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设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～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( 0, 1)</a:t>
            </a:r>
            <a:r>
              <a:rPr lang="en-US" altLang="zh-CN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Y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=</a:t>
            </a:r>
            <a:r>
              <a:rPr lang="en-US" altLang="zh-CN" b="1" i="1">
                <a:solidFill>
                  <a:srgbClr val="000066"/>
                </a:solidFill>
                <a:latin typeface="Symbol" panose="05050102010706020507" pitchFamily="18" charset="2"/>
                <a:ea typeface="楷体_GB2312" pitchFamily="49" charset="-122"/>
              </a:rPr>
              <a:t>s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+ </a:t>
            </a:r>
            <a:r>
              <a:rPr lang="en-US" altLang="zh-CN" b="1" i="1">
                <a:solidFill>
                  <a:srgbClr val="000066"/>
                </a:solidFill>
                <a:latin typeface="Symbol" panose="05050102010706020507" pitchFamily="18" charset="2"/>
                <a:ea typeface="楷体_GB2312" pitchFamily="49" charset="-122"/>
              </a:rPr>
              <a:t>m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且</a:t>
            </a:r>
            <a:endParaRPr lang="zh-CN" altLang="en-US" b="1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1230313" y="4035425"/>
          <a:ext cx="3373437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公式" r:id="rId4" imgW="1428562" imgH="314464" progId="Equation.3">
                  <p:embed/>
                </p:oleObj>
              </mc:Choice>
              <mc:Fallback>
                <p:oleObj name="公式" r:id="rId4" imgW="1428562" imgH="31446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3" y="4035425"/>
                        <a:ext cx="3373437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1187450" y="5013325"/>
          <a:ext cx="7008813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6" imgW="2600454" imgH="343012" progId="Equation.DSMT4">
                  <p:embed/>
                </p:oleObj>
              </mc:Choice>
              <mc:Fallback>
                <p:oleObj name="Equation" r:id="rId6" imgW="2600454" imgH="34301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013325"/>
                        <a:ext cx="7008813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684213" y="792163"/>
            <a:ext cx="6937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800000"/>
                </a:solidFill>
                <a:ea typeface="楷体_GB2312" pitchFamily="49" charset="-122"/>
              </a:rPr>
              <a:t>证 </a:t>
            </a:r>
          </a:p>
        </p:txBody>
      </p:sp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1423988" y="785813"/>
          <a:ext cx="6656387" cy="161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8" imgW="2057360" imgH="466567" progId="Equation.DSMT4">
                  <p:embed/>
                </p:oleObj>
              </mc:Choice>
              <mc:Fallback>
                <p:oleObj name="Equation" r:id="rId8" imgW="2057360" imgH="466567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8" y="785813"/>
                        <a:ext cx="6656387" cy="161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utoUpdateAnimBg="0"/>
      <p:bldP spid="5120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1042988" y="2060575"/>
          <a:ext cx="14478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Equation" r:id="rId4" imgW="1114607" imgH="343012" progId="Equation.3">
                  <p:embed/>
                </p:oleObj>
              </mc:Choice>
              <mc:Fallback>
                <p:oleObj name="Equation" r:id="rId4" imgW="1114607" imgH="3430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060575"/>
                        <a:ext cx="14478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2627313" y="2060575"/>
          <a:ext cx="13874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Equation" r:id="rId6" imgW="1076417" imgH="343012" progId="Equation.3">
                  <p:embed/>
                </p:oleObj>
              </mc:Choice>
              <mc:Fallback>
                <p:oleObj name="Equation" r:id="rId6" imgW="1076417" imgH="3430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060575"/>
                        <a:ext cx="138747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5" name="Group 4"/>
          <p:cNvGrpSpPr>
            <a:grpSpLocks/>
          </p:cNvGrpSpPr>
          <p:nvPr/>
        </p:nvGrpSpPr>
        <p:grpSpPr bwMode="auto">
          <a:xfrm>
            <a:off x="395288" y="620713"/>
            <a:ext cx="8497887" cy="1358900"/>
            <a:chOff x="249" y="391"/>
            <a:chExt cx="5353" cy="856"/>
          </a:xfrm>
        </p:grpSpPr>
        <p:sp>
          <p:nvSpPr>
            <p:cNvPr id="15377" name="Text Box 5"/>
            <p:cNvSpPr txBox="1">
              <a:spLocks noChangeArrowheads="1"/>
            </p:cNvSpPr>
            <p:nvPr/>
          </p:nvSpPr>
          <p:spPr bwMode="auto">
            <a:xfrm>
              <a:off x="249" y="391"/>
              <a:ext cx="5353" cy="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>
                  <a:solidFill>
                    <a:srgbClr val="800000"/>
                  </a:solidFill>
                  <a:ea typeface="楷体_GB2312" pitchFamily="49" charset="-122"/>
                </a:rPr>
                <a:t>    </a:t>
              </a:r>
              <a:r>
                <a:rPr lang="zh-CN" altLang="en-US" b="1">
                  <a:solidFill>
                    <a:srgbClr val="800000"/>
                  </a:solidFill>
                  <a:ea typeface="楷体_GB2312" pitchFamily="49" charset="-122"/>
                </a:rPr>
                <a:t>性质</a:t>
              </a:r>
              <a:r>
                <a:rPr lang="en-US" altLang="zh-CN" b="1">
                  <a:solidFill>
                    <a:srgbClr val="800000"/>
                  </a:solidFill>
                  <a:ea typeface="楷体_GB2312" pitchFamily="49" charset="-122"/>
                </a:rPr>
                <a:t>1.5.3  </a:t>
              </a:r>
              <a:r>
                <a:rPr lang="zh-CN" altLang="en-US" b="1">
                  <a:solidFill>
                    <a:srgbClr val="000066"/>
                  </a:solidFill>
                  <a:ea typeface="楷体_GB2312" pitchFamily="49" charset="-122"/>
                </a:rPr>
                <a:t>随机变量</a:t>
              </a:r>
              <a:r>
                <a:rPr lang="en-US" altLang="zh-CN" b="1" i="1">
                  <a:solidFill>
                    <a:srgbClr val="000066"/>
                  </a:solidFill>
                  <a:ea typeface="楷体_GB2312" pitchFamily="49" charset="-122"/>
                </a:rPr>
                <a:t>X</a:t>
              </a:r>
              <a:r>
                <a:rPr lang="zh-CN" altLang="en-US" b="1">
                  <a:solidFill>
                    <a:srgbClr val="000066"/>
                  </a:solidFill>
                  <a:ea typeface="楷体_GB2312" pitchFamily="49" charset="-122"/>
                </a:rPr>
                <a:t>的特征函数       在</a:t>
              </a:r>
              <a:r>
                <a:rPr lang="en-US" altLang="zh-CN" b="1" i="1">
                  <a:solidFill>
                    <a:srgbClr val="000066"/>
                  </a:solidFill>
                </a:rPr>
                <a:t>R</a:t>
              </a:r>
              <a:r>
                <a:rPr lang="zh-CN" altLang="en-US" b="1">
                  <a:solidFill>
                    <a:srgbClr val="000066"/>
                  </a:solidFill>
                  <a:ea typeface="楷体_GB2312" pitchFamily="49" charset="-122"/>
                </a:rPr>
                <a:t>上一致连续</a:t>
              </a:r>
              <a:r>
                <a:rPr lang="en-US" altLang="zh-CN" b="1">
                  <a:solidFill>
                    <a:srgbClr val="000066"/>
                  </a:solidFill>
                  <a:ea typeface="楷体_GB2312" pitchFamily="49" charset="-122"/>
                  <a:sym typeface="Wingdings" panose="05000000000000000000" pitchFamily="2" charset="2"/>
                </a:rPr>
                <a:t>. </a:t>
              </a:r>
              <a:endParaRPr lang="en-US" altLang="zh-CN" b="1">
                <a:solidFill>
                  <a:srgbClr val="000066"/>
                </a:solidFill>
              </a:endParaRPr>
            </a:p>
          </p:txBody>
        </p:sp>
        <p:graphicFrame>
          <p:nvGraphicFramePr>
            <p:cNvPr id="15378" name="Object 6"/>
            <p:cNvGraphicFramePr>
              <a:graphicFrameLocks noChangeAspect="1"/>
            </p:cNvGraphicFramePr>
            <p:nvPr/>
          </p:nvGraphicFramePr>
          <p:xfrm>
            <a:off x="4241" y="527"/>
            <a:ext cx="451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0" name="Equation" r:id="rId8" imgW="580839" imgH="361746" progId="Equation.3">
                    <p:embed/>
                  </p:oleObj>
                </mc:Choice>
                <mc:Fallback>
                  <p:oleObj name="Equation" r:id="rId8" imgW="580839" imgH="361746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527"/>
                          <a:ext cx="451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2268538" y="2636838"/>
          <a:ext cx="316706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公式" r:id="rId10" imgW="1152353" imgH="209643" progId="Equation.3">
                  <p:embed/>
                </p:oleObj>
              </mc:Choice>
              <mc:Fallback>
                <p:oleObj name="公式" r:id="rId10" imgW="1152353" imgH="20964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636838"/>
                        <a:ext cx="316706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140200" y="1989138"/>
            <a:ext cx="4575175" cy="600075"/>
            <a:chOff x="2400" y="499"/>
            <a:chExt cx="2882" cy="378"/>
          </a:xfrm>
        </p:grpSpPr>
        <p:graphicFrame>
          <p:nvGraphicFramePr>
            <p:cNvPr id="15375" name="Object 9"/>
            <p:cNvGraphicFramePr>
              <a:graphicFrameLocks noChangeAspect="1"/>
            </p:cNvGraphicFramePr>
            <p:nvPr/>
          </p:nvGraphicFramePr>
          <p:xfrm>
            <a:off x="2813" y="501"/>
            <a:ext cx="703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2" name="Equation" r:id="rId12" imgW="885913" imgH="457200" progId="Equation.3">
                    <p:embed/>
                  </p:oleObj>
                </mc:Choice>
                <mc:Fallback>
                  <p:oleObj name="Equation" r:id="rId12" imgW="885913" imgH="4572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3" y="501"/>
                          <a:ext cx="703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6" name="Text Box 10"/>
            <p:cNvSpPr txBox="1">
              <a:spLocks noChangeArrowheads="1"/>
            </p:cNvSpPr>
            <p:nvPr/>
          </p:nvSpPr>
          <p:spPr bwMode="auto">
            <a:xfrm>
              <a:off x="2400" y="499"/>
              <a:ext cx="288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>
                  <a:solidFill>
                    <a:srgbClr val="000066"/>
                  </a:solidFill>
                  <a:ea typeface="楷体_GB2312" pitchFamily="49" charset="-122"/>
                </a:rPr>
                <a:t>使            时</a:t>
              </a:r>
              <a:r>
                <a:rPr lang="en-US" altLang="zh-CN" b="1">
                  <a:solidFill>
                    <a:srgbClr val="000066"/>
                  </a:solidFill>
                  <a:ea typeface="楷体_GB2312" pitchFamily="49" charset="-122"/>
                </a:rPr>
                <a:t>,</a:t>
              </a:r>
              <a:r>
                <a:rPr lang="zh-CN" altLang="en-US" b="1">
                  <a:solidFill>
                    <a:srgbClr val="000066"/>
                  </a:solidFill>
                  <a:ea typeface="楷体_GB2312" pitchFamily="49" charset="-122"/>
                </a:rPr>
                <a:t>对</a:t>
              </a:r>
              <a:r>
                <a:rPr lang="en-US" altLang="zh-CN" b="1" i="1">
                  <a:solidFill>
                    <a:srgbClr val="000066"/>
                  </a:solidFill>
                  <a:ea typeface="楷体_GB2312" pitchFamily="49" charset="-122"/>
                </a:rPr>
                <a:t>t </a:t>
              </a:r>
              <a:r>
                <a:rPr lang="zh-CN" altLang="en-US" b="1">
                  <a:solidFill>
                    <a:srgbClr val="000066"/>
                  </a:solidFill>
                  <a:ea typeface="楷体_GB2312" pitchFamily="49" charset="-122"/>
                </a:rPr>
                <a:t>一致地有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724525" y="2636838"/>
            <a:ext cx="2971800" cy="609600"/>
            <a:chOff x="3606" y="1661"/>
            <a:chExt cx="1872" cy="384"/>
          </a:xfrm>
        </p:grpSpPr>
        <p:sp>
          <p:nvSpPr>
            <p:cNvPr id="15373" name="AutoShape 12"/>
            <p:cNvSpPr>
              <a:spLocks noChangeArrowheads="1"/>
            </p:cNvSpPr>
            <p:nvPr/>
          </p:nvSpPr>
          <p:spPr bwMode="auto">
            <a:xfrm>
              <a:off x="3606" y="1661"/>
              <a:ext cx="1872" cy="384"/>
            </a:xfrm>
            <a:prstGeom prst="wedgeRoundRectCallout">
              <a:avLst>
                <a:gd name="adj1" fmla="val -47704"/>
                <a:gd name="adj2" fmla="val -81250"/>
                <a:gd name="adj3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F99FF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000066"/>
                  </a:solidFill>
                  <a:ea typeface="楷体_GB2312" pitchFamily="49" charset="-122"/>
                </a:rPr>
                <a:t>一般，</a:t>
              </a:r>
            </a:p>
          </p:txBody>
        </p:sp>
        <p:graphicFrame>
          <p:nvGraphicFramePr>
            <p:cNvPr id="15374" name="Object 13"/>
            <p:cNvGraphicFramePr>
              <a:graphicFrameLocks noChangeAspect="1"/>
            </p:cNvGraphicFramePr>
            <p:nvPr/>
          </p:nvGraphicFramePr>
          <p:xfrm>
            <a:off x="4374" y="1709"/>
            <a:ext cx="936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3" name="Equation" r:id="rId14" imgW="1447657" imgH="361746" progId="Equation.3">
                    <p:embed/>
                  </p:oleObj>
                </mc:Choice>
                <mc:Fallback>
                  <p:oleObj name="Equation" r:id="rId14" imgW="1447657" imgH="361746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4" y="1709"/>
                          <a:ext cx="936" cy="328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rgbClr val="FFFFFF"/>
                            </a:gs>
                            <a:gs pos="100000">
                              <a:srgbClr val="FF99FF"/>
                            </a:gs>
                          </a:gsLst>
                          <a:path path="shape">
                            <a:fillToRect l="50000" t="50000" r="50000" b="50000"/>
                          </a:path>
                        </a:gra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250825" y="3429000"/>
            <a:ext cx="837565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800000"/>
                </a:solidFill>
                <a:ea typeface="楷体_GB2312" pitchFamily="49" charset="-122"/>
              </a:rPr>
              <a:t>    </a:t>
            </a:r>
            <a:r>
              <a:rPr lang="zh-CN" altLang="en-US" b="1">
                <a:solidFill>
                  <a:srgbClr val="800000"/>
                </a:solidFill>
                <a:ea typeface="楷体_GB2312" pitchFamily="49" charset="-122"/>
              </a:rPr>
              <a:t>性质</a:t>
            </a:r>
            <a:r>
              <a:rPr lang="en-US" altLang="zh-CN" b="1">
                <a:solidFill>
                  <a:srgbClr val="800000"/>
                </a:solidFill>
                <a:ea typeface="楷体_GB2312" pitchFamily="49" charset="-122"/>
              </a:rPr>
              <a:t>1.5.4 </a:t>
            </a: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特征函数是非负定的函数，即对任意正整数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任意复数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z</a:t>
            </a:r>
            <a:r>
              <a:rPr lang="en-US" altLang="zh-CN" b="1" baseline="-30000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z</a:t>
            </a:r>
            <a:r>
              <a:rPr lang="en-US" altLang="zh-CN" b="1" baseline="-30000">
                <a:solidFill>
                  <a:srgbClr val="000066"/>
                </a:solidFill>
                <a:ea typeface="楷体_GB2312" pitchFamily="49" charset="-122"/>
              </a:rPr>
              <a:t>2 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,…, 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z</a:t>
            </a:r>
            <a:r>
              <a:rPr lang="en-US" altLang="zh-CN" b="1" i="1" baseline="-30000">
                <a:solidFill>
                  <a:srgbClr val="000066"/>
                </a:solidFill>
                <a:ea typeface="楷体_GB2312" pitchFamily="49" charset="-122"/>
              </a:rPr>
              <a:t>n</a:t>
            </a:r>
            <a:r>
              <a:rPr lang="en-US" altLang="zh-CN" b="1" baseline="-30000">
                <a:solidFill>
                  <a:srgbClr val="000066"/>
                </a:solidFill>
                <a:ea typeface="楷体_GB2312" pitchFamily="49" charset="-122"/>
              </a:rPr>
              <a:t>,</a:t>
            </a: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及</a:t>
            </a:r>
          </a:p>
        </p:txBody>
      </p:sp>
      <p:graphicFrame>
        <p:nvGraphicFramePr>
          <p:cNvPr id="52239" name="Object 15"/>
          <p:cNvGraphicFramePr>
            <a:graphicFrameLocks noChangeAspect="1"/>
          </p:cNvGraphicFramePr>
          <p:nvPr/>
        </p:nvGraphicFramePr>
        <p:xfrm>
          <a:off x="6877050" y="4221163"/>
          <a:ext cx="122396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公式" r:id="rId16" imgW="428524" imgH="190463" progId="Equation.3">
                  <p:embed/>
                </p:oleObj>
              </mc:Choice>
              <mc:Fallback>
                <p:oleObj name="公式" r:id="rId16" imgW="428524" imgH="190463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4221163"/>
                        <a:ext cx="1223963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0" name="Object 16"/>
          <p:cNvGraphicFramePr>
            <a:graphicFrameLocks noChangeAspect="1"/>
          </p:cNvGraphicFramePr>
          <p:nvPr/>
        </p:nvGraphicFramePr>
        <p:xfrm>
          <a:off x="2627313" y="5300663"/>
          <a:ext cx="4248150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公式" r:id="rId18" imgW="1524036" imgH="400106" progId="Equation.3">
                  <p:embed/>
                </p:oleObj>
              </mc:Choice>
              <mc:Fallback>
                <p:oleObj name="公式" r:id="rId18" imgW="1524036" imgH="40010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300663"/>
                        <a:ext cx="4248150" cy="117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1" name="Object 17"/>
          <p:cNvGraphicFramePr>
            <a:graphicFrameLocks noChangeAspect="1"/>
          </p:cNvGraphicFramePr>
          <p:nvPr/>
        </p:nvGraphicFramePr>
        <p:xfrm>
          <a:off x="323850" y="4797425"/>
          <a:ext cx="249555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" name="公式" r:id="rId20" imgW="971618" imgH="199830" progId="Equation.3">
                  <p:embed/>
                </p:oleObj>
              </mc:Choice>
              <mc:Fallback>
                <p:oleObj name="公式" r:id="rId20" imgW="971618" imgH="19983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797425"/>
                        <a:ext cx="249555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611188" y="620713"/>
            <a:ext cx="6937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800000"/>
                </a:solidFill>
                <a:ea typeface="楷体_GB2312" pitchFamily="49" charset="-122"/>
              </a:rPr>
              <a:t>证 </a:t>
            </a:r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623888" y="1062038"/>
          <a:ext cx="8274050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Equation" r:id="rId4" imgW="3095588" imgH="428653" progId="Equation.DSMT4">
                  <p:embed/>
                </p:oleObj>
              </mc:Choice>
              <mc:Fallback>
                <p:oleObj name="Equation" r:id="rId4" imgW="3095588" imgH="42865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1062038"/>
                        <a:ext cx="8274050" cy="118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2124075" y="2276475"/>
          <a:ext cx="5688013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公式" r:id="rId6" imgW="1980981" imgH="419286" progId="Equation.3">
                  <p:embed/>
                </p:oleObj>
              </mc:Choice>
              <mc:Fallback>
                <p:oleObj name="公式" r:id="rId6" imgW="1980981" imgH="41928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276475"/>
                        <a:ext cx="5688013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2051050" y="3500438"/>
          <a:ext cx="5041900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公式" r:id="rId8" imgW="1752731" imgH="476380" progId="Equation.3">
                  <p:embed/>
                </p:oleObj>
              </mc:Choice>
              <mc:Fallback>
                <p:oleObj name="公式" r:id="rId8" imgW="1752731" imgH="4763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500438"/>
                        <a:ext cx="5041900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423863" y="5181600"/>
            <a:ext cx="609600" cy="598488"/>
          </a:xfrm>
          <a:prstGeom prst="rect">
            <a:avLst/>
          </a:prstGeom>
          <a:gradFill rotWithShape="0">
            <a:gsLst>
              <a:gs pos="0">
                <a:srgbClr val="FF99FF"/>
              </a:gs>
              <a:gs pos="50000">
                <a:srgbClr val="FFFFFF"/>
              </a:gs>
              <a:gs pos="100000">
                <a:srgbClr val="FF99FF"/>
              </a:gs>
            </a:gsLst>
            <a:lin ang="0" scaled="1"/>
          </a:gra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注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95288" y="5084763"/>
            <a:ext cx="8424862" cy="1358900"/>
            <a:chOff x="204" y="337"/>
            <a:chExt cx="5307" cy="856"/>
          </a:xfrm>
        </p:grpSpPr>
        <p:sp>
          <p:nvSpPr>
            <p:cNvPr id="16393" name="Text Box 8"/>
            <p:cNvSpPr txBox="1">
              <a:spLocks noChangeArrowheads="1"/>
            </p:cNvSpPr>
            <p:nvPr/>
          </p:nvSpPr>
          <p:spPr bwMode="auto">
            <a:xfrm>
              <a:off x="204" y="337"/>
              <a:ext cx="5307" cy="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>
                  <a:ea typeface="楷体_GB2312" pitchFamily="49" charset="-122"/>
                </a:rPr>
                <a:t>       </a:t>
              </a:r>
              <a:r>
                <a:rPr lang="zh-CN" altLang="en-US" b="1">
                  <a:solidFill>
                    <a:srgbClr val="000066"/>
                  </a:solidFill>
                  <a:ea typeface="楷体_GB2312" pitchFamily="49" charset="-122"/>
                </a:rPr>
                <a:t>以上性质中               一致连续性，非负定性是本质性的</a:t>
              </a:r>
              <a:r>
                <a:rPr lang="en-US" altLang="zh-CN" b="1">
                  <a:solidFill>
                    <a:srgbClr val="000066"/>
                  </a:solidFill>
                  <a:ea typeface="楷体_GB2312" pitchFamily="49" charset="-122"/>
                </a:rPr>
                <a:t>.</a:t>
              </a:r>
            </a:p>
          </p:txBody>
        </p:sp>
        <p:graphicFrame>
          <p:nvGraphicFramePr>
            <p:cNvPr id="16394" name="Object 9"/>
            <p:cNvGraphicFramePr>
              <a:graphicFrameLocks noChangeAspect="1"/>
            </p:cNvGraphicFramePr>
            <p:nvPr/>
          </p:nvGraphicFramePr>
          <p:xfrm>
            <a:off x="1973" y="387"/>
            <a:ext cx="1027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2" name="公式" r:id="rId10" imgW="552419" imgH="171283" progId="Equation.3">
                    <p:embed/>
                  </p:oleObj>
                </mc:Choice>
                <mc:Fallback>
                  <p:oleObj name="公式" r:id="rId10" imgW="552419" imgH="171283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387"/>
                          <a:ext cx="1027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grpSp>
        <p:nvGrpSpPr>
          <p:cNvPr id="17411" name="Group 17"/>
          <p:cNvGrpSpPr>
            <a:grpSpLocks/>
          </p:cNvGrpSpPr>
          <p:nvPr/>
        </p:nvGrpSpPr>
        <p:grpSpPr bwMode="auto">
          <a:xfrm>
            <a:off x="539750" y="620713"/>
            <a:ext cx="8280400" cy="1992312"/>
            <a:chOff x="340" y="391"/>
            <a:chExt cx="5216" cy="1255"/>
          </a:xfrm>
        </p:grpSpPr>
        <p:sp>
          <p:nvSpPr>
            <p:cNvPr id="17422" name="Text Box 3"/>
            <p:cNvSpPr txBox="1">
              <a:spLocks noChangeArrowheads="1"/>
            </p:cNvSpPr>
            <p:nvPr/>
          </p:nvSpPr>
          <p:spPr bwMode="auto">
            <a:xfrm>
              <a:off x="340" y="391"/>
              <a:ext cx="5216" cy="1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>
                  <a:solidFill>
                    <a:srgbClr val="000066"/>
                  </a:solidFill>
                  <a:ea typeface="楷体_GB2312" pitchFamily="49" charset="-122"/>
                </a:rPr>
                <a:t>    </a:t>
              </a:r>
              <a:r>
                <a:rPr lang="zh-CN" altLang="en-US" b="1">
                  <a:solidFill>
                    <a:srgbClr val="800000"/>
                  </a:solidFill>
                  <a:ea typeface="楷体_GB2312" pitchFamily="49" charset="-122"/>
                </a:rPr>
                <a:t>定理</a:t>
              </a:r>
              <a:r>
                <a:rPr lang="en-US" altLang="zh-CN" b="1">
                  <a:solidFill>
                    <a:srgbClr val="800000"/>
                  </a:solidFill>
                  <a:ea typeface="楷体_GB2312" pitchFamily="49" charset="-122"/>
                </a:rPr>
                <a:t>1.5.1</a:t>
              </a:r>
              <a:r>
                <a:rPr lang="en-US" altLang="zh-CN" b="1">
                  <a:solidFill>
                    <a:srgbClr val="000066"/>
                  </a:solidFill>
                  <a:ea typeface="楷体_GB2312" pitchFamily="49" charset="-122"/>
                </a:rPr>
                <a:t> </a:t>
              </a:r>
              <a:r>
                <a:rPr lang="en-US" altLang="zh-CN" b="1">
                  <a:solidFill>
                    <a:srgbClr val="800000"/>
                  </a:solidFill>
                  <a:ea typeface="楷体_GB2312" pitchFamily="49" charset="-122"/>
                </a:rPr>
                <a:t>(</a:t>
              </a:r>
              <a:r>
                <a:rPr lang="zh-CN" altLang="en-US" b="1">
                  <a:solidFill>
                    <a:srgbClr val="800000"/>
                  </a:solidFill>
                  <a:ea typeface="楷体_GB2312" pitchFamily="49" charset="-122"/>
                </a:rPr>
                <a:t>波赫纳</a:t>
              </a:r>
              <a:r>
                <a:rPr lang="en-US" altLang="zh-CN" b="1">
                  <a:solidFill>
                    <a:srgbClr val="800000"/>
                  </a:solidFill>
                  <a:ea typeface="楷体_GB2312" pitchFamily="49" charset="-122"/>
                </a:rPr>
                <a:t>—</a:t>
              </a:r>
              <a:r>
                <a:rPr lang="zh-CN" altLang="en-US" b="1">
                  <a:solidFill>
                    <a:srgbClr val="800000"/>
                  </a:solidFill>
                  <a:ea typeface="楷体_GB2312" pitchFamily="49" charset="-122"/>
                </a:rPr>
                <a:t>辛钦</a:t>
              </a:r>
              <a:r>
                <a:rPr lang="en-US" altLang="zh-CN" b="1">
                  <a:solidFill>
                    <a:srgbClr val="800000"/>
                  </a:solidFill>
                  <a:ea typeface="楷体_GB2312" pitchFamily="49" charset="-122"/>
                </a:rPr>
                <a:t>)</a:t>
              </a:r>
              <a:r>
                <a:rPr lang="en-US" altLang="zh-CN" b="1">
                  <a:solidFill>
                    <a:srgbClr val="000066"/>
                  </a:solidFill>
                  <a:ea typeface="楷体_GB2312" pitchFamily="49" charset="-122"/>
                </a:rPr>
                <a:t> </a:t>
              </a:r>
              <a:r>
                <a:rPr lang="zh-CN" altLang="en-US" b="1">
                  <a:solidFill>
                    <a:srgbClr val="000066"/>
                  </a:solidFill>
                  <a:ea typeface="楷体_GB2312" pitchFamily="49" charset="-122"/>
                </a:rPr>
                <a:t>函数        为特征函数的充分必要条件是在</a:t>
              </a:r>
              <a:r>
                <a:rPr lang="en-US" altLang="zh-CN" b="1" i="1">
                  <a:solidFill>
                    <a:srgbClr val="000066"/>
                  </a:solidFill>
                  <a:ea typeface="楷体_GB2312" pitchFamily="49" charset="-122"/>
                </a:rPr>
                <a:t>R</a:t>
              </a:r>
              <a:r>
                <a:rPr lang="zh-CN" altLang="en-US" b="1">
                  <a:solidFill>
                    <a:srgbClr val="000066"/>
                  </a:solidFill>
                  <a:ea typeface="楷体_GB2312" pitchFamily="49" charset="-122"/>
                </a:rPr>
                <a:t>上一致连续，非负定且    </a:t>
              </a:r>
            </a:p>
          </p:txBody>
        </p:sp>
        <p:graphicFrame>
          <p:nvGraphicFramePr>
            <p:cNvPr id="17423" name="Object 4"/>
            <p:cNvGraphicFramePr>
              <a:graphicFrameLocks noChangeAspect="1"/>
            </p:cNvGraphicFramePr>
            <p:nvPr/>
          </p:nvGraphicFramePr>
          <p:xfrm>
            <a:off x="4039" y="482"/>
            <a:ext cx="47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9" name="Equation" r:id="rId4" imgW="580839" imgH="361746" progId="Equation.3">
                    <p:embed/>
                  </p:oleObj>
                </mc:Choice>
                <mc:Fallback>
                  <p:oleObj name="Equation" r:id="rId4" imgW="580839" imgH="361746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9" y="482"/>
                          <a:ext cx="47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277" name="Object 5"/>
          <p:cNvGraphicFramePr>
            <a:graphicFrameLocks noGrp="1" noChangeAspect="1"/>
          </p:cNvGraphicFramePr>
          <p:nvPr>
            <p:ph idx="4294967295"/>
          </p:nvPr>
        </p:nvGraphicFramePr>
        <p:xfrm>
          <a:off x="1476375" y="2060575"/>
          <a:ext cx="15113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Equation" r:id="rId6" imgW="1314437" imgH="380926" progId="Equation.3">
                  <p:embed/>
                </p:oleObj>
              </mc:Choice>
              <mc:Fallback>
                <p:oleObj name="Equation" r:id="rId6" imgW="1314437" imgH="38092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060575"/>
                        <a:ext cx="15113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11188" y="3500438"/>
            <a:ext cx="7993062" cy="1457325"/>
            <a:chOff x="385" y="2205"/>
            <a:chExt cx="5035" cy="918"/>
          </a:xfrm>
        </p:grpSpPr>
        <p:sp>
          <p:nvSpPr>
            <p:cNvPr id="17417" name="Text Box 7"/>
            <p:cNvSpPr txBox="1">
              <a:spLocks noChangeArrowheads="1"/>
            </p:cNvSpPr>
            <p:nvPr/>
          </p:nvSpPr>
          <p:spPr bwMode="auto">
            <a:xfrm>
              <a:off x="385" y="2205"/>
              <a:ext cx="5035" cy="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>
                  <a:solidFill>
                    <a:srgbClr val="800000"/>
                  </a:solidFill>
                  <a:ea typeface="楷体_GB2312" pitchFamily="49" charset="-122"/>
                </a:rPr>
                <a:t>      </a:t>
              </a:r>
              <a:r>
                <a:rPr lang="zh-CN" altLang="en-US" b="1">
                  <a:solidFill>
                    <a:srgbClr val="800000"/>
                  </a:solidFill>
                  <a:ea typeface="楷体_GB2312" pitchFamily="49" charset="-122"/>
                </a:rPr>
                <a:t>定理</a:t>
              </a:r>
              <a:r>
                <a:rPr lang="en-US" altLang="zh-CN" b="1">
                  <a:solidFill>
                    <a:srgbClr val="800000"/>
                  </a:solidFill>
                  <a:ea typeface="楷体_GB2312" pitchFamily="49" charset="-122"/>
                </a:rPr>
                <a:t>1.5.2 </a:t>
              </a:r>
              <a:r>
                <a:rPr lang="zh-CN" altLang="en-US" b="1">
                  <a:solidFill>
                    <a:srgbClr val="000066"/>
                  </a:solidFill>
                  <a:ea typeface="楷体_GB2312" pitchFamily="49" charset="-122"/>
                </a:rPr>
                <a:t>若随机变量</a:t>
              </a:r>
              <a:r>
                <a:rPr lang="en-US" altLang="zh-CN" b="1" i="1">
                  <a:solidFill>
                    <a:srgbClr val="000066"/>
                  </a:solidFill>
                  <a:ea typeface="楷体_GB2312" pitchFamily="49" charset="-122"/>
                </a:rPr>
                <a:t>X</a:t>
              </a:r>
              <a:r>
                <a:rPr lang="en-US" altLang="zh-CN" b="1">
                  <a:solidFill>
                    <a:srgbClr val="000066"/>
                  </a:solidFill>
                  <a:ea typeface="楷体_GB2312" pitchFamily="49" charset="-122"/>
                </a:rPr>
                <a:t> </a:t>
              </a:r>
              <a:r>
                <a:rPr lang="zh-CN" altLang="en-US" b="1">
                  <a:solidFill>
                    <a:srgbClr val="000066"/>
                  </a:solidFill>
                  <a:ea typeface="楷体_GB2312" pitchFamily="49" charset="-122"/>
                </a:rPr>
                <a:t>的</a:t>
              </a:r>
              <a:r>
                <a:rPr lang="en-US" altLang="zh-CN" b="1" i="1">
                  <a:solidFill>
                    <a:srgbClr val="000066"/>
                  </a:solidFill>
                  <a:ea typeface="楷体_GB2312" pitchFamily="49" charset="-122"/>
                </a:rPr>
                <a:t>n</a:t>
              </a:r>
              <a:r>
                <a:rPr lang="zh-CN" altLang="en-US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阶矩存在</a:t>
              </a:r>
              <a:r>
                <a:rPr lang="en-US" altLang="zh-CN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则</a:t>
              </a:r>
              <a:r>
                <a:rPr lang="en-US" altLang="zh-CN" b="1" i="1">
                  <a:solidFill>
                    <a:srgbClr val="000066"/>
                  </a:solidFill>
                  <a:ea typeface="楷体_GB2312" pitchFamily="49" charset="-122"/>
                </a:rPr>
                <a:t>X</a:t>
              </a:r>
              <a:r>
                <a:rPr lang="zh-CN" altLang="en-US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的特征函数    </a:t>
              </a:r>
              <a:r>
                <a:rPr lang="zh-CN" altLang="en-US" b="1">
                  <a:solidFill>
                    <a:srgbClr val="000066"/>
                  </a:solidFill>
                  <a:ea typeface="楷体_GB2312" pitchFamily="49" charset="-122"/>
                </a:rPr>
                <a:t>的</a:t>
              </a:r>
              <a:r>
                <a:rPr lang="en-US" altLang="zh-CN" b="1" i="1">
                  <a:solidFill>
                    <a:srgbClr val="000066"/>
                  </a:solidFill>
                  <a:ea typeface="楷体_GB2312" pitchFamily="49" charset="-122"/>
                </a:rPr>
                <a:t>k</a:t>
              </a:r>
              <a:r>
                <a:rPr lang="en-US" altLang="zh-CN" b="1">
                  <a:solidFill>
                    <a:srgbClr val="000066"/>
                  </a:solidFill>
                  <a:ea typeface="楷体_GB2312" pitchFamily="49" charset="-122"/>
                </a:rPr>
                <a:t> </a:t>
              </a:r>
              <a:r>
                <a:rPr lang="zh-CN" altLang="en-US" b="1">
                  <a:solidFill>
                    <a:srgbClr val="000066"/>
                  </a:solidFill>
                  <a:ea typeface="楷体_GB2312" pitchFamily="49" charset="-122"/>
                </a:rPr>
                <a:t>阶</a:t>
              </a:r>
            </a:p>
          </p:txBody>
        </p:sp>
        <p:graphicFrame>
          <p:nvGraphicFramePr>
            <p:cNvPr id="17418" name="Object 8"/>
            <p:cNvGraphicFramePr>
              <a:graphicFrameLocks noChangeAspect="1"/>
            </p:cNvGraphicFramePr>
            <p:nvPr/>
          </p:nvGraphicFramePr>
          <p:xfrm>
            <a:off x="1927" y="2765"/>
            <a:ext cx="478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1" name="公式" r:id="rId8" imgW="580839" imgH="361746" progId="Equation.3">
                    <p:embed/>
                  </p:oleObj>
                </mc:Choice>
                <mc:Fallback>
                  <p:oleObj name="公式" r:id="rId8" imgW="580839" imgH="361746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2765"/>
                          <a:ext cx="478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419" name="Group 9"/>
            <p:cNvGrpSpPr>
              <a:grpSpLocks/>
            </p:cNvGrpSpPr>
            <p:nvPr/>
          </p:nvGrpSpPr>
          <p:grpSpPr bwMode="auto">
            <a:xfrm>
              <a:off x="3107" y="2704"/>
              <a:ext cx="2175" cy="365"/>
              <a:chOff x="3334" y="1525"/>
              <a:chExt cx="2175" cy="365"/>
            </a:xfrm>
          </p:grpSpPr>
          <p:sp>
            <p:nvSpPr>
              <p:cNvPr id="17420" name="Text Box 10"/>
              <p:cNvSpPr txBox="1">
                <a:spLocks noChangeArrowheads="1"/>
              </p:cNvSpPr>
              <p:nvPr/>
            </p:nvSpPr>
            <p:spPr bwMode="auto">
              <a:xfrm>
                <a:off x="3334" y="1525"/>
                <a:ext cx="2175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>
                    <a:solidFill>
                      <a:srgbClr val="000066"/>
                    </a:solidFill>
                    <a:latin typeface="楷体_GB2312" pitchFamily="49" charset="-122"/>
                    <a:ea typeface="楷体_GB2312" pitchFamily="49" charset="-122"/>
                  </a:rPr>
                  <a:t>导数     存在</a:t>
                </a:r>
                <a:r>
                  <a:rPr lang="en-US" altLang="zh-CN" b="1">
                    <a:solidFill>
                      <a:srgbClr val="000066"/>
                    </a:solidFill>
                    <a:latin typeface="楷体_GB2312" pitchFamily="49" charset="-122"/>
                    <a:ea typeface="楷体_GB2312" pitchFamily="49" charset="-122"/>
                  </a:rPr>
                  <a:t>,</a:t>
                </a:r>
                <a:r>
                  <a:rPr lang="zh-CN" altLang="en-US" b="1">
                    <a:solidFill>
                      <a:srgbClr val="000066"/>
                    </a:solidFill>
                    <a:latin typeface="楷体_GB2312" pitchFamily="49" charset="-122"/>
                    <a:ea typeface="楷体_GB2312" pitchFamily="49" charset="-122"/>
                  </a:rPr>
                  <a:t>且</a:t>
                </a:r>
              </a:p>
            </p:txBody>
          </p:sp>
          <p:graphicFrame>
            <p:nvGraphicFramePr>
              <p:cNvPr id="17421" name="Object 11"/>
              <p:cNvGraphicFramePr>
                <a:graphicFrameLocks noChangeAspect="1"/>
              </p:cNvGraphicFramePr>
              <p:nvPr/>
            </p:nvGraphicFramePr>
            <p:xfrm>
              <a:off x="3923" y="1525"/>
              <a:ext cx="589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32" name="Equation" r:id="rId10" imgW="838398" imgH="495114" progId="Equation.3">
                      <p:embed/>
                    </p:oleObj>
                  </mc:Choice>
                  <mc:Fallback>
                    <p:oleObj name="Equation" r:id="rId10" imgW="838398" imgH="495114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3" y="1525"/>
                            <a:ext cx="589" cy="3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54284" name="Object 12"/>
          <p:cNvGraphicFramePr>
            <a:graphicFrameLocks noChangeAspect="1"/>
          </p:cNvGraphicFramePr>
          <p:nvPr/>
        </p:nvGraphicFramePr>
        <p:xfrm>
          <a:off x="2044700" y="5084763"/>
          <a:ext cx="491172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公式" r:id="rId12" imgW="1924140" imgH="199830" progId="Equation.3">
                  <p:embed/>
                </p:oleObj>
              </mc:Choice>
              <mc:Fallback>
                <p:oleObj name="公式" r:id="rId12" imgW="1924140" imgH="19983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5084763"/>
                        <a:ext cx="4911725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684213" y="2781300"/>
            <a:ext cx="5105400" cy="617538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rgbClr val="FFFFFF"/>
              </a:gs>
              <a:gs pos="100000">
                <a:schemeClr val="hlink"/>
              </a:gs>
            </a:gsLst>
            <a:lin ang="5400000" scaled="1"/>
          </a:gra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en-US" altLang="zh-CN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三、特征函数与</a:t>
            </a:r>
            <a:r>
              <a:rPr lang="zh-CN" altLang="en-US" sz="3200" b="1">
                <a:solidFill>
                  <a:srgbClr val="000066"/>
                </a:solidFill>
                <a:ea typeface="楷体_GB2312" pitchFamily="49" charset="-122"/>
              </a:rPr>
              <a:t>矩的关系</a:t>
            </a:r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900113" y="5876925"/>
            <a:ext cx="2012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800000"/>
                </a:solidFill>
                <a:ea typeface="楷体_GB2312" pitchFamily="49" charset="-122"/>
              </a:rPr>
              <a:t>注</a:t>
            </a:r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 逆不真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5" grpId="0" animBg="1"/>
      <p:bldP spid="5428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663575" y="758825"/>
            <a:ext cx="3536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800000"/>
                </a:solidFill>
                <a:ea typeface="楷体_GB2312" pitchFamily="49" charset="-122"/>
              </a:rPr>
              <a:t>证</a:t>
            </a:r>
            <a:r>
              <a:rPr lang="zh-CN" altLang="en-US" b="1"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仅证连续型情形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735013" y="1406525"/>
            <a:ext cx="47355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设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的概率密度为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f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)</a:t>
            </a:r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，有</a:t>
            </a: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2268538" y="2060575"/>
          <a:ext cx="4968875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公式" r:id="rId4" imgW="1790920" imgH="390739" progId="Equation.3">
                  <p:embed/>
                </p:oleObj>
              </mc:Choice>
              <mc:Fallback>
                <p:oleObj name="公式" r:id="rId4" imgW="1790920" imgH="39073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060575"/>
                        <a:ext cx="4968875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766763" y="3213100"/>
          <a:ext cx="79819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公式" r:id="rId6" imgW="3009883" imgH="304651" progId="Equation.3">
                  <p:embed/>
                </p:oleObj>
              </mc:Choice>
              <mc:Fallback>
                <p:oleObj name="公式" r:id="rId6" imgW="3009883" imgH="30465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3213100"/>
                        <a:ext cx="798195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1979613" y="5300663"/>
          <a:ext cx="6040437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Equation" r:id="rId8" imgW="2286055" imgH="304651" progId="Equation.DSMT4">
                  <p:embed/>
                </p:oleObj>
              </mc:Choice>
              <mc:Fallback>
                <p:oleObj name="Equation" r:id="rId8" imgW="2286055" imgH="304651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300663"/>
                        <a:ext cx="6040437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7"/>
          <p:cNvGraphicFramePr>
            <a:graphicFrameLocks noChangeAspect="1"/>
          </p:cNvGraphicFramePr>
          <p:nvPr/>
        </p:nvGraphicFramePr>
        <p:xfrm>
          <a:off x="755650" y="4221163"/>
          <a:ext cx="6264275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公式" r:id="rId10" imgW="2409949" imgH="304651" progId="Equation.3">
                  <p:embed/>
                </p:oleObj>
              </mc:Choice>
              <mc:Fallback>
                <p:oleObj name="公式" r:id="rId10" imgW="2409949" imgH="30465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221163"/>
                        <a:ext cx="6264275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Object 9"/>
          <p:cNvGraphicFramePr>
            <a:graphicFrameLocks noChangeAspect="1"/>
          </p:cNvGraphicFramePr>
          <p:nvPr/>
        </p:nvGraphicFramePr>
        <p:xfrm>
          <a:off x="900113" y="5373688"/>
          <a:ext cx="107950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公式" r:id="rId12" imgW="419199" imgH="199830" progId="Equation.3">
                  <p:embed/>
                </p:oleObj>
              </mc:Choice>
              <mc:Fallback>
                <p:oleObj name="公式" r:id="rId12" imgW="419199" imgH="19983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373688"/>
                        <a:ext cx="1079500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/>
      <p:bldP spid="563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684213" y="692150"/>
            <a:ext cx="19510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令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t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=0</a:t>
            </a:r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，得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755650" y="1484313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故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0" y="2276475"/>
            <a:ext cx="87487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FF3300"/>
                </a:solidFill>
                <a:ea typeface="楷体_GB2312" pitchFamily="49" charset="-122"/>
              </a:rPr>
              <a:t>    </a:t>
            </a:r>
            <a:r>
              <a:rPr lang="en-US" altLang="zh-CN" b="1">
                <a:solidFill>
                  <a:srgbClr val="800000"/>
                </a:solidFill>
                <a:ea typeface="楷体_GB2312" pitchFamily="49" charset="-122"/>
              </a:rPr>
              <a:t>Ex.9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随机变量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的概率密度为</a:t>
            </a:r>
          </a:p>
        </p:txBody>
      </p:sp>
      <p:graphicFrame>
        <p:nvGraphicFramePr>
          <p:cNvPr id="57351" name="Object 7"/>
          <p:cNvGraphicFramePr>
            <a:graphicFrameLocks noChangeAspect="1"/>
          </p:cNvGraphicFramePr>
          <p:nvPr/>
        </p:nvGraphicFramePr>
        <p:xfrm>
          <a:off x="2195513" y="2852738"/>
          <a:ext cx="48260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Equation" r:id="rId4" imgW="4800804" imgH="1457241" progId="Equation.3">
                  <p:embed/>
                </p:oleObj>
              </mc:Choice>
              <mc:Fallback>
                <p:oleObj name="Equation" r:id="rId4" imgW="4800804" imgH="145724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852738"/>
                        <a:ext cx="48260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Object 8"/>
          <p:cNvGraphicFramePr>
            <a:graphicFrameLocks noChangeAspect="1"/>
          </p:cNvGraphicFramePr>
          <p:nvPr/>
        </p:nvGraphicFramePr>
        <p:xfrm>
          <a:off x="439738" y="4292600"/>
          <a:ext cx="271938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公式" r:id="rId6" imgW="1181217" imgH="190463" progId="Equation.3">
                  <p:embed/>
                </p:oleObj>
              </mc:Choice>
              <mc:Fallback>
                <p:oleObj name="公式" r:id="rId6" imgW="1181217" imgH="19046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8" y="4292600"/>
                        <a:ext cx="271938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684213" y="5157788"/>
            <a:ext cx="619125" cy="60801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</a:p>
        </p:txBody>
      </p:sp>
      <p:graphicFrame>
        <p:nvGraphicFramePr>
          <p:cNvPr id="57354" name="Object 10"/>
          <p:cNvGraphicFramePr>
            <a:graphicFrameLocks noChangeAspect="1"/>
          </p:cNvGraphicFramePr>
          <p:nvPr/>
        </p:nvGraphicFramePr>
        <p:xfrm>
          <a:off x="1293813" y="4860925"/>
          <a:ext cx="7712075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Equation" r:id="rId8" imgW="3038303" imgH="390739" progId="Equation.DSMT4">
                  <p:embed/>
                </p:oleObj>
              </mc:Choice>
              <mc:Fallback>
                <p:oleObj name="Equation" r:id="rId8" imgW="3038303" imgH="390739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4860925"/>
                        <a:ext cx="7712075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5" name="Object 11"/>
          <p:cNvGraphicFramePr>
            <a:graphicFrameLocks noChangeAspect="1"/>
          </p:cNvGraphicFramePr>
          <p:nvPr/>
        </p:nvGraphicFramePr>
        <p:xfrm>
          <a:off x="2916238" y="765175"/>
          <a:ext cx="2795587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公式" r:id="rId10" imgW="1181217" imgH="199830" progId="Equation.3">
                  <p:embed/>
                </p:oleObj>
              </mc:Choice>
              <mc:Fallback>
                <p:oleObj name="公式" r:id="rId10" imgW="1181217" imgH="19983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765175"/>
                        <a:ext cx="2795587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6" name="Object 12"/>
          <p:cNvGraphicFramePr>
            <a:graphicFrameLocks noChangeAspect="1"/>
          </p:cNvGraphicFramePr>
          <p:nvPr/>
        </p:nvGraphicFramePr>
        <p:xfrm>
          <a:off x="2484438" y="1557338"/>
          <a:ext cx="29432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公式" r:id="rId12" imgW="1238058" imgH="199830" progId="Equation.3">
                  <p:embed/>
                </p:oleObj>
              </mc:Choice>
              <mc:Fallback>
                <p:oleObj name="公式" r:id="rId12" imgW="1238058" imgH="19983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557338"/>
                        <a:ext cx="294322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/>
      <p:bldP spid="57349" grpId="0"/>
      <p:bldP spid="57350" grpId="0" autoUpdateAnimBg="0"/>
      <p:bldP spid="5735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900113" y="692150"/>
          <a:ext cx="614997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Equation" r:id="rId4" imgW="5229328" imgH="857306" progId="Equation.3">
                  <p:embed/>
                </p:oleObj>
              </mc:Choice>
              <mc:Fallback>
                <p:oleObj name="Equation" r:id="rId4" imgW="5229328" imgH="85730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692150"/>
                        <a:ext cx="6149975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827088" y="1827213"/>
          <a:ext cx="8066087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公式" r:id="rId6" imgW="3238577" imgH="419286" progId="Equation.3">
                  <p:embed/>
                </p:oleObj>
              </mc:Choice>
              <mc:Fallback>
                <p:oleObj name="公式" r:id="rId6" imgW="3238577" imgH="41928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827213"/>
                        <a:ext cx="8066087" cy="116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468313" y="3128963"/>
          <a:ext cx="5545137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公式" r:id="rId8" imgW="2019171" imgH="380926" progId="Equation.3">
                  <p:embed/>
                </p:oleObj>
              </mc:Choice>
              <mc:Fallback>
                <p:oleObj name="公式" r:id="rId8" imgW="2019171" imgH="38092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128963"/>
                        <a:ext cx="5545137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373063" y="4365625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故</a:t>
            </a:r>
          </a:p>
        </p:txBody>
      </p:sp>
      <p:graphicFrame>
        <p:nvGraphicFramePr>
          <p:cNvPr id="58375" name="Object 7"/>
          <p:cNvGraphicFramePr>
            <a:graphicFrameLocks noGrp="1" noChangeAspect="1"/>
          </p:cNvGraphicFramePr>
          <p:nvPr>
            <p:ph idx="4294967295"/>
          </p:nvPr>
        </p:nvGraphicFramePr>
        <p:xfrm>
          <a:off x="5435600" y="5157788"/>
          <a:ext cx="3276600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公式" r:id="rId10" imgW="1457426" imgH="419286" progId="Equation.3">
                  <p:embed/>
                </p:oleObj>
              </mc:Choice>
              <mc:Fallback>
                <p:oleObj name="公式" r:id="rId10" imgW="1457426" imgH="41928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5157788"/>
                        <a:ext cx="3276600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9" name="Object 11"/>
          <p:cNvGraphicFramePr>
            <a:graphicFrameLocks noChangeAspect="1"/>
          </p:cNvGraphicFramePr>
          <p:nvPr/>
        </p:nvGraphicFramePr>
        <p:xfrm>
          <a:off x="1258888" y="4365625"/>
          <a:ext cx="30019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公式" r:id="rId12" imgW="1266922" imgH="199830" progId="Equation.3">
                  <p:embed/>
                </p:oleObj>
              </mc:Choice>
              <mc:Fallback>
                <p:oleObj name="公式" r:id="rId12" imgW="1266922" imgH="19983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365625"/>
                        <a:ext cx="3001962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0" name="Object 12"/>
          <p:cNvGraphicFramePr>
            <a:graphicFrameLocks noChangeAspect="1"/>
          </p:cNvGraphicFramePr>
          <p:nvPr/>
        </p:nvGraphicFramePr>
        <p:xfrm>
          <a:off x="1187450" y="5384800"/>
          <a:ext cx="41783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公式" r:id="rId14" imgW="1771826" imgH="199830" progId="Equation.3">
                  <p:embed/>
                </p:oleObj>
              </mc:Choice>
              <mc:Fallback>
                <p:oleObj name="公式" r:id="rId14" imgW="1771826" imgH="19983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384800"/>
                        <a:ext cx="41783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539750" y="836613"/>
            <a:ext cx="5410200" cy="617537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rgbClr val="FFFFFF"/>
              </a:gs>
              <a:gs pos="100000">
                <a:schemeClr val="hlink"/>
              </a:gs>
            </a:gsLst>
            <a:lin ang="5400000" scaled="1"/>
          </a:gra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en-US" altLang="zh-CN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三、</a:t>
            </a:r>
            <a:r>
              <a:rPr lang="zh-CN" altLang="en-US" sz="3200" b="1">
                <a:solidFill>
                  <a:srgbClr val="000066"/>
                </a:solidFill>
                <a:ea typeface="楷体_GB2312" pitchFamily="49" charset="-122"/>
              </a:rPr>
              <a:t>反演公式及唯一性定理</a:t>
            </a:r>
            <a:endParaRPr lang="zh-CN" altLang="en-US" sz="3200" b="1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468313" y="1614488"/>
            <a:ext cx="7991475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    </a:t>
            </a:r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由随机变量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的分布函数可惟一确定其特征函数：</a:t>
            </a:r>
          </a:p>
        </p:txBody>
      </p:sp>
      <p:graphicFrame>
        <p:nvGraphicFramePr>
          <p:cNvPr id="8211" name="Object 19"/>
          <p:cNvGraphicFramePr>
            <a:graphicFrameLocks noChangeAspect="1"/>
          </p:cNvGraphicFramePr>
          <p:nvPr/>
        </p:nvGraphicFramePr>
        <p:xfrm>
          <a:off x="2987675" y="2565400"/>
          <a:ext cx="23161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Equation" r:id="rId4" imgW="1990750" imgH="380926" progId="Equation.3">
                  <p:embed/>
                </p:oleObj>
              </mc:Choice>
              <mc:Fallback>
                <p:oleObj name="Equation" r:id="rId4" imgW="1990750" imgH="380926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565400"/>
                        <a:ext cx="231616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395288" y="3074988"/>
            <a:ext cx="1323975" cy="679450"/>
          </a:xfrm>
          <a:prstGeom prst="rect">
            <a:avLst/>
          </a:prstGeom>
          <a:gradFill rotWithShape="0">
            <a:gsLst>
              <a:gs pos="0">
                <a:srgbClr val="FF99FF"/>
              </a:gs>
              <a:gs pos="50000">
                <a:srgbClr val="FFFFFF"/>
              </a:gs>
              <a:gs pos="100000">
                <a:srgbClr val="FF99FF"/>
              </a:gs>
            </a:gsLst>
            <a:lin ang="0" scaled="1"/>
          </a:gradFill>
          <a:ln w="38100">
            <a:solidFill>
              <a:srgbClr val="FF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000066"/>
                </a:solidFill>
                <a:ea typeface="楷体_GB2312" pitchFamily="49" charset="-122"/>
              </a:rPr>
              <a:t>问题</a:t>
            </a:r>
          </a:p>
        </p:txBody>
      </p:sp>
      <p:sp>
        <p:nvSpPr>
          <p:cNvPr id="8220" name="Text Box 28"/>
          <p:cNvSpPr txBox="1">
            <a:spLocks noChangeArrowheads="1"/>
          </p:cNvSpPr>
          <p:nvPr/>
        </p:nvSpPr>
        <p:spPr bwMode="auto">
          <a:xfrm>
            <a:off x="684213" y="3933825"/>
            <a:ext cx="77993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能否由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的特征函数唯一确定其分布函数？</a:t>
            </a:r>
          </a:p>
        </p:txBody>
      </p:sp>
      <p:graphicFrame>
        <p:nvGraphicFramePr>
          <p:cNvPr id="8221" name="Object 29"/>
          <p:cNvGraphicFramePr>
            <a:graphicFrameLocks noChangeAspect="1"/>
          </p:cNvGraphicFramePr>
          <p:nvPr/>
        </p:nvGraphicFramePr>
        <p:xfrm>
          <a:off x="2771775" y="4746625"/>
          <a:ext cx="280828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Equation" r:id="rId6" imgW="2190580" imgH="380926" progId="Equation.3">
                  <p:embed/>
                </p:oleObj>
              </mc:Choice>
              <mc:Fallback>
                <p:oleObj name="Equation" r:id="rId6" imgW="2190580" imgH="380926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746625"/>
                        <a:ext cx="280828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2" name="Object 30"/>
          <p:cNvGraphicFramePr>
            <a:graphicFrameLocks noChangeAspect="1"/>
          </p:cNvGraphicFramePr>
          <p:nvPr/>
        </p:nvGraphicFramePr>
        <p:xfrm>
          <a:off x="2700338" y="5538788"/>
          <a:ext cx="28797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公式" r:id="rId8" imgW="2228770" imgH="390739" progId="Equation.3">
                  <p:embed/>
                </p:oleObj>
              </mc:Choice>
              <mc:Fallback>
                <p:oleObj name="公式" r:id="rId8" imgW="2228770" imgH="390739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538788"/>
                        <a:ext cx="28797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3" name="Text Box 31"/>
          <p:cNvSpPr txBox="1">
            <a:spLocks noChangeArrowheads="1"/>
          </p:cNvSpPr>
          <p:nvPr/>
        </p:nvSpPr>
        <p:spPr bwMode="auto">
          <a:xfrm>
            <a:off x="3779838" y="5322888"/>
            <a:ext cx="46196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5400" b="1">
                <a:solidFill>
                  <a:srgbClr val="FF3300"/>
                </a:solidFill>
              </a:rPr>
              <a:t>？</a:t>
            </a:r>
          </a:p>
        </p:txBody>
      </p:sp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1042988" y="5445125"/>
            <a:ext cx="1000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从而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8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0" fill="hold"/>
                                        <p:tgtEl>
                                          <p:spTgt spid="8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8" grpId="0" animBg="1" autoUpdateAnimBg="0"/>
      <p:bldP spid="8210" grpId="0" autoUpdateAnimBg="0"/>
      <p:bldP spid="8219" grpId="0" animBg="1" autoUpdateAnimBg="0"/>
      <p:bldP spid="8220" grpId="0" autoUpdateAnimBg="0"/>
      <p:bldP spid="8223" grpId="0" autoUpdateAnimBg="0"/>
      <p:bldP spid="82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页脚占位符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grpSp>
        <p:nvGrpSpPr>
          <p:cNvPr id="22531" name="Group 52"/>
          <p:cNvGrpSpPr>
            <a:grpSpLocks/>
          </p:cNvGrpSpPr>
          <p:nvPr/>
        </p:nvGrpSpPr>
        <p:grpSpPr bwMode="auto">
          <a:xfrm>
            <a:off x="250825" y="549275"/>
            <a:ext cx="8532813" cy="1457325"/>
            <a:chOff x="158" y="436"/>
            <a:chExt cx="5375" cy="918"/>
          </a:xfrm>
        </p:grpSpPr>
        <p:sp>
          <p:nvSpPr>
            <p:cNvPr id="22538" name="Rectangle 32"/>
            <p:cNvSpPr>
              <a:spLocks noChangeArrowheads="1"/>
            </p:cNvSpPr>
            <p:nvPr/>
          </p:nvSpPr>
          <p:spPr bwMode="auto">
            <a:xfrm>
              <a:off x="158" y="436"/>
              <a:ext cx="5375" cy="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>
                  <a:solidFill>
                    <a:srgbClr val="000066"/>
                  </a:solidFill>
                  <a:ea typeface="楷体_GB2312" pitchFamily="49" charset="-122"/>
                </a:rPr>
                <a:t>     </a:t>
              </a:r>
              <a:r>
                <a:rPr lang="zh-CN" altLang="en-US" b="1">
                  <a:solidFill>
                    <a:srgbClr val="800000"/>
                  </a:solidFill>
                  <a:ea typeface="楷体_GB2312" pitchFamily="49" charset="-122"/>
                </a:rPr>
                <a:t>定理</a:t>
              </a:r>
              <a:r>
                <a:rPr lang="en-US" altLang="zh-CN" b="1">
                  <a:solidFill>
                    <a:srgbClr val="800000"/>
                  </a:solidFill>
                  <a:ea typeface="楷体_GB2312" pitchFamily="49" charset="-122"/>
                </a:rPr>
                <a:t>1.5.3</a:t>
              </a:r>
              <a:r>
                <a:rPr lang="zh-CN" altLang="en-US" b="1">
                  <a:solidFill>
                    <a:srgbClr val="800000"/>
                  </a:solidFill>
                  <a:ea typeface="楷体_GB2312" pitchFamily="49" charset="-122"/>
                </a:rPr>
                <a:t>（反演公式）</a:t>
              </a:r>
              <a:r>
                <a:rPr lang="zh-CN" altLang="en-US" b="1">
                  <a:solidFill>
                    <a:srgbClr val="000066"/>
                  </a:solidFill>
                  <a:ea typeface="楷体_GB2312" pitchFamily="49" charset="-122"/>
                </a:rPr>
                <a:t>设随机变量</a:t>
              </a:r>
              <a:r>
                <a:rPr lang="en-US" altLang="zh-CN" b="1" i="1">
                  <a:solidFill>
                    <a:srgbClr val="000066"/>
                  </a:solidFill>
                  <a:ea typeface="楷体_GB2312" pitchFamily="49" charset="-122"/>
                </a:rPr>
                <a:t>X </a:t>
              </a:r>
              <a:r>
                <a:rPr lang="zh-CN" altLang="en-US" b="1">
                  <a:solidFill>
                    <a:srgbClr val="000066"/>
                  </a:solidFill>
                  <a:ea typeface="楷体_GB2312" pitchFamily="49" charset="-122"/>
                </a:rPr>
                <a:t>的分布函数和特征函数分别为</a:t>
              </a:r>
              <a:r>
                <a:rPr lang="en-US" altLang="zh-CN" b="1" i="1">
                  <a:solidFill>
                    <a:srgbClr val="000066"/>
                  </a:solidFill>
                  <a:ea typeface="楷体_GB2312" pitchFamily="49" charset="-122"/>
                </a:rPr>
                <a:t>F</a:t>
              </a:r>
              <a:r>
                <a:rPr lang="en-US" altLang="zh-CN" b="1">
                  <a:solidFill>
                    <a:srgbClr val="000066"/>
                  </a:solidFill>
                  <a:ea typeface="楷体_GB2312" pitchFamily="49" charset="-122"/>
                </a:rPr>
                <a:t>(</a:t>
              </a:r>
              <a:r>
                <a:rPr lang="en-US" altLang="zh-CN" b="1" i="1">
                  <a:solidFill>
                    <a:srgbClr val="000066"/>
                  </a:solidFill>
                  <a:ea typeface="楷体_GB2312" pitchFamily="49" charset="-122"/>
                </a:rPr>
                <a:t>x</a:t>
              </a:r>
              <a:r>
                <a:rPr lang="en-US" altLang="zh-CN" b="1">
                  <a:solidFill>
                    <a:srgbClr val="000066"/>
                  </a:solidFill>
                  <a:ea typeface="楷体_GB2312" pitchFamily="49" charset="-122"/>
                </a:rPr>
                <a:t>)</a:t>
              </a:r>
              <a:r>
                <a:rPr lang="zh-CN" altLang="en-US" b="1">
                  <a:solidFill>
                    <a:srgbClr val="000066"/>
                  </a:solidFill>
                  <a:ea typeface="楷体_GB2312" pitchFamily="49" charset="-122"/>
                </a:rPr>
                <a:t>和       </a:t>
              </a:r>
            </a:p>
          </p:txBody>
        </p:sp>
        <p:graphicFrame>
          <p:nvGraphicFramePr>
            <p:cNvPr id="22539" name="Object 33"/>
            <p:cNvGraphicFramePr>
              <a:graphicFrameLocks noChangeAspect="1"/>
            </p:cNvGraphicFramePr>
            <p:nvPr/>
          </p:nvGraphicFramePr>
          <p:xfrm>
            <a:off x="3623" y="1026"/>
            <a:ext cx="482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4" name="公式" r:id="rId4" imgW="733598" imgH="380926" progId="Equation.3">
                    <p:embed/>
                  </p:oleObj>
                </mc:Choice>
                <mc:Fallback>
                  <p:oleObj name="公式" r:id="rId4" imgW="733598" imgH="380926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3" y="1026"/>
                          <a:ext cx="482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202" name="Object 34"/>
          <p:cNvGraphicFramePr>
            <a:graphicFrameLocks noChangeAspect="1"/>
          </p:cNvGraphicFramePr>
          <p:nvPr/>
        </p:nvGraphicFramePr>
        <p:xfrm>
          <a:off x="539750" y="2852738"/>
          <a:ext cx="758190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Equation" r:id="rId6" imgW="7372393" imgH="933580" progId="Equation.3">
                  <p:embed/>
                </p:oleObj>
              </mc:Choice>
              <mc:Fallback>
                <p:oleObj name="Equation" r:id="rId6" imgW="7372393" imgH="9335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852738"/>
                        <a:ext cx="7581900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4" name="Text Box 36"/>
          <p:cNvSpPr txBox="1">
            <a:spLocks noChangeArrowheads="1"/>
          </p:cNvSpPr>
          <p:nvPr/>
        </p:nvSpPr>
        <p:spPr bwMode="auto">
          <a:xfrm>
            <a:off x="395288" y="1270000"/>
            <a:ext cx="8497887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                            </a:t>
            </a: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则对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F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)</a:t>
            </a: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的任意连续点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 b="1" baseline="-30000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 b="1" baseline="-30000">
                <a:solidFill>
                  <a:srgbClr val="000066"/>
                </a:solidFill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,</a:t>
            </a:r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（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 b="1" baseline="-30000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&lt; 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 b="1" baseline="-30000">
                <a:solidFill>
                  <a:srgbClr val="000066"/>
                </a:solidFill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）</a:t>
            </a:r>
            <a:r>
              <a:rPr lang="en-US" altLang="zh-CN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有</a:t>
            </a:r>
            <a:endParaRPr lang="zh-CN" altLang="en-US" sz="2400">
              <a:solidFill>
                <a:srgbClr val="000066"/>
              </a:solidFill>
            </a:endParaRPr>
          </a:p>
        </p:txBody>
      </p: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323850" y="4005263"/>
            <a:ext cx="8297863" cy="1992312"/>
            <a:chOff x="340" y="845"/>
            <a:chExt cx="5227" cy="1255"/>
          </a:xfrm>
        </p:grpSpPr>
        <p:sp>
          <p:nvSpPr>
            <p:cNvPr id="22535" name="Rectangle 49"/>
            <p:cNvSpPr>
              <a:spLocks noChangeArrowheads="1"/>
            </p:cNvSpPr>
            <p:nvPr/>
          </p:nvSpPr>
          <p:spPr bwMode="auto">
            <a:xfrm>
              <a:off x="340" y="845"/>
              <a:ext cx="5125" cy="1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  </a:t>
              </a:r>
              <a:r>
                <a:rPr lang="zh-CN" altLang="en-US" b="1">
                  <a:solidFill>
                    <a:srgbClr val="800000"/>
                  </a:solidFill>
                  <a:ea typeface="楷体_GB2312" pitchFamily="49" charset="-122"/>
                </a:rPr>
                <a:t>推论</a:t>
              </a:r>
              <a:r>
                <a:rPr lang="en-US" altLang="zh-CN" b="1">
                  <a:solidFill>
                    <a:srgbClr val="800000"/>
                  </a:solidFill>
                  <a:ea typeface="楷体_GB2312" pitchFamily="49" charset="-122"/>
                </a:rPr>
                <a:t>1(</a:t>
              </a:r>
              <a:r>
                <a:rPr lang="zh-CN" altLang="en-US" b="1">
                  <a:solidFill>
                    <a:srgbClr val="800000"/>
                  </a:solidFill>
                  <a:latin typeface="楷体_GB2312" pitchFamily="49" charset="-122"/>
                  <a:ea typeface="楷体_GB2312" pitchFamily="49" charset="-122"/>
                </a:rPr>
                <a:t>唯一性定理</a:t>
              </a:r>
              <a:r>
                <a:rPr lang="en-US" altLang="zh-CN" b="1">
                  <a:solidFill>
                    <a:srgbClr val="800000"/>
                  </a:solidFill>
                  <a:latin typeface="楷体_GB2312" pitchFamily="49" charset="-122"/>
                  <a:ea typeface="楷体_GB2312" pitchFamily="49" charset="-122"/>
                </a:rPr>
                <a:t>)</a:t>
              </a:r>
              <a:r>
                <a:rPr lang="zh-CN" altLang="en-US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分布函数</a:t>
              </a:r>
              <a:r>
                <a:rPr lang="en-US" altLang="zh-CN" b="1" i="1">
                  <a:solidFill>
                    <a:srgbClr val="000066"/>
                  </a:solidFill>
                  <a:ea typeface="楷体_GB2312" pitchFamily="49" charset="-122"/>
                </a:rPr>
                <a:t>F</a:t>
              </a:r>
              <a:r>
                <a:rPr lang="en-US" altLang="zh-CN" b="1" baseline="-25000">
                  <a:solidFill>
                    <a:srgbClr val="000066"/>
                  </a:solidFill>
                  <a:ea typeface="楷体_GB2312" pitchFamily="49" charset="-122"/>
                </a:rPr>
                <a:t>1</a:t>
              </a:r>
              <a:r>
                <a:rPr lang="en-US" altLang="zh-CN" b="1">
                  <a:solidFill>
                    <a:srgbClr val="000066"/>
                  </a:solidFill>
                  <a:ea typeface="楷体_GB2312" pitchFamily="49" charset="-122"/>
                </a:rPr>
                <a:t>(</a:t>
              </a:r>
              <a:r>
                <a:rPr lang="en-US" altLang="zh-CN" b="1" i="1">
                  <a:solidFill>
                    <a:srgbClr val="000066"/>
                  </a:solidFill>
                  <a:ea typeface="楷体_GB2312" pitchFamily="49" charset="-122"/>
                </a:rPr>
                <a:t>x</a:t>
              </a:r>
              <a:r>
                <a:rPr lang="en-US" altLang="zh-CN" b="1">
                  <a:solidFill>
                    <a:srgbClr val="000066"/>
                  </a:solidFill>
                  <a:ea typeface="楷体_GB2312" pitchFamily="49" charset="-122"/>
                </a:rPr>
                <a:t>)</a:t>
              </a:r>
              <a:r>
                <a:rPr lang="zh-CN" altLang="en-US" b="1">
                  <a:solidFill>
                    <a:srgbClr val="000066"/>
                  </a:solidFill>
                  <a:ea typeface="楷体_GB2312" pitchFamily="49" charset="-122"/>
                </a:rPr>
                <a:t>和</a:t>
              </a:r>
              <a:r>
                <a:rPr lang="en-US" altLang="zh-CN" b="1" i="1">
                  <a:solidFill>
                    <a:srgbClr val="000066"/>
                  </a:solidFill>
                  <a:ea typeface="楷体_GB2312" pitchFamily="49" charset="-122"/>
                </a:rPr>
                <a:t>F</a:t>
              </a:r>
              <a:r>
                <a:rPr lang="en-US" altLang="zh-CN" b="1" baseline="-25000">
                  <a:solidFill>
                    <a:srgbClr val="000066"/>
                  </a:solidFill>
                  <a:ea typeface="楷体_GB2312" pitchFamily="49" charset="-122"/>
                </a:rPr>
                <a:t>2</a:t>
              </a:r>
              <a:r>
                <a:rPr lang="en-US" altLang="zh-CN" b="1">
                  <a:solidFill>
                    <a:srgbClr val="000066"/>
                  </a:solidFill>
                  <a:ea typeface="楷体_GB2312" pitchFamily="49" charset="-122"/>
                </a:rPr>
                <a:t>(</a:t>
              </a:r>
              <a:r>
                <a:rPr lang="en-US" altLang="zh-CN" b="1" i="1">
                  <a:solidFill>
                    <a:srgbClr val="000066"/>
                  </a:solidFill>
                  <a:ea typeface="楷体_GB2312" pitchFamily="49" charset="-122"/>
                </a:rPr>
                <a:t>x</a:t>
              </a:r>
              <a:r>
                <a:rPr lang="en-US" altLang="zh-CN" b="1">
                  <a:solidFill>
                    <a:srgbClr val="000066"/>
                  </a:solidFill>
                  <a:ea typeface="楷体_GB2312" pitchFamily="49" charset="-122"/>
                </a:rPr>
                <a:t>)</a:t>
              </a:r>
              <a:r>
                <a:rPr lang="zh-CN" altLang="en-US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恒等的充要条件是它们的特征函数    和    </a:t>
              </a:r>
            </a:p>
            <a:p>
              <a:pPr algn="just"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恒等</a:t>
              </a:r>
              <a:r>
                <a:rPr lang="en-US" altLang="zh-CN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.</a:t>
              </a:r>
            </a:p>
          </p:txBody>
        </p:sp>
        <p:graphicFrame>
          <p:nvGraphicFramePr>
            <p:cNvPr id="22536" name="Object 50"/>
            <p:cNvGraphicFramePr>
              <a:graphicFrameLocks noChangeAspect="1"/>
            </p:cNvGraphicFramePr>
            <p:nvPr/>
          </p:nvGraphicFramePr>
          <p:xfrm>
            <a:off x="4241" y="1344"/>
            <a:ext cx="536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6" name="公式" r:id="rId8" imgW="323725" imgH="190463" progId="Equation.3">
                    <p:embed/>
                  </p:oleObj>
                </mc:Choice>
                <mc:Fallback>
                  <p:oleObj name="公式" r:id="rId8" imgW="323725" imgH="190463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1344"/>
                          <a:ext cx="536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7" name="Object 51"/>
            <p:cNvGraphicFramePr>
              <a:graphicFrameLocks noChangeAspect="1"/>
            </p:cNvGraphicFramePr>
            <p:nvPr/>
          </p:nvGraphicFramePr>
          <p:xfrm>
            <a:off x="5012" y="1344"/>
            <a:ext cx="555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7" name="公式" r:id="rId10" imgW="342819" imgH="190463" progId="Equation.3">
                    <p:embed/>
                  </p:oleObj>
                </mc:Choice>
                <mc:Fallback>
                  <p:oleObj name="公式" r:id="rId10" imgW="342819" imgH="190463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2" y="1344"/>
                          <a:ext cx="555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95288" y="620713"/>
            <a:ext cx="8280400" cy="1992312"/>
            <a:chOff x="340" y="482"/>
            <a:chExt cx="5216" cy="1255"/>
          </a:xfrm>
        </p:grpSpPr>
        <p:sp>
          <p:nvSpPr>
            <p:cNvPr id="23563" name="Rectangle 5"/>
            <p:cNvSpPr>
              <a:spLocks noChangeArrowheads="1"/>
            </p:cNvSpPr>
            <p:nvPr/>
          </p:nvSpPr>
          <p:spPr bwMode="auto">
            <a:xfrm>
              <a:off x="340" y="482"/>
              <a:ext cx="5216" cy="1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   </a:t>
              </a:r>
              <a:r>
                <a:rPr lang="zh-CN" altLang="en-US" b="1">
                  <a:solidFill>
                    <a:srgbClr val="800000"/>
                  </a:solidFill>
                  <a:latin typeface="楷体_GB2312" pitchFamily="49" charset="-122"/>
                  <a:ea typeface="楷体_GB2312" pitchFamily="49" charset="-122"/>
                </a:rPr>
                <a:t>推论</a:t>
              </a:r>
              <a:r>
                <a:rPr lang="en-US" altLang="zh-CN" b="1">
                  <a:solidFill>
                    <a:srgbClr val="800000"/>
                  </a:solidFill>
                  <a:ea typeface="楷体_GB2312" pitchFamily="49" charset="-122"/>
                </a:rPr>
                <a:t>2</a:t>
              </a:r>
              <a:r>
                <a:rPr lang="en-US" altLang="zh-CN" b="1">
                  <a:solidFill>
                    <a:srgbClr val="000066"/>
                  </a:solidFill>
                  <a:ea typeface="楷体_GB2312" pitchFamily="49" charset="-122"/>
                </a:rPr>
                <a:t> </a:t>
              </a:r>
              <a:r>
                <a:rPr lang="zh-CN" altLang="en-US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若随机变量</a:t>
              </a:r>
              <a:r>
                <a:rPr lang="en-US" altLang="zh-CN" b="1" i="1">
                  <a:solidFill>
                    <a:srgbClr val="000066"/>
                  </a:solidFill>
                  <a:ea typeface="楷体_GB2312" pitchFamily="49" charset="-122"/>
                </a:rPr>
                <a:t>X</a:t>
              </a:r>
              <a:r>
                <a:rPr lang="zh-CN" altLang="en-US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的特征函数    在</a:t>
              </a:r>
              <a:r>
                <a:rPr lang="en-US" altLang="zh-CN" b="1">
                  <a:solidFill>
                    <a:srgbClr val="000066"/>
                  </a:solidFill>
                  <a:ea typeface="楷体_GB2312" pitchFamily="49" charset="-122"/>
                </a:rPr>
                <a:t>R</a:t>
              </a:r>
              <a:r>
                <a:rPr lang="zh-CN" altLang="en-US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上绝对可积，则</a:t>
              </a:r>
              <a:r>
                <a:rPr lang="en-US" altLang="zh-CN" b="1" i="1">
                  <a:solidFill>
                    <a:srgbClr val="000066"/>
                  </a:solidFill>
                  <a:ea typeface="楷体_GB2312" pitchFamily="49" charset="-122"/>
                </a:rPr>
                <a:t>X</a:t>
              </a:r>
              <a:r>
                <a:rPr lang="zh-CN" altLang="en-US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为连续型随机变量，其概率密度为</a:t>
              </a:r>
            </a:p>
          </p:txBody>
        </p:sp>
        <p:graphicFrame>
          <p:nvGraphicFramePr>
            <p:cNvPr id="23564" name="Object 6"/>
            <p:cNvGraphicFramePr>
              <a:graphicFrameLocks noChangeAspect="1"/>
            </p:cNvGraphicFramePr>
            <p:nvPr/>
          </p:nvGraphicFramePr>
          <p:xfrm>
            <a:off x="4331" y="593"/>
            <a:ext cx="454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8" name="Equation" r:id="rId4" imgW="647893" imgH="380926" progId="Equation.3">
                    <p:embed/>
                  </p:oleObj>
                </mc:Choice>
                <mc:Fallback>
                  <p:oleObj name="Equation" r:id="rId4" imgW="647893" imgH="380926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1" y="593"/>
                          <a:ext cx="454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896" name="Object 8"/>
          <p:cNvGraphicFramePr>
            <a:graphicFrameLocks noChangeAspect="1"/>
          </p:cNvGraphicFramePr>
          <p:nvPr/>
        </p:nvGraphicFramePr>
        <p:xfrm>
          <a:off x="1979613" y="2325688"/>
          <a:ext cx="431958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Equation" r:id="rId6" imgW="3695522" imgH="619116" progId="Equation.3">
                  <p:embed/>
                </p:oleObj>
              </mc:Choice>
              <mc:Fallback>
                <p:oleObj name="Equation" r:id="rId6" imgW="3695522" imgH="61911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325688"/>
                        <a:ext cx="4319587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7" name="AutoShape 9"/>
          <p:cNvSpPr>
            <a:spLocks noChangeArrowheads="1"/>
          </p:cNvSpPr>
          <p:nvPr/>
        </p:nvSpPr>
        <p:spPr bwMode="auto">
          <a:xfrm>
            <a:off x="6915150" y="2205038"/>
            <a:ext cx="1905000" cy="533400"/>
          </a:xfrm>
          <a:prstGeom prst="wedgeRoundRectCallout">
            <a:avLst>
              <a:gd name="adj1" fmla="val -79833"/>
              <a:gd name="adj2" fmla="val 50597"/>
              <a:gd name="adj3" fmla="val 16667"/>
            </a:avLst>
          </a:prstGeom>
          <a:gradFill rotWithShape="0">
            <a:gsLst>
              <a:gs pos="0">
                <a:srgbClr val="FF99FF"/>
              </a:gs>
              <a:gs pos="50000">
                <a:srgbClr val="FFFFFF"/>
              </a:gs>
              <a:gs pos="100000">
                <a:srgbClr val="FF99FF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66"/>
                </a:solidFill>
                <a:ea typeface="楷体_GB2312" pitchFamily="49" charset="-122"/>
              </a:rPr>
              <a:t>反演公式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539750" y="3176588"/>
            <a:ext cx="630238" cy="617537"/>
          </a:xfrm>
          <a:prstGeom prst="rect">
            <a:avLst/>
          </a:prstGeom>
          <a:gradFill rotWithShape="0">
            <a:gsLst>
              <a:gs pos="0">
                <a:srgbClr val="FF99FF"/>
              </a:gs>
              <a:gs pos="50000">
                <a:srgbClr val="FFFFFF"/>
              </a:gs>
              <a:gs pos="100000">
                <a:srgbClr val="FF99FF"/>
              </a:gs>
            </a:gsLst>
            <a:lin ang="0" scaled="1"/>
          </a:gra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注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323850" y="3140075"/>
            <a:ext cx="8259763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对于连续型随机变量</a:t>
            </a:r>
            <a:r>
              <a:rPr lang="en-US" altLang="zh-CN" b="1" i="1" dirty="0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zh-CN" altLang="en-US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，概率密度与特征函数互</a:t>
            </a:r>
            <a:r>
              <a:rPr lang="zh-CN" altLang="en-US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Fourier</a:t>
            </a:r>
            <a:r>
              <a:rPr lang="zh-CN" altLang="en-US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变换</a:t>
            </a:r>
            <a:r>
              <a:rPr lang="en-US" altLang="zh-CN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仅差一个负号</a:t>
            </a:r>
            <a:r>
              <a:rPr lang="en-US" altLang="zh-CN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).</a:t>
            </a:r>
            <a:endParaRPr lang="en-US" altLang="zh-CN" sz="2400" dirty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7900" name="Object 12"/>
          <p:cNvGraphicFramePr>
            <a:graphicFrameLocks noChangeAspect="1"/>
          </p:cNvGraphicFramePr>
          <p:nvPr/>
        </p:nvGraphicFramePr>
        <p:xfrm>
          <a:off x="2339975" y="5229225"/>
          <a:ext cx="58070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Equation" r:id="rId8" imgW="5257748" imgH="428653" progId="Equation.3">
                  <p:embed/>
                </p:oleObj>
              </mc:Choice>
              <mc:Fallback>
                <p:oleObj name="Equation" r:id="rId8" imgW="5257748" imgH="42865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229225"/>
                        <a:ext cx="58070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708025" y="5802313"/>
            <a:ext cx="2622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其特征函数为</a:t>
            </a:r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250825" y="4508500"/>
            <a:ext cx="87487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推论</a:t>
            </a:r>
            <a:r>
              <a:rPr lang="en-US" altLang="zh-CN" b="1">
                <a:solidFill>
                  <a:srgbClr val="800000"/>
                </a:solidFill>
                <a:ea typeface="楷体_GB2312" pitchFamily="49" charset="-122"/>
              </a:rPr>
              <a:t>3</a:t>
            </a:r>
            <a:r>
              <a:rPr lang="en-US" altLang="zh-CN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随机变量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X </a:t>
            </a: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是离散型的</a:t>
            </a:r>
            <a:r>
              <a:rPr lang="en-US" altLang="zh-CN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其分布律为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7" grpId="0" animBg="1" autoUpdateAnimBg="0"/>
      <p:bldP spid="37898" grpId="0" animBg="1" autoUpdateAnimBg="0"/>
      <p:bldP spid="37899" grpId="0"/>
      <p:bldP spid="37901" grpId="0" autoUpdateAnimBg="0"/>
      <p:bldP spid="3790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1763713" y="1557338"/>
          <a:ext cx="58356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公式" r:id="rId4" imgW="2181255" imgH="304651" progId="Equation.3">
                  <p:embed/>
                </p:oleObj>
              </mc:Choice>
              <mc:Fallback>
                <p:oleObj name="公式" r:id="rId4" imgW="2181255" imgH="30465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557338"/>
                        <a:ext cx="583565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1763713" y="2565400"/>
          <a:ext cx="266700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公式" r:id="rId6" imgW="2533844" imgH="685577" progId="Equation.3">
                  <p:embed/>
                </p:oleObj>
              </mc:Choice>
              <mc:Fallback>
                <p:oleObj name="公式" r:id="rId6" imgW="2533844" imgH="68557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565400"/>
                        <a:ext cx="266700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512763" y="4227513"/>
            <a:ext cx="590550" cy="579437"/>
          </a:xfrm>
          <a:prstGeom prst="rect">
            <a:avLst/>
          </a:prstGeom>
          <a:gradFill rotWithShape="0">
            <a:gsLst>
              <a:gs pos="0">
                <a:srgbClr val="FF99FF"/>
              </a:gs>
              <a:gs pos="50000">
                <a:srgbClr val="FFFFFF"/>
              </a:gs>
              <a:gs pos="100000">
                <a:srgbClr val="FF99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注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87450" y="4221163"/>
            <a:ext cx="7240588" cy="579437"/>
            <a:chOff x="720" y="931"/>
            <a:chExt cx="4561" cy="365"/>
          </a:xfrm>
        </p:grpSpPr>
        <p:graphicFrame>
          <p:nvGraphicFramePr>
            <p:cNvPr id="6161" name="Object 6"/>
            <p:cNvGraphicFramePr>
              <a:graphicFrameLocks noChangeAspect="1"/>
            </p:cNvGraphicFramePr>
            <p:nvPr/>
          </p:nvGraphicFramePr>
          <p:xfrm>
            <a:off x="1008" y="1008"/>
            <a:ext cx="744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1" name="Equation" r:id="rId8" imgW="543093" imgH="190463" progId="Equation.3">
                    <p:embed/>
                  </p:oleObj>
                </mc:Choice>
                <mc:Fallback>
                  <p:oleObj name="Equation" r:id="rId8" imgW="543093" imgH="190463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008"/>
                          <a:ext cx="744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2" name="Text Box 7"/>
            <p:cNvSpPr txBox="1">
              <a:spLocks noChangeArrowheads="1"/>
            </p:cNvSpPr>
            <p:nvPr/>
          </p:nvSpPr>
          <p:spPr bwMode="auto">
            <a:xfrm>
              <a:off x="720" y="931"/>
              <a:ext cx="456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>
                  <a:solidFill>
                    <a:srgbClr val="000066"/>
                  </a:solidFill>
                </a:rPr>
                <a:t>1</a:t>
              </a:r>
              <a:r>
                <a:rPr lang="zh-CN" altLang="en-US" b="1">
                  <a:solidFill>
                    <a:srgbClr val="000066"/>
                  </a:solidFill>
                </a:rPr>
                <a:t>）          </a:t>
              </a:r>
              <a:r>
                <a:rPr lang="en-US" altLang="zh-CN" b="1">
                  <a:solidFill>
                    <a:srgbClr val="000066"/>
                  </a:solidFill>
                </a:rPr>
                <a:t>cos</a:t>
              </a:r>
              <a:r>
                <a:rPr lang="en-US" altLang="zh-CN" b="1" i="1">
                  <a:solidFill>
                    <a:srgbClr val="000066"/>
                  </a:solidFill>
                </a:rPr>
                <a:t>tx </a:t>
              </a:r>
              <a:r>
                <a:rPr lang="zh-CN" altLang="en-US" b="1">
                  <a:solidFill>
                    <a:srgbClr val="000066"/>
                  </a:solidFill>
                  <a:ea typeface="楷体_GB2312" pitchFamily="49" charset="-122"/>
                </a:rPr>
                <a:t>和 </a:t>
              </a:r>
              <a:r>
                <a:rPr lang="en-US" altLang="zh-CN" b="1">
                  <a:solidFill>
                    <a:srgbClr val="000066"/>
                  </a:solidFill>
                </a:rPr>
                <a:t>sin</a:t>
              </a:r>
              <a:r>
                <a:rPr lang="en-US" altLang="zh-CN" b="1" i="1">
                  <a:solidFill>
                    <a:srgbClr val="000066"/>
                  </a:solidFill>
                </a:rPr>
                <a:t>tx</a:t>
              </a:r>
              <a:r>
                <a:rPr lang="en-US" altLang="zh-CN" b="1">
                  <a:solidFill>
                    <a:srgbClr val="000066"/>
                  </a:solidFill>
                </a:rPr>
                <a:t> </a:t>
              </a:r>
              <a:r>
                <a:rPr lang="zh-CN" altLang="en-US" b="1">
                  <a:solidFill>
                    <a:srgbClr val="000066"/>
                  </a:solidFill>
                  <a:ea typeface="楷体_GB2312" pitchFamily="49" charset="-122"/>
                </a:rPr>
                <a:t>均为有界函数</a:t>
              </a:r>
              <a:r>
                <a:rPr lang="en-US" altLang="zh-CN" b="1">
                  <a:solidFill>
                    <a:srgbClr val="000066"/>
                  </a:solidFill>
                  <a:ea typeface="楷体_GB2312" pitchFamily="49" charset="-122"/>
                </a:rPr>
                <a:t>, </a:t>
              </a:r>
              <a:r>
                <a:rPr lang="zh-CN" altLang="en-US" b="1">
                  <a:solidFill>
                    <a:srgbClr val="000066"/>
                  </a:solidFill>
                  <a:ea typeface="楷体_GB2312" pitchFamily="49" charset="-122"/>
                </a:rPr>
                <a:t>故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763713" y="4941888"/>
            <a:ext cx="2817812" cy="630237"/>
            <a:chOff x="1202" y="2029"/>
            <a:chExt cx="1775" cy="397"/>
          </a:xfrm>
        </p:grpSpPr>
        <p:graphicFrame>
          <p:nvGraphicFramePr>
            <p:cNvPr id="6159" name="Object 9"/>
            <p:cNvGraphicFramePr>
              <a:graphicFrameLocks noChangeAspect="1"/>
            </p:cNvGraphicFramePr>
            <p:nvPr/>
          </p:nvGraphicFramePr>
          <p:xfrm>
            <a:off x="1202" y="2069"/>
            <a:ext cx="793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2" name="Equation" r:id="rId10" imgW="476039" imgH="199830" progId="Equation.DSMT4">
                    <p:embed/>
                  </p:oleObj>
                </mc:Choice>
                <mc:Fallback>
                  <p:oleObj name="Equation" r:id="rId10" imgW="476039" imgH="19983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2069"/>
                          <a:ext cx="793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0" name="Text Box 10"/>
            <p:cNvSpPr txBox="1">
              <a:spLocks noChangeArrowheads="1"/>
            </p:cNvSpPr>
            <p:nvPr/>
          </p:nvSpPr>
          <p:spPr bwMode="auto">
            <a:xfrm>
              <a:off x="1965" y="2029"/>
              <a:ext cx="10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>
                  <a:solidFill>
                    <a:srgbClr val="800000"/>
                  </a:solidFill>
                  <a:latin typeface="楷体_GB2312" pitchFamily="49" charset="-122"/>
                  <a:ea typeface="楷体_GB2312" pitchFamily="49" charset="-122"/>
                </a:rPr>
                <a:t>总存在</a:t>
              </a:r>
              <a:r>
                <a:rPr lang="en-US" altLang="zh-CN" b="1">
                  <a:solidFill>
                    <a:srgbClr val="800000"/>
                  </a:solidFill>
                  <a:latin typeface="楷体_GB2312" pitchFamily="49" charset="-122"/>
                  <a:ea typeface="楷体_GB2312" pitchFamily="49" charset="-122"/>
                </a:rPr>
                <a:t>.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116013" y="5734050"/>
            <a:ext cx="6335712" cy="603250"/>
            <a:chOff x="839" y="2523"/>
            <a:chExt cx="3344" cy="380"/>
          </a:xfrm>
        </p:grpSpPr>
        <p:sp>
          <p:nvSpPr>
            <p:cNvPr id="6157" name="Text Box 12"/>
            <p:cNvSpPr txBox="1">
              <a:spLocks noChangeArrowheads="1"/>
            </p:cNvSpPr>
            <p:nvPr/>
          </p:nvSpPr>
          <p:spPr bwMode="auto">
            <a:xfrm>
              <a:off x="839" y="2538"/>
              <a:ext cx="33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>
                  <a:solidFill>
                    <a:srgbClr val="000066"/>
                  </a:solidFill>
                  <a:ea typeface="楷体_GB2312" pitchFamily="49" charset="-122"/>
                </a:rPr>
                <a:t>2)   </a:t>
              </a:r>
              <a:r>
                <a:rPr lang="en-US" altLang="zh-CN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       </a:t>
              </a:r>
              <a:r>
                <a:rPr lang="zh-CN" altLang="en-US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是实变量</a:t>
              </a:r>
              <a:r>
                <a:rPr lang="en-US" altLang="zh-CN" b="1" i="1">
                  <a:solidFill>
                    <a:srgbClr val="000066"/>
                  </a:solidFill>
                  <a:ea typeface="楷体_GB2312" pitchFamily="49" charset="-122"/>
                </a:rPr>
                <a:t>t </a:t>
              </a:r>
              <a:r>
                <a:rPr lang="zh-CN" altLang="en-US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的复值函数</a:t>
              </a:r>
              <a:r>
                <a:rPr lang="en-US" altLang="zh-CN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.</a:t>
              </a:r>
            </a:p>
          </p:txBody>
        </p:sp>
        <p:graphicFrame>
          <p:nvGraphicFramePr>
            <p:cNvPr id="6158" name="Object 13"/>
            <p:cNvGraphicFramePr>
              <a:graphicFrameLocks noChangeAspect="1"/>
            </p:cNvGraphicFramePr>
            <p:nvPr/>
          </p:nvGraphicFramePr>
          <p:xfrm>
            <a:off x="1247" y="2523"/>
            <a:ext cx="816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3" name="Equation" r:id="rId12" imgW="476039" imgH="199830" progId="Equation.DSMT4">
                    <p:embed/>
                  </p:oleObj>
                </mc:Choice>
                <mc:Fallback>
                  <p:oleObj name="Equation" r:id="rId12" imgW="476039" imgH="19983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2523"/>
                          <a:ext cx="816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022" name="Object 14"/>
          <p:cNvGraphicFramePr>
            <a:graphicFrameLocks noChangeAspect="1"/>
          </p:cNvGraphicFramePr>
          <p:nvPr/>
        </p:nvGraphicFramePr>
        <p:xfrm>
          <a:off x="611188" y="765175"/>
          <a:ext cx="54006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公式" r:id="rId14" imgW="2019171" imgH="199830" progId="Equation.3">
                  <p:embed/>
                </p:oleObj>
              </mc:Choice>
              <mc:Fallback>
                <p:oleObj name="公式" r:id="rId14" imgW="2019171" imgH="19983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765175"/>
                        <a:ext cx="540067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3" name="AutoShape 15"/>
          <p:cNvSpPr>
            <a:spLocks noChangeArrowheads="1"/>
          </p:cNvSpPr>
          <p:nvPr/>
        </p:nvSpPr>
        <p:spPr bwMode="auto">
          <a:xfrm>
            <a:off x="6877050" y="692150"/>
            <a:ext cx="2057400" cy="1143000"/>
          </a:xfrm>
          <a:prstGeom prst="wedgeRoundRectCallout">
            <a:avLst>
              <a:gd name="adj1" fmla="val -91898"/>
              <a:gd name="adj2" fmla="val -3472"/>
              <a:gd name="adj3" fmla="val 16667"/>
            </a:avLst>
          </a:prstGeom>
          <a:gradFill rotWithShape="0">
            <a:gsLst>
              <a:gs pos="0">
                <a:srgbClr val="FF99FF"/>
              </a:gs>
              <a:gs pos="50000">
                <a:srgbClr val="FFFFFF"/>
              </a:gs>
              <a:gs pos="100000">
                <a:srgbClr val="FF99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是实随机变量</a:t>
            </a:r>
          </a:p>
        </p:txBody>
      </p:sp>
      <p:sp>
        <p:nvSpPr>
          <p:cNvPr id="43024" name="AutoShape 16"/>
          <p:cNvSpPr>
            <a:spLocks noChangeArrowheads="1"/>
          </p:cNvSpPr>
          <p:nvPr/>
        </p:nvSpPr>
        <p:spPr bwMode="auto">
          <a:xfrm>
            <a:off x="5435600" y="2492375"/>
            <a:ext cx="2520950" cy="1657350"/>
          </a:xfrm>
          <a:prstGeom prst="wedgeRoundRectCallout">
            <a:avLst>
              <a:gd name="adj1" fmla="val -85454"/>
              <a:gd name="adj2" fmla="val -25671"/>
              <a:gd name="adj3" fmla="val 16667"/>
            </a:avLst>
          </a:prstGeom>
          <a:gradFill rotWithShape="0">
            <a:gsLst>
              <a:gs pos="0">
                <a:srgbClr val="FF99FF"/>
              </a:gs>
              <a:gs pos="50000">
                <a:srgbClr val="FFFFFF"/>
              </a:gs>
              <a:gs pos="100000">
                <a:srgbClr val="FF99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求随机变量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的函数的数学期望</a:t>
            </a:r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>
            <a:off x="1763713" y="5589588"/>
            <a:ext cx="2592387" cy="0"/>
          </a:xfrm>
          <a:prstGeom prst="line">
            <a:avLst/>
          </a:prstGeom>
          <a:noFill/>
          <a:ln w="38100">
            <a:solidFill>
              <a:srgbClr val="33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nimBg="1"/>
      <p:bldP spid="43023" grpId="0" animBg="1"/>
      <p:bldP spid="43024" grpId="0" animBg="1"/>
      <p:bldP spid="430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页脚占位符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graphicFrame>
        <p:nvGraphicFramePr>
          <p:cNvPr id="9249" name="Object 33"/>
          <p:cNvGraphicFramePr>
            <a:graphicFrameLocks noChangeAspect="1"/>
          </p:cNvGraphicFramePr>
          <p:nvPr/>
        </p:nvGraphicFramePr>
        <p:xfrm>
          <a:off x="1908175" y="620713"/>
          <a:ext cx="465137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name="Equation" r:id="rId4" imgW="4048111" imgH="933580" progId="Equation.3">
                  <p:embed/>
                </p:oleObj>
              </mc:Choice>
              <mc:Fallback>
                <p:oleObj name="Equation" r:id="rId4" imgW="4048111" imgH="9335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620713"/>
                        <a:ext cx="4651375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6" name="Object 40"/>
          <p:cNvGraphicFramePr>
            <a:graphicFrameLocks noChangeAspect="1"/>
          </p:cNvGraphicFramePr>
          <p:nvPr/>
        </p:nvGraphicFramePr>
        <p:xfrm>
          <a:off x="1908175" y="1773238"/>
          <a:ext cx="3889375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name="公式" r:id="rId6" imgW="1352627" imgH="380926" progId="Equation.3">
                  <p:embed/>
                </p:oleObj>
              </mc:Choice>
              <mc:Fallback>
                <p:oleObj name="公式" r:id="rId6" imgW="1352627" imgH="380926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773238"/>
                        <a:ext cx="3889375" cy="112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7" name="Text Box 41"/>
          <p:cNvSpPr txBox="1">
            <a:spLocks noChangeArrowheads="1"/>
          </p:cNvSpPr>
          <p:nvPr/>
        </p:nvSpPr>
        <p:spPr bwMode="auto">
          <a:xfrm>
            <a:off x="827088" y="2133600"/>
            <a:ext cx="593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且</a:t>
            </a:r>
          </a:p>
        </p:txBody>
      </p:sp>
      <p:sp>
        <p:nvSpPr>
          <p:cNvPr id="9258" name="AutoShape 42"/>
          <p:cNvSpPr>
            <a:spLocks noChangeArrowheads="1"/>
          </p:cNvSpPr>
          <p:nvPr/>
        </p:nvSpPr>
        <p:spPr bwMode="auto">
          <a:xfrm>
            <a:off x="6659563" y="1844675"/>
            <a:ext cx="1905000" cy="533400"/>
          </a:xfrm>
          <a:prstGeom prst="wedgeRoundRectCallout">
            <a:avLst>
              <a:gd name="adj1" fmla="val -86250"/>
              <a:gd name="adj2" fmla="val 57144"/>
              <a:gd name="adj3" fmla="val 16667"/>
            </a:avLst>
          </a:prstGeom>
          <a:gradFill rotWithShape="0">
            <a:gsLst>
              <a:gs pos="0">
                <a:srgbClr val="FF99FF"/>
              </a:gs>
              <a:gs pos="50000">
                <a:srgbClr val="FFFFFF"/>
              </a:gs>
              <a:gs pos="100000">
                <a:srgbClr val="FF99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66"/>
                </a:solidFill>
                <a:ea typeface="楷体_GB2312" pitchFamily="49" charset="-122"/>
              </a:rPr>
              <a:t>反演公式</a:t>
            </a:r>
          </a:p>
        </p:txBody>
      </p:sp>
      <p:graphicFrame>
        <p:nvGraphicFramePr>
          <p:cNvPr id="9259" name="Object 43"/>
          <p:cNvGraphicFramePr>
            <a:graphicFrameLocks noChangeAspect="1"/>
          </p:cNvGraphicFramePr>
          <p:nvPr/>
        </p:nvGraphicFramePr>
        <p:xfrm>
          <a:off x="1187450" y="3665538"/>
          <a:ext cx="7272338" cy="138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Equation" r:id="rId8" imgW="2143065" imgH="400106" progId="Equation.DSMT4">
                  <p:embed/>
                </p:oleObj>
              </mc:Choice>
              <mc:Fallback>
                <p:oleObj name="Equation" r:id="rId8" imgW="2143065" imgH="400106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665538"/>
                        <a:ext cx="7272338" cy="138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684213" y="2997200"/>
            <a:ext cx="3046412" cy="579438"/>
            <a:chOff x="567" y="482"/>
            <a:chExt cx="1919" cy="365"/>
          </a:xfrm>
        </p:grpSpPr>
        <p:graphicFrame>
          <p:nvGraphicFramePr>
            <p:cNvPr id="24586" name="Object 45"/>
            <p:cNvGraphicFramePr>
              <a:graphicFrameLocks noChangeAspect="1"/>
            </p:cNvGraphicFramePr>
            <p:nvPr/>
          </p:nvGraphicFramePr>
          <p:xfrm>
            <a:off x="1431" y="578"/>
            <a:ext cx="64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6" name="Equation" r:id="rId10" imgW="1000038" imgH="361746" progId="Equation.3">
                    <p:embed/>
                  </p:oleObj>
                </mc:Choice>
                <mc:Fallback>
                  <p:oleObj name="Equation" r:id="rId10" imgW="1000038" imgH="361746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1" y="578"/>
                          <a:ext cx="64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7" name="Text Box 46"/>
            <p:cNvSpPr txBox="1">
              <a:spLocks noChangeArrowheads="1"/>
            </p:cNvSpPr>
            <p:nvPr/>
          </p:nvSpPr>
          <p:spPr bwMode="auto">
            <a:xfrm>
              <a:off x="567" y="482"/>
              <a:ext cx="191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>
                  <a:solidFill>
                    <a:srgbClr val="800000"/>
                  </a:solidFill>
                  <a:latin typeface="楷体_GB2312" pitchFamily="49" charset="-122"/>
                  <a:ea typeface="楷体_GB2312" pitchFamily="49" charset="-122"/>
                </a:rPr>
                <a:t>证</a:t>
              </a:r>
              <a:r>
                <a:rPr lang="zh-CN" altLang="en-US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  设      有</a:t>
              </a:r>
            </a:p>
          </p:txBody>
        </p:sp>
      </p:grpSp>
      <p:graphicFrame>
        <p:nvGraphicFramePr>
          <p:cNvPr id="9263" name="Object 47"/>
          <p:cNvGraphicFramePr>
            <a:graphicFrameLocks noGrp="1" noChangeAspect="1"/>
          </p:cNvGraphicFramePr>
          <p:nvPr>
            <p:ph/>
          </p:nvPr>
        </p:nvGraphicFramePr>
        <p:xfrm>
          <a:off x="1187450" y="5006975"/>
          <a:ext cx="6642100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name="Equation" r:id="rId12" imgW="2552495" imgH="504927" progId="Equation.DSMT4">
                  <p:embed/>
                </p:oleObj>
              </mc:Choice>
              <mc:Fallback>
                <p:oleObj name="Equation" r:id="rId12" imgW="2552495" imgH="504927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006975"/>
                        <a:ext cx="6642100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7" grpId="0" autoUpdateAnimBg="0"/>
      <p:bldP spid="9258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graphicFrame>
        <p:nvGraphicFramePr>
          <p:cNvPr id="10261" name="Object 21"/>
          <p:cNvGraphicFramePr>
            <a:graphicFrameLocks noChangeAspect="1"/>
          </p:cNvGraphicFramePr>
          <p:nvPr/>
        </p:nvGraphicFramePr>
        <p:xfrm>
          <a:off x="684213" y="1557338"/>
          <a:ext cx="50450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Equation" r:id="rId4" imgW="4648045" imgH="857306" progId="Equation.3">
                  <p:embed/>
                </p:oleObj>
              </mc:Choice>
              <mc:Fallback>
                <p:oleObj name="Equation" r:id="rId4" imgW="4648045" imgH="857306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557338"/>
                        <a:ext cx="50450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9" name="Object 29"/>
          <p:cNvGraphicFramePr>
            <a:graphicFrameLocks noChangeAspect="1"/>
          </p:cNvGraphicFramePr>
          <p:nvPr/>
        </p:nvGraphicFramePr>
        <p:xfrm>
          <a:off x="539750" y="620713"/>
          <a:ext cx="6696075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Equation" r:id="rId6" imgW="2209675" imgH="304651" progId="Equation.DSMT4">
                  <p:embed/>
                </p:oleObj>
              </mc:Choice>
              <mc:Fallback>
                <p:oleObj name="Equation" r:id="rId6" imgW="2209675" imgH="304651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620713"/>
                        <a:ext cx="6696075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395288" y="2492375"/>
            <a:ext cx="8137525" cy="1555750"/>
            <a:chOff x="249" y="1661"/>
            <a:chExt cx="5126" cy="980"/>
          </a:xfrm>
        </p:grpSpPr>
        <p:sp>
          <p:nvSpPr>
            <p:cNvPr id="25609" name="Rectangle 32"/>
            <p:cNvSpPr>
              <a:spLocks noChangeArrowheads="1"/>
            </p:cNvSpPr>
            <p:nvPr/>
          </p:nvSpPr>
          <p:spPr bwMode="auto">
            <a:xfrm>
              <a:off x="249" y="1661"/>
              <a:ext cx="5126" cy="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>
                  <a:solidFill>
                    <a:srgbClr val="000066"/>
                  </a:solidFill>
                  <a:ea typeface="楷体_GB2312" pitchFamily="49" charset="-122"/>
                </a:rPr>
                <a:t>    </a:t>
              </a:r>
              <a:r>
                <a:rPr lang="en-US" altLang="zh-CN" b="1">
                  <a:solidFill>
                    <a:srgbClr val="800000"/>
                  </a:solidFill>
                  <a:ea typeface="楷体_GB2312" pitchFamily="49" charset="-122"/>
                </a:rPr>
                <a:t>Ex.9</a:t>
              </a:r>
              <a:r>
                <a:rPr lang="en-US" altLang="zh-CN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随机变量</a:t>
              </a:r>
              <a:r>
                <a:rPr lang="en-US" altLang="zh-CN" b="1" i="1">
                  <a:solidFill>
                    <a:srgbClr val="000066"/>
                  </a:solidFill>
                  <a:ea typeface="楷体_GB2312" pitchFamily="49" charset="-122"/>
                </a:rPr>
                <a:t>X</a:t>
              </a:r>
              <a:r>
                <a:rPr lang="zh-CN" altLang="en-US" b="1">
                  <a:solidFill>
                    <a:srgbClr val="000066"/>
                  </a:solidFill>
                  <a:ea typeface="楷体_GB2312" pitchFamily="49" charset="-122"/>
                </a:rPr>
                <a:t>在</a:t>
              </a:r>
              <a:r>
                <a:rPr lang="en-US" altLang="zh-CN" b="1">
                  <a:solidFill>
                    <a:srgbClr val="000066"/>
                  </a:solidFill>
                  <a:ea typeface="楷体_GB2312" pitchFamily="49" charset="-122"/>
                </a:rPr>
                <a:t>[           ]</a:t>
              </a:r>
              <a:r>
                <a:rPr lang="zh-CN" altLang="en-US" b="1">
                  <a:solidFill>
                    <a:srgbClr val="000066"/>
                  </a:solidFill>
                  <a:ea typeface="楷体_GB2312" pitchFamily="49" charset="-122"/>
                </a:rPr>
                <a:t>上服从均匀分布</a:t>
              </a:r>
              <a:r>
                <a:rPr lang="en-US" altLang="zh-CN" b="1">
                  <a:solidFill>
                    <a:srgbClr val="000066"/>
                  </a:solidFill>
                  <a:ea typeface="楷体_GB2312" pitchFamily="49" charset="-122"/>
                </a:rPr>
                <a:t>, </a:t>
              </a:r>
              <a:r>
                <a:rPr lang="en-US" altLang="zh-CN" b="1" i="1">
                  <a:solidFill>
                    <a:srgbClr val="000066"/>
                  </a:solidFill>
                  <a:ea typeface="楷体_GB2312" pitchFamily="49" charset="-122"/>
                </a:rPr>
                <a:t>Y</a:t>
              </a:r>
              <a:r>
                <a:rPr lang="en-US" altLang="zh-CN" b="1">
                  <a:solidFill>
                    <a:srgbClr val="000066"/>
                  </a:solidFill>
                  <a:ea typeface="楷体_GB2312" pitchFamily="49" charset="-122"/>
                </a:rPr>
                <a:t>=cos</a:t>
              </a:r>
              <a:r>
                <a:rPr lang="en-US" altLang="zh-CN" b="1" i="1">
                  <a:solidFill>
                    <a:srgbClr val="000066"/>
                  </a:solidFill>
                  <a:ea typeface="楷体_GB2312" pitchFamily="49" charset="-122"/>
                </a:rPr>
                <a:t>X</a:t>
              </a:r>
              <a:r>
                <a:rPr lang="en-US" altLang="zh-CN" b="1">
                  <a:solidFill>
                    <a:srgbClr val="000066"/>
                  </a:solidFill>
                  <a:ea typeface="楷体_GB2312" pitchFamily="49" charset="-122"/>
                </a:rPr>
                <a:t>,</a:t>
              </a:r>
              <a:r>
                <a:rPr lang="zh-CN" altLang="en-US" b="1">
                  <a:solidFill>
                    <a:srgbClr val="000066"/>
                  </a:solidFill>
                  <a:ea typeface="楷体_GB2312" pitchFamily="49" charset="-122"/>
                </a:rPr>
                <a:t>利用特征函数求</a:t>
              </a:r>
              <a:r>
                <a:rPr lang="en-US" altLang="zh-CN" b="1" i="1">
                  <a:solidFill>
                    <a:srgbClr val="000066"/>
                  </a:solidFill>
                  <a:ea typeface="楷体_GB2312" pitchFamily="49" charset="-122"/>
                </a:rPr>
                <a:t>Y</a:t>
              </a:r>
              <a:r>
                <a:rPr lang="zh-CN" altLang="en-US" b="1">
                  <a:solidFill>
                    <a:srgbClr val="000066"/>
                  </a:solidFill>
                  <a:ea typeface="楷体_GB2312" pitchFamily="49" charset="-122"/>
                </a:rPr>
                <a:t>的概率密度</a:t>
              </a:r>
              <a:r>
                <a:rPr lang="en-US" altLang="zh-CN" b="1">
                  <a:solidFill>
                    <a:srgbClr val="000066"/>
                  </a:solidFill>
                  <a:ea typeface="楷体_GB2312" pitchFamily="49" charset="-122"/>
                </a:rPr>
                <a:t>.</a:t>
              </a:r>
            </a:p>
          </p:txBody>
        </p:sp>
        <p:graphicFrame>
          <p:nvGraphicFramePr>
            <p:cNvPr id="25610" name="Object 33"/>
            <p:cNvGraphicFramePr>
              <a:graphicFrameLocks noChangeAspect="1"/>
            </p:cNvGraphicFramePr>
            <p:nvPr/>
          </p:nvGraphicFramePr>
          <p:xfrm>
            <a:off x="2699" y="1706"/>
            <a:ext cx="373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9" name="Equation" r:id="rId8" imgW="609703" imgH="800212" progId="Equation.3">
                    <p:embed/>
                  </p:oleObj>
                </mc:Choice>
                <mc:Fallback>
                  <p:oleObj name="Equation" r:id="rId8" imgW="609703" imgH="800212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1706"/>
                          <a:ext cx="373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1" name="Object 34"/>
            <p:cNvGraphicFramePr>
              <a:graphicFrameLocks noChangeAspect="1"/>
            </p:cNvGraphicFramePr>
            <p:nvPr/>
          </p:nvGraphicFramePr>
          <p:xfrm>
            <a:off x="3198" y="1661"/>
            <a:ext cx="148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0" name="Equation" r:id="rId10" imgW="228694" imgH="800212" progId="Equation.3">
                    <p:embed/>
                  </p:oleObj>
                </mc:Choice>
                <mc:Fallback>
                  <p:oleObj name="Equation" r:id="rId10" imgW="228694" imgH="800212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1661"/>
                          <a:ext cx="148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76" name="Text Box 36"/>
          <p:cNvSpPr txBox="1">
            <a:spLocks noChangeArrowheads="1"/>
          </p:cNvSpPr>
          <p:nvPr/>
        </p:nvSpPr>
        <p:spPr bwMode="auto">
          <a:xfrm>
            <a:off x="919163" y="4076700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800000"/>
                </a:solidFill>
                <a:ea typeface="楷体_GB2312" pitchFamily="49" charset="-122"/>
              </a:rPr>
              <a:t>解</a:t>
            </a:r>
          </a:p>
        </p:txBody>
      </p:sp>
      <p:sp>
        <p:nvSpPr>
          <p:cNvPr id="10277" name="Text Box 37"/>
          <p:cNvSpPr txBox="1">
            <a:spLocks noChangeArrowheads="1"/>
          </p:cNvSpPr>
          <p:nvPr/>
        </p:nvSpPr>
        <p:spPr bwMode="auto">
          <a:xfrm>
            <a:off x="1681163" y="4076700"/>
            <a:ext cx="28940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的概率密度为</a:t>
            </a:r>
          </a:p>
        </p:txBody>
      </p:sp>
      <p:graphicFrame>
        <p:nvGraphicFramePr>
          <p:cNvPr id="10278" name="Object 38"/>
          <p:cNvGraphicFramePr>
            <a:graphicFrameLocks noChangeAspect="1"/>
          </p:cNvGraphicFramePr>
          <p:nvPr/>
        </p:nvGraphicFramePr>
        <p:xfrm>
          <a:off x="2627313" y="4652963"/>
          <a:ext cx="41148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name="Equation" r:id="rId12" imgW="4086300" imgH="1495602" progId="Equation.3">
                  <p:embed/>
                </p:oleObj>
              </mc:Choice>
              <mc:Fallback>
                <p:oleObj name="Equation" r:id="rId12" imgW="4086300" imgH="1495602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652963"/>
                        <a:ext cx="41148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6" grpId="0" autoUpdateAnimBg="0"/>
      <p:bldP spid="1027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539750" y="865188"/>
            <a:ext cx="2879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Y</a:t>
            </a:r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的特征函数为</a:t>
            </a:r>
          </a:p>
        </p:txBody>
      </p:sp>
      <p:graphicFrame>
        <p:nvGraphicFramePr>
          <p:cNvPr id="20494" name="Object 14"/>
          <p:cNvGraphicFramePr>
            <a:graphicFrameLocks noChangeAspect="1"/>
          </p:cNvGraphicFramePr>
          <p:nvPr/>
        </p:nvGraphicFramePr>
        <p:xfrm>
          <a:off x="687388" y="1536700"/>
          <a:ext cx="51276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name="Equation" r:id="rId4" imgW="4305225" imgH="504927" progId="Equation.3">
                  <p:embed/>
                </p:oleObj>
              </mc:Choice>
              <mc:Fallback>
                <p:oleObj name="Equation" r:id="rId4" imgW="4305225" imgH="50492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1536700"/>
                        <a:ext cx="5127625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5" name="Object 15"/>
          <p:cNvGraphicFramePr>
            <a:graphicFrameLocks noChangeAspect="1"/>
          </p:cNvGraphicFramePr>
          <p:nvPr/>
        </p:nvGraphicFramePr>
        <p:xfrm>
          <a:off x="1763713" y="2449513"/>
          <a:ext cx="6130925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Equation" r:id="rId6" imgW="4800804" imgH="857306" progId="Equation.3">
                  <p:embed/>
                </p:oleObj>
              </mc:Choice>
              <mc:Fallback>
                <p:oleObj name="Equation" r:id="rId6" imgW="4800804" imgH="85730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449513"/>
                        <a:ext cx="6130925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6" name="AutoShape 16"/>
          <p:cNvSpPr>
            <a:spLocks noChangeArrowheads="1"/>
          </p:cNvSpPr>
          <p:nvPr/>
        </p:nvSpPr>
        <p:spPr bwMode="auto">
          <a:xfrm>
            <a:off x="8027988" y="865188"/>
            <a:ext cx="762000" cy="1524000"/>
          </a:xfrm>
          <a:prstGeom prst="wedgeRoundRectCallout">
            <a:avLst>
              <a:gd name="adj1" fmla="val -143125"/>
              <a:gd name="adj2" fmla="val 66565"/>
              <a:gd name="adj3" fmla="val 16667"/>
            </a:avLst>
          </a:prstGeom>
          <a:gradFill rotWithShape="0">
            <a:gsLst>
              <a:gs pos="0">
                <a:srgbClr val="FF99FF"/>
              </a:gs>
              <a:gs pos="50000">
                <a:srgbClr val="FFFFFF"/>
              </a:gs>
              <a:gs pos="100000">
                <a:srgbClr val="FF99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66"/>
                </a:solidFill>
                <a:ea typeface="楷体_GB2312" pitchFamily="49" charset="-122"/>
              </a:rPr>
              <a:t>偶函数</a:t>
            </a:r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550863" y="3536950"/>
            <a:ext cx="593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20502" name="Object 22"/>
          <p:cNvGraphicFramePr>
            <a:graphicFrameLocks noChangeAspect="1"/>
          </p:cNvGraphicFramePr>
          <p:nvPr/>
        </p:nvGraphicFramePr>
        <p:xfrm>
          <a:off x="1331913" y="3860800"/>
          <a:ext cx="7097712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name="Equation" r:id="rId8" imgW="6286650" imgH="514294" progId="Equation.3">
                  <p:embed/>
                </p:oleObj>
              </mc:Choice>
              <mc:Fallback>
                <p:oleObj name="Equation" r:id="rId8" imgW="6286650" imgH="51429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860800"/>
                        <a:ext cx="7097712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3" name="Object 23"/>
          <p:cNvGraphicFramePr>
            <a:graphicFrameLocks noChangeAspect="1"/>
          </p:cNvGraphicFramePr>
          <p:nvPr/>
        </p:nvGraphicFramePr>
        <p:xfrm>
          <a:off x="1547813" y="4724400"/>
          <a:ext cx="5270500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name="Equation" r:id="rId10" imgW="4057436" imgH="933580" progId="Equation.3">
                  <p:embed/>
                </p:oleObj>
              </mc:Choice>
              <mc:Fallback>
                <p:oleObj name="Equation" r:id="rId10" imgW="4057436" imgH="9335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724400"/>
                        <a:ext cx="5270500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3" grpId="0" autoUpdateAnimBg="0"/>
      <p:bldP spid="20496" grpId="0" animBg="1" autoUpdateAnimBg="0"/>
      <p:bldP spid="2050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755650" y="692150"/>
            <a:ext cx="7777163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    </a:t>
            </a:r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根据特征函数与分布函数一一对应的惟一性定理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知随机变量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Y</a:t>
            </a:r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的概率密度为</a:t>
            </a:r>
          </a:p>
        </p:txBody>
      </p:sp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1835150" y="1989138"/>
          <a:ext cx="5245100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Equation" r:id="rId4" imgW="5219558" imgH="1676251" progId="Equation.3">
                  <p:embed/>
                </p:oleObj>
              </mc:Choice>
              <mc:Fallback>
                <p:oleObj name="Equation" r:id="rId4" imgW="5219558" imgH="167625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989138"/>
                        <a:ext cx="5245100" cy="170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9"/>
          <p:cNvSpPr txBox="1">
            <a:spLocks noChangeArrowheads="1"/>
          </p:cNvSpPr>
          <p:nvPr/>
        </p:nvSpPr>
        <p:spPr bwMode="auto">
          <a:xfrm>
            <a:off x="684213" y="3860800"/>
            <a:ext cx="65992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800000"/>
                </a:solidFill>
                <a:ea typeface="楷体_GB2312" pitchFamily="49" charset="-122"/>
              </a:rPr>
              <a:t>Ex.10 </a:t>
            </a:r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已知随机变量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X </a:t>
            </a:r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的特征函数为</a:t>
            </a:r>
          </a:p>
        </p:txBody>
      </p:sp>
      <p:graphicFrame>
        <p:nvGraphicFramePr>
          <p:cNvPr id="11" name="Object 30"/>
          <p:cNvGraphicFramePr>
            <a:graphicFrameLocks noChangeAspect="1"/>
          </p:cNvGraphicFramePr>
          <p:nvPr/>
        </p:nvGraphicFramePr>
        <p:xfrm>
          <a:off x="2555875" y="4549775"/>
          <a:ext cx="3313113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公式" r:id="rId6" imgW="1162122" imgH="199830" progId="Equation.3">
                  <p:embed/>
                </p:oleObj>
              </mc:Choice>
              <mc:Fallback>
                <p:oleObj name="公式" r:id="rId6" imgW="1162122" imgH="19983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549775"/>
                        <a:ext cx="3313113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273175" y="5297488"/>
            <a:ext cx="3514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试求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X </a:t>
            </a:r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的概率分布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 autoUpdateAnimBg="0"/>
      <p:bldP spid="10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611188" y="1076325"/>
            <a:ext cx="6937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800000"/>
                </a:solidFill>
                <a:ea typeface="楷体_GB2312" pitchFamily="49" charset="-122"/>
              </a:rPr>
              <a:t>解 </a:t>
            </a:r>
          </a:p>
        </p:txBody>
      </p:sp>
      <p:graphicFrame>
        <p:nvGraphicFramePr>
          <p:cNvPr id="65544" name="Object 8"/>
          <p:cNvGraphicFramePr>
            <a:graphicFrameLocks noChangeAspect="1"/>
          </p:cNvGraphicFramePr>
          <p:nvPr/>
        </p:nvGraphicFramePr>
        <p:xfrm>
          <a:off x="1403350" y="752475"/>
          <a:ext cx="4679950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name="公式" r:id="rId3" imgW="1647931" imgH="390739" progId="Equation.3">
                  <p:embed/>
                </p:oleObj>
              </mc:Choice>
              <mc:Fallback>
                <p:oleObj name="公式" r:id="rId3" imgW="1647931" imgH="39073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752475"/>
                        <a:ext cx="4679950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5" name="Object 9"/>
          <p:cNvGraphicFramePr>
            <a:graphicFrameLocks noChangeAspect="1"/>
          </p:cNvGraphicFramePr>
          <p:nvPr/>
        </p:nvGraphicFramePr>
        <p:xfrm>
          <a:off x="2195513" y="1760538"/>
          <a:ext cx="352742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" name="公式" r:id="rId5" imgW="1238058" imgH="380926" progId="Equation.3">
                  <p:embed/>
                </p:oleObj>
              </mc:Choice>
              <mc:Fallback>
                <p:oleObj name="公式" r:id="rId5" imgW="1238058" imgH="38092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760538"/>
                        <a:ext cx="3527425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6" name="Object 10"/>
          <p:cNvGraphicFramePr>
            <a:graphicFrameLocks noChangeAspect="1"/>
          </p:cNvGraphicFramePr>
          <p:nvPr/>
        </p:nvGraphicFramePr>
        <p:xfrm>
          <a:off x="1403350" y="2984500"/>
          <a:ext cx="7421563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name="公式" r:id="rId7" imgW="2952599" imgH="199830" progId="Equation.3">
                  <p:embed/>
                </p:oleObj>
              </mc:Choice>
              <mc:Fallback>
                <p:oleObj name="公式" r:id="rId7" imgW="2952599" imgH="19983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984500"/>
                        <a:ext cx="7421563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684213" y="3633788"/>
            <a:ext cx="7777162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    </a:t>
            </a:r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根据特征函数与分布函数一一对应的惟一性定理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知随机变量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的分布律为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411413" y="4929188"/>
            <a:ext cx="4133850" cy="1092200"/>
            <a:chOff x="1927" y="1837"/>
            <a:chExt cx="2604" cy="688"/>
          </a:xfrm>
        </p:grpSpPr>
        <p:sp>
          <p:nvSpPr>
            <p:cNvPr id="28681" name="Text Box 14"/>
            <p:cNvSpPr txBox="1">
              <a:spLocks noChangeArrowheads="1"/>
            </p:cNvSpPr>
            <p:nvPr/>
          </p:nvSpPr>
          <p:spPr bwMode="auto">
            <a:xfrm>
              <a:off x="1927" y="1837"/>
              <a:ext cx="24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 u="sng">
                  <a:solidFill>
                    <a:srgbClr val="000066"/>
                  </a:solidFill>
                  <a:ea typeface="楷体_GB2312" pitchFamily="49" charset="-122"/>
                </a:rPr>
                <a:t>  </a:t>
              </a:r>
              <a:r>
                <a:rPr lang="en-US" altLang="zh-CN" b="1" i="1" u="sng">
                  <a:solidFill>
                    <a:srgbClr val="000066"/>
                  </a:solidFill>
                  <a:ea typeface="楷体_GB2312" pitchFamily="49" charset="-122"/>
                </a:rPr>
                <a:t>X</a:t>
              </a:r>
              <a:r>
                <a:rPr lang="en-US" altLang="zh-CN" b="1" u="sng">
                  <a:solidFill>
                    <a:srgbClr val="000066"/>
                  </a:solidFill>
                  <a:ea typeface="楷体_GB2312" pitchFamily="49" charset="-122"/>
                </a:rPr>
                <a:t>    </a:t>
              </a:r>
              <a:r>
                <a:rPr lang="en-US" altLang="zh-CN" b="1" u="sng">
                  <a:solidFill>
                    <a:srgbClr val="000066"/>
                  </a:solidFill>
                  <a:latin typeface="Symbol" panose="05050102010706020507" pitchFamily="18" charset="2"/>
                  <a:ea typeface="楷体_GB2312" pitchFamily="49" charset="-122"/>
                </a:rPr>
                <a:t>-</a:t>
              </a:r>
              <a:r>
                <a:rPr lang="en-US" altLang="zh-CN" b="1" u="sng">
                  <a:solidFill>
                    <a:srgbClr val="000066"/>
                  </a:solidFill>
                  <a:ea typeface="楷体_GB2312" pitchFamily="49" charset="-122"/>
                </a:rPr>
                <a:t>2          0         2 </a:t>
              </a:r>
            </a:p>
          </p:txBody>
        </p:sp>
        <p:sp>
          <p:nvSpPr>
            <p:cNvPr id="28682" name="Line 15"/>
            <p:cNvSpPr>
              <a:spLocks noChangeShapeType="1"/>
            </p:cNvSpPr>
            <p:nvPr/>
          </p:nvSpPr>
          <p:spPr bwMode="auto">
            <a:xfrm>
              <a:off x="2472" y="1888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3" name="Text Box 16"/>
            <p:cNvSpPr txBox="1">
              <a:spLocks noChangeArrowheads="1"/>
            </p:cNvSpPr>
            <p:nvPr/>
          </p:nvSpPr>
          <p:spPr bwMode="auto">
            <a:xfrm>
              <a:off x="2154" y="2160"/>
              <a:ext cx="237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 i="1">
                  <a:solidFill>
                    <a:srgbClr val="000066"/>
                  </a:solidFill>
                  <a:ea typeface="楷体_GB2312" pitchFamily="49" charset="-122"/>
                </a:rPr>
                <a:t>p</a:t>
              </a:r>
              <a:r>
                <a:rPr lang="en-US" altLang="zh-CN" b="1">
                  <a:solidFill>
                    <a:srgbClr val="000066"/>
                  </a:solidFill>
                  <a:ea typeface="楷体_GB2312" pitchFamily="49" charset="-122"/>
                </a:rPr>
                <a:t>     1/4      1/2      1/4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3" grpId="0"/>
      <p:bldP spid="6554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539750" y="692150"/>
            <a:ext cx="6477000" cy="617538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rgbClr val="FFFFFF"/>
              </a:gs>
              <a:gs pos="100000">
                <a:schemeClr val="hlink"/>
              </a:gs>
            </a:gsLst>
            <a:lin ang="5400000" scaled="1"/>
          </a:gra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en-US" altLang="zh-CN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四、独立随机变量和的特征函数 </a:t>
            </a:r>
          </a:p>
        </p:txBody>
      </p:sp>
      <p:graphicFrame>
        <p:nvGraphicFramePr>
          <p:cNvPr id="29706" name="Object 10"/>
          <p:cNvGraphicFramePr>
            <a:graphicFrameLocks noChangeAspect="1"/>
          </p:cNvGraphicFramePr>
          <p:nvPr/>
        </p:nvGraphicFramePr>
        <p:xfrm>
          <a:off x="1403350" y="2132013"/>
          <a:ext cx="1728788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" name="Equation" r:id="rId3" imgW="1600416" imgH="933580" progId="Equation.3">
                  <p:embed/>
                </p:oleObj>
              </mc:Choice>
              <mc:Fallback>
                <p:oleObj name="Equation" r:id="rId3" imgW="1600416" imgH="9335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132013"/>
                        <a:ext cx="1728788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" name="Object 11"/>
          <p:cNvGraphicFramePr>
            <a:graphicFrameLocks noChangeAspect="1"/>
          </p:cNvGraphicFramePr>
          <p:nvPr/>
        </p:nvGraphicFramePr>
        <p:xfrm>
          <a:off x="4240213" y="2132013"/>
          <a:ext cx="299561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5" name="Equation" r:id="rId5" imgW="2762094" imgH="895220" progId="Equation.3">
                  <p:embed/>
                </p:oleObj>
              </mc:Choice>
              <mc:Fallback>
                <p:oleObj name="Equation" r:id="rId5" imgW="2762094" imgH="8952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0213" y="2132013"/>
                        <a:ext cx="2995612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3276600" y="2417763"/>
            <a:ext cx="990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则             </a:t>
            </a:r>
            <a:endParaRPr lang="zh-CN" altLang="en-US" sz="2400">
              <a:solidFill>
                <a:srgbClr val="000066"/>
              </a:solidFill>
            </a:endParaRP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468313" y="1484313"/>
            <a:ext cx="83169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       </a:t>
            </a:r>
            <a:r>
              <a:rPr lang="zh-CN" altLang="en-US" b="1">
                <a:solidFill>
                  <a:srgbClr val="800000"/>
                </a:solidFill>
                <a:ea typeface="楷体_GB2312" pitchFamily="49" charset="-122"/>
              </a:rPr>
              <a:t>定理</a:t>
            </a:r>
            <a:r>
              <a:rPr lang="en-US" altLang="zh-CN" b="1">
                <a:solidFill>
                  <a:srgbClr val="800000"/>
                </a:solidFill>
                <a:ea typeface="楷体_GB2312" pitchFamily="49" charset="-122"/>
              </a:rPr>
              <a:t>1.5.4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随机变量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 b="1" baseline="-30000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 ,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 b="1" baseline="-30000">
                <a:solidFill>
                  <a:srgbClr val="000066"/>
                </a:solidFill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 ,…,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 b="1" i="1" baseline="-30000">
                <a:solidFill>
                  <a:srgbClr val="000066"/>
                </a:solidFill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相互独立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,</a:t>
            </a:r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令          </a:t>
            </a: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260350" y="3213100"/>
            <a:ext cx="8388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    </a:t>
            </a:r>
            <a:r>
              <a:rPr lang="en-US" altLang="zh-CN" b="1">
                <a:solidFill>
                  <a:srgbClr val="800000"/>
                </a:solidFill>
                <a:ea typeface="楷体_GB2312" pitchFamily="49" charset="-122"/>
              </a:rPr>
              <a:t>Ex.11</a:t>
            </a:r>
            <a:r>
              <a:rPr lang="en-US" altLang="zh-CN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随机变量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Y</a:t>
            </a:r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～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B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p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),</a:t>
            </a:r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写出其特征函数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.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717550" y="3706813"/>
            <a:ext cx="8175625" cy="957262"/>
            <a:chOff x="288" y="2352"/>
            <a:chExt cx="5150" cy="603"/>
          </a:xfrm>
        </p:grpSpPr>
        <p:sp>
          <p:nvSpPr>
            <p:cNvPr id="3" name="Text Box 21"/>
            <p:cNvSpPr txBox="1">
              <a:spLocks noChangeArrowheads="1"/>
            </p:cNvSpPr>
            <p:nvPr/>
          </p:nvSpPr>
          <p:spPr bwMode="auto">
            <a:xfrm>
              <a:off x="288" y="2467"/>
              <a:ext cx="515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>
                  <a:solidFill>
                    <a:srgbClr val="800000"/>
                  </a:solidFill>
                  <a:ea typeface="楷体_GB2312" pitchFamily="49" charset="-122"/>
                </a:rPr>
                <a:t>解</a:t>
              </a:r>
              <a:r>
                <a:rPr lang="zh-CN" altLang="en-US" b="1">
                  <a:solidFill>
                    <a:srgbClr val="000066"/>
                  </a:solidFill>
                  <a:ea typeface="楷体_GB2312" pitchFamily="49" charset="-122"/>
                </a:rPr>
                <a:t>  二项分布随机变量</a:t>
              </a:r>
              <a:r>
                <a:rPr lang="en-US" altLang="zh-CN" b="1" i="1">
                  <a:solidFill>
                    <a:srgbClr val="000066"/>
                  </a:solidFill>
                  <a:ea typeface="楷体_GB2312" pitchFamily="49" charset="-122"/>
                </a:rPr>
                <a:t>Y</a:t>
              </a:r>
              <a:r>
                <a:rPr lang="zh-CN" altLang="en-US" b="1">
                  <a:solidFill>
                    <a:srgbClr val="000066"/>
                  </a:solidFill>
                  <a:ea typeface="楷体_GB2312" pitchFamily="49" charset="-122"/>
                </a:rPr>
                <a:t>可表示为                </a:t>
              </a:r>
              <a:r>
                <a:rPr lang="en-US" altLang="zh-CN" b="1">
                  <a:solidFill>
                    <a:srgbClr val="000066"/>
                  </a:solidFill>
                  <a:ea typeface="楷体_GB2312" pitchFamily="49" charset="-122"/>
                </a:rPr>
                <a:t>,</a:t>
              </a:r>
              <a:r>
                <a:rPr lang="zh-CN" altLang="en-US" b="1">
                  <a:solidFill>
                    <a:srgbClr val="000066"/>
                  </a:solidFill>
                  <a:ea typeface="楷体_GB2312" pitchFamily="49" charset="-122"/>
                </a:rPr>
                <a:t>且 </a:t>
              </a:r>
            </a:p>
          </p:txBody>
        </p:sp>
        <p:graphicFrame>
          <p:nvGraphicFramePr>
            <p:cNvPr id="4" name="Object 23"/>
            <p:cNvGraphicFramePr>
              <a:graphicFrameLocks noChangeAspect="1"/>
            </p:cNvGraphicFramePr>
            <p:nvPr/>
          </p:nvGraphicFramePr>
          <p:xfrm>
            <a:off x="3984" y="2352"/>
            <a:ext cx="1019" cy="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6" name="Equation" r:id="rId7" imgW="1600416" imgH="933580" progId="Equation.3">
                    <p:embed/>
                  </p:oleObj>
                </mc:Choice>
                <mc:Fallback>
                  <p:oleObj name="Equation" r:id="rId7" imgW="1600416" imgH="93358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352"/>
                          <a:ext cx="1019" cy="6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490538" y="4546600"/>
            <a:ext cx="792162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 b="1" i="1" baseline="-25000">
                <a:solidFill>
                  <a:srgbClr val="000066"/>
                </a:solidFill>
                <a:ea typeface="楷体_GB2312" pitchFamily="49" charset="-122"/>
              </a:rPr>
              <a:t>k</a:t>
            </a:r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～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B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(1, 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p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)</a:t>
            </a:r>
            <a:r>
              <a:rPr lang="en-US" altLang="zh-CN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k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=1,2,…,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,</a:t>
            </a:r>
            <a:r>
              <a:rPr lang="en-US" altLang="zh-CN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相互独立</a:t>
            </a:r>
            <a:r>
              <a:rPr lang="en-US" altLang="zh-CN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故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Y </a:t>
            </a:r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的特征函数为</a:t>
            </a: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15" name="Object 26"/>
          <p:cNvGraphicFramePr>
            <a:graphicFrameLocks noChangeAspect="1"/>
          </p:cNvGraphicFramePr>
          <p:nvPr/>
        </p:nvGraphicFramePr>
        <p:xfrm>
          <a:off x="1930400" y="5770563"/>
          <a:ext cx="5041900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7" name="Equation" r:id="rId9" imgW="4781709" imgH="895220" progId="Equation.3">
                  <p:embed/>
                </p:oleObj>
              </mc:Choice>
              <mc:Fallback>
                <p:oleObj name="Equation" r:id="rId9" imgW="4781709" imgH="89522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5770563"/>
                        <a:ext cx="5041900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5" grpId="0" animBg="1" autoUpdateAnimBg="0"/>
      <p:bldP spid="29708" grpId="0" autoUpdateAnimBg="0"/>
      <p:bldP spid="29709" grpId="0" autoUpdateAnimBg="0"/>
      <p:bldP spid="10" grpId="0" autoUpdateAnimBg="0"/>
      <p:bldP spid="14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323850" y="520700"/>
            <a:ext cx="8458200" cy="1828800"/>
            <a:chOff x="192" y="288"/>
            <a:chExt cx="5328" cy="1152"/>
          </a:xfrm>
        </p:grpSpPr>
        <p:sp>
          <p:nvSpPr>
            <p:cNvPr id="30731" name="Text Box 32"/>
            <p:cNvSpPr txBox="1">
              <a:spLocks noChangeArrowheads="1"/>
            </p:cNvSpPr>
            <p:nvPr/>
          </p:nvSpPr>
          <p:spPr bwMode="auto">
            <a:xfrm>
              <a:off x="192" y="288"/>
              <a:ext cx="5328" cy="1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6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>
                  <a:solidFill>
                    <a:srgbClr val="000066"/>
                  </a:solidFill>
                  <a:ea typeface="楷体_GB2312" pitchFamily="49" charset="-122"/>
                </a:rPr>
                <a:t>      </a:t>
              </a:r>
              <a:r>
                <a:rPr lang="en-US" altLang="zh-CN" b="1">
                  <a:solidFill>
                    <a:srgbClr val="800000"/>
                  </a:solidFill>
                  <a:ea typeface="楷体_GB2312" pitchFamily="49" charset="-122"/>
                </a:rPr>
                <a:t>Ex.12</a:t>
              </a:r>
              <a:r>
                <a:rPr lang="en-US" altLang="zh-CN" b="1">
                  <a:solidFill>
                    <a:srgbClr val="000066"/>
                  </a:solidFill>
                  <a:ea typeface="楷体_GB2312" pitchFamily="49" charset="-122"/>
                </a:rPr>
                <a:t> </a:t>
              </a:r>
              <a:r>
                <a:rPr lang="zh-CN" altLang="en-US" b="1">
                  <a:solidFill>
                    <a:srgbClr val="000066"/>
                  </a:solidFill>
                  <a:ea typeface="楷体_GB2312" pitchFamily="49" charset="-122"/>
                </a:rPr>
                <a:t>若</a:t>
              </a:r>
              <a:r>
                <a:rPr lang="en-US" altLang="zh-CN" b="1" i="1">
                  <a:solidFill>
                    <a:srgbClr val="000066"/>
                  </a:solidFill>
                </a:rPr>
                <a:t>X</a:t>
              </a:r>
              <a:r>
                <a:rPr lang="en-US" altLang="zh-CN" b="1" baseline="-30000">
                  <a:solidFill>
                    <a:srgbClr val="000066"/>
                  </a:solidFill>
                </a:rPr>
                <a:t>1</a:t>
              </a:r>
              <a:r>
                <a:rPr lang="en-US" altLang="zh-CN" b="1">
                  <a:solidFill>
                    <a:srgbClr val="000066"/>
                  </a:solidFill>
                </a:rPr>
                <a:t>,</a:t>
              </a:r>
              <a:r>
                <a:rPr lang="en-US" altLang="zh-CN" b="1" i="1">
                  <a:solidFill>
                    <a:srgbClr val="000066"/>
                  </a:solidFill>
                </a:rPr>
                <a:t>X</a:t>
              </a:r>
              <a:r>
                <a:rPr lang="en-US" altLang="zh-CN" b="1" baseline="-30000">
                  <a:solidFill>
                    <a:srgbClr val="000066"/>
                  </a:solidFill>
                </a:rPr>
                <a:t>2</a:t>
              </a:r>
              <a:r>
                <a:rPr lang="en-US" altLang="zh-CN" b="1">
                  <a:solidFill>
                    <a:srgbClr val="000066"/>
                  </a:solidFill>
                </a:rPr>
                <a:t>,…,</a:t>
              </a:r>
              <a:r>
                <a:rPr lang="en-US" altLang="zh-CN" b="1" i="1">
                  <a:solidFill>
                    <a:srgbClr val="000066"/>
                  </a:solidFill>
                </a:rPr>
                <a:t>X</a:t>
              </a:r>
              <a:r>
                <a:rPr lang="en-US" altLang="zh-CN" b="1" i="1" baseline="-30000">
                  <a:solidFill>
                    <a:srgbClr val="000066"/>
                  </a:solidFill>
                </a:rPr>
                <a:t>n</a:t>
              </a:r>
              <a:r>
                <a:rPr lang="zh-CN" altLang="en-US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相互独立</a:t>
              </a:r>
              <a:r>
                <a:rPr lang="en-US" altLang="zh-CN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且</a:t>
              </a:r>
              <a:r>
                <a:rPr lang="en-US" altLang="zh-CN" b="1" i="1">
                  <a:solidFill>
                    <a:srgbClr val="000066"/>
                  </a:solidFill>
                </a:rPr>
                <a:t>X</a:t>
              </a:r>
              <a:r>
                <a:rPr lang="en-US" altLang="zh-CN" b="1" i="1" baseline="-30000">
                  <a:solidFill>
                    <a:srgbClr val="000066"/>
                  </a:solidFill>
                </a:rPr>
                <a:t>k</a:t>
              </a:r>
              <a:r>
                <a:rPr lang="zh-CN" altLang="en-US" b="1">
                  <a:solidFill>
                    <a:srgbClr val="000066"/>
                  </a:solidFill>
                </a:rPr>
                <a:t>～</a:t>
              </a:r>
              <a:r>
                <a:rPr lang="en-US" altLang="zh-CN" b="1" i="1">
                  <a:solidFill>
                    <a:srgbClr val="000066"/>
                  </a:solidFill>
                </a:rPr>
                <a:t>N</a:t>
              </a:r>
              <a:r>
                <a:rPr lang="en-US" altLang="zh-CN" b="1">
                  <a:solidFill>
                    <a:srgbClr val="000066"/>
                  </a:solidFill>
                </a:rPr>
                <a:t>(0,1),</a:t>
              </a:r>
              <a:r>
                <a:rPr lang="zh-CN" altLang="en-US" b="1">
                  <a:solidFill>
                    <a:srgbClr val="000066"/>
                  </a:solidFill>
                  <a:ea typeface="楷体_GB2312" pitchFamily="49" charset="-122"/>
                </a:rPr>
                <a:t>证明                           </a:t>
              </a:r>
              <a:r>
                <a:rPr lang="zh-CN" altLang="en-US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也服从</a:t>
              </a:r>
              <a:r>
                <a:rPr lang="en-US" altLang="zh-CN" b="1" i="1">
                  <a:solidFill>
                    <a:srgbClr val="000066"/>
                  </a:solidFill>
                  <a:ea typeface="楷体_GB2312" pitchFamily="49" charset="-122"/>
                </a:rPr>
                <a:t>N</a:t>
              </a:r>
              <a:r>
                <a:rPr lang="en-US" altLang="zh-CN" b="1">
                  <a:solidFill>
                    <a:srgbClr val="000066"/>
                  </a:solidFill>
                  <a:ea typeface="楷体_GB2312" pitchFamily="49" charset="-122"/>
                </a:rPr>
                <a:t>(0,1)</a:t>
              </a:r>
              <a:r>
                <a:rPr lang="zh-CN" altLang="en-US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分布</a:t>
              </a:r>
              <a:r>
                <a:rPr lang="en-US" altLang="zh-CN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.</a:t>
              </a:r>
            </a:p>
          </p:txBody>
        </p:sp>
        <p:graphicFrame>
          <p:nvGraphicFramePr>
            <p:cNvPr id="30732" name="Object 33"/>
            <p:cNvGraphicFramePr>
              <a:graphicFrameLocks noChangeAspect="1"/>
            </p:cNvGraphicFramePr>
            <p:nvPr/>
          </p:nvGraphicFramePr>
          <p:xfrm>
            <a:off x="928" y="837"/>
            <a:ext cx="1376" cy="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37" name="Equation" r:id="rId4" imgW="2152835" imgH="933580" progId="Equation.3">
                    <p:embed/>
                  </p:oleObj>
                </mc:Choice>
                <mc:Fallback>
                  <p:oleObj name="Equation" r:id="rId4" imgW="2152835" imgH="93358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8" y="837"/>
                          <a:ext cx="1376" cy="6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468313" y="2349500"/>
            <a:ext cx="8305800" cy="685800"/>
            <a:chOff x="192" y="1440"/>
            <a:chExt cx="5232" cy="432"/>
          </a:xfrm>
        </p:grpSpPr>
        <p:graphicFrame>
          <p:nvGraphicFramePr>
            <p:cNvPr id="30729" name="Object 16"/>
            <p:cNvGraphicFramePr>
              <a:graphicFrameLocks noChangeAspect="1"/>
            </p:cNvGraphicFramePr>
            <p:nvPr/>
          </p:nvGraphicFramePr>
          <p:xfrm>
            <a:off x="2736" y="1440"/>
            <a:ext cx="1168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38" name="Equation" r:id="rId6" imgW="1828666" imgH="657030" progId="Equation.3">
                    <p:embed/>
                  </p:oleObj>
                </mc:Choice>
                <mc:Fallback>
                  <p:oleObj name="Equation" r:id="rId6" imgW="1828666" imgH="65703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440"/>
                          <a:ext cx="1168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0" name="Rectangle 17"/>
            <p:cNvSpPr>
              <a:spLocks noChangeArrowheads="1"/>
            </p:cNvSpPr>
            <p:nvPr/>
          </p:nvSpPr>
          <p:spPr bwMode="auto">
            <a:xfrm>
              <a:off x="192" y="1507"/>
              <a:ext cx="52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  </a:t>
              </a:r>
              <a:r>
                <a:rPr lang="zh-CN" altLang="en-US" b="1">
                  <a:solidFill>
                    <a:srgbClr val="800000"/>
                  </a:solidFill>
                  <a:latin typeface="楷体_GB2312" pitchFamily="49" charset="-122"/>
                  <a:ea typeface="楷体_GB2312" pitchFamily="49" charset="-122"/>
                </a:rPr>
                <a:t>证</a:t>
              </a:r>
              <a:r>
                <a:rPr lang="zh-CN" altLang="en-US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en-US" altLang="zh-CN" b="1" i="1">
                  <a:solidFill>
                    <a:srgbClr val="000066"/>
                  </a:solidFill>
                  <a:ea typeface="楷体_GB2312" pitchFamily="49" charset="-122"/>
                </a:rPr>
                <a:t>X</a:t>
              </a:r>
              <a:r>
                <a:rPr lang="en-US" altLang="zh-CN" b="1" i="1" baseline="-30000">
                  <a:solidFill>
                    <a:srgbClr val="000066"/>
                  </a:solidFill>
                  <a:ea typeface="楷体_GB2312" pitchFamily="49" charset="-122"/>
                </a:rPr>
                <a:t>k</a:t>
              </a:r>
              <a:r>
                <a:rPr lang="zh-CN" altLang="en-US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的特征函数为          </a:t>
              </a:r>
              <a:r>
                <a:rPr lang="en-US" altLang="zh-CN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则   </a:t>
              </a:r>
            </a:p>
          </p:txBody>
        </p:sp>
      </p:grpSp>
      <p:graphicFrame>
        <p:nvGraphicFramePr>
          <p:cNvPr id="15" name="Object 22"/>
          <p:cNvGraphicFramePr>
            <a:graphicFrameLocks noChangeAspect="1"/>
          </p:cNvGraphicFramePr>
          <p:nvPr/>
        </p:nvGraphicFramePr>
        <p:xfrm>
          <a:off x="1403350" y="2979738"/>
          <a:ext cx="6761163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9" name="Equation" r:id="rId8" imgW="6067281" imgH="1228864" progId="Equation.3">
                  <p:embed/>
                </p:oleObj>
              </mc:Choice>
              <mc:Fallback>
                <p:oleObj name="Equation" r:id="rId8" imgW="6067281" imgH="122886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979738"/>
                        <a:ext cx="6761163" cy="1385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3"/>
          <p:cNvGraphicFramePr>
            <a:graphicFrameLocks noChangeAspect="1"/>
          </p:cNvGraphicFramePr>
          <p:nvPr/>
        </p:nvGraphicFramePr>
        <p:xfrm>
          <a:off x="1476375" y="4365625"/>
          <a:ext cx="6408738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0" name="Equation" r:id="rId10" imgW="2295380" imgH="533474" progId="Equation.DSMT4">
                  <p:embed/>
                </p:oleObj>
              </mc:Choice>
              <mc:Fallback>
                <p:oleObj name="Equation" r:id="rId10" imgW="2295380" imgH="533474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365625"/>
                        <a:ext cx="6408738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468313" y="4294188"/>
            <a:ext cx="10001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从而</a:t>
            </a:r>
          </a:p>
        </p:txBody>
      </p: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611188" y="5805488"/>
            <a:ext cx="50736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由唯一性定理知</a:t>
            </a:r>
            <a:r>
              <a:rPr lang="en-US" altLang="zh-CN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Y</a:t>
            </a:r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～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(0,1).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1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66574" name="Rectangle 14"/>
          <p:cNvSpPr>
            <a:spLocks noChangeArrowheads="1"/>
          </p:cNvSpPr>
          <p:nvPr/>
        </p:nvSpPr>
        <p:spPr bwMode="auto">
          <a:xfrm>
            <a:off x="684213" y="836613"/>
            <a:ext cx="5791200" cy="617537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rgbClr val="FFFFFF"/>
              </a:gs>
              <a:gs pos="100000">
                <a:schemeClr val="hlink"/>
              </a:gs>
            </a:gsLst>
            <a:lin ang="5400000" scaled="1"/>
          </a:gra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en-US" altLang="zh-CN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五、</a:t>
            </a:r>
            <a:r>
              <a:rPr lang="zh-CN" altLang="en-US" sz="3200" b="1">
                <a:solidFill>
                  <a:srgbClr val="000066"/>
                </a:solidFill>
                <a:ea typeface="楷体_GB2312" pitchFamily="49" charset="-122"/>
              </a:rPr>
              <a:t>多维随机变量的特征函数</a:t>
            </a:r>
            <a:r>
              <a:rPr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611188" y="1557338"/>
            <a:ext cx="7993062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     </a:t>
            </a:r>
            <a:r>
              <a:rPr lang="zh-CN" altLang="en-US" b="1">
                <a:solidFill>
                  <a:srgbClr val="800000"/>
                </a:solidFill>
                <a:ea typeface="楷体_GB2312" pitchFamily="49" charset="-122"/>
              </a:rPr>
              <a:t>定义</a:t>
            </a:r>
            <a:r>
              <a:rPr lang="en-US" altLang="zh-CN" b="1">
                <a:solidFill>
                  <a:srgbClr val="800000"/>
                </a:solidFill>
                <a:ea typeface="楷体_GB2312" pitchFamily="49" charset="-122"/>
              </a:rPr>
              <a:t>1.5. 2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二维随机变量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b="1" i="1">
                <a:solidFill>
                  <a:srgbClr val="000066"/>
                </a:solidFill>
              </a:rPr>
              <a:t>X</a:t>
            </a:r>
            <a:r>
              <a:rPr lang="en-US" altLang="zh-CN" b="1">
                <a:solidFill>
                  <a:srgbClr val="000066"/>
                </a:solidFill>
              </a:rPr>
              <a:t>, </a:t>
            </a:r>
            <a:r>
              <a:rPr lang="en-US" altLang="zh-CN" b="1" i="1">
                <a:solidFill>
                  <a:srgbClr val="000066"/>
                </a:solidFill>
              </a:rPr>
              <a:t>Y</a:t>
            </a:r>
            <a:r>
              <a:rPr lang="en-US" altLang="zh-CN" b="1">
                <a:solidFill>
                  <a:srgbClr val="000066"/>
                </a:solidFill>
              </a:rPr>
              <a:t>)</a:t>
            </a:r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的特征函数定义为</a:t>
            </a:r>
            <a:endParaRPr lang="zh-CN" altLang="en-US" b="1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66576" name="Object 16"/>
          <p:cNvGraphicFramePr>
            <a:graphicFrameLocks noChangeAspect="1"/>
          </p:cNvGraphicFramePr>
          <p:nvPr/>
        </p:nvGraphicFramePr>
        <p:xfrm>
          <a:off x="1187450" y="2600325"/>
          <a:ext cx="3695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Equation" r:id="rId3" imgW="1381047" imgH="238190" progId="Equation.DSMT4">
                  <p:embed/>
                </p:oleObj>
              </mc:Choice>
              <mc:Fallback>
                <p:oleObj name="Equation" r:id="rId3" imgW="1381047" imgH="23819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600325"/>
                        <a:ext cx="36957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7" name="Object 17"/>
          <p:cNvGraphicFramePr>
            <a:graphicFrameLocks noChangeAspect="1"/>
          </p:cNvGraphicFramePr>
          <p:nvPr/>
        </p:nvGraphicFramePr>
        <p:xfrm>
          <a:off x="2376488" y="3573463"/>
          <a:ext cx="45370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Equation" r:id="rId5" imgW="1600416" imgH="304651" progId="Equation.DSMT4">
                  <p:embed/>
                </p:oleObj>
              </mc:Choice>
              <mc:Fallback>
                <p:oleObj name="Equation" r:id="rId5" imgW="1600416" imgH="304651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3573463"/>
                        <a:ext cx="453707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8" name="Rectangle 18"/>
          <p:cNvSpPr>
            <a:spLocks noChangeArrowheads="1"/>
          </p:cNvSpPr>
          <p:nvPr/>
        </p:nvSpPr>
        <p:spPr bwMode="auto">
          <a:xfrm>
            <a:off x="395288" y="4437063"/>
            <a:ext cx="1600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连续型</a:t>
            </a:r>
          </a:p>
        </p:txBody>
      </p:sp>
      <p:graphicFrame>
        <p:nvGraphicFramePr>
          <p:cNvPr id="66579" name="Object 19"/>
          <p:cNvGraphicFramePr>
            <a:graphicFrameLocks noChangeAspect="1"/>
          </p:cNvGraphicFramePr>
          <p:nvPr/>
        </p:nvGraphicFramePr>
        <p:xfrm>
          <a:off x="971550" y="5084763"/>
          <a:ext cx="6408738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Equation" r:id="rId7" imgW="2324244" imgH="304651" progId="Equation.DSMT4">
                  <p:embed/>
                </p:oleObj>
              </mc:Choice>
              <mc:Fallback>
                <p:oleObj name="Equation" r:id="rId7" imgW="2324244" imgH="304651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084763"/>
                        <a:ext cx="6408738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5" grpId="0" autoUpdateAnimBg="0"/>
      <p:bldP spid="66578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页脚占位符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graphicFrame>
        <p:nvGraphicFramePr>
          <p:cNvPr id="11307" name="Object 43"/>
          <p:cNvGraphicFramePr>
            <a:graphicFrameLocks noChangeAspect="1"/>
          </p:cNvGraphicFramePr>
          <p:nvPr/>
        </p:nvGraphicFramePr>
        <p:xfrm>
          <a:off x="4768850" y="1412875"/>
          <a:ext cx="406400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" name="Equation" r:id="rId4" imgW="1342857" imgH="343012" progId="Equation.DSMT4">
                  <p:embed/>
                </p:oleObj>
              </mc:Choice>
              <mc:Fallback>
                <p:oleObj name="Equation" r:id="rId4" imgW="1342857" imgH="343012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8850" y="1412875"/>
                        <a:ext cx="4064000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8" name="Text Box 44"/>
          <p:cNvSpPr txBox="1">
            <a:spLocks noChangeArrowheads="1"/>
          </p:cNvSpPr>
          <p:nvPr/>
        </p:nvSpPr>
        <p:spPr bwMode="auto">
          <a:xfrm>
            <a:off x="684213" y="692150"/>
            <a:ext cx="18081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离散型</a:t>
            </a:r>
          </a:p>
        </p:txBody>
      </p:sp>
      <p:sp>
        <p:nvSpPr>
          <p:cNvPr id="11309" name="Rectangle 45"/>
          <p:cNvSpPr>
            <a:spLocks noChangeArrowheads="1"/>
          </p:cNvSpPr>
          <p:nvPr/>
        </p:nvSpPr>
        <p:spPr bwMode="auto">
          <a:xfrm>
            <a:off x="468313" y="2565400"/>
            <a:ext cx="84582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     </a:t>
            </a:r>
            <a:r>
              <a:rPr lang="zh-CN" altLang="en-US" b="1">
                <a:solidFill>
                  <a:srgbClr val="800000"/>
                </a:solidFill>
                <a:ea typeface="楷体_GB2312" pitchFamily="49" charset="-122"/>
              </a:rPr>
              <a:t>定义</a:t>
            </a:r>
            <a:r>
              <a:rPr lang="en-US" altLang="zh-CN" b="1">
                <a:solidFill>
                  <a:srgbClr val="800000"/>
                </a:solidFill>
                <a:ea typeface="楷体_GB2312" pitchFamily="49" charset="-122"/>
              </a:rPr>
              <a:t>1.5.3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维随机向量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 b="1" baseline="-30000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,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 b="1" baseline="-30000">
                <a:solidFill>
                  <a:srgbClr val="000066"/>
                </a:solidFill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,…,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 b="1" i="1" baseline="-30000">
                <a:solidFill>
                  <a:srgbClr val="000066"/>
                </a:solidFill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)</a:t>
            </a:r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的分布函数为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F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 b="1" baseline="-30000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,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 b="1" baseline="-30000">
                <a:solidFill>
                  <a:srgbClr val="000066"/>
                </a:solidFill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,…,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 b="1" i="1" baseline="-30000">
                <a:solidFill>
                  <a:srgbClr val="000066"/>
                </a:solidFill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),</a:t>
            </a:r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则它的特征函数为 </a:t>
            </a:r>
          </a:p>
        </p:txBody>
      </p:sp>
      <p:graphicFrame>
        <p:nvGraphicFramePr>
          <p:cNvPr id="11310" name="Object 46"/>
          <p:cNvGraphicFramePr>
            <a:graphicFrameLocks noChangeAspect="1"/>
          </p:cNvGraphicFramePr>
          <p:nvPr/>
        </p:nvGraphicFramePr>
        <p:xfrm>
          <a:off x="427038" y="4076700"/>
          <a:ext cx="67818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" name="Equation" r:id="rId6" imgW="2000076" imgH="209643" progId="Equation.DSMT4">
                  <p:embed/>
                </p:oleObj>
              </mc:Choice>
              <mc:Fallback>
                <p:oleObj name="Equation" r:id="rId6" imgW="2000076" imgH="209643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8" y="4076700"/>
                        <a:ext cx="67818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11" name="Object 47"/>
          <p:cNvGraphicFramePr>
            <a:graphicFrameLocks noChangeAspect="1"/>
          </p:cNvGraphicFramePr>
          <p:nvPr/>
        </p:nvGraphicFramePr>
        <p:xfrm>
          <a:off x="539750" y="4941888"/>
          <a:ext cx="7416800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" name="Equation" r:id="rId8" imgW="2752769" imgH="352379" progId="Equation.DSMT4">
                  <p:embed/>
                </p:oleObj>
              </mc:Choice>
              <mc:Fallback>
                <p:oleObj name="Equation" r:id="rId8" imgW="2752769" imgH="352379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941888"/>
                        <a:ext cx="7416800" cy="115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12" name="Object 48"/>
          <p:cNvGraphicFramePr>
            <a:graphicFrameLocks noGrp="1" noChangeAspect="1"/>
          </p:cNvGraphicFramePr>
          <p:nvPr>
            <p:ph/>
          </p:nvPr>
        </p:nvGraphicFramePr>
        <p:xfrm>
          <a:off x="1016000" y="1484313"/>
          <a:ext cx="3582988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" name="Equation" r:id="rId10" imgW="1381047" imgH="238190" progId="Equation.DSMT4">
                  <p:embed/>
                </p:oleObj>
              </mc:Choice>
              <mc:Fallback>
                <p:oleObj name="Equation" r:id="rId10" imgW="1381047" imgH="23819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1484313"/>
                        <a:ext cx="3582988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8" grpId="0" autoUpdateAnimBg="0"/>
      <p:bldP spid="1130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页脚占位符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611188" y="765175"/>
            <a:ext cx="32670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性质</a:t>
            </a:r>
            <a:r>
              <a:rPr lang="en-US" altLang="zh-CN" b="1">
                <a:solidFill>
                  <a:srgbClr val="800000"/>
                </a:solidFill>
              </a:rPr>
              <a:t>1.5.5</a:t>
            </a:r>
            <a:endParaRPr lang="en-US" altLang="zh-CN" b="1">
              <a:solidFill>
                <a:srgbClr val="8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395288" y="1412875"/>
            <a:ext cx="8515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1)</a:t>
            </a:r>
            <a:r>
              <a:rPr lang="en-US" altLang="zh-CN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随机变量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 b="1" baseline="-30000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,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 b="1" baseline="-30000">
                <a:solidFill>
                  <a:srgbClr val="000066"/>
                </a:solidFill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,…,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 b="1" i="1" baseline="-30000">
                <a:solidFill>
                  <a:srgbClr val="000066"/>
                </a:solidFill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相互独立的充要条件是 </a:t>
            </a:r>
          </a:p>
        </p:txBody>
      </p:sp>
      <p:graphicFrame>
        <p:nvGraphicFramePr>
          <p:cNvPr id="25610" name="Object 10"/>
          <p:cNvGraphicFramePr>
            <a:graphicFrameLocks noChangeAspect="1"/>
          </p:cNvGraphicFramePr>
          <p:nvPr/>
        </p:nvGraphicFramePr>
        <p:xfrm>
          <a:off x="1692275" y="2276475"/>
          <a:ext cx="25908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2" name="公式" r:id="rId4" imgW="876143" imgH="199830" progId="Equation.3">
                  <p:embed/>
                </p:oleObj>
              </mc:Choice>
              <mc:Fallback>
                <p:oleObj name="公式" r:id="rId4" imgW="876143" imgH="19983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276475"/>
                        <a:ext cx="25908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11"/>
          <p:cNvGraphicFramePr>
            <a:graphicFrameLocks noChangeAspect="1"/>
          </p:cNvGraphicFramePr>
          <p:nvPr/>
        </p:nvGraphicFramePr>
        <p:xfrm>
          <a:off x="4284663" y="2133600"/>
          <a:ext cx="217328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3" name="Equation" r:id="rId6" imgW="2000076" imgH="895220" progId="Equation.3">
                  <p:embed/>
                </p:oleObj>
              </mc:Choice>
              <mc:Fallback>
                <p:oleObj name="Equation" r:id="rId6" imgW="2000076" imgH="8952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133600"/>
                        <a:ext cx="2173287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95288" y="3068638"/>
            <a:ext cx="7848600" cy="958850"/>
            <a:chOff x="0" y="3056"/>
            <a:chExt cx="4944" cy="604"/>
          </a:xfrm>
        </p:grpSpPr>
        <p:sp>
          <p:nvSpPr>
            <p:cNvPr id="33805" name="Rectangle 13"/>
            <p:cNvSpPr>
              <a:spLocks noChangeArrowheads="1"/>
            </p:cNvSpPr>
            <p:nvPr/>
          </p:nvSpPr>
          <p:spPr bwMode="auto">
            <a:xfrm>
              <a:off x="0" y="3157"/>
              <a:ext cx="49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>
                  <a:solidFill>
                    <a:srgbClr val="000066"/>
                  </a:solidFill>
                  <a:ea typeface="楷体_GB2312" pitchFamily="49" charset="-122"/>
                </a:rPr>
                <a:t>与独立和                  的特征函数性质有什么</a:t>
              </a:r>
              <a:endParaRPr lang="zh-CN" altLang="en-US" sz="2400">
                <a:solidFill>
                  <a:srgbClr val="000066"/>
                </a:solidFill>
              </a:endParaRPr>
            </a:p>
          </p:txBody>
        </p:sp>
        <p:graphicFrame>
          <p:nvGraphicFramePr>
            <p:cNvPr id="33806" name="Object 14"/>
            <p:cNvGraphicFramePr>
              <a:graphicFrameLocks noChangeAspect="1"/>
            </p:cNvGraphicFramePr>
            <p:nvPr/>
          </p:nvGraphicFramePr>
          <p:xfrm>
            <a:off x="1121" y="3056"/>
            <a:ext cx="1019" cy="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14" name="Equation" r:id="rId8" imgW="1600416" imgH="933580" progId="Equation.3">
                    <p:embed/>
                  </p:oleObj>
                </mc:Choice>
                <mc:Fallback>
                  <p:oleObj name="Equation" r:id="rId8" imgW="1600416" imgH="9335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1" y="3056"/>
                          <a:ext cx="1019" cy="6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7969250" y="3009900"/>
            <a:ext cx="1066800" cy="1066800"/>
          </a:xfrm>
          <a:prstGeom prst="rect">
            <a:avLst/>
          </a:prstGeom>
          <a:gradFill rotWithShape="0">
            <a:gsLst>
              <a:gs pos="0">
                <a:srgbClr val="FF99FF"/>
              </a:gs>
              <a:gs pos="50000">
                <a:srgbClr val="FFFFFF"/>
              </a:gs>
              <a:gs pos="100000">
                <a:srgbClr val="FF99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差别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?</a:t>
            </a:r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395288" y="4292600"/>
            <a:ext cx="8305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2)  </a:t>
            </a: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二维随机变量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Y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)</a:t>
            </a: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的特征函数为</a:t>
            </a:r>
          </a:p>
        </p:txBody>
      </p:sp>
      <p:graphicFrame>
        <p:nvGraphicFramePr>
          <p:cNvPr id="25619" name="Object 19"/>
          <p:cNvGraphicFramePr>
            <a:graphicFrameLocks noChangeAspect="1"/>
          </p:cNvGraphicFramePr>
          <p:nvPr/>
        </p:nvGraphicFramePr>
        <p:xfrm>
          <a:off x="7380288" y="4365625"/>
          <a:ext cx="13303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5" name="Equation" r:id="rId10" imgW="1295342" imgH="428653" progId="Equation.3">
                  <p:embed/>
                </p:oleObj>
              </mc:Choice>
              <mc:Fallback>
                <p:oleObj name="Equation" r:id="rId10" imgW="1295342" imgH="428653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4365625"/>
                        <a:ext cx="13303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719138" y="4918075"/>
            <a:ext cx="5191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Z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=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aX+bY+c </a:t>
            </a: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的特征函数为</a:t>
            </a:r>
            <a:endParaRPr lang="zh-CN" altLang="en-US" sz="2400">
              <a:solidFill>
                <a:srgbClr val="000066"/>
              </a:solidFill>
            </a:endParaRPr>
          </a:p>
        </p:txBody>
      </p:sp>
      <p:graphicFrame>
        <p:nvGraphicFramePr>
          <p:cNvPr id="25621" name="Object 21"/>
          <p:cNvGraphicFramePr>
            <a:graphicFrameLocks noGrp="1" noChangeAspect="1"/>
          </p:cNvGraphicFramePr>
          <p:nvPr>
            <p:ph/>
          </p:nvPr>
        </p:nvGraphicFramePr>
        <p:xfrm>
          <a:off x="1979613" y="5589588"/>
          <a:ext cx="5113337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6" name="Equation" r:id="rId12" imgW="4553014" imgH="504927" progId="Equation.3">
                  <p:embed/>
                </p:oleObj>
              </mc:Choice>
              <mc:Fallback>
                <p:oleObj name="Equation" r:id="rId12" imgW="4553014" imgH="504927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589588"/>
                        <a:ext cx="5113337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25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0" fill="hold"/>
                                        <p:tgtEl>
                                          <p:spTgt spid="25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8" grpId="0" autoUpdateAnimBg="0"/>
      <p:bldP spid="25609" grpId="0" autoUpdateAnimBg="0"/>
      <p:bldP spid="25615" grpId="0" animBg="1" autoUpdateAnimBg="0"/>
      <p:bldP spid="25618" grpId="0"/>
      <p:bldP spid="2562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95288" y="692150"/>
            <a:ext cx="8208962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>
                <a:solidFill>
                  <a:srgbClr val="800000"/>
                </a:solidFill>
                <a:ea typeface="楷体_GB2312" pitchFamily="49" charset="-122"/>
              </a:rPr>
              <a:t>定义</a:t>
            </a:r>
            <a:r>
              <a:rPr lang="en-US" altLang="zh-CN" b="1">
                <a:solidFill>
                  <a:srgbClr val="800000"/>
                </a:solidFill>
                <a:ea typeface="楷体_GB2312" pitchFamily="49" charset="-122"/>
              </a:rPr>
              <a:t>1.5.1</a:t>
            </a:r>
            <a:r>
              <a:rPr lang="en-US" altLang="zh-CN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是定义在</a:t>
            </a:r>
            <a:r>
              <a:rPr lang="en-US" altLang="zh-CN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(Ω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,</a:t>
            </a:r>
            <a:r>
              <a:rPr lang="en-US" altLang="zh-CN" b="1">
                <a:solidFill>
                  <a:srgbClr val="000066"/>
                </a:solidFill>
                <a:latin typeface="Kunstler Script" panose="030304020206070D0D06" pitchFamily="66" charset="0"/>
                <a:ea typeface="楷体_GB2312" pitchFamily="49" charset="-122"/>
              </a:rPr>
              <a:t>F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P 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)</a:t>
            </a: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上的随机变量</a:t>
            </a:r>
            <a:r>
              <a:rPr lang="en-US" altLang="zh-CN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称</a:t>
            </a:r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2141538" y="1717675"/>
          <a:ext cx="536575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4" imgW="2067130" imgH="304651" progId="Equation.DSMT4">
                  <p:embed/>
                </p:oleObj>
              </mc:Choice>
              <mc:Fallback>
                <p:oleObj name="Equation" r:id="rId4" imgW="2067130" imgH="30465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8" y="1717675"/>
                        <a:ext cx="5365750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395288" y="2519363"/>
            <a:ext cx="31083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特征函数</a:t>
            </a:r>
            <a:r>
              <a:rPr lang="en-US" altLang="zh-CN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44037" name="AutoShape 5"/>
          <p:cNvSpPr>
            <a:spLocks noChangeArrowheads="1"/>
          </p:cNvSpPr>
          <p:nvPr/>
        </p:nvSpPr>
        <p:spPr bwMode="auto">
          <a:xfrm>
            <a:off x="5508625" y="2997200"/>
            <a:ext cx="3311525" cy="1871663"/>
          </a:xfrm>
          <a:prstGeom prst="wedgeRoundRectCallout">
            <a:avLst>
              <a:gd name="adj1" fmla="val -55227"/>
              <a:gd name="adj2" fmla="val -79685"/>
              <a:gd name="adj3" fmla="val 16667"/>
            </a:avLst>
          </a:prstGeom>
          <a:gradFill rotWithShape="0">
            <a:gsLst>
              <a:gs pos="0">
                <a:schemeClr val="hlink"/>
              </a:gs>
              <a:gs pos="100000">
                <a:srgbClr val="FFFFFF"/>
              </a:gs>
            </a:gsLst>
            <a:lin ang="5400000" scaled="1"/>
          </a:gra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关于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的分布函数的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Fourier-Stieltjes</a:t>
            </a: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变换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395288" y="3213100"/>
            <a:ext cx="4406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是连续型随机变量</a:t>
            </a:r>
          </a:p>
        </p:txBody>
      </p:sp>
      <p:graphicFrame>
        <p:nvGraphicFramePr>
          <p:cNvPr id="44039" name="Object 7"/>
          <p:cNvGraphicFramePr>
            <a:graphicFrameLocks noGrp="1" noChangeAspect="1"/>
          </p:cNvGraphicFramePr>
          <p:nvPr>
            <p:ph idx="4294967295"/>
          </p:nvPr>
        </p:nvGraphicFramePr>
        <p:xfrm>
          <a:off x="1258888" y="3860800"/>
          <a:ext cx="3617912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公式" r:id="rId6" imgW="1342857" imgH="304651" progId="Equation.3">
                  <p:embed/>
                </p:oleObj>
              </mc:Choice>
              <mc:Fallback>
                <p:oleObj name="公式" r:id="rId6" imgW="1342857" imgH="30465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860800"/>
                        <a:ext cx="3617912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8"/>
          <p:cNvGraphicFramePr>
            <a:graphicFrameLocks noChangeAspect="1"/>
          </p:cNvGraphicFramePr>
          <p:nvPr/>
        </p:nvGraphicFramePr>
        <p:xfrm>
          <a:off x="2484438" y="5445125"/>
          <a:ext cx="295275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公式" r:id="rId8" imgW="1066648" imgH="323831" progId="Equation.3">
                  <p:embed/>
                </p:oleObj>
              </mc:Choice>
              <mc:Fallback>
                <p:oleObj name="公式" r:id="rId8" imgW="1066648" imgH="32383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445125"/>
                        <a:ext cx="295275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539750" y="4724400"/>
            <a:ext cx="4537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sz="3600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是离散型随机变量</a:t>
            </a:r>
          </a:p>
        </p:txBody>
      </p:sp>
      <p:graphicFrame>
        <p:nvGraphicFramePr>
          <p:cNvPr id="44045" name="Object 13"/>
          <p:cNvGraphicFramePr>
            <a:graphicFrameLocks noChangeAspect="1"/>
          </p:cNvGraphicFramePr>
          <p:nvPr/>
        </p:nvGraphicFramePr>
        <p:xfrm>
          <a:off x="1331913" y="1916113"/>
          <a:ext cx="80486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公式" r:id="rId10" imgW="276209" imgH="171283" progId="Equation.3">
                  <p:embed/>
                </p:oleObj>
              </mc:Choice>
              <mc:Fallback>
                <p:oleObj name="公式" r:id="rId10" imgW="276209" imgH="17128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916113"/>
                        <a:ext cx="804862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utoUpdateAnimBg="0"/>
      <p:bldP spid="44036" grpId="0" autoUpdateAnimBg="0"/>
      <p:bldP spid="44037" grpId="0" animBg="1" autoUpdateAnimBg="0"/>
      <p:bldP spid="44038" grpId="0" autoUpdateAnimBg="0"/>
      <p:bldP spid="44041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graphicFrame>
        <p:nvGraphicFramePr>
          <p:cNvPr id="13336" name="Object 24"/>
          <p:cNvGraphicFramePr>
            <a:graphicFrameLocks noChangeAspect="1"/>
          </p:cNvGraphicFramePr>
          <p:nvPr/>
        </p:nvGraphicFramePr>
        <p:xfrm>
          <a:off x="2916238" y="1125538"/>
          <a:ext cx="294163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2" name="Equation" r:id="rId4" imgW="2552495" imgH="428653" progId="Equation.3">
                  <p:embed/>
                </p:oleObj>
              </mc:Choice>
              <mc:Fallback>
                <p:oleObj name="Equation" r:id="rId4" imgW="2552495" imgH="428653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125538"/>
                        <a:ext cx="2941637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8" name="Text Box 26"/>
          <p:cNvSpPr txBox="1">
            <a:spLocks noChangeArrowheads="1"/>
          </p:cNvSpPr>
          <p:nvPr/>
        </p:nvSpPr>
        <p:spPr bwMode="auto">
          <a:xfrm>
            <a:off x="525463" y="681038"/>
            <a:ext cx="14081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特别有</a:t>
            </a:r>
            <a:endParaRPr lang="zh-CN" altLang="en-US" sz="2400">
              <a:solidFill>
                <a:srgbClr val="000066"/>
              </a:solidFill>
            </a:endParaRPr>
          </a:p>
        </p:txBody>
      </p:sp>
      <p:graphicFrame>
        <p:nvGraphicFramePr>
          <p:cNvPr id="13339" name="Object 27"/>
          <p:cNvGraphicFramePr>
            <a:graphicFrameLocks noChangeAspect="1"/>
          </p:cNvGraphicFramePr>
          <p:nvPr/>
        </p:nvGraphicFramePr>
        <p:xfrm>
          <a:off x="1547813" y="1773238"/>
          <a:ext cx="71723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3" name="Equation" r:id="rId6" imgW="2438369" imgH="238190" progId="Equation.DSMT4">
                  <p:embed/>
                </p:oleObj>
              </mc:Choice>
              <mc:Fallback>
                <p:oleObj name="Equation" r:id="rId6" imgW="2438369" imgH="23819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773238"/>
                        <a:ext cx="717232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1" name="Text Box 29"/>
          <p:cNvSpPr txBox="1">
            <a:spLocks noChangeArrowheads="1"/>
          </p:cNvSpPr>
          <p:nvPr/>
        </p:nvSpPr>
        <p:spPr bwMode="auto">
          <a:xfrm>
            <a:off x="449263" y="1900238"/>
            <a:ext cx="593725" cy="579437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FFF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证</a:t>
            </a:r>
            <a:endParaRPr lang="zh-CN" altLang="en-US" sz="2400">
              <a:solidFill>
                <a:srgbClr val="000066"/>
              </a:solidFill>
            </a:endParaRPr>
          </a:p>
        </p:txBody>
      </p:sp>
      <p:graphicFrame>
        <p:nvGraphicFramePr>
          <p:cNvPr id="13342" name="Object 30"/>
          <p:cNvGraphicFramePr>
            <a:graphicFrameLocks noChangeAspect="1"/>
          </p:cNvGraphicFramePr>
          <p:nvPr/>
        </p:nvGraphicFramePr>
        <p:xfrm>
          <a:off x="2555875" y="2708275"/>
          <a:ext cx="3560763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4" name="Equation" r:id="rId8" imgW="933428" imgH="199830" progId="Equation.DSMT4">
                  <p:embed/>
                </p:oleObj>
              </mc:Choice>
              <mc:Fallback>
                <p:oleObj name="Equation" r:id="rId8" imgW="933428" imgH="19983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708275"/>
                        <a:ext cx="3560763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3" name="Object 31"/>
          <p:cNvGraphicFramePr>
            <a:graphicFrameLocks noChangeAspect="1"/>
          </p:cNvGraphicFramePr>
          <p:nvPr/>
        </p:nvGraphicFramePr>
        <p:xfrm>
          <a:off x="2627313" y="3552825"/>
          <a:ext cx="345598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5" name="Equation" r:id="rId10" imgW="895238" imgH="209643" progId="Equation.DSMT4">
                  <p:embed/>
                </p:oleObj>
              </mc:Choice>
              <mc:Fallback>
                <p:oleObj name="Equation" r:id="rId10" imgW="895238" imgH="209643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552825"/>
                        <a:ext cx="3455987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5" name="Rectangle 33"/>
          <p:cNvSpPr>
            <a:spLocks noChangeArrowheads="1"/>
          </p:cNvSpPr>
          <p:nvPr/>
        </p:nvSpPr>
        <p:spPr bwMode="auto">
          <a:xfrm>
            <a:off x="323850" y="4292600"/>
            <a:ext cx="8424863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45720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57200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800000"/>
                </a:solidFill>
                <a:ea typeface="楷体_GB2312" pitchFamily="49" charset="-122"/>
              </a:rPr>
              <a:t>Ex.13</a:t>
            </a:r>
            <a:r>
              <a:rPr lang="en-US" altLang="zh-CN" b="1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 b="1" baseline="-30000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,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 b="1" baseline="-30000">
                <a:solidFill>
                  <a:srgbClr val="000066"/>
                </a:solidFill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)</a:t>
            </a: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服从二维正态分布</a:t>
            </a:r>
            <a:r>
              <a:rPr lang="en-US" altLang="zh-CN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E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 b="1" i="1" baseline="-30000">
                <a:solidFill>
                  <a:srgbClr val="000066"/>
                </a:solidFill>
                <a:ea typeface="楷体_GB2312" pitchFamily="49" charset="-122"/>
              </a:rPr>
              <a:t>k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)</a:t>
            </a:r>
            <a:r>
              <a:rPr lang="en-US" altLang="zh-CN" b="1" i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= 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k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k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=1,2,</a:t>
            </a: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记</a:t>
            </a:r>
            <a:r>
              <a:rPr lang="en-US" altLang="zh-CN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3346" name="Object 34"/>
          <p:cNvGraphicFramePr>
            <a:graphicFrameLocks noChangeAspect="1"/>
          </p:cNvGraphicFramePr>
          <p:nvPr/>
        </p:nvGraphicFramePr>
        <p:xfrm>
          <a:off x="1619250" y="5661025"/>
          <a:ext cx="654685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6" name="公式" r:id="rId12" imgW="2438369" imgH="209643" progId="Equation.3">
                  <p:embed/>
                </p:oleObj>
              </mc:Choice>
              <mc:Fallback>
                <p:oleObj name="公式" r:id="rId12" imgW="2438369" imgH="209643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661025"/>
                        <a:ext cx="654685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8" grpId="0" autoUpdateAnimBg="0"/>
      <p:bldP spid="13341" grpId="0" animBg="1" autoUpdateAnimBg="0"/>
      <p:bldP spid="1334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1403350" y="1700213"/>
          <a:ext cx="2725738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5" name="Equation" r:id="rId4" imgW="2324244" imgH="495114" progId="Equation.3">
                  <p:embed/>
                </p:oleObj>
              </mc:Choice>
              <mc:Fallback>
                <p:oleObj name="Equation" r:id="rId4" imgW="2324244" imgH="49511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700213"/>
                        <a:ext cx="2725738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84213" y="1700213"/>
            <a:ext cx="593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</a:p>
        </p:txBody>
      </p:sp>
      <p:graphicFrame>
        <p:nvGraphicFramePr>
          <p:cNvPr id="14349" name="Object 13"/>
          <p:cNvGraphicFramePr>
            <a:graphicFrameLocks noChangeAspect="1"/>
          </p:cNvGraphicFramePr>
          <p:nvPr/>
        </p:nvGraphicFramePr>
        <p:xfrm>
          <a:off x="1547813" y="3644900"/>
          <a:ext cx="5616575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6" name="公式" r:id="rId6" imgW="1447657" imgH="285917" progId="Equation.3">
                  <p:embed/>
                </p:oleObj>
              </mc:Choice>
              <mc:Fallback>
                <p:oleObj name="公式" r:id="rId6" imgW="1447657" imgH="28591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644900"/>
                        <a:ext cx="5616575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684213" y="692150"/>
            <a:ext cx="4357687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求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Y=X</a:t>
            </a:r>
            <a:r>
              <a:rPr lang="en-US" altLang="zh-CN" b="1" baseline="-30000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+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 b="1" baseline="-30000">
                <a:solidFill>
                  <a:srgbClr val="000066"/>
                </a:solidFill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的特征函数</a:t>
            </a:r>
            <a:r>
              <a:rPr lang="en-US" altLang="zh-CN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4361" name="Object 25"/>
          <p:cNvGraphicFramePr>
            <a:graphicFrameLocks noChangeAspect="1"/>
          </p:cNvGraphicFramePr>
          <p:nvPr/>
        </p:nvGraphicFramePr>
        <p:xfrm>
          <a:off x="1547813" y="2420938"/>
          <a:ext cx="7085012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7" name="公式" r:id="rId8" imgW="1762056" imgH="285917" progId="Equation.3">
                  <p:embed/>
                </p:oleObj>
              </mc:Choice>
              <mc:Fallback>
                <p:oleObj name="公式" r:id="rId8" imgW="1762056" imgH="285917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420938"/>
                        <a:ext cx="7085012" cy="124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2" name="Object 26"/>
          <p:cNvGraphicFramePr>
            <a:graphicFrameLocks noGrp="1" noChangeAspect="1"/>
          </p:cNvGraphicFramePr>
          <p:nvPr>
            <p:ph idx="4294967295"/>
          </p:nvPr>
        </p:nvGraphicFramePr>
        <p:xfrm>
          <a:off x="684213" y="5084763"/>
          <a:ext cx="2997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8" name="Equation" r:id="rId10" imgW="2971693" imgH="495114" progId="Equation.3">
                  <p:embed/>
                </p:oleObj>
              </mc:Choice>
              <mc:Fallback>
                <p:oleObj name="Equation" r:id="rId10" imgW="2971693" imgH="495114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084763"/>
                        <a:ext cx="2997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7" name="Object 31"/>
          <p:cNvGraphicFramePr>
            <a:graphicFrameLocks noChangeAspect="1"/>
          </p:cNvGraphicFramePr>
          <p:nvPr/>
        </p:nvGraphicFramePr>
        <p:xfrm>
          <a:off x="3779838" y="4937125"/>
          <a:ext cx="1871662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9" name="Equation" r:id="rId12" imgW="1381047" imgH="466567" progId="Equation.3">
                  <p:embed/>
                </p:oleObj>
              </mc:Choice>
              <mc:Fallback>
                <p:oleObj name="Equation" r:id="rId12" imgW="1381047" imgH="466567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4937125"/>
                        <a:ext cx="1871662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8" grpId="0" autoUpdateAnimBg="0"/>
      <p:bldP spid="14360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graphicFrame>
        <p:nvGraphicFramePr>
          <p:cNvPr id="26633" name="Object 9"/>
          <p:cNvGraphicFramePr>
            <a:graphicFrameLocks noChangeAspect="1"/>
          </p:cNvGraphicFramePr>
          <p:nvPr/>
        </p:nvGraphicFramePr>
        <p:xfrm>
          <a:off x="1620838" y="536575"/>
          <a:ext cx="4895850" cy="137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7" name="公式" r:id="rId4" imgW="1181217" imgH="314464" progId="Equation.3">
                  <p:embed/>
                </p:oleObj>
              </mc:Choice>
              <mc:Fallback>
                <p:oleObj name="公式" r:id="rId4" imgW="1181217" imgH="31446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536575"/>
                        <a:ext cx="4895850" cy="1379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684213" y="1916113"/>
            <a:ext cx="451008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66"/>
                </a:solidFill>
                <a:latin typeface="楷体_GB2312" pitchFamily="49" charset="-122"/>
              </a:rPr>
              <a:t> </a:t>
            </a:r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故  </a:t>
            </a:r>
            <a:r>
              <a:rPr lang="en-US" altLang="zh-CN" b="1" i="1">
                <a:solidFill>
                  <a:srgbClr val="000066"/>
                </a:solidFill>
              </a:rPr>
              <a:t>Y</a:t>
            </a:r>
            <a:r>
              <a:rPr lang="en-US" altLang="zh-CN" b="1">
                <a:solidFill>
                  <a:srgbClr val="000066"/>
                </a:solidFill>
              </a:rPr>
              <a:t>=</a:t>
            </a:r>
            <a:r>
              <a:rPr lang="en-US" altLang="zh-CN" b="1" i="1">
                <a:solidFill>
                  <a:srgbClr val="000066"/>
                </a:solidFill>
              </a:rPr>
              <a:t>X</a:t>
            </a:r>
            <a:r>
              <a:rPr lang="en-US" altLang="zh-CN" b="1" baseline="-30000">
                <a:solidFill>
                  <a:srgbClr val="000066"/>
                </a:solidFill>
              </a:rPr>
              <a:t>1</a:t>
            </a:r>
            <a:r>
              <a:rPr lang="en-US" altLang="zh-CN" b="1">
                <a:solidFill>
                  <a:srgbClr val="000066"/>
                </a:solidFill>
              </a:rPr>
              <a:t>+</a:t>
            </a:r>
            <a:r>
              <a:rPr lang="en-US" altLang="zh-CN" b="1" i="1">
                <a:solidFill>
                  <a:srgbClr val="000066"/>
                </a:solidFill>
              </a:rPr>
              <a:t>X</a:t>
            </a:r>
            <a:r>
              <a:rPr lang="en-US" altLang="zh-CN" b="1" baseline="-30000">
                <a:solidFill>
                  <a:srgbClr val="000066"/>
                </a:solidFill>
              </a:rPr>
              <a:t>2</a:t>
            </a:r>
            <a:r>
              <a:rPr lang="zh-CN" altLang="en-US" b="1">
                <a:solidFill>
                  <a:srgbClr val="000066"/>
                </a:solidFill>
              </a:rPr>
              <a:t>～</a:t>
            </a:r>
            <a:r>
              <a:rPr lang="en-US" altLang="zh-CN" b="1" i="1">
                <a:solidFill>
                  <a:srgbClr val="000066"/>
                </a:solidFill>
              </a:rPr>
              <a:t>N</a:t>
            </a:r>
            <a:r>
              <a:rPr lang="en-US" altLang="zh-CN" b="1">
                <a:solidFill>
                  <a:srgbClr val="000066"/>
                </a:solidFill>
              </a:rPr>
              <a:t>(3,12).</a:t>
            </a:r>
            <a:r>
              <a:rPr lang="en-US" altLang="zh-CN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5724525" y="2781300"/>
            <a:ext cx="2935288" cy="3413125"/>
            <a:chOff x="3552" y="1744"/>
            <a:chExt cx="1849" cy="2150"/>
          </a:xfrm>
        </p:grpSpPr>
        <p:sp>
          <p:nvSpPr>
            <p:cNvPr id="36870" name="Freeform 12"/>
            <p:cNvSpPr>
              <a:spLocks/>
            </p:cNvSpPr>
            <p:nvPr/>
          </p:nvSpPr>
          <p:spPr bwMode="auto">
            <a:xfrm>
              <a:off x="4270" y="3454"/>
              <a:ext cx="80" cy="259"/>
            </a:xfrm>
            <a:custGeom>
              <a:avLst/>
              <a:gdLst>
                <a:gd name="T0" fmla="*/ 1 w 160"/>
                <a:gd name="T1" fmla="*/ 0 h 519"/>
                <a:gd name="T2" fmla="*/ 0 w 160"/>
                <a:gd name="T3" fmla="*/ 23 h 519"/>
                <a:gd name="T4" fmla="*/ 4 w 160"/>
                <a:gd name="T5" fmla="*/ 32 h 519"/>
                <a:gd name="T6" fmla="*/ 10 w 160"/>
                <a:gd name="T7" fmla="*/ 21 h 519"/>
                <a:gd name="T8" fmla="*/ 5 w 160"/>
                <a:gd name="T9" fmla="*/ 7 h 519"/>
                <a:gd name="T10" fmla="*/ 1 w 160"/>
                <a:gd name="T11" fmla="*/ 0 h 519"/>
                <a:gd name="T12" fmla="*/ 1 w 160"/>
                <a:gd name="T13" fmla="*/ 0 h 5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0"/>
                <a:gd name="T22" fmla="*/ 0 h 519"/>
                <a:gd name="T23" fmla="*/ 160 w 160"/>
                <a:gd name="T24" fmla="*/ 519 h 5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0" h="519">
                  <a:moveTo>
                    <a:pt x="12" y="0"/>
                  </a:moveTo>
                  <a:lnTo>
                    <a:pt x="0" y="382"/>
                  </a:lnTo>
                  <a:lnTo>
                    <a:pt x="52" y="519"/>
                  </a:lnTo>
                  <a:lnTo>
                    <a:pt x="160" y="336"/>
                  </a:lnTo>
                  <a:lnTo>
                    <a:pt x="80" y="12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0A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1" name="Freeform 13"/>
            <p:cNvSpPr>
              <a:spLocks/>
            </p:cNvSpPr>
            <p:nvPr/>
          </p:nvSpPr>
          <p:spPr bwMode="auto">
            <a:xfrm>
              <a:off x="5060" y="2908"/>
              <a:ext cx="131" cy="136"/>
            </a:xfrm>
            <a:custGeom>
              <a:avLst/>
              <a:gdLst>
                <a:gd name="T0" fmla="*/ 0 w 263"/>
                <a:gd name="T1" fmla="*/ 11 h 272"/>
                <a:gd name="T2" fmla="*/ 16 w 263"/>
                <a:gd name="T3" fmla="*/ 0 h 272"/>
                <a:gd name="T4" fmla="*/ 15 w 263"/>
                <a:gd name="T5" fmla="*/ 7 h 272"/>
                <a:gd name="T6" fmla="*/ 2 w 263"/>
                <a:gd name="T7" fmla="*/ 17 h 272"/>
                <a:gd name="T8" fmla="*/ 0 w 263"/>
                <a:gd name="T9" fmla="*/ 11 h 272"/>
                <a:gd name="T10" fmla="*/ 0 w 263"/>
                <a:gd name="T11" fmla="*/ 11 h 2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3"/>
                <a:gd name="T19" fmla="*/ 0 h 272"/>
                <a:gd name="T20" fmla="*/ 263 w 263"/>
                <a:gd name="T21" fmla="*/ 272 h 2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3" h="272">
                  <a:moveTo>
                    <a:pt x="0" y="165"/>
                  </a:moveTo>
                  <a:lnTo>
                    <a:pt x="263" y="0"/>
                  </a:lnTo>
                  <a:lnTo>
                    <a:pt x="251" y="108"/>
                  </a:lnTo>
                  <a:lnTo>
                    <a:pt x="46" y="272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2" name="Freeform 14"/>
            <p:cNvSpPr>
              <a:spLocks/>
            </p:cNvSpPr>
            <p:nvPr/>
          </p:nvSpPr>
          <p:spPr bwMode="auto">
            <a:xfrm>
              <a:off x="3994" y="1767"/>
              <a:ext cx="1250" cy="1497"/>
            </a:xfrm>
            <a:custGeom>
              <a:avLst/>
              <a:gdLst>
                <a:gd name="T0" fmla="*/ 83 w 2500"/>
                <a:gd name="T1" fmla="*/ 1 h 2994"/>
                <a:gd name="T2" fmla="*/ 102 w 2500"/>
                <a:gd name="T3" fmla="*/ 9 h 2994"/>
                <a:gd name="T4" fmla="*/ 105 w 2500"/>
                <a:gd name="T5" fmla="*/ 5 h 2994"/>
                <a:gd name="T6" fmla="*/ 112 w 2500"/>
                <a:gd name="T7" fmla="*/ 12 h 2994"/>
                <a:gd name="T8" fmla="*/ 119 w 2500"/>
                <a:gd name="T9" fmla="*/ 24 h 2994"/>
                <a:gd name="T10" fmla="*/ 119 w 2500"/>
                <a:gd name="T11" fmla="*/ 38 h 2994"/>
                <a:gd name="T12" fmla="*/ 157 w 2500"/>
                <a:gd name="T13" fmla="*/ 69 h 2994"/>
                <a:gd name="T14" fmla="*/ 109 w 2500"/>
                <a:gd name="T15" fmla="*/ 51 h 2994"/>
                <a:gd name="T16" fmla="*/ 100 w 2500"/>
                <a:gd name="T17" fmla="*/ 56 h 2994"/>
                <a:gd name="T18" fmla="*/ 83 w 2500"/>
                <a:gd name="T19" fmla="*/ 52 h 2994"/>
                <a:gd name="T20" fmla="*/ 80 w 2500"/>
                <a:gd name="T21" fmla="*/ 45 h 2994"/>
                <a:gd name="T22" fmla="*/ 72 w 2500"/>
                <a:gd name="T23" fmla="*/ 46 h 2994"/>
                <a:gd name="T24" fmla="*/ 65 w 2500"/>
                <a:gd name="T25" fmla="*/ 54 h 2994"/>
                <a:gd name="T26" fmla="*/ 68 w 2500"/>
                <a:gd name="T27" fmla="*/ 65 h 2994"/>
                <a:gd name="T28" fmla="*/ 83 w 2500"/>
                <a:gd name="T29" fmla="*/ 66 h 2994"/>
                <a:gd name="T30" fmla="*/ 121 w 2500"/>
                <a:gd name="T31" fmla="*/ 72 h 2994"/>
                <a:gd name="T32" fmla="*/ 131 w 2500"/>
                <a:gd name="T33" fmla="*/ 89 h 2994"/>
                <a:gd name="T34" fmla="*/ 111 w 2500"/>
                <a:gd name="T35" fmla="*/ 111 h 2994"/>
                <a:gd name="T36" fmla="*/ 102 w 2500"/>
                <a:gd name="T37" fmla="*/ 144 h 2994"/>
                <a:gd name="T38" fmla="*/ 89 w 2500"/>
                <a:gd name="T39" fmla="*/ 163 h 2994"/>
                <a:gd name="T40" fmla="*/ 67 w 2500"/>
                <a:gd name="T41" fmla="*/ 175 h 2994"/>
                <a:gd name="T42" fmla="*/ 51 w 2500"/>
                <a:gd name="T43" fmla="*/ 188 h 2994"/>
                <a:gd name="T44" fmla="*/ 0 w 2500"/>
                <a:gd name="T45" fmla="*/ 168 h 2994"/>
                <a:gd name="T46" fmla="*/ 20 w 2500"/>
                <a:gd name="T47" fmla="*/ 100 h 2994"/>
                <a:gd name="T48" fmla="*/ 16 w 2500"/>
                <a:gd name="T49" fmla="*/ 96 h 2994"/>
                <a:gd name="T50" fmla="*/ 29 w 2500"/>
                <a:gd name="T51" fmla="*/ 85 h 2994"/>
                <a:gd name="T52" fmla="*/ 68 w 2500"/>
                <a:gd name="T53" fmla="*/ 88 h 2994"/>
                <a:gd name="T54" fmla="*/ 76 w 2500"/>
                <a:gd name="T55" fmla="*/ 86 h 2994"/>
                <a:gd name="T56" fmla="*/ 47 w 2500"/>
                <a:gd name="T57" fmla="*/ 68 h 2994"/>
                <a:gd name="T58" fmla="*/ 44 w 2500"/>
                <a:gd name="T59" fmla="*/ 49 h 2994"/>
                <a:gd name="T60" fmla="*/ 55 w 2500"/>
                <a:gd name="T61" fmla="*/ 27 h 2994"/>
                <a:gd name="T62" fmla="*/ 86 w 2500"/>
                <a:gd name="T63" fmla="*/ 15 h 2994"/>
                <a:gd name="T64" fmla="*/ 78 w 2500"/>
                <a:gd name="T65" fmla="*/ 0 h 2994"/>
                <a:gd name="T66" fmla="*/ 83 w 2500"/>
                <a:gd name="T67" fmla="*/ 1 h 2994"/>
                <a:gd name="T68" fmla="*/ 83 w 2500"/>
                <a:gd name="T69" fmla="*/ 1 h 299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500"/>
                <a:gd name="T106" fmla="*/ 0 h 2994"/>
                <a:gd name="T107" fmla="*/ 2500 w 2500"/>
                <a:gd name="T108" fmla="*/ 2994 h 299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500" h="2994">
                  <a:moveTo>
                    <a:pt x="1329" y="11"/>
                  </a:moveTo>
                  <a:lnTo>
                    <a:pt x="1626" y="137"/>
                  </a:lnTo>
                  <a:lnTo>
                    <a:pt x="1671" y="80"/>
                  </a:lnTo>
                  <a:lnTo>
                    <a:pt x="1785" y="194"/>
                  </a:lnTo>
                  <a:lnTo>
                    <a:pt x="1898" y="376"/>
                  </a:lnTo>
                  <a:lnTo>
                    <a:pt x="1898" y="604"/>
                  </a:lnTo>
                  <a:lnTo>
                    <a:pt x="2500" y="1093"/>
                  </a:lnTo>
                  <a:lnTo>
                    <a:pt x="1740" y="808"/>
                  </a:lnTo>
                  <a:lnTo>
                    <a:pt x="1591" y="888"/>
                  </a:lnTo>
                  <a:lnTo>
                    <a:pt x="1320" y="831"/>
                  </a:lnTo>
                  <a:lnTo>
                    <a:pt x="1274" y="717"/>
                  </a:lnTo>
                  <a:lnTo>
                    <a:pt x="1137" y="728"/>
                  </a:lnTo>
                  <a:lnTo>
                    <a:pt x="1034" y="853"/>
                  </a:lnTo>
                  <a:lnTo>
                    <a:pt x="1080" y="1036"/>
                  </a:lnTo>
                  <a:lnTo>
                    <a:pt x="1329" y="1047"/>
                  </a:lnTo>
                  <a:lnTo>
                    <a:pt x="1932" y="1139"/>
                  </a:lnTo>
                  <a:lnTo>
                    <a:pt x="2091" y="1424"/>
                  </a:lnTo>
                  <a:lnTo>
                    <a:pt x="1774" y="1764"/>
                  </a:lnTo>
                  <a:lnTo>
                    <a:pt x="1626" y="2289"/>
                  </a:lnTo>
                  <a:lnTo>
                    <a:pt x="1420" y="2606"/>
                  </a:lnTo>
                  <a:lnTo>
                    <a:pt x="1057" y="2800"/>
                  </a:lnTo>
                  <a:lnTo>
                    <a:pt x="818" y="2994"/>
                  </a:lnTo>
                  <a:lnTo>
                    <a:pt x="0" y="2674"/>
                  </a:lnTo>
                  <a:lnTo>
                    <a:pt x="318" y="1593"/>
                  </a:lnTo>
                  <a:lnTo>
                    <a:pt x="249" y="1538"/>
                  </a:lnTo>
                  <a:lnTo>
                    <a:pt x="466" y="1355"/>
                  </a:lnTo>
                  <a:lnTo>
                    <a:pt x="1080" y="1401"/>
                  </a:lnTo>
                  <a:lnTo>
                    <a:pt x="1205" y="1367"/>
                  </a:lnTo>
                  <a:lnTo>
                    <a:pt x="740" y="1082"/>
                  </a:lnTo>
                  <a:lnTo>
                    <a:pt x="705" y="774"/>
                  </a:lnTo>
                  <a:lnTo>
                    <a:pt x="875" y="422"/>
                  </a:lnTo>
                  <a:lnTo>
                    <a:pt x="1363" y="228"/>
                  </a:lnTo>
                  <a:lnTo>
                    <a:pt x="1240" y="0"/>
                  </a:lnTo>
                  <a:lnTo>
                    <a:pt x="1329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3" name="Freeform 15"/>
            <p:cNvSpPr>
              <a:spLocks/>
            </p:cNvSpPr>
            <p:nvPr/>
          </p:nvSpPr>
          <p:spPr bwMode="auto">
            <a:xfrm>
              <a:off x="3721" y="3091"/>
              <a:ext cx="1547" cy="803"/>
            </a:xfrm>
            <a:custGeom>
              <a:avLst/>
              <a:gdLst>
                <a:gd name="T0" fmla="*/ 76 w 3094"/>
                <a:gd name="T1" fmla="*/ 90 h 1606"/>
                <a:gd name="T2" fmla="*/ 77 w 3094"/>
                <a:gd name="T3" fmla="*/ 69 h 1606"/>
                <a:gd name="T4" fmla="*/ 81 w 3094"/>
                <a:gd name="T5" fmla="*/ 48 h 1606"/>
                <a:gd name="T6" fmla="*/ 85 w 3094"/>
                <a:gd name="T7" fmla="*/ 73 h 1606"/>
                <a:gd name="T8" fmla="*/ 103 w 3094"/>
                <a:gd name="T9" fmla="*/ 37 h 1606"/>
                <a:gd name="T10" fmla="*/ 112 w 3094"/>
                <a:gd name="T11" fmla="*/ 28 h 1606"/>
                <a:gd name="T12" fmla="*/ 101 w 3094"/>
                <a:gd name="T13" fmla="*/ 61 h 1606"/>
                <a:gd name="T14" fmla="*/ 121 w 3094"/>
                <a:gd name="T15" fmla="*/ 43 h 1606"/>
                <a:gd name="T16" fmla="*/ 157 w 3094"/>
                <a:gd name="T17" fmla="*/ 23 h 1606"/>
                <a:gd name="T18" fmla="*/ 194 w 3094"/>
                <a:gd name="T19" fmla="*/ 19 h 1606"/>
                <a:gd name="T20" fmla="*/ 164 w 3094"/>
                <a:gd name="T21" fmla="*/ 31 h 1606"/>
                <a:gd name="T22" fmla="*/ 137 w 3094"/>
                <a:gd name="T23" fmla="*/ 47 h 1606"/>
                <a:gd name="T24" fmla="*/ 119 w 3094"/>
                <a:gd name="T25" fmla="*/ 64 h 1606"/>
                <a:gd name="T26" fmla="*/ 148 w 3094"/>
                <a:gd name="T27" fmla="*/ 56 h 1606"/>
                <a:gd name="T28" fmla="*/ 175 w 3094"/>
                <a:gd name="T29" fmla="*/ 56 h 1606"/>
                <a:gd name="T30" fmla="*/ 187 w 3094"/>
                <a:gd name="T31" fmla="*/ 63 h 1606"/>
                <a:gd name="T32" fmla="*/ 188 w 3094"/>
                <a:gd name="T33" fmla="*/ 77 h 1606"/>
                <a:gd name="T34" fmla="*/ 174 w 3094"/>
                <a:gd name="T35" fmla="*/ 62 h 1606"/>
                <a:gd name="T36" fmla="*/ 147 w 3094"/>
                <a:gd name="T37" fmla="*/ 66 h 1606"/>
                <a:gd name="T38" fmla="*/ 120 w 3094"/>
                <a:gd name="T39" fmla="*/ 77 h 1606"/>
                <a:gd name="T40" fmla="*/ 101 w 3094"/>
                <a:gd name="T41" fmla="*/ 100 h 1606"/>
                <a:gd name="T42" fmla="*/ 107 w 3094"/>
                <a:gd name="T43" fmla="*/ 76 h 1606"/>
                <a:gd name="T44" fmla="*/ 87 w 3094"/>
                <a:gd name="T45" fmla="*/ 94 h 1606"/>
                <a:gd name="T46" fmla="*/ 87 w 3094"/>
                <a:gd name="T47" fmla="*/ 84 h 1606"/>
                <a:gd name="T48" fmla="*/ 77 w 3094"/>
                <a:gd name="T49" fmla="*/ 101 h 1606"/>
                <a:gd name="T50" fmla="*/ 63 w 3094"/>
                <a:gd name="T51" fmla="*/ 94 h 1606"/>
                <a:gd name="T52" fmla="*/ 61 w 3094"/>
                <a:gd name="T53" fmla="*/ 100 h 1606"/>
                <a:gd name="T54" fmla="*/ 50 w 3094"/>
                <a:gd name="T55" fmla="*/ 100 h 1606"/>
                <a:gd name="T56" fmla="*/ 35 w 3094"/>
                <a:gd name="T57" fmla="*/ 76 h 1606"/>
                <a:gd name="T58" fmla="*/ 0 w 3094"/>
                <a:gd name="T59" fmla="*/ 36 h 1606"/>
                <a:gd name="T60" fmla="*/ 42 w 3094"/>
                <a:gd name="T61" fmla="*/ 70 h 1606"/>
                <a:gd name="T62" fmla="*/ 35 w 3094"/>
                <a:gd name="T63" fmla="*/ 46 h 1606"/>
                <a:gd name="T64" fmla="*/ 27 w 3094"/>
                <a:gd name="T65" fmla="*/ 36 h 1606"/>
                <a:gd name="T66" fmla="*/ 38 w 3094"/>
                <a:gd name="T67" fmla="*/ 36 h 1606"/>
                <a:gd name="T68" fmla="*/ 51 w 3094"/>
                <a:gd name="T69" fmla="*/ 55 h 1606"/>
                <a:gd name="T70" fmla="*/ 51 w 3094"/>
                <a:gd name="T71" fmla="*/ 39 h 1606"/>
                <a:gd name="T72" fmla="*/ 40 w 3094"/>
                <a:gd name="T73" fmla="*/ 22 h 1606"/>
                <a:gd name="T74" fmla="*/ 26 w 3094"/>
                <a:gd name="T75" fmla="*/ 0 h 1606"/>
                <a:gd name="T76" fmla="*/ 47 w 3094"/>
                <a:gd name="T77" fmla="*/ 13 h 1606"/>
                <a:gd name="T78" fmla="*/ 62 w 3094"/>
                <a:gd name="T79" fmla="*/ 34 h 1606"/>
                <a:gd name="T80" fmla="*/ 71 w 3094"/>
                <a:gd name="T81" fmla="*/ 77 h 1606"/>
                <a:gd name="T82" fmla="*/ 76 w 3094"/>
                <a:gd name="T83" fmla="*/ 90 h 1606"/>
                <a:gd name="T84" fmla="*/ 76 w 3094"/>
                <a:gd name="T85" fmla="*/ 90 h 160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094"/>
                <a:gd name="T130" fmla="*/ 0 h 1606"/>
                <a:gd name="T131" fmla="*/ 3094 w 3094"/>
                <a:gd name="T132" fmla="*/ 1606 h 160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094" h="1606">
                  <a:moveTo>
                    <a:pt x="1212" y="1435"/>
                  </a:moveTo>
                  <a:lnTo>
                    <a:pt x="1225" y="1102"/>
                  </a:lnTo>
                  <a:lnTo>
                    <a:pt x="1286" y="754"/>
                  </a:lnTo>
                  <a:lnTo>
                    <a:pt x="1354" y="1155"/>
                  </a:lnTo>
                  <a:lnTo>
                    <a:pt x="1639" y="578"/>
                  </a:lnTo>
                  <a:lnTo>
                    <a:pt x="1782" y="441"/>
                  </a:lnTo>
                  <a:lnTo>
                    <a:pt x="1618" y="973"/>
                  </a:lnTo>
                  <a:lnTo>
                    <a:pt x="1932" y="686"/>
                  </a:lnTo>
                  <a:lnTo>
                    <a:pt x="2510" y="359"/>
                  </a:lnTo>
                  <a:lnTo>
                    <a:pt x="3094" y="298"/>
                  </a:lnTo>
                  <a:lnTo>
                    <a:pt x="2611" y="496"/>
                  </a:lnTo>
                  <a:lnTo>
                    <a:pt x="2191" y="741"/>
                  </a:lnTo>
                  <a:lnTo>
                    <a:pt x="1906" y="1013"/>
                  </a:lnTo>
                  <a:lnTo>
                    <a:pt x="2360" y="884"/>
                  </a:lnTo>
                  <a:lnTo>
                    <a:pt x="2795" y="891"/>
                  </a:lnTo>
                  <a:lnTo>
                    <a:pt x="2985" y="1007"/>
                  </a:lnTo>
                  <a:lnTo>
                    <a:pt x="2999" y="1232"/>
                  </a:lnTo>
                  <a:lnTo>
                    <a:pt x="2782" y="979"/>
                  </a:lnTo>
                  <a:lnTo>
                    <a:pt x="2347" y="1055"/>
                  </a:lnTo>
                  <a:lnTo>
                    <a:pt x="1919" y="1224"/>
                  </a:lnTo>
                  <a:lnTo>
                    <a:pt x="1618" y="1585"/>
                  </a:lnTo>
                  <a:lnTo>
                    <a:pt x="1713" y="1203"/>
                  </a:lnTo>
                  <a:lnTo>
                    <a:pt x="1388" y="1496"/>
                  </a:lnTo>
                  <a:lnTo>
                    <a:pt x="1388" y="1332"/>
                  </a:lnTo>
                  <a:lnTo>
                    <a:pt x="1231" y="1606"/>
                  </a:lnTo>
                  <a:lnTo>
                    <a:pt x="1006" y="1490"/>
                  </a:lnTo>
                  <a:lnTo>
                    <a:pt x="966" y="1598"/>
                  </a:lnTo>
                  <a:lnTo>
                    <a:pt x="797" y="1585"/>
                  </a:lnTo>
                  <a:lnTo>
                    <a:pt x="557" y="1211"/>
                  </a:lnTo>
                  <a:lnTo>
                    <a:pt x="0" y="572"/>
                  </a:lnTo>
                  <a:lnTo>
                    <a:pt x="660" y="1108"/>
                  </a:lnTo>
                  <a:lnTo>
                    <a:pt x="552" y="728"/>
                  </a:lnTo>
                  <a:lnTo>
                    <a:pt x="423" y="572"/>
                  </a:lnTo>
                  <a:lnTo>
                    <a:pt x="607" y="564"/>
                  </a:lnTo>
                  <a:lnTo>
                    <a:pt x="810" y="878"/>
                  </a:lnTo>
                  <a:lnTo>
                    <a:pt x="810" y="618"/>
                  </a:lnTo>
                  <a:lnTo>
                    <a:pt x="634" y="346"/>
                  </a:lnTo>
                  <a:lnTo>
                    <a:pt x="409" y="0"/>
                  </a:lnTo>
                  <a:lnTo>
                    <a:pt x="742" y="197"/>
                  </a:lnTo>
                  <a:lnTo>
                    <a:pt x="980" y="543"/>
                  </a:lnTo>
                  <a:lnTo>
                    <a:pt x="1135" y="1224"/>
                  </a:lnTo>
                  <a:lnTo>
                    <a:pt x="1212" y="1435"/>
                  </a:lnTo>
                  <a:close/>
                </a:path>
              </a:pathLst>
            </a:custGeom>
            <a:solidFill>
              <a:srgbClr val="66C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4" name="Freeform 16"/>
            <p:cNvSpPr>
              <a:spLocks/>
            </p:cNvSpPr>
            <p:nvPr/>
          </p:nvSpPr>
          <p:spPr bwMode="auto">
            <a:xfrm>
              <a:off x="4613" y="1785"/>
              <a:ext cx="358" cy="286"/>
            </a:xfrm>
            <a:custGeom>
              <a:avLst/>
              <a:gdLst>
                <a:gd name="T0" fmla="*/ 24 w 717"/>
                <a:gd name="T1" fmla="*/ 35 h 572"/>
                <a:gd name="T2" fmla="*/ 29 w 717"/>
                <a:gd name="T3" fmla="*/ 36 h 572"/>
                <a:gd name="T4" fmla="*/ 29 w 717"/>
                <a:gd name="T5" fmla="*/ 35 h 572"/>
                <a:gd name="T6" fmla="*/ 32 w 717"/>
                <a:gd name="T7" fmla="*/ 35 h 572"/>
                <a:gd name="T8" fmla="*/ 31 w 717"/>
                <a:gd name="T9" fmla="*/ 33 h 572"/>
                <a:gd name="T10" fmla="*/ 35 w 717"/>
                <a:gd name="T11" fmla="*/ 33 h 572"/>
                <a:gd name="T12" fmla="*/ 33 w 717"/>
                <a:gd name="T13" fmla="*/ 29 h 572"/>
                <a:gd name="T14" fmla="*/ 29 w 717"/>
                <a:gd name="T15" fmla="*/ 21 h 572"/>
                <a:gd name="T16" fmla="*/ 19 w 717"/>
                <a:gd name="T17" fmla="*/ 13 h 572"/>
                <a:gd name="T18" fmla="*/ 11 w 717"/>
                <a:gd name="T19" fmla="*/ 5 h 572"/>
                <a:gd name="T20" fmla="*/ 18 w 717"/>
                <a:gd name="T21" fmla="*/ 7 h 572"/>
                <a:gd name="T22" fmla="*/ 23 w 717"/>
                <a:gd name="T23" fmla="*/ 8 h 572"/>
                <a:gd name="T24" fmla="*/ 29 w 717"/>
                <a:gd name="T25" fmla="*/ 12 h 572"/>
                <a:gd name="T26" fmla="*/ 29 w 717"/>
                <a:gd name="T27" fmla="*/ 9 h 572"/>
                <a:gd name="T28" fmla="*/ 37 w 717"/>
                <a:gd name="T29" fmla="*/ 19 h 572"/>
                <a:gd name="T30" fmla="*/ 40 w 717"/>
                <a:gd name="T31" fmla="*/ 34 h 572"/>
                <a:gd name="T32" fmla="*/ 44 w 717"/>
                <a:gd name="T33" fmla="*/ 36 h 572"/>
                <a:gd name="T34" fmla="*/ 41 w 717"/>
                <a:gd name="T35" fmla="*/ 22 h 572"/>
                <a:gd name="T36" fmla="*/ 31 w 717"/>
                <a:gd name="T37" fmla="*/ 6 h 572"/>
                <a:gd name="T38" fmla="*/ 26 w 717"/>
                <a:gd name="T39" fmla="*/ 3 h 572"/>
                <a:gd name="T40" fmla="*/ 25 w 717"/>
                <a:gd name="T41" fmla="*/ 5 h 572"/>
                <a:gd name="T42" fmla="*/ 16 w 717"/>
                <a:gd name="T43" fmla="*/ 3 h 572"/>
                <a:gd name="T44" fmla="*/ 0 w 717"/>
                <a:gd name="T45" fmla="*/ 0 h 572"/>
                <a:gd name="T46" fmla="*/ 8 w 717"/>
                <a:gd name="T47" fmla="*/ 9 h 572"/>
                <a:gd name="T48" fmla="*/ 23 w 717"/>
                <a:gd name="T49" fmla="*/ 20 h 572"/>
                <a:gd name="T50" fmla="*/ 29 w 717"/>
                <a:gd name="T51" fmla="*/ 29 h 572"/>
                <a:gd name="T52" fmla="*/ 28 w 717"/>
                <a:gd name="T53" fmla="*/ 32 h 572"/>
                <a:gd name="T54" fmla="*/ 24 w 717"/>
                <a:gd name="T55" fmla="*/ 35 h 572"/>
                <a:gd name="T56" fmla="*/ 24 w 717"/>
                <a:gd name="T57" fmla="*/ 35 h 57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717"/>
                <a:gd name="T88" fmla="*/ 0 h 572"/>
                <a:gd name="T89" fmla="*/ 717 w 717"/>
                <a:gd name="T90" fmla="*/ 572 h 57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717" h="572">
                  <a:moveTo>
                    <a:pt x="386" y="557"/>
                  </a:moveTo>
                  <a:lnTo>
                    <a:pt x="464" y="565"/>
                  </a:lnTo>
                  <a:lnTo>
                    <a:pt x="469" y="551"/>
                  </a:lnTo>
                  <a:lnTo>
                    <a:pt x="523" y="551"/>
                  </a:lnTo>
                  <a:lnTo>
                    <a:pt x="511" y="519"/>
                  </a:lnTo>
                  <a:lnTo>
                    <a:pt x="561" y="519"/>
                  </a:lnTo>
                  <a:lnTo>
                    <a:pt x="542" y="460"/>
                  </a:lnTo>
                  <a:lnTo>
                    <a:pt x="479" y="336"/>
                  </a:lnTo>
                  <a:lnTo>
                    <a:pt x="306" y="203"/>
                  </a:lnTo>
                  <a:lnTo>
                    <a:pt x="182" y="82"/>
                  </a:lnTo>
                  <a:lnTo>
                    <a:pt x="298" y="99"/>
                  </a:lnTo>
                  <a:lnTo>
                    <a:pt x="372" y="124"/>
                  </a:lnTo>
                  <a:lnTo>
                    <a:pt x="471" y="194"/>
                  </a:lnTo>
                  <a:lnTo>
                    <a:pt x="475" y="141"/>
                  </a:lnTo>
                  <a:lnTo>
                    <a:pt x="599" y="300"/>
                  </a:lnTo>
                  <a:lnTo>
                    <a:pt x="652" y="536"/>
                  </a:lnTo>
                  <a:lnTo>
                    <a:pt x="717" y="572"/>
                  </a:lnTo>
                  <a:lnTo>
                    <a:pt x="658" y="352"/>
                  </a:lnTo>
                  <a:lnTo>
                    <a:pt x="511" y="93"/>
                  </a:lnTo>
                  <a:lnTo>
                    <a:pt x="422" y="34"/>
                  </a:lnTo>
                  <a:lnTo>
                    <a:pt x="414" y="80"/>
                  </a:lnTo>
                  <a:lnTo>
                    <a:pt x="256" y="34"/>
                  </a:lnTo>
                  <a:lnTo>
                    <a:pt x="0" y="0"/>
                  </a:lnTo>
                  <a:lnTo>
                    <a:pt x="142" y="133"/>
                  </a:lnTo>
                  <a:lnTo>
                    <a:pt x="372" y="314"/>
                  </a:lnTo>
                  <a:lnTo>
                    <a:pt x="475" y="456"/>
                  </a:lnTo>
                  <a:lnTo>
                    <a:pt x="450" y="511"/>
                  </a:lnTo>
                  <a:lnTo>
                    <a:pt x="386" y="557"/>
                  </a:lnTo>
                  <a:close/>
                </a:path>
              </a:pathLst>
            </a:custGeom>
            <a:solidFill>
              <a:srgbClr val="E3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5" name="Freeform 17"/>
            <p:cNvSpPr>
              <a:spLocks/>
            </p:cNvSpPr>
            <p:nvPr/>
          </p:nvSpPr>
          <p:spPr bwMode="auto">
            <a:xfrm>
              <a:off x="4762" y="1985"/>
              <a:ext cx="74" cy="68"/>
            </a:xfrm>
            <a:custGeom>
              <a:avLst/>
              <a:gdLst>
                <a:gd name="T0" fmla="*/ 0 w 149"/>
                <a:gd name="T1" fmla="*/ 2 h 137"/>
                <a:gd name="T2" fmla="*/ 4 w 149"/>
                <a:gd name="T3" fmla="*/ 0 h 137"/>
                <a:gd name="T4" fmla="*/ 7 w 149"/>
                <a:gd name="T5" fmla="*/ 1 h 137"/>
                <a:gd name="T6" fmla="*/ 9 w 149"/>
                <a:gd name="T7" fmla="*/ 5 h 137"/>
                <a:gd name="T8" fmla="*/ 6 w 149"/>
                <a:gd name="T9" fmla="*/ 8 h 137"/>
                <a:gd name="T10" fmla="*/ 1 w 149"/>
                <a:gd name="T11" fmla="*/ 8 h 137"/>
                <a:gd name="T12" fmla="*/ 0 w 149"/>
                <a:gd name="T13" fmla="*/ 2 h 137"/>
                <a:gd name="T14" fmla="*/ 0 w 149"/>
                <a:gd name="T15" fmla="*/ 2 h 1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9"/>
                <a:gd name="T25" fmla="*/ 0 h 137"/>
                <a:gd name="T26" fmla="*/ 149 w 149"/>
                <a:gd name="T27" fmla="*/ 137 h 1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9" h="137">
                  <a:moveTo>
                    <a:pt x="0" y="42"/>
                  </a:moveTo>
                  <a:lnTo>
                    <a:pt x="74" y="0"/>
                  </a:lnTo>
                  <a:lnTo>
                    <a:pt x="122" y="21"/>
                  </a:lnTo>
                  <a:lnTo>
                    <a:pt x="149" y="95"/>
                  </a:lnTo>
                  <a:lnTo>
                    <a:pt x="101" y="137"/>
                  </a:lnTo>
                  <a:lnTo>
                    <a:pt x="19" y="13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6" name="Freeform 18"/>
            <p:cNvSpPr>
              <a:spLocks/>
            </p:cNvSpPr>
            <p:nvPr/>
          </p:nvSpPr>
          <p:spPr bwMode="auto">
            <a:xfrm>
              <a:off x="3966" y="2543"/>
              <a:ext cx="667" cy="632"/>
            </a:xfrm>
            <a:custGeom>
              <a:avLst/>
              <a:gdLst>
                <a:gd name="T0" fmla="*/ 26 w 1333"/>
                <a:gd name="T1" fmla="*/ 0 h 1266"/>
                <a:gd name="T2" fmla="*/ 34 w 1333"/>
                <a:gd name="T3" fmla="*/ 0 h 1266"/>
                <a:gd name="T4" fmla="*/ 33 w 1333"/>
                <a:gd name="T5" fmla="*/ 4 h 1266"/>
                <a:gd name="T6" fmla="*/ 37 w 1333"/>
                <a:gd name="T7" fmla="*/ 10 h 1266"/>
                <a:gd name="T8" fmla="*/ 24 w 1333"/>
                <a:gd name="T9" fmla="*/ 22 h 1266"/>
                <a:gd name="T10" fmla="*/ 31 w 1333"/>
                <a:gd name="T11" fmla="*/ 21 h 1266"/>
                <a:gd name="T12" fmla="*/ 26 w 1333"/>
                <a:gd name="T13" fmla="*/ 33 h 1266"/>
                <a:gd name="T14" fmla="*/ 31 w 1333"/>
                <a:gd name="T15" fmla="*/ 35 h 1266"/>
                <a:gd name="T16" fmla="*/ 42 w 1333"/>
                <a:gd name="T17" fmla="*/ 28 h 1266"/>
                <a:gd name="T18" fmla="*/ 47 w 1333"/>
                <a:gd name="T19" fmla="*/ 38 h 1266"/>
                <a:gd name="T20" fmla="*/ 52 w 1333"/>
                <a:gd name="T21" fmla="*/ 36 h 1266"/>
                <a:gd name="T22" fmla="*/ 52 w 1333"/>
                <a:gd name="T23" fmla="*/ 31 h 1266"/>
                <a:gd name="T24" fmla="*/ 66 w 1333"/>
                <a:gd name="T25" fmla="*/ 26 h 1266"/>
                <a:gd name="T26" fmla="*/ 69 w 1333"/>
                <a:gd name="T27" fmla="*/ 18 h 1266"/>
                <a:gd name="T28" fmla="*/ 60 w 1333"/>
                <a:gd name="T29" fmla="*/ 12 h 1266"/>
                <a:gd name="T30" fmla="*/ 43 w 1333"/>
                <a:gd name="T31" fmla="*/ 12 h 1266"/>
                <a:gd name="T32" fmla="*/ 64 w 1333"/>
                <a:gd name="T33" fmla="*/ 5 h 1266"/>
                <a:gd name="T34" fmla="*/ 81 w 1333"/>
                <a:gd name="T35" fmla="*/ 5 h 1266"/>
                <a:gd name="T36" fmla="*/ 84 w 1333"/>
                <a:gd name="T37" fmla="*/ 27 h 1266"/>
                <a:gd name="T38" fmla="*/ 73 w 1333"/>
                <a:gd name="T39" fmla="*/ 49 h 1266"/>
                <a:gd name="T40" fmla="*/ 47 w 1333"/>
                <a:gd name="T41" fmla="*/ 74 h 1266"/>
                <a:gd name="T42" fmla="*/ 13 w 1333"/>
                <a:gd name="T43" fmla="*/ 79 h 1266"/>
                <a:gd name="T44" fmla="*/ 0 w 1333"/>
                <a:gd name="T45" fmla="*/ 64 h 1266"/>
                <a:gd name="T46" fmla="*/ 10 w 1333"/>
                <a:gd name="T47" fmla="*/ 31 h 1266"/>
                <a:gd name="T48" fmla="*/ 26 w 1333"/>
                <a:gd name="T49" fmla="*/ 0 h 1266"/>
                <a:gd name="T50" fmla="*/ 26 w 1333"/>
                <a:gd name="T51" fmla="*/ 0 h 126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33"/>
                <a:gd name="T79" fmla="*/ 0 h 1266"/>
                <a:gd name="T80" fmla="*/ 1333 w 1333"/>
                <a:gd name="T81" fmla="*/ 1266 h 126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33" h="1266">
                  <a:moveTo>
                    <a:pt x="407" y="8"/>
                  </a:moveTo>
                  <a:lnTo>
                    <a:pt x="530" y="0"/>
                  </a:lnTo>
                  <a:lnTo>
                    <a:pt x="515" y="76"/>
                  </a:lnTo>
                  <a:lnTo>
                    <a:pt x="591" y="163"/>
                  </a:lnTo>
                  <a:lnTo>
                    <a:pt x="373" y="354"/>
                  </a:lnTo>
                  <a:lnTo>
                    <a:pt x="496" y="348"/>
                  </a:lnTo>
                  <a:lnTo>
                    <a:pt x="407" y="538"/>
                  </a:lnTo>
                  <a:lnTo>
                    <a:pt x="483" y="572"/>
                  </a:lnTo>
                  <a:lnTo>
                    <a:pt x="665" y="456"/>
                  </a:lnTo>
                  <a:lnTo>
                    <a:pt x="740" y="612"/>
                  </a:lnTo>
                  <a:lnTo>
                    <a:pt x="829" y="580"/>
                  </a:lnTo>
                  <a:lnTo>
                    <a:pt x="821" y="511"/>
                  </a:lnTo>
                  <a:lnTo>
                    <a:pt x="1046" y="416"/>
                  </a:lnTo>
                  <a:lnTo>
                    <a:pt x="1093" y="300"/>
                  </a:lnTo>
                  <a:lnTo>
                    <a:pt x="945" y="205"/>
                  </a:lnTo>
                  <a:lnTo>
                    <a:pt x="686" y="192"/>
                  </a:lnTo>
                  <a:lnTo>
                    <a:pt x="1013" y="89"/>
                  </a:lnTo>
                  <a:lnTo>
                    <a:pt x="1285" y="89"/>
                  </a:lnTo>
                  <a:lnTo>
                    <a:pt x="1333" y="443"/>
                  </a:lnTo>
                  <a:lnTo>
                    <a:pt x="1162" y="789"/>
                  </a:lnTo>
                  <a:lnTo>
                    <a:pt x="740" y="1192"/>
                  </a:lnTo>
                  <a:lnTo>
                    <a:pt x="203" y="1266"/>
                  </a:lnTo>
                  <a:lnTo>
                    <a:pt x="0" y="1028"/>
                  </a:lnTo>
                  <a:lnTo>
                    <a:pt x="148" y="504"/>
                  </a:lnTo>
                  <a:lnTo>
                    <a:pt x="407" y="8"/>
                  </a:lnTo>
                  <a:close/>
                </a:path>
              </a:pathLst>
            </a:custGeom>
            <a:solidFill>
              <a:srgbClr val="B2EC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7" name="Freeform 19"/>
            <p:cNvSpPr>
              <a:spLocks/>
            </p:cNvSpPr>
            <p:nvPr/>
          </p:nvSpPr>
          <p:spPr bwMode="auto">
            <a:xfrm>
              <a:off x="4117" y="3168"/>
              <a:ext cx="330" cy="276"/>
            </a:xfrm>
            <a:custGeom>
              <a:avLst/>
              <a:gdLst>
                <a:gd name="T0" fmla="*/ 0 w 660"/>
                <a:gd name="T1" fmla="*/ 5 h 553"/>
                <a:gd name="T2" fmla="*/ 10 w 660"/>
                <a:gd name="T3" fmla="*/ 20 h 553"/>
                <a:gd name="T4" fmla="*/ 15 w 660"/>
                <a:gd name="T5" fmla="*/ 34 h 553"/>
                <a:gd name="T6" fmla="*/ 25 w 660"/>
                <a:gd name="T7" fmla="*/ 34 h 553"/>
                <a:gd name="T8" fmla="*/ 34 w 660"/>
                <a:gd name="T9" fmla="*/ 28 h 553"/>
                <a:gd name="T10" fmla="*/ 41 w 660"/>
                <a:gd name="T11" fmla="*/ 20 h 553"/>
                <a:gd name="T12" fmla="*/ 42 w 660"/>
                <a:gd name="T13" fmla="*/ 2 h 553"/>
                <a:gd name="T14" fmla="*/ 33 w 660"/>
                <a:gd name="T15" fmla="*/ 1 h 553"/>
                <a:gd name="T16" fmla="*/ 19 w 660"/>
                <a:gd name="T17" fmla="*/ 6 h 553"/>
                <a:gd name="T18" fmla="*/ 14 w 660"/>
                <a:gd name="T19" fmla="*/ 0 h 553"/>
                <a:gd name="T20" fmla="*/ 0 w 660"/>
                <a:gd name="T21" fmla="*/ 5 h 553"/>
                <a:gd name="T22" fmla="*/ 0 w 660"/>
                <a:gd name="T23" fmla="*/ 5 h 55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60"/>
                <a:gd name="T37" fmla="*/ 0 h 553"/>
                <a:gd name="T38" fmla="*/ 660 w 660"/>
                <a:gd name="T39" fmla="*/ 553 h 55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60" h="553">
                  <a:moveTo>
                    <a:pt x="0" y="87"/>
                  </a:moveTo>
                  <a:lnTo>
                    <a:pt x="156" y="321"/>
                  </a:lnTo>
                  <a:lnTo>
                    <a:pt x="242" y="545"/>
                  </a:lnTo>
                  <a:lnTo>
                    <a:pt x="400" y="553"/>
                  </a:lnTo>
                  <a:lnTo>
                    <a:pt x="537" y="462"/>
                  </a:lnTo>
                  <a:lnTo>
                    <a:pt x="641" y="325"/>
                  </a:lnTo>
                  <a:lnTo>
                    <a:pt x="660" y="40"/>
                  </a:lnTo>
                  <a:lnTo>
                    <a:pt x="527" y="24"/>
                  </a:lnTo>
                  <a:lnTo>
                    <a:pt x="289" y="102"/>
                  </a:lnTo>
                  <a:lnTo>
                    <a:pt x="215" y="0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A2A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8" name="Freeform 20"/>
            <p:cNvSpPr>
              <a:spLocks/>
            </p:cNvSpPr>
            <p:nvPr/>
          </p:nvSpPr>
          <p:spPr bwMode="auto">
            <a:xfrm>
              <a:off x="4068" y="2570"/>
              <a:ext cx="578" cy="530"/>
            </a:xfrm>
            <a:custGeom>
              <a:avLst/>
              <a:gdLst>
                <a:gd name="T0" fmla="*/ 14 w 1156"/>
                <a:gd name="T1" fmla="*/ 22 h 1061"/>
                <a:gd name="T2" fmla="*/ 3 w 1156"/>
                <a:gd name="T3" fmla="*/ 31 h 1061"/>
                <a:gd name="T4" fmla="*/ 0 w 1156"/>
                <a:gd name="T5" fmla="*/ 51 h 1061"/>
                <a:gd name="T6" fmla="*/ 2 w 1156"/>
                <a:gd name="T7" fmla="*/ 58 h 1061"/>
                <a:gd name="T8" fmla="*/ 11 w 1156"/>
                <a:gd name="T9" fmla="*/ 56 h 1061"/>
                <a:gd name="T10" fmla="*/ 9 w 1156"/>
                <a:gd name="T11" fmla="*/ 62 h 1061"/>
                <a:gd name="T12" fmla="*/ 11 w 1156"/>
                <a:gd name="T13" fmla="*/ 65 h 1061"/>
                <a:gd name="T14" fmla="*/ 19 w 1156"/>
                <a:gd name="T15" fmla="*/ 66 h 1061"/>
                <a:gd name="T16" fmla="*/ 35 w 1156"/>
                <a:gd name="T17" fmla="*/ 56 h 1061"/>
                <a:gd name="T18" fmla="*/ 45 w 1156"/>
                <a:gd name="T19" fmla="*/ 54 h 1061"/>
                <a:gd name="T20" fmla="*/ 62 w 1156"/>
                <a:gd name="T21" fmla="*/ 37 h 1061"/>
                <a:gd name="T22" fmla="*/ 72 w 1156"/>
                <a:gd name="T23" fmla="*/ 28 h 1061"/>
                <a:gd name="T24" fmla="*/ 73 w 1156"/>
                <a:gd name="T25" fmla="*/ 18 h 1061"/>
                <a:gd name="T26" fmla="*/ 69 w 1156"/>
                <a:gd name="T27" fmla="*/ 3 h 1061"/>
                <a:gd name="T28" fmla="*/ 62 w 1156"/>
                <a:gd name="T29" fmla="*/ 0 h 1061"/>
                <a:gd name="T30" fmla="*/ 34 w 1156"/>
                <a:gd name="T31" fmla="*/ 7 h 1061"/>
                <a:gd name="T32" fmla="*/ 50 w 1156"/>
                <a:gd name="T33" fmla="*/ 7 h 1061"/>
                <a:gd name="T34" fmla="*/ 65 w 1156"/>
                <a:gd name="T35" fmla="*/ 13 h 1061"/>
                <a:gd name="T36" fmla="*/ 65 w 1156"/>
                <a:gd name="T37" fmla="*/ 24 h 1061"/>
                <a:gd name="T38" fmla="*/ 47 w 1156"/>
                <a:gd name="T39" fmla="*/ 32 h 1061"/>
                <a:gd name="T40" fmla="*/ 53 w 1156"/>
                <a:gd name="T41" fmla="*/ 36 h 1061"/>
                <a:gd name="T42" fmla="*/ 44 w 1156"/>
                <a:gd name="T43" fmla="*/ 45 h 1061"/>
                <a:gd name="T44" fmla="*/ 44 w 1156"/>
                <a:gd name="T45" fmla="*/ 36 h 1061"/>
                <a:gd name="T46" fmla="*/ 32 w 1156"/>
                <a:gd name="T47" fmla="*/ 42 h 1061"/>
                <a:gd name="T48" fmla="*/ 25 w 1156"/>
                <a:gd name="T49" fmla="*/ 51 h 1061"/>
                <a:gd name="T50" fmla="*/ 28 w 1156"/>
                <a:gd name="T51" fmla="*/ 31 h 1061"/>
                <a:gd name="T52" fmla="*/ 21 w 1156"/>
                <a:gd name="T53" fmla="*/ 39 h 1061"/>
                <a:gd name="T54" fmla="*/ 10 w 1156"/>
                <a:gd name="T55" fmla="*/ 40 h 1061"/>
                <a:gd name="T56" fmla="*/ 7 w 1156"/>
                <a:gd name="T57" fmla="*/ 34 h 1061"/>
                <a:gd name="T58" fmla="*/ 14 w 1156"/>
                <a:gd name="T59" fmla="*/ 22 h 1061"/>
                <a:gd name="T60" fmla="*/ 14 w 1156"/>
                <a:gd name="T61" fmla="*/ 22 h 106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156"/>
                <a:gd name="T94" fmla="*/ 0 h 1061"/>
                <a:gd name="T95" fmla="*/ 1156 w 1156"/>
                <a:gd name="T96" fmla="*/ 1061 h 1061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156" h="1061">
                  <a:moveTo>
                    <a:pt x="217" y="367"/>
                  </a:moveTo>
                  <a:lnTo>
                    <a:pt x="42" y="510"/>
                  </a:lnTo>
                  <a:lnTo>
                    <a:pt x="0" y="817"/>
                  </a:lnTo>
                  <a:lnTo>
                    <a:pt x="21" y="932"/>
                  </a:lnTo>
                  <a:lnTo>
                    <a:pt x="164" y="899"/>
                  </a:lnTo>
                  <a:lnTo>
                    <a:pt x="143" y="1000"/>
                  </a:lnTo>
                  <a:lnTo>
                    <a:pt x="170" y="1047"/>
                  </a:lnTo>
                  <a:lnTo>
                    <a:pt x="306" y="1061"/>
                  </a:lnTo>
                  <a:lnTo>
                    <a:pt x="552" y="899"/>
                  </a:lnTo>
                  <a:lnTo>
                    <a:pt x="715" y="878"/>
                  </a:lnTo>
                  <a:lnTo>
                    <a:pt x="980" y="599"/>
                  </a:lnTo>
                  <a:lnTo>
                    <a:pt x="1149" y="456"/>
                  </a:lnTo>
                  <a:lnTo>
                    <a:pt x="1156" y="293"/>
                  </a:lnTo>
                  <a:lnTo>
                    <a:pt x="1101" y="61"/>
                  </a:lnTo>
                  <a:lnTo>
                    <a:pt x="980" y="0"/>
                  </a:lnTo>
                  <a:lnTo>
                    <a:pt x="537" y="122"/>
                  </a:lnTo>
                  <a:lnTo>
                    <a:pt x="795" y="122"/>
                  </a:lnTo>
                  <a:lnTo>
                    <a:pt x="1035" y="211"/>
                  </a:lnTo>
                  <a:lnTo>
                    <a:pt x="1035" y="388"/>
                  </a:lnTo>
                  <a:lnTo>
                    <a:pt x="742" y="517"/>
                  </a:lnTo>
                  <a:lnTo>
                    <a:pt x="837" y="586"/>
                  </a:lnTo>
                  <a:lnTo>
                    <a:pt x="700" y="728"/>
                  </a:lnTo>
                  <a:lnTo>
                    <a:pt x="694" y="578"/>
                  </a:lnTo>
                  <a:lnTo>
                    <a:pt x="504" y="673"/>
                  </a:lnTo>
                  <a:lnTo>
                    <a:pt x="394" y="831"/>
                  </a:lnTo>
                  <a:lnTo>
                    <a:pt x="449" y="510"/>
                  </a:lnTo>
                  <a:lnTo>
                    <a:pt x="327" y="626"/>
                  </a:lnTo>
                  <a:lnTo>
                    <a:pt x="151" y="646"/>
                  </a:lnTo>
                  <a:lnTo>
                    <a:pt x="109" y="544"/>
                  </a:lnTo>
                  <a:lnTo>
                    <a:pt x="217" y="367"/>
                  </a:lnTo>
                  <a:close/>
                </a:path>
              </a:pathLst>
            </a:custGeom>
            <a:solidFill>
              <a:srgbClr val="A2A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9" name="Freeform 21"/>
            <p:cNvSpPr>
              <a:spLocks/>
            </p:cNvSpPr>
            <p:nvPr/>
          </p:nvSpPr>
          <p:spPr bwMode="auto">
            <a:xfrm>
              <a:off x="3946" y="2533"/>
              <a:ext cx="700" cy="677"/>
            </a:xfrm>
            <a:custGeom>
              <a:avLst/>
              <a:gdLst>
                <a:gd name="T0" fmla="*/ 20 w 1401"/>
                <a:gd name="T1" fmla="*/ 2 h 1353"/>
                <a:gd name="T2" fmla="*/ 32 w 1401"/>
                <a:gd name="T3" fmla="*/ 0 h 1353"/>
                <a:gd name="T4" fmla="*/ 28 w 1401"/>
                <a:gd name="T5" fmla="*/ 9 h 1353"/>
                <a:gd name="T6" fmla="*/ 33 w 1401"/>
                <a:gd name="T7" fmla="*/ 12 h 1353"/>
                <a:gd name="T8" fmla="*/ 21 w 1401"/>
                <a:gd name="T9" fmla="*/ 23 h 1353"/>
                <a:gd name="T10" fmla="*/ 14 w 1401"/>
                <a:gd name="T11" fmla="*/ 39 h 1353"/>
                <a:gd name="T12" fmla="*/ 11 w 1401"/>
                <a:gd name="T13" fmla="*/ 62 h 1353"/>
                <a:gd name="T14" fmla="*/ 11 w 1401"/>
                <a:gd name="T15" fmla="*/ 70 h 1353"/>
                <a:gd name="T16" fmla="*/ 20 w 1401"/>
                <a:gd name="T17" fmla="*/ 77 h 1353"/>
                <a:gd name="T18" fmla="*/ 42 w 1401"/>
                <a:gd name="T19" fmla="*/ 73 h 1353"/>
                <a:gd name="T20" fmla="*/ 53 w 1401"/>
                <a:gd name="T21" fmla="*/ 70 h 1353"/>
                <a:gd name="T22" fmla="*/ 59 w 1401"/>
                <a:gd name="T23" fmla="*/ 62 h 1353"/>
                <a:gd name="T24" fmla="*/ 80 w 1401"/>
                <a:gd name="T25" fmla="*/ 43 h 1353"/>
                <a:gd name="T26" fmla="*/ 78 w 1401"/>
                <a:gd name="T27" fmla="*/ 57 h 1353"/>
                <a:gd name="T28" fmla="*/ 72 w 1401"/>
                <a:gd name="T29" fmla="*/ 68 h 1353"/>
                <a:gd name="T30" fmla="*/ 74 w 1401"/>
                <a:gd name="T31" fmla="*/ 73 h 1353"/>
                <a:gd name="T32" fmla="*/ 87 w 1401"/>
                <a:gd name="T33" fmla="*/ 74 h 1353"/>
                <a:gd name="T34" fmla="*/ 74 w 1401"/>
                <a:gd name="T35" fmla="*/ 82 h 1353"/>
                <a:gd name="T36" fmla="*/ 50 w 1401"/>
                <a:gd name="T37" fmla="*/ 82 h 1353"/>
                <a:gd name="T38" fmla="*/ 39 w 1401"/>
                <a:gd name="T39" fmla="*/ 85 h 1353"/>
                <a:gd name="T40" fmla="*/ 18 w 1401"/>
                <a:gd name="T41" fmla="*/ 85 h 1353"/>
                <a:gd name="T42" fmla="*/ 0 w 1401"/>
                <a:gd name="T43" fmla="*/ 70 h 1353"/>
                <a:gd name="T44" fmla="*/ 5 w 1401"/>
                <a:gd name="T45" fmla="*/ 59 h 1353"/>
                <a:gd name="T46" fmla="*/ 12 w 1401"/>
                <a:gd name="T47" fmla="*/ 28 h 1353"/>
                <a:gd name="T48" fmla="*/ 22 w 1401"/>
                <a:gd name="T49" fmla="*/ 4 h 1353"/>
                <a:gd name="T50" fmla="*/ 20 w 1401"/>
                <a:gd name="T51" fmla="*/ 2 h 1353"/>
                <a:gd name="T52" fmla="*/ 20 w 1401"/>
                <a:gd name="T53" fmla="*/ 2 h 135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01"/>
                <a:gd name="T82" fmla="*/ 0 h 1353"/>
                <a:gd name="T83" fmla="*/ 1401 w 1401"/>
                <a:gd name="T84" fmla="*/ 1353 h 1353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01" h="1353">
                  <a:moveTo>
                    <a:pt x="320" y="19"/>
                  </a:moveTo>
                  <a:lnTo>
                    <a:pt x="512" y="0"/>
                  </a:lnTo>
                  <a:lnTo>
                    <a:pt x="462" y="143"/>
                  </a:lnTo>
                  <a:lnTo>
                    <a:pt x="538" y="182"/>
                  </a:lnTo>
                  <a:lnTo>
                    <a:pt x="340" y="359"/>
                  </a:lnTo>
                  <a:lnTo>
                    <a:pt x="232" y="612"/>
                  </a:lnTo>
                  <a:lnTo>
                    <a:pt x="185" y="979"/>
                  </a:lnTo>
                  <a:lnTo>
                    <a:pt x="177" y="1108"/>
                  </a:lnTo>
                  <a:lnTo>
                    <a:pt x="327" y="1224"/>
                  </a:lnTo>
                  <a:lnTo>
                    <a:pt x="686" y="1163"/>
                  </a:lnTo>
                  <a:lnTo>
                    <a:pt x="863" y="1108"/>
                  </a:lnTo>
                  <a:lnTo>
                    <a:pt x="945" y="992"/>
                  </a:lnTo>
                  <a:lnTo>
                    <a:pt x="1285" y="686"/>
                  </a:lnTo>
                  <a:lnTo>
                    <a:pt x="1251" y="910"/>
                  </a:lnTo>
                  <a:lnTo>
                    <a:pt x="1164" y="1087"/>
                  </a:lnTo>
                  <a:lnTo>
                    <a:pt x="1190" y="1163"/>
                  </a:lnTo>
                  <a:lnTo>
                    <a:pt x="1401" y="1177"/>
                  </a:lnTo>
                  <a:lnTo>
                    <a:pt x="1185" y="1298"/>
                  </a:lnTo>
                  <a:lnTo>
                    <a:pt x="810" y="1306"/>
                  </a:lnTo>
                  <a:lnTo>
                    <a:pt x="626" y="1346"/>
                  </a:lnTo>
                  <a:lnTo>
                    <a:pt x="293" y="1353"/>
                  </a:lnTo>
                  <a:lnTo>
                    <a:pt x="0" y="1116"/>
                  </a:lnTo>
                  <a:lnTo>
                    <a:pt x="82" y="939"/>
                  </a:lnTo>
                  <a:lnTo>
                    <a:pt x="198" y="441"/>
                  </a:lnTo>
                  <a:lnTo>
                    <a:pt x="367" y="53"/>
                  </a:lnTo>
                  <a:lnTo>
                    <a:pt x="320" y="19"/>
                  </a:lnTo>
                  <a:close/>
                </a:path>
              </a:pathLst>
            </a:custGeom>
            <a:solidFill>
              <a:srgbClr val="A2A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0" name="Freeform 22"/>
            <p:cNvSpPr>
              <a:spLocks/>
            </p:cNvSpPr>
            <p:nvPr/>
          </p:nvSpPr>
          <p:spPr bwMode="auto">
            <a:xfrm>
              <a:off x="3837" y="3124"/>
              <a:ext cx="170" cy="137"/>
            </a:xfrm>
            <a:custGeom>
              <a:avLst/>
              <a:gdLst>
                <a:gd name="T0" fmla="*/ 10 w 341"/>
                <a:gd name="T1" fmla="*/ 0 h 274"/>
                <a:gd name="T2" fmla="*/ 21 w 341"/>
                <a:gd name="T3" fmla="*/ 12 h 274"/>
                <a:gd name="T4" fmla="*/ 0 w 341"/>
                <a:gd name="T5" fmla="*/ 18 h 274"/>
                <a:gd name="T6" fmla="*/ 0 w 341"/>
                <a:gd name="T7" fmla="*/ 12 h 274"/>
                <a:gd name="T8" fmla="*/ 10 w 341"/>
                <a:gd name="T9" fmla="*/ 0 h 274"/>
                <a:gd name="T10" fmla="*/ 10 w 341"/>
                <a:gd name="T11" fmla="*/ 0 h 2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1"/>
                <a:gd name="T19" fmla="*/ 0 h 274"/>
                <a:gd name="T20" fmla="*/ 341 w 341"/>
                <a:gd name="T21" fmla="*/ 274 h 2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1" h="274">
                  <a:moveTo>
                    <a:pt x="164" y="0"/>
                  </a:moveTo>
                  <a:lnTo>
                    <a:pt x="341" y="192"/>
                  </a:lnTo>
                  <a:lnTo>
                    <a:pt x="6" y="274"/>
                  </a:lnTo>
                  <a:lnTo>
                    <a:pt x="0" y="185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A3A3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1" name="Freeform 23"/>
            <p:cNvSpPr>
              <a:spLocks/>
            </p:cNvSpPr>
            <p:nvPr/>
          </p:nvSpPr>
          <p:spPr bwMode="auto">
            <a:xfrm>
              <a:off x="4241" y="1890"/>
              <a:ext cx="793" cy="1285"/>
            </a:xfrm>
            <a:custGeom>
              <a:avLst/>
              <a:gdLst>
                <a:gd name="T0" fmla="*/ 58 w 1586"/>
                <a:gd name="T1" fmla="*/ 68 h 2572"/>
                <a:gd name="T2" fmla="*/ 10 w 1586"/>
                <a:gd name="T3" fmla="*/ 75 h 2572"/>
                <a:gd name="T4" fmla="*/ 15 w 1586"/>
                <a:gd name="T5" fmla="*/ 79 h 2572"/>
                <a:gd name="T6" fmla="*/ 42 w 1586"/>
                <a:gd name="T7" fmla="*/ 79 h 2572"/>
                <a:gd name="T8" fmla="*/ 51 w 1586"/>
                <a:gd name="T9" fmla="*/ 76 h 2572"/>
                <a:gd name="T10" fmla="*/ 65 w 1586"/>
                <a:gd name="T11" fmla="*/ 62 h 2572"/>
                <a:gd name="T12" fmla="*/ 71 w 1586"/>
                <a:gd name="T13" fmla="*/ 58 h 2572"/>
                <a:gd name="T14" fmla="*/ 85 w 1586"/>
                <a:gd name="T15" fmla="*/ 77 h 2572"/>
                <a:gd name="T16" fmla="*/ 76 w 1586"/>
                <a:gd name="T17" fmla="*/ 86 h 2572"/>
                <a:gd name="T18" fmla="*/ 70 w 1586"/>
                <a:gd name="T19" fmla="*/ 99 h 2572"/>
                <a:gd name="T20" fmla="*/ 69 w 1586"/>
                <a:gd name="T21" fmla="*/ 112 h 2572"/>
                <a:gd name="T22" fmla="*/ 60 w 1586"/>
                <a:gd name="T23" fmla="*/ 129 h 2572"/>
                <a:gd name="T24" fmla="*/ 46 w 1586"/>
                <a:gd name="T25" fmla="*/ 144 h 2572"/>
                <a:gd name="T26" fmla="*/ 48 w 1586"/>
                <a:gd name="T27" fmla="*/ 126 h 2572"/>
                <a:gd name="T28" fmla="*/ 52 w 1586"/>
                <a:gd name="T29" fmla="*/ 106 h 2572"/>
                <a:gd name="T30" fmla="*/ 42 w 1586"/>
                <a:gd name="T31" fmla="*/ 120 h 2572"/>
                <a:gd name="T32" fmla="*/ 32 w 1586"/>
                <a:gd name="T33" fmla="*/ 147 h 2572"/>
                <a:gd name="T34" fmla="*/ 47 w 1586"/>
                <a:gd name="T35" fmla="*/ 159 h 2572"/>
                <a:gd name="T36" fmla="*/ 78 w 1586"/>
                <a:gd name="T37" fmla="*/ 116 h 2572"/>
                <a:gd name="T38" fmla="*/ 100 w 1586"/>
                <a:gd name="T39" fmla="*/ 72 h 2572"/>
                <a:gd name="T40" fmla="*/ 83 w 1586"/>
                <a:gd name="T41" fmla="*/ 53 h 2572"/>
                <a:gd name="T42" fmla="*/ 37 w 1586"/>
                <a:gd name="T43" fmla="*/ 45 h 2572"/>
                <a:gd name="T44" fmla="*/ 46 w 1586"/>
                <a:gd name="T45" fmla="*/ 28 h 2572"/>
                <a:gd name="T46" fmla="*/ 54 w 1586"/>
                <a:gd name="T47" fmla="*/ 38 h 2572"/>
                <a:gd name="T48" fmla="*/ 75 w 1586"/>
                <a:gd name="T49" fmla="*/ 40 h 2572"/>
                <a:gd name="T50" fmla="*/ 70 w 1586"/>
                <a:gd name="T51" fmla="*/ 34 h 2572"/>
                <a:gd name="T52" fmla="*/ 57 w 1586"/>
                <a:gd name="T53" fmla="*/ 34 h 2572"/>
                <a:gd name="T54" fmla="*/ 63 w 1586"/>
                <a:gd name="T55" fmla="*/ 23 h 2572"/>
                <a:gd name="T56" fmla="*/ 50 w 1586"/>
                <a:gd name="T57" fmla="*/ 17 h 2572"/>
                <a:gd name="T58" fmla="*/ 53 w 1586"/>
                <a:gd name="T59" fmla="*/ 8 h 2572"/>
                <a:gd name="T60" fmla="*/ 60 w 1586"/>
                <a:gd name="T61" fmla="*/ 17 h 2572"/>
                <a:gd name="T62" fmla="*/ 65 w 1586"/>
                <a:gd name="T63" fmla="*/ 15 h 2572"/>
                <a:gd name="T64" fmla="*/ 69 w 1586"/>
                <a:gd name="T65" fmla="*/ 5 h 2572"/>
                <a:gd name="T66" fmla="*/ 40 w 1586"/>
                <a:gd name="T67" fmla="*/ 3 h 2572"/>
                <a:gd name="T68" fmla="*/ 14 w 1586"/>
                <a:gd name="T69" fmla="*/ 26 h 2572"/>
                <a:gd name="T70" fmla="*/ 15 w 1586"/>
                <a:gd name="T71" fmla="*/ 53 h 2572"/>
                <a:gd name="T72" fmla="*/ 33 w 1586"/>
                <a:gd name="T73" fmla="*/ 63 h 2572"/>
                <a:gd name="T74" fmla="*/ 41 w 1586"/>
                <a:gd name="T75" fmla="*/ 68 h 257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586"/>
                <a:gd name="T115" fmla="*/ 0 h 2572"/>
                <a:gd name="T116" fmla="*/ 1586 w 1586"/>
                <a:gd name="T117" fmla="*/ 2572 h 257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586" h="2572">
                  <a:moveTo>
                    <a:pt x="647" y="1095"/>
                  </a:moveTo>
                  <a:lnTo>
                    <a:pt x="926" y="1089"/>
                  </a:lnTo>
                  <a:lnTo>
                    <a:pt x="518" y="1219"/>
                  </a:lnTo>
                  <a:lnTo>
                    <a:pt x="158" y="1205"/>
                  </a:lnTo>
                  <a:lnTo>
                    <a:pt x="0" y="1239"/>
                  </a:lnTo>
                  <a:lnTo>
                    <a:pt x="240" y="1272"/>
                  </a:lnTo>
                  <a:lnTo>
                    <a:pt x="388" y="1354"/>
                  </a:lnTo>
                  <a:lnTo>
                    <a:pt x="668" y="1272"/>
                  </a:lnTo>
                  <a:lnTo>
                    <a:pt x="818" y="1287"/>
                  </a:lnTo>
                  <a:lnTo>
                    <a:pt x="818" y="1219"/>
                  </a:lnTo>
                  <a:lnTo>
                    <a:pt x="1035" y="1095"/>
                  </a:lnTo>
                  <a:lnTo>
                    <a:pt x="1035" y="1000"/>
                  </a:lnTo>
                  <a:lnTo>
                    <a:pt x="803" y="966"/>
                  </a:lnTo>
                  <a:lnTo>
                    <a:pt x="1122" y="932"/>
                  </a:lnTo>
                  <a:lnTo>
                    <a:pt x="1354" y="1042"/>
                  </a:lnTo>
                  <a:lnTo>
                    <a:pt x="1354" y="1245"/>
                  </a:lnTo>
                  <a:lnTo>
                    <a:pt x="1130" y="1374"/>
                  </a:lnTo>
                  <a:lnTo>
                    <a:pt x="1204" y="1382"/>
                  </a:lnTo>
                  <a:lnTo>
                    <a:pt x="1116" y="1490"/>
                  </a:lnTo>
                  <a:lnTo>
                    <a:pt x="1116" y="1585"/>
                  </a:lnTo>
                  <a:lnTo>
                    <a:pt x="993" y="1791"/>
                  </a:lnTo>
                  <a:lnTo>
                    <a:pt x="1090" y="1796"/>
                  </a:lnTo>
                  <a:lnTo>
                    <a:pt x="892" y="2042"/>
                  </a:lnTo>
                  <a:lnTo>
                    <a:pt x="961" y="2068"/>
                  </a:lnTo>
                  <a:lnTo>
                    <a:pt x="953" y="2150"/>
                  </a:lnTo>
                  <a:lnTo>
                    <a:pt x="729" y="2313"/>
                  </a:lnTo>
                  <a:lnTo>
                    <a:pt x="818" y="2163"/>
                  </a:lnTo>
                  <a:lnTo>
                    <a:pt x="755" y="2021"/>
                  </a:lnTo>
                  <a:lnTo>
                    <a:pt x="850" y="1899"/>
                  </a:lnTo>
                  <a:lnTo>
                    <a:pt x="831" y="1709"/>
                  </a:lnTo>
                  <a:lnTo>
                    <a:pt x="776" y="1878"/>
                  </a:lnTo>
                  <a:lnTo>
                    <a:pt x="668" y="1926"/>
                  </a:lnTo>
                  <a:lnTo>
                    <a:pt x="694" y="2144"/>
                  </a:lnTo>
                  <a:lnTo>
                    <a:pt x="504" y="2361"/>
                  </a:lnTo>
                  <a:lnTo>
                    <a:pt x="491" y="2572"/>
                  </a:lnTo>
                  <a:lnTo>
                    <a:pt x="750" y="2551"/>
                  </a:lnTo>
                  <a:lnTo>
                    <a:pt x="966" y="2361"/>
                  </a:lnTo>
                  <a:lnTo>
                    <a:pt x="1238" y="1865"/>
                  </a:lnTo>
                  <a:lnTo>
                    <a:pt x="1497" y="1409"/>
                  </a:lnTo>
                  <a:lnTo>
                    <a:pt x="1586" y="1158"/>
                  </a:lnTo>
                  <a:lnTo>
                    <a:pt x="1544" y="987"/>
                  </a:lnTo>
                  <a:lnTo>
                    <a:pt x="1320" y="857"/>
                  </a:lnTo>
                  <a:lnTo>
                    <a:pt x="750" y="810"/>
                  </a:lnTo>
                  <a:lnTo>
                    <a:pt x="586" y="721"/>
                  </a:lnTo>
                  <a:lnTo>
                    <a:pt x="586" y="517"/>
                  </a:lnTo>
                  <a:lnTo>
                    <a:pt x="729" y="462"/>
                  </a:lnTo>
                  <a:lnTo>
                    <a:pt x="784" y="496"/>
                  </a:lnTo>
                  <a:lnTo>
                    <a:pt x="866" y="620"/>
                  </a:lnTo>
                  <a:lnTo>
                    <a:pt x="1042" y="654"/>
                  </a:lnTo>
                  <a:lnTo>
                    <a:pt x="1191" y="654"/>
                  </a:lnTo>
                  <a:lnTo>
                    <a:pt x="1272" y="572"/>
                  </a:lnTo>
                  <a:lnTo>
                    <a:pt x="1116" y="557"/>
                  </a:lnTo>
                  <a:lnTo>
                    <a:pt x="1014" y="599"/>
                  </a:lnTo>
                  <a:lnTo>
                    <a:pt x="913" y="557"/>
                  </a:lnTo>
                  <a:lnTo>
                    <a:pt x="885" y="456"/>
                  </a:lnTo>
                  <a:lnTo>
                    <a:pt x="1008" y="380"/>
                  </a:lnTo>
                  <a:lnTo>
                    <a:pt x="892" y="354"/>
                  </a:lnTo>
                  <a:lnTo>
                    <a:pt x="789" y="280"/>
                  </a:lnTo>
                  <a:lnTo>
                    <a:pt x="715" y="251"/>
                  </a:lnTo>
                  <a:lnTo>
                    <a:pt x="837" y="143"/>
                  </a:lnTo>
                  <a:lnTo>
                    <a:pt x="953" y="177"/>
                  </a:lnTo>
                  <a:lnTo>
                    <a:pt x="947" y="285"/>
                  </a:lnTo>
                  <a:lnTo>
                    <a:pt x="1061" y="319"/>
                  </a:lnTo>
                  <a:lnTo>
                    <a:pt x="1027" y="251"/>
                  </a:lnTo>
                  <a:lnTo>
                    <a:pt x="1137" y="164"/>
                  </a:lnTo>
                  <a:lnTo>
                    <a:pt x="1090" y="95"/>
                  </a:lnTo>
                  <a:lnTo>
                    <a:pt x="845" y="0"/>
                  </a:lnTo>
                  <a:lnTo>
                    <a:pt x="626" y="61"/>
                  </a:lnTo>
                  <a:lnTo>
                    <a:pt x="436" y="177"/>
                  </a:lnTo>
                  <a:lnTo>
                    <a:pt x="225" y="422"/>
                  </a:lnTo>
                  <a:lnTo>
                    <a:pt x="164" y="633"/>
                  </a:lnTo>
                  <a:lnTo>
                    <a:pt x="232" y="857"/>
                  </a:lnTo>
                  <a:lnTo>
                    <a:pt x="314" y="939"/>
                  </a:lnTo>
                  <a:lnTo>
                    <a:pt x="525" y="1021"/>
                  </a:lnTo>
                  <a:lnTo>
                    <a:pt x="647" y="1095"/>
                  </a:lnTo>
                  <a:close/>
                </a:path>
              </a:pathLst>
            </a:custGeom>
            <a:solidFill>
              <a:srgbClr val="D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2" name="Freeform 24"/>
            <p:cNvSpPr>
              <a:spLocks/>
            </p:cNvSpPr>
            <p:nvPr/>
          </p:nvSpPr>
          <p:spPr bwMode="auto">
            <a:xfrm>
              <a:off x="4521" y="1907"/>
              <a:ext cx="265" cy="146"/>
            </a:xfrm>
            <a:custGeom>
              <a:avLst/>
              <a:gdLst>
                <a:gd name="T0" fmla="*/ 30 w 531"/>
                <a:gd name="T1" fmla="*/ 3 h 293"/>
                <a:gd name="T2" fmla="*/ 22 w 531"/>
                <a:gd name="T3" fmla="*/ 0 h 293"/>
                <a:gd name="T4" fmla="*/ 9 w 531"/>
                <a:gd name="T5" fmla="*/ 2 h 293"/>
                <a:gd name="T6" fmla="*/ 0 w 531"/>
                <a:gd name="T7" fmla="*/ 11 h 293"/>
                <a:gd name="T8" fmla="*/ 4 w 531"/>
                <a:gd name="T9" fmla="*/ 11 h 293"/>
                <a:gd name="T10" fmla="*/ 5 w 531"/>
                <a:gd name="T11" fmla="*/ 16 h 293"/>
                <a:gd name="T12" fmla="*/ 15 w 531"/>
                <a:gd name="T13" fmla="*/ 18 h 293"/>
                <a:gd name="T14" fmla="*/ 25 w 531"/>
                <a:gd name="T15" fmla="*/ 17 h 293"/>
                <a:gd name="T16" fmla="*/ 25 w 531"/>
                <a:gd name="T17" fmla="*/ 10 h 293"/>
                <a:gd name="T18" fmla="*/ 33 w 531"/>
                <a:gd name="T19" fmla="*/ 5 h 293"/>
                <a:gd name="T20" fmla="*/ 30 w 531"/>
                <a:gd name="T21" fmla="*/ 3 h 293"/>
                <a:gd name="T22" fmla="*/ 30 w 531"/>
                <a:gd name="T23" fmla="*/ 3 h 29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31"/>
                <a:gd name="T37" fmla="*/ 0 h 293"/>
                <a:gd name="T38" fmla="*/ 531 w 531"/>
                <a:gd name="T39" fmla="*/ 293 h 29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31" h="293">
                  <a:moveTo>
                    <a:pt x="483" y="48"/>
                  </a:moveTo>
                  <a:lnTo>
                    <a:pt x="354" y="0"/>
                  </a:lnTo>
                  <a:lnTo>
                    <a:pt x="156" y="40"/>
                  </a:lnTo>
                  <a:lnTo>
                    <a:pt x="0" y="190"/>
                  </a:lnTo>
                  <a:lnTo>
                    <a:pt x="75" y="190"/>
                  </a:lnTo>
                  <a:lnTo>
                    <a:pt x="80" y="259"/>
                  </a:lnTo>
                  <a:lnTo>
                    <a:pt x="244" y="293"/>
                  </a:lnTo>
                  <a:lnTo>
                    <a:pt x="402" y="272"/>
                  </a:lnTo>
                  <a:lnTo>
                    <a:pt x="402" y="170"/>
                  </a:lnTo>
                  <a:lnTo>
                    <a:pt x="531" y="95"/>
                  </a:lnTo>
                  <a:lnTo>
                    <a:pt x="483" y="48"/>
                  </a:lnTo>
                  <a:close/>
                </a:path>
              </a:pathLst>
            </a:custGeom>
            <a:solidFill>
              <a:srgbClr val="FFF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3" name="Freeform 25"/>
            <p:cNvSpPr>
              <a:spLocks/>
            </p:cNvSpPr>
            <p:nvPr/>
          </p:nvSpPr>
          <p:spPr bwMode="auto">
            <a:xfrm>
              <a:off x="4737" y="2049"/>
              <a:ext cx="610" cy="358"/>
            </a:xfrm>
            <a:custGeom>
              <a:avLst/>
              <a:gdLst>
                <a:gd name="T0" fmla="*/ 0 w 1219"/>
                <a:gd name="T1" fmla="*/ 5 h 715"/>
                <a:gd name="T2" fmla="*/ 18 w 1219"/>
                <a:gd name="T3" fmla="*/ 3 h 715"/>
                <a:gd name="T4" fmla="*/ 21 w 1219"/>
                <a:gd name="T5" fmla="*/ 0 h 715"/>
                <a:gd name="T6" fmla="*/ 29 w 1219"/>
                <a:gd name="T7" fmla="*/ 2 h 715"/>
                <a:gd name="T8" fmla="*/ 64 w 1219"/>
                <a:gd name="T9" fmla="*/ 29 h 715"/>
                <a:gd name="T10" fmla="*/ 77 w 1219"/>
                <a:gd name="T11" fmla="*/ 45 h 715"/>
                <a:gd name="T12" fmla="*/ 22 w 1219"/>
                <a:gd name="T13" fmla="*/ 19 h 715"/>
                <a:gd name="T14" fmla="*/ 7 w 1219"/>
                <a:gd name="T15" fmla="*/ 17 h 715"/>
                <a:gd name="T16" fmla="*/ 9 w 1219"/>
                <a:gd name="T17" fmla="*/ 12 h 715"/>
                <a:gd name="T18" fmla="*/ 0 w 1219"/>
                <a:gd name="T19" fmla="*/ 5 h 715"/>
                <a:gd name="T20" fmla="*/ 0 w 1219"/>
                <a:gd name="T21" fmla="*/ 5 h 7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19"/>
                <a:gd name="T34" fmla="*/ 0 h 715"/>
                <a:gd name="T35" fmla="*/ 1219 w 1219"/>
                <a:gd name="T36" fmla="*/ 715 h 71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19" h="715">
                  <a:moveTo>
                    <a:pt x="0" y="69"/>
                  </a:moveTo>
                  <a:lnTo>
                    <a:pt x="274" y="48"/>
                  </a:lnTo>
                  <a:lnTo>
                    <a:pt x="335" y="0"/>
                  </a:lnTo>
                  <a:lnTo>
                    <a:pt x="456" y="29"/>
                  </a:lnTo>
                  <a:lnTo>
                    <a:pt x="1021" y="457"/>
                  </a:lnTo>
                  <a:lnTo>
                    <a:pt x="1219" y="715"/>
                  </a:lnTo>
                  <a:lnTo>
                    <a:pt x="348" y="293"/>
                  </a:lnTo>
                  <a:lnTo>
                    <a:pt x="103" y="267"/>
                  </a:lnTo>
                  <a:lnTo>
                    <a:pt x="129" y="177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FFF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4" name="Freeform 26"/>
            <p:cNvSpPr>
              <a:spLocks/>
            </p:cNvSpPr>
            <p:nvPr/>
          </p:nvSpPr>
          <p:spPr bwMode="auto">
            <a:xfrm>
              <a:off x="4605" y="3051"/>
              <a:ext cx="422" cy="333"/>
            </a:xfrm>
            <a:custGeom>
              <a:avLst/>
              <a:gdLst>
                <a:gd name="T0" fmla="*/ 51 w 844"/>
                <a:gd name="T1" fmla="*/ 0 h 665"/>
                <a:gd name="T2" fmla="*/ 33 w 844"/>
                <a:gd name="T3" fmla="*/ 11 h 665"/>
                <a:gd name="T4" fmla="*/ 20 w 844"/>
                <a:gd name="T5" fmla="*/ 19 h 665"/>
                <a:gd name="T6" fmla="*/ 11 w 844"/>
                <a:gd name="T7" fmla="*/ 27 h 665"/>
                <a:gd name="T8" fmla="*/ 2 w 844"/>
                <a:gd name="T9" fmla="*/ 35 h 665"/>
                <a:gd name="T10" fmla="*/ 0 w 844"/>
                <a:gd name="T11" fmla="*/ 42 h 665"/>
                <a:gd name="T12" fmla="*/ 23 w 844"/>
                <a:gd name="T13" fmla="*/ 21 h 665"/>
                <a:gd name="T14" fmla="*/ 53 w 844"/>
                <a:gd name="T15" fmla="*/ 3 h 665"/>
                <a:gd name="T16" fmla="*/ 51 w 844"/>
                <a:gd name="T17" fmla="*/ 0 h 665"/>
                <a:gd name="T18" fmla="*/ 51 w 844"/>
                <a:gd name="T19" fmla="*/ 0 h 66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44"/>
                <a:gd name="T31" fmla="*/ 0 h 665"/>
                <a:gd name="T32" fmla="*/ 844 w 844"/>
                <a:gd name="T33" fmla="*/ 665 h 66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44" h="665">
                  <a:moveTo>
                    <a:pt x="813" y="0"/>
                  </a:moveTo>
                  <a:lnTo>
                    <a:pt x="521" y="175"/>
                  </a:lnTo>
                  <a:lnTo>
                    <a:pt x="310" y="304"/>
                  </a:lnTo>
                  <a:lnTo>
                    <a:pt x="173" y="422"/>
                  </a:lnTo>
                  <a:lnTo>
                    <a:pt x="22" y="547"/>
                  </a:lnTo>
                  <a:lnTo>
                    <a:pt x="0" y="665"/>
                  </a:lnTo>
                  <a:lnTo>
                    <a:pt x="367" y="329"/>
                  </a:lnTo>
                  <a:lnTo>
                    <a:pt x="844" y="42"/>
                  </a:lnTo>
                  <a:lnTo>
                    <a:pt x="813" y="0"/>
                  </a:lnTo>
                  <a:close/>
                </a:path>
              </a:pathLst>
            </a:custGeom>
            <a:solidFill>
              <a:srgbClr val="FFC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5" name="Freeform 27"/>
            <p:cNvSpPr>
              <a:spLocks/>
            </p:cNvSpPr>
            <p:nvPr/>
          </p:nvSpPr>
          <p:spPr bwMode="auto">
            <a:xfrm>
              <a:off x="5024" y="2900"/>
              <a:ext cx="240" cy="175"/>
            </a:xfrm>
            <a:custGeom>
              <a:avLst/>
              <a:gdLst>
                <a:gd name="T0" fmla="*/ 22 w 481"/>
                <a:gd name="T1" fmla="*/ 0 h 349"/>
                <a:gd name="T2" fmla="*/ 15 w 481"/>
                <a:gd name="T3" fmla="*/ 5 h 349"/>
                <a:gd name="T4" fmla="*/ 18 w 481"/>
                <a:gd name="T5" fmla="*/ 7 h 349"/>
                <a:gd name="T6" fmla="*/ 10 w 481"/>
                <a:gd name="T7" fmla="*/ 12 h 349"/>
                <a:gd name="T8" fmla="*/ 10 w 481"/>
                <a:gd name="T9" fmla="*/ 7 h 349"/>
                <a:gd name="T10" fmla="*/ 0 w 481"/>
                <a:gd name="T11" fmla="*/ 14 h 349"/>
                <a:gd name="T12" fmla="*/ 0 w 481"/>
                <a:gd name="T13" fmla="*/ 22 h 349"/>
                <a:gd name="T14" fmla="*/ 15 w 481"/>
                <a:gd name="T15" fmla="*/ 17 h 349"/>
                <a:gd name="T16" fmla="*/ 30 w 481"/>
                <a:gd name="T17" fmla="*/ 7 h 349"/>
                <a:gd name="T18" fmla="*/ 22 w 481"/>
                <a:gd name="T19" fmla="*/ 0 h 349"/>
                <a:gd name="T20" fmla="*/ 22 w 481"/>
                <a:gd name="T21" fmla="*/ 0 h 3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81"/>
                <a:gd name="T34" fmla="*/ 0 h 349"/>
                <a:gd name="T35" fmla="*/ 481 w 481"/>
                <a:gd name="T36" fmla="*/ 349 h 34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81" h="349">
                  <a:moveTo>
                    <a:pt x="360" y="0"/>
                  </a:moveTo>
                  <a:lnTo>
                    <a:pt x="240" y="78"/>
                  </a:lnTo>
                  <a:lnTo>
                    <a:pt x="299" y="110"/>
                  </a:lnTo>
                  <a:lnTo>
                    <a:pt x="169" y="180"/>
                  </a:lnTo>
                  <a:lnTo>
                    <a:pt x="169" y="110"/>
                  </a:lnTo>
                  <a:lnTo>
                    <a:pt x="4" y="222"/>
                  </a:lnTo>
                  <a:lnTo>
                    <a:pt x="0" y="349"/>
                  </a:lnTo>
                  <a:lnTo>
                    <a:pt x="255" y="270"/>
                  </a:lnTo>
                  <a:lnTo>
                    <a:pt x="481" y="102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D178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6" name="Freeform 28"/>
            <p:cNvSpPr>
              <a:spLocks/>
            </p:cNvSpPr>
            <p:nvPr/>
          </p:nvSpPr>
          <p:spPr bwMode="auto">
            <a:xfrm>
              <a:off x="4650" y="2349"/>
              <a:ext cx="296" cy="483"/>
            </a:xfrm>
            <a:custGeom>
              <a:avLst/>
              <a:gdLst>
                <a:gd name="T0" fmla="*/ 0 w 591"/>
                <a:gd name="T1" fmla="*/ 2 h 968"/>
                <a:gd name="T2" fmla="*/ 22 w 591"/>
                <a:gd name="T3" fmla="*/ 0 h 968"/>
                <a:gd name="T4" fmla="*/ 35 w 591"/>
                <a:gd name="T5" fmla="*/ 7 h 968"/>
                <a:gd name="T6" fmla="*/ 37 w 591"/>
                <a:gd name="T7" fmla="*/ 16 h 968"/>
                <a:gd name="T8" fmla="*/ 34 w 591"/>
                <a:gd name="T9" fmla="*/ 27 h 968"/>
                <a:gd name="T10" fmla="*/ 23 w 591"/>
                <a:gd name="T11" fmla="*/ 37 h 968"/>
                <a:gd name="T12" fmla="*/ 20 w 591"/>
                <a:gd name="T13" fmla="*/ 50 h 968"/>
                <a:gd name="T14" fmla="*/ 7 w 591"/>
                <a:gd name="T15" fmla="*/ 60 h 968"/>
                <a:gd name="T16" fmla="*/ 13 w 591"/>
                <a:gd name="T17" fmla="*/ 45 h 968"/>
                <a:gd name="T18" fmla="*/ 14 w 591"/>
                <a:gd name="T19" fmla="*/ 30 h 968"/>
                <a:gd name="T20" fmla="*/ 21 w 591"/>
                <a:gd name="T21" fmla="*/ 20 h 968"/>
                <a:gd name="T22" fmla="*/ 11 w 591"/>
                <a:gd name="T23" fmla="*/ 21 h 968"/>
                <a:gd name="T24" fmla="*/ 23 w 591"/>
                <a:gd name="T25" fmla="*/ 9 h 968"/>
                <a:gd name="T26" fmla="*/ 17 w 591"/>
                <a:gd name="T27" fmla="*/ 5 h 968"/>
                <a:gd name="T28" fmla="*/ 0 w 591"/>
                <a:gd name="T29" fmla="*/ 2 h 968"/>
                <a:gd name="T30" fmla="*/ 0 w 591"/>
                <a:gd name="T31" fmla="*/ 2 h 96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91"/>
                <a:gd name="T49" fmla="*/ 0 h 968"/>
                <a:gd name="T50" fmla="*/ 591 w 591"/>
                <a:gd name="T51" fmla="*/ 968 h 96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91" h="968">
                  <a:moveTo>
                    <a:pt x="0" y="34"/>
                  </a:moveTo>
                  <a:lnTo>
                    <a:pt x="338" y="0"/>
                  </a:lnTo>
                  <a:lnTo>
                    <a:pt x="557" y="116"/>
                  </a:lnTo>
                  <a:lnTo>
                    <a:pt x="591" y="259"/>
                  </a:lnTo>
                  <a:lnTo>
                    <a:pt x="536" y="436"/>
                  </a:lnTo>
                  <a:lnTo>
                    <a:pt x="354" y="599"/>
                  </a:lnTo>
                  <a:lnTo>
                    <a:pt x="312" y="810"/>
                  </a:lnTo>
                  <a:lnTo>
                    <a:pt x="101" y="968"/>
                  </a:lnTo>
                  <a:lnTo>
                    <a:pt x="196" y="728"/>
                  </a:lnTo>
                  <a:lnTo>
                    <a:pt x="224" y="483"/>
                  </a:lnTo>
                  <a:lnTo>
                    <a:pt x="333" y="335"/>
                  </a:lnTo>
                  <a:lnTo>
                    <a:pt x="175" y="348"/>
                  </a:lnTo>
                  <a:lnTo>
                    <a:pt x="354" y="150"/>
                  </a:lnTo>
                  <a:lnTo>
                    <a:pt x="257" y="82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7" name="Freeform 29"/>
            <p:cNvSpPr>
              <a:spLocks/>
            </p:cNvSpPr>
            <p:nvPr/>
          </p:nvSpPr>
          <p:spPr bwMode="auto">
            <a:xfrm>
              <a:off x="4428" y="2086"/>
              <a:ext cx="341" cy="260"/>
            </a:xfrm>
            <a:custGeom>
              <a:avLst/>
              <a:gdLst>
                <a:gd name="T0" fmla="*/ 28 w 681"/>
                <a:gd name="T1" fmla="*/ 4 h 519"/>
                <a:gd name="T2" fmla="*/ 27 w 681"/>
                <a:gd name="T3" fmla="*/ 1 h 519"/>
                <a:gd name="T4" fmla="*/ 13 w 681"/>
                <a:gd name="T5" fmla="*/ 0 h 519"/>
                <a:gd name="T6" fmla="*/ 6 w 681"/>
                <a:gd name="T7" fmla="*/ 7 h 519"/>
                <a:gd name="T8" fmla="*/ 0 w 681"/>
                <a:gd name="T9" fmla="*/ 15 h 519"/>
                <a:gd name="T10" fmla="*/ 5 w 681"/>
                <a:gd name="T11" fmla="*/ 23 h 519"/>
                <a:gd name="T12" fmla="*/ 7 w 681"/>
                <a:gd name="T13" fmla="*/ 21 h 519"/>
                <a:gd name="T14" fmla="*/ 12 w 681"/>
                <a:gd name="T15" fmla="*/ 29 h 519"/>
                <a:gd name="T16" fmla="*/ 21 w 681"/>
                <a:gd name="T17" fmla="*/ 33 h 519"/>
                <a:gd name="T18" fmla="*/ 43 w 681"/>
                <a:gd name="T19" fmla="*/ 28 h 519"/>
                <a:gd name="T20" fmla="*/ 26 w 681"/>
                <a:gd name="T21" fmla="*/ 28 h 519"/>
                <a:gd name="T22" fmla="*/ 12 w 681"/>
                <a:gd name="T23" fmla="*/ 21 h 519"/>
                <a:gd name="T24" fmla="*/ 12 w 681"/>
                <a:gd name="T25" fmla="*/ 11 h 519"/>
                <a:gd name="T26" fmla="*/ 20 w 681"/>
                <a:gd name="T27" fmla="*/ 6 h 519"/>
                <a:gd name="T28" fmla="*/ 26 w 681"/>
                <a:gd name="T29" fmla="*/ 9 h 519"/>
                <a:gd name="T30" fmla="*/ 28 w 681"/>
                <a:gd name="T31" fmla="*/ 4 h 519"/>
                <a:gd name="T32" fmla="*/ 28 w 681"/>
                <a:gd name="T33" fmla="*/ 4 h 51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81"/>
                <a:gd name="T52" fmla="*/ 0 h 519"/>
                <a:gd name="T53" fmla="*/ 681 w 681"/>
                <a:gd name="T54" fmla="*/ 519 h 51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81" h="519">
                  <a:moveTo>
                    <a:pt x="443" y="49"/>
                  </a:moveTo>
                  <a:lnTo>
                    <a:pt x="428" y="15"/>
                  </a:lnTo>
                  <a:lnTo>
                    <a:pt x="198" y="0"/>
                  </a:lnTo>
                  <a:lnTo>
                    <a:pt x="82" y="97"/>
                  </a:lnTo>
                  <a:lnTo>
                    <a:pt x="0" y="226"/>
                  </a:lnTo>
                  <a:lnTo>
                    <a:pt x="68" y="368"/>
                  </a:lnTo>
                  <a:lnTo>
                    <a:pt x="103" y="327"/>
                  </a:lnTo>
                  <a:lnTo>
                    <a:pt x="184" y="456"/>
                  </a:lnTo>
                  <a:lnTo>
                    <a:pt x="327" y="519"/>
                  </a:lnTo>
                  <a:lnTo>
                    <a:pt x="681" y="443"/>
                  </a:lnTo>
                  <a:lnTo>
                    <a:pt x="401" y="437"/>
                  </a:lnTo>
                  <a:lnTo>
                    <a:pt x="184" y="321"/>
                  </a:lnTo>
                  <a:lnTo>
                    <a:pt x="184" y="163"/>
                  </a:lnTo>
                  <a:lnTo>
                    <a:pt x="306" y="83"/>
                  </a:lnTo>
                  <a:lnTo>
                    <a:pt x="414" y="131"/>
                  </a:lnTo>
                  <a:lnTo>
                    <a:pt x="443" y="49"/>
                  </a:lnTo>
                  <a:close/>
                </a:path>
              </a:pathLst>
            </a:custGeom>
            <a:solidFill>
              <a:srgbClr val="A3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8" name="Freeform 30"/>
            <p:cNvSpPr>
              <a:spLocks/>
            </p:cNvSpPr>
            <p:nvPr/>
          </p:nvSpPr>
          <p:spPr bwMode="auto">
            <a:xfrm>
              <a:off x="4340" y="2015"/>
              <a:ext cx="218" cy="389"/>
            </a:xfrm>
            <a:custGeom>
              <a:avLst/>
              <a:gdLst>
                <a:gd name="T0" fmla="*/ 14 w 436"/>
                <a:gd name="T1" fmla="*/ 0 h 777"/>
                <a:gd name="T2" fmla="*/ 5 w 436"/>
                <a:gd name="T3" fmla="*/ 11 h 777"/>
                <a:gd name="T4" fmla="*/ 0 w 436"/>
                <a:gd name="T5" fmla="*/ 25 h 777"/>
                <a:gd name="T6" fmla="*/ 3 w 436"/>
                <a:gd name="T7" fmla="*/ 39 h 777"/>
                <a:gd name="T8" fmla="*/ 10 w 436"/>
                <a:gd name="T9" fmla="*/ 43 h 777"/>
                <a:gd name="T10" fmla="*/ 28 w 436"/>
                <a:gd name="T11" fmla="*/ 49 h 777"/>
                <a:gd name="T12" fmla="*/ 10 w 436"/>
                <a:gd name="T13" fmla="*/ 38 h 777"/>
                <a:gd name="T14" fmla="*/ 6 w 436"/>
                <a:gd name="T15" fmla="*/ 29 h 777"/>
                <a:gd name="T16" fmla="*/ 6 w 436"/>
                <a:gd name="T17" fmla="*/ 15 h 777"/>
                <a:gd name="T18" fmla="*/ 14 w 436"/>
                <a:gd name="T19" fmla="*/ 0 h 777"/>
                <a:gd name="T20" fmla="*/ 14 w 436"/>
                <a:gd name="T21" fmla="*/ 0 h 77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36"/>
                <a:gd name="T34" fmla="*/ 0 h 777"/>
                <a:gd name="T35" fmla="*/ 436 w 436"/>
                <a:gd name="T36" fmla="*/ 777 h 77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36" h="777">
                  <a:moveTo>
                    <a:pt x="211" y="0"/>
                  </a:moveTo>
                  <a:lnTo>
                    <a:pt x="74" y="164"/>
                  </a:lnTo>
                  <a:lnTo>
                    <a:pt x="0" y="395"/>
                  </a:lnTo>
                  <a:lnTo>
                    <a:pt x="42" y="620"/>
                  </a:lnTo>
                  <a:lnTo>
                    <a:pt x="150" y="681"/>
                  </a:lnTo>
                  <a:lnTo>
                    <a:pt x="436" y="777"/>
                  </a:lnTo>
                  <a:lnTo>
                    <a:pt x="150" y="599"/>
                  </a:lnTo>
                  <a:lnTo>
                    <a:pt x="95" y="456"/>
                  </a:lnTo>
                  <a:lnTo>
                    <a:pt x="95" y="232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A3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9" name="Freeform 31"/>
            <p:cNvSpPr>
              <a:spLocks/>
            </p:cNvSpPr>
            <p:nvPr/>
          </p:nvSpPr>
          <p:spPr bwMode="auto">
            <a:xfrm>
              <a:off x="4619" y="1845"/>
              <a:ext cx="194" cy="180"/>
            </a:xfrm>
            <a:custGeom>
              <a:avLst/>
              <a:gdLst>
                <a:gd name="T0" fmla="*/ 24 w 390"/>
                <a:gd name="T1" fmla="*/ 14 h 361"/>
                <a:gd name="T2" fmla="*/ 21 w 390"/>
                <a:gd name="T3" fmla="*/ 17 h 361"/>
                <a:gd name="T4" fmla="*/ 12 w 390"/>
                <a:gd name="T5" fmla="*/ 14 h 361"/>
                <a:gd name="T6" fmla="*/ 12 w 390"/>
                <a:gd name="T7" fmla="*/ 17 h 361"/>
                <a:gd name="T8" fmla="*/ 8 w 390"/>
                <a:gd name="T9" fmla="*/ 17 h 361"/>
                <a:gd name="T10" fmla="*/ 10 w 390"/>
                <a:gd name="T11" fmla="*/ 22 h 361"/>
                <a:gd name="T12" fmla="*/ 2 w 390"/>
                <a:gd name="T13" fmla="*/ 20 h 361"/>
                <a:gd name="T14" fmla="*/ 5 w 390"/>
                <a:gd name="T15" fmla="*/ 17 h 361"/>
                <a:gd name="T16" fmla="*/ 2 w 390"/>
                <a:gd name="T17" fmla="*/ 14 h 361"/>
                <a:gd name="T18" fmla="*/ 8 w 390"/>
                <a:gd name="T19" fmla="*/ 14 h 361"/>
                <a:gd name="T20" fmla="*/ 5 w 390"/>
                <a:gd name="T21" fmla="*/ 9 h 361"/>
                <a:gd name="T22" fmla="*/ 12 w 390"/>
                <a:gd name="T23" fmla="*/ 12 h 361"/>
                <a:gd name="T24" fmla="*/ 0 w 390"/>
                <a:gd name="T25" fmla="*/ 0 h 361"/>
                <a:gd name="T26" fmla="*/ 24 w 390"/>
                <a:gd name="T27" fmla="*/ 14 h 361"/>
                <a:gd name="T28" fmla="*/ 24 w 390"/>
                <a:gd name="T29" fmla="*/ 14 h 3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90"/>
                <a:gd name="T46" fmla="*/ 0 h 361"/>
                <a:gd name="T47" fmla="*/ 390 w 390"/>
                <a:gd name="T48" fmla="*/ 361 h 3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90" h="361">
                  <a:moveTo>
                    <a:pt x="390" y="228"/>
                  </a:moveTo>
                  <a:lnTo>
                    <a:pt x="339" y="272"/>
                  </a:lnTo>
                  <a:lnTo>
                    <a:pt x="206" y="226"/>
                  </a:lnTo>
                  <a:lnTo>
                    <a:pt x="198" y="287"/>
                  </a:lnTo>
                  <a:lnTo>
                    <a:pt x="137" y="287"/>
                  </a:lnTo>
                  <a:lnTo>
                    <a:pt x="171" y="361"/>
                  </a:lnTo>
                  <a:lnTo>
                    <a:pt x="42" y="321"/>
                  </a:lnTo>
                  <a:lnTo>
                    <a:pt x="82" y="279"/>
                  </a:lnTo>
                  <a:lnTo>
                    <a:pt x="42" y="226"/>
                  </a:lnTo>
                  <a:lnTo>
                    <a:pt x="137" y="226"/>
                  </a:lnTo>
                  <a:lnTo>
                    <a:pt x="90" y="158"/>
                  </a:lnTo>
                  <a:lnTo>
                    <a:pt x="192" y="192"/>
                  </a:lnTo>
                  <a:lnTo>
                    <a:pt x="0" y="0"/>
                  </a:lnTo>
                  <a:lnTo>
                    <a:pt x="390" y="228"/>
                  </a:lnTo>
                  <a:close/>
                </a:path>
              </a:pathLst>
            </a:custGeom>
            <a:solidFill>
              <a:srgbClr val="A3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0" name="Freeform 32"/>
            <p:cNvSpPr>
              <a:spLocks/>
            </p:cNvSpPr>
            <p:nvPr/>
          </p:nvSpPr>
          <p:spPr bwMode="auto">
            <a:xfrm>
              <a:off x="4476" y="2355"/>
              <a:ext cx="561" cy="824"/>
            </a:xfrm>
            <a:custGeom>
              <a:avLst/>
              <a:gdLst>
                <a:gd name="T0" fmla="*/ 16 w 1122"/>
                <a:gd name="T1" fmla="*/ 65 h 1648"/>
                <a:gd name="T2" fmla="*/ 16 w 1122"/>
                <a:gd name="T3" fmla="*/ 80 h 1648"/>
                <a:gd name="T4" fmla="*/ 8 w 1122"/>
                <a:gd name="T5" fmla="*/ 90 h 1648"/>
                <a:gd name="T6" fmla="*/ 11 w 1122"/>
                <a:gd name="T7" fmla="*/ 96 h 1648"/>
                <a:gd name="T8" fmla="*/ 19 w 1122"/>
                <a:gd name="T9" fmla="*/ 92 h 1648"/>
                <a:gd name="T10" fmla="*/ 17 w 1122"/>
                <a:gd name="T11" fmla="*/ 89 h 1648"/>
                <a:gd name="T12" fmla="*/ 28 w 1122"/>
                <a:gd name="T13" fmla="*/ 85 h 1648"/>
                <a:gd name="T14" fmla="*/ 36 w 1122"/>
                <a:gd name="T15" fmla="*/ 73 h 1648"/>
                <a:gd name="T16" fmla="*/ 31 w 1122"/>
                <a:gd name="T17" fmla="*/ 68 h 1648"/>
                <a:gd name="T18" fmla="*/ 47 w 1122"/>
                <a:gd name="T19" fmla="*/ 54 h 1648"/>
                <a:gd name="T20" fmla="*/ 50 w 1122"/>
                <a:gd name="T21" fmla="*/ 47 h 1648"/>
                <a:gd name="T22" fmla="*/ 45 w 1122"/>
                <a:gd name="T23" fmla="*/ 47 h 1648"/>
                <a:gd name="T24" fmla="*/ 49 w 1122"/>
                <a:gd name="T25" fmla="*/ 39 h 1648"/>
                <a:gd name="T26" fmla="*/ 64 w 1122"/>
                <a:gd name="T27" fmla="*/ 24 h 1648"/>
                <a:gd name="T28" fmla="*/ 67 w 1122"/>
                <a:gd name="T29" fmla="*/ 13 h 1648"/>
                <a:gd name="T30" fmla="*/ 65 w 1122"/>
                <a:gd name="T31" fmla="*/ 0 h 1648"/>
                <a:gd name="T32" fmla="*/ 71 w 1122"/>
                <a:gd name="T33" fmla="*/ 12 h 1648"/>
                <a:gd name="T34" fmla="*/ 68 w 1122"/>
                <a:gd name="T35" fmla="*/ 32 h 1648"/>
                <a:gd name="T36" fmla="*/ 58 w 1122"/>
                <a:gd name="T37" fmla="*/ 43 h 1648"/>
                <a:gd name="T38" fmla="*/ 48 w 1122"/>
                <a:gd name="T39" fmla="*/ 61 h 1648"/>
                <a:gd name="T40" fmla="*/ 42 w 1122"/>
                <a:gd name="T41" fmla="*/ 71 h 1648"/>
                <a:gd name="T42" fmla="*/ 27 w 1122"/>
                <a:gd name="T43" fmla="*/ 94 h 1648"/>
                <a:gd name="T44" fmla="*/ 11 w 1122"/>
                <a:gd name="T45" fmla="*/ 103 h 1648"/>
                <a:gd name="T46" fmla="*/ 1 w 1122"/>
                <a:gd name="T47" fmla="*/ 101 h 1648"/>
                <a:gd name="T48" fmla="*/ 0 w 1122"/>
                <a:gd name="T49" fmla="*/ 91 h 1648"/>
                <a:gd name="T50" fmla="*/ 12 w 1122"/>
                <a:gd name="T51" fmla="*/ 81 h 1648"/>
                <a:gd name="T52" fmla="*/ 16 w 1122"/>
                <a:gd name="T53" fmla="*/ 65 h 1648"/>
                <a:gd name="T54" fmla="*/ 16 w 1122"/>
                <a:gd name="T55" fmla="*/ 65 h 164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2"/>
                <a:gd name="T85" fmla="*/ 0 h 1648"/>
                <a:gd name="T86" fmla="*/ 1122 w 1122"/>
                <a:gd name="T87" fmla="*/ 1648 h 164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2" h="1648">
                  <a:moveTo>
                    <a:pt x="245" y="1028"/>
                  </a:moveTo>
                  <a:lnTo>
                    <a:pt x="245" y="1265"/>
                  </a:lnTo>
                  <a:lnTo>
                    <a:pt x="124" y="1437"/>
                  </a:lnTo>
                  <a:lnTo>
                    <a:pt x="177" y="1532"/>
                  </a:lnTo>
                  <a:lnTo>
                    <a:pt x="306" y="1471"/>
                  </a:lnTo>
                  <a:lnTo>
                    <a:pt x="259" y="1416"/>
                  </a:lnTo>
                  <a:lnTo>
                    <a:pt x="435" y="1347"/>
                  </a:lnTo>
                  <a:lnTo>
                    <a:pt x="565" y="1163"/>
                  </a:lnTo>
                  <a:lnTo>
                    <a:pt x="491" y="1083"/>
                  </a:lnTo>
                  <a:lnTo>
                    <a:pt x="742" y="859"/>
                  </a:lnTo>
                  <a:lnTo>
                    <a:pt x="802" y="743"/>
                  </a:lnTo>
                  <a:lnTo>
                    <a:pt x="707" y="748"/>
                  </a:lnTo>
                  <a:lnTo>
                    <a:pt x="776" y="619"/>
                  </a:lnTo>
                  <a:lnTo>
                    <a:pt x="1013" y="382"/>
                  </a:lnTo>
                  <a:lnTo>
                    <a:pt x="1061" y="197"/>
                  </a:lnTo>
                  <a:lnTo>
                    <a:pt x="1034" y="0"/>
                  </a:lnTo>
                  <a:lnTo>
                    <a:pt x="1122" y="192"/>
                  </a:lnTo>
                  <a:lnTo>
                    <a:pt x="1082" y="511"/>
                  </a:lnTo>
                  <a:lnTo>
                    <a:pt x="918" y="680"/>
                  </a:lnTo>
                  <a:lnTo>
                    <a:pt x="755" y="967"/>
                  </a:lnTo>
                  <a:lnTo>
                    <a:pt x="673" y="1136"/>
                  </a:lnTo>
                  <a:lnTo>
                    <a:pt x="428" y="1490"/>
                  </a:lnTo>
                  <a:lnTo>
                    <a:pt x="177" y="1648"/>
                  </a:lnTo>
                  <a:lnTo>
                    <a:pt x="8" y="1613"/>
                  </a:lnTo>
                  <a:lnTo>
                    <a:pt x="0" y="1442"/>
                  </a:lnTo>
                  <a:lnTo>
                    <a:pt x="190" y="1286"/>
                  </a:lnTo>
                  <a:lnTo>
                    <a:pt x="245" y="1028"/>
                  </a:lnTo>
                  <a:close/>
                </a:path>
              </a:pathLst>
            </a:custGeom>
            <a:solidFill>
              <a:srgbClr val="A3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1" name="Freeform 33"/>
            <p:cNvSpPr>
              <a:spLocks/>
            </p:cNvSpPr>
            <p:nvPr/>
          </p:nvSpPr>
          <p:spPr bwMode="auto">
            <a:xfrm>
              <a:off x="4758" y="2075"/>
              <a:ext cx="585" cy="333"/>
            </a:xfrm>
            <a:custGeom>
              <a:avLst/>
              <a:gdLst>
                <a:gd name="T0" fmla="*/ 6 w 1169"/>
                <a:gd name="T1" fmla="*/ 12 h 667"/>
                <a:gd name="T2" fmla="*/ 14 w 1169"/>
                <a:gd name="T3" fmla="*/ 10 h 667"/>
                <a:gd name="T4" fmla="*/ 0 w 1169"/>
                <a:gd name="T5" fmla="*/ 3 h 667"/>
                <a:gd name="T6" fmla="*/ 15 w 1169"/>
                <a:gd name="T7" fmla="*/ 3 h 667"/>
                <a:gd name="T8" fmla="*/ 35 w 1169"/>
                <a:gd name="T9" fmla="*/ 13 h 667"/>
                <a:gd name="T10" fmla="*/ 21 w 1169"/>
                <a:gd name="T11" fmla="*/ 3 h 667"/>
                <a:gd name="T12" fmla="*/ 21 w 1169"/>
                <a:gd name="T13" fmla="*/ 0 h 667"/>
                <a:gd name="T14" fmla="*/ 25 w 1169"/>
                <a:gd name="T15" fmla="*/ 1 h 667"/>
                <a:gd name="T16" fmla="*/ 46 w 1169"/>
                <a:gd name="T17" fmla="*/ 17 h 667"/>
                <a:gd name="T18" fmla="*/ 59 w 1169"/>
                <a:gd name="T19" fmla="*/ 26 h 667"/>
                <a:gd name="T20" fmla="*/ 54 w 1169"/>
                <a:gd name="T21" fmla="*/ 19 h 667"/>
                <a:gd name="T22" fmla="*/ 69 w 1169"/>
                <a:gd name="T23" fmla="*/ 32 h 667"/>
                <a:gd name="T24" fmla="*/ 74 w 1169"/>
                <a:gd name="T25" fmla="*/ 41 h 667"/>
                <a:gd name="T26" fmla="*/ 52 w 1169"/>
                <a:gd name="T27" fmla="*/ 31 h 667"/>
                <a:gd name="T28" fmla="*/ 18 w 1169"/>
                <a:gd name="T29" fmla="*/ 14 h 667"/>
                <a:gd name="T30" fmla="*/ 6 w 1169"/>
                <a:gd name="T31" fmla="*/ 12 h 667"/>
                <a:gd name="T32" fmla="*/ 6 w 1169"/>
                <a:gd name="T33" fmla="*/ 12 h 6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169"/>
                <a:gd name="T52" fmla="*/ 0 h 667"/>
                <a:gd name="T53" fmla="*/ 1169 w 1169"/>
                <a:gd name="T54" fmla="*/ 667 h 6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169" h="667">
                  <a:moveTo>
                    <a:pt x="87" y="207"/>
                  </a:moveTo>
                  <a:lnTo>
                    <a:pt x="220" y="161"/>
                  </a:lnTo>
                  <a:lnTo>
                    <a:pt x="0" y="59"/>
                  </a:lnTo>
                  <a:lnTo>
                    <a:pt x="228" y="51"/>
                  </a:lnTo>
                  <a:lnTo>
                    <a:pt x="551" y="213"/>
                  </a:lnTo>
                  <a:lnTo>
                    <a:pt x="321" y="51"/>
                  </a:lnTo>
                  <a:lnTo>
                    <a:pt x="336" y="0"/>
                  </a:lnTo>
                  <a:lnTo>
                    <a:pt x="395" y="17"/>
                  </a:lnTo>
                  <a:lnTo>
                    <a:pt x="736" y="279"/>
                  </a:lnTo>
                  <a:lnTo>
                    <a:pt x="931" y="416"/>
                  </a:lnTo>
                  <a:lnTo>
                    <a:pt x="857" y="310"/>
                  </a:lnTo>
                  <a:lnTo>
                    <a:pt x="1095" y="521"/>
                  </a:lnTo>
                  <a:lnTo>
                    <a:pt x="1169" y="667"/>
                  </a:lnTo>
                  <a:lnTo>
                    <a:pt x="817" y="505"/>
                  </a:lnTo>
                  <a:lnTo>
                    <a:pt x="285" y="228"/>
                  </a:lnTo>
                  <a:lnTo>
                    <a:pt x="87" y="207"/>
                  </a:lnTo>
                  <a:close/>
                </a:path>
              </a:pathLst>
            </a:custGeom>
            <a:solidFill>
              <a:srgbClr val="FFD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2" name="Freeform 34"/>
            <p:cNvSpPr>
              <a:spLocks/>
            </p:cNvSpPr>
            <p:nvPr/>
          </p:nvSpPr>
          <p:spPr bwMode="auto">
            <a:xfrm>
              <a:off x="4786" y="2005"/>
              <a:ext cx="32" cy="28"/>
            </a:xfrm>
            <a:custGeom>
              <a:avLst/>
              <a:gdLst>
                <a:gd name="T0" fmla="*/ 2 w 64"/>
                <a:gd name="T1" fmla="*/ 0 h 57"/>
                <a:gd name="T2" fmla="*/ 4 w 64"/>
                <a:gd name="T3" fmla="*/ 0 h 57"/>
                <a:gd name="T4" fmla="*/ 4 w 64"/>
                <a:gd name="T5" fmla="*/ 2 h 57"/>
                <a:gd name="T6" fmla="*/ 2 w 64"/>
                <a:gd name="T7" fmla="*/ 3 h 57"/>
                <a:gd name="T8" fmla="*/ 0 w 64"/>
                <a:gd name="T9" fmla="*/ 2 h 57"/>
                <a:gd name="T10" fmla="*/ 2 w 64"/>
                <a:gd name="T11" fmla="*/ 0 h 57"/>
                <a:gd name="T12" fmla="*/ 2 w 64"/>
                <a:gd name="T13" fmla="*/ 0 h 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57"/>
                <a:gd name="T23" fmla="*/ 64 w 64"/>
                <a:gd name="T24" fmla="*/ 57 h 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57">
                  <a:moveTo>
                    <a:pt x="19" y="0"/>
                  </a:moveTo>
                  <a:lnTo>
                    <a:pt x="59" y="0"/>
                  </a:lnTo>
                  <a:lnTo>
                    <a:pt x="64" y="38"/>
                  </a:lnTo>
                  <a:lnTo>
                    <a:pt x="32" y="57"/>
                  </a:lnTo>
                  <a:lnTo>
                    <a:pt x="0" y="3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3" name="Freeform 35"/>
            <p:cNvSpPr>
              <a:spLocks/>
            </p:cNvSpPr>
            <p:nvPr/>
          </p:nvSpPr>
          <p:spPr bwMode="auto">
            <a:xfrm>
              <a:off x="4922" y="2078"/>
              <a:ext cx="161" cy="107"/>
            </a:xfrm>
            <a:custGeom>
              <a:avLst/>
              <a:gdLst>
                <a:gd name="T0" fmla="*/ 16 w 321"/>
                <a:gd name="T1" fmla="*/ 10 h 214"/>
                <a:gd name="T2" fmla="*/ 4 w 321"/>
                <a:gd name="T3" fmla="*/ 3 h 214"/>
                <a:gd name="T4" fmla="*/ 2 w 321"/>
                <a:gd name="T5" fmla="*/ 0 h 214"/>
                <a:gd name="T6" fmla="*/ 0 w 321"/>
                <a:gd name="T7" fmla="*/ 3 h 214"/>
                <a:gd name="T8" fmla="*/ 4 w 321"/>
                <a:gd name="T9" fmla="*/ 6 h 214"/>
                <a:gd name="T10" fmla="*/ 21 w 321"/>
                <a:gd name="T11" fmla="*/ 14 h 214"/>
                <a:gd name="T12" fmla="*/ 16 w 321"/>
                <a:gd name="T13" fmla="*/ 10 h 214"/>
                <a:gd name="T14" fmla="*/ 16 w 321"/>
                <a:gd name="T15" fmla="*/ 10 h 2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214"/>
                <a:gd name="T26" fmla="*/ 321 w 321"/>
                <a:gd name="T27" fmla="*/ 214 h 21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214">
                  <a:moveTo>
                    <a:pt x="251" y="157"/>
                  </a:moveTo>
                  <a:lnTo>
                    <a:pt x="62" y="45"/>
                  </a:lnTo>
                  <a:lnTo>
                    <a:pt x="30" y="0"/>
                  </a:lnTo>
                  <a:lnTo>
                    <a:pt x="0" y="47"/>
                  </a:lnTo>
                  <a:lnTo>
                    <a:pt x="64" y="89"/>
                  </a:lnTo>
                  <a:lnTo>
                    <a:pt x="321" y="214"/>
                  </a:lnTo>
                  <a:lnTo>
                    <a:pt x="251" y="1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4" name="Freeform 36"/>
            <p:cNvSpPr>
              <a:spLocks/>
            </p:cNvSpPr>
            <p:nvPr/>
          </p:nvSpPr>
          <p:spPr bwMode="auto">
            <a:xfrm>
              <a:off x="4082" y="2552"/>
              <a:ext cx="590" cy="532"/>
            </a:xfrm>
            <a:custGeom>
              <a:avLst/>
              <a:gdLst>
                <a:gd name="T0" fmla="*/ 50 w 1181"/>
                <a:gd name="T1" fmla="*/ 3 h 1064"/>
                <a:gd name="T2" fmla="*/ 65 w 1181"/>
                <a:gd name="T3" fmla="*/ 0 h 1064"/>
                <a:gd name="T4" fmla="*/ 71 w 1181"/>
                <a:gd name="T5" fmla="*/ 4 h 1064"/>
                <a:gd name="T6" fmla="*/ 72 w 1181"/>
                <a:gd name="T7" fmla="*/ 13 h 1064"/>
                <a:gd name="T8" fmla="*/ 72 w 1181"/>
                <a:gd name="T9" fmla="*/ 15 h 1064"/>
                <a:gd name="T10" fmla="*/ 72 w 1181"/>
                <a:gd name="T11" fmla="*/ 17 h 1064"/>
                <a:gd name="T12" fmla="*/ 73 w 1181"/>
                <a:gd name="T13" fmla="*/ 20 h 1064"/>
                <a:gd name="T14" fmla="*/ 73 w 1181"/>
                <a:gd name="T15" fmla="*/ 20 h 1064"/>
                <a:gd name="T16" fmla="*/ 73 w 1181"/>
                <a:gd name="T17" fmla="*/ 21 h 1064"/>
                <a:gd name="T18" fmla="*/ 73 w 1181"/>
                <a:gd name="T19" fmla="*/ 21 h 1064"/>
                <a:gd name="T20" fmla="*/ 73 w 1181"/>
                <a:gd name="T21" fmla="*/ 22 h 1064"/>
                <a:gd name="T22" fmla="*/ 73 w 1181"/>
                <a:gd name="T23" fmla="*/ 22 h 1064"/>
                <a:gd name="T24" fmla="*/ 73 w 1181"/>
                <a:gd name="T25" fmla="*/ 22 h 1064"/>
                <a:gd name="T26" fmla="*/ 73 w 1181"/>
                <a:gd name="T27" fmla="*/ 23 h 1064"/>
                <a:gd name="T28" fmla="*/ 73 w 1181"/>
                <a:gd name="T29" fmla="*/ 23 h 1064"/>
                <a:gd name="T30" fmla="*/ 73 w 1181"/>
                <a:gd name="T31" fmla="*/ 23 h 1064"/>
                <a:gd name="T32" fmla="*/ 73 w 1181"/>
                <a:gd name="T33" fmla="*/ 31 h 1064"/>
                <a:gd name="T34" fmla="*/ 66 w 1181"/>
                <a:gd name="T35" fmla="*/ 38 h 1064"/>
                <a:gd name="T36" fmla="*/ 59 w 1181"/>
                <a:gd name="T37" fmla="*/ 46 h 1064"/>
                <a:gd name="T38" fmla="*/ 44 w 1181"/>
                <a:gd name="T39" fmla="*/ 61 h 1064"/>
                <a:gd name="T40" fmla="*/ 33 w 1181"/>
                <a:gd name="T41" fmla="*/ 59 h 1064"/>
                <a:gd name="T42" fmla="*/ 24 w 1181"/>
                <a:gd name="T43" fmla="*/ 65 h 1064"/>
                <a:gd name="T44" fmla="*/ 14 w 1181"/>
                <a:gd name="T45" fmla="*/ 67 h 1064"/>
                <a:gd name="T46" fmla="*/ 9 w 1181"/>
                <a:gd name="T47" fmla="*/ 64 h 1064"/>
                <a:gd name="T48" fmla="*/ 15 w 1181"/>
                <a:gd name="T49" fmla="*/ 52 h 1064"/>
                <a:gd name="T50" fmla="*/ 0 w 1181"/>
                <a:gd name="T51" fmla="*/ 56 h 1064"/>
                <a:gd name="T52" fmla="*/ 0 w 1181"/>
                <a:gd name="T53" fmla="*/ 51 h 1064"/>
                <a:gd name="T54" fmla="*/ 0 w 1181"/>
                <a:gd name="T55" fmla="*/ 44 h 1064"/>
                <a:gd name="T56" fmla="*/ 2 w 1181"/>
                <a:gd name="T57" fmla="*/ 50 h 1064"/>
                <a:gd name="T58" fmla="*/ 12 w 1181"/>
                <a:gd name="T59" fmla="*/ 50 h 1064"/>
                <a:gd name="T60" fmla="*/ 22 w 1181"/>
                <a:gd name="T61" fmla="*/ 45 h 1064"/>
                <a:gd name="T62" fmla="*/ 19 w 1181"/>
                <a:gd name="T63" fmla="*/ 52 h 1064"/>
                <a:gd name="T64" fmla="*/ 16 w 1181"/>
                <a:gd name="T65" fmla="*/ 59 h 1064"/>
                <a:gd name="T66" fmla="*/ 21 w 1181"/>
                <a:gd name="T67" fmla="*/ 63 h 1064"/>
                <a:gd name="T68" fmla="*/ 27 w 1181"/>
                <a:gd name="T69" fmla="*/ 55 h 1064"/>
                <a:gd name="T70" fmla="*/ 40 w 1181"/>
                <a:gd name="T71" fmla="*/ 46 h 1064"/>
                <a:gd name="T72" fmla="*/ 38 w 1181"/>
                <a:gd name="T73" fmla="*/ 54 h 1064"/>
                <a:gd name="T74" fmla="*/ 45 w 1181"/>
                <a:gd name="T75" fmla="*/ 54 h 1064"/>
                <a:gd name="T76" fmla="*/ 53 w 1181"/>
                <a:gd name="T77" fmla="*/ 47 h 1064"/>
                <a:gd name="T78" fmla="*/ 58 w 1181"/>
                <a:gd name="T79" fmla="*/ 39 h 1064"/>
                <a:gd name="T80" fmla="*/ 48 w 1181"/>
                <a:gd name="T81" fmla="*/ 36 h 1064"/>
                <a:gd name="T82" fmla="*/ 56 w 1181"/>
                <a:gd name="T83" fmla="*/ 34 h 1064"/>
                <a:gd name="T84" fmla="*/ 67 w 1181"/>
                <a:gd name="T85" fmla="*/ 32 h 1064"/>
                <a:gd name="T86" fmla="*/ 69 w 1181"/>
                <a:gd name="T87" fmla="*/ 23 h 1064"/>
                <a:gd name="T88" fmla="*/ 65 w 1181"/>
                <a:gd name="T89" fmla="*/ 8 h 1064"/>
                <a:gd name="T90" fmla="*/ 61 w 1181"/>
                <a:gd name="T91" fmla="*/ 6 h 1064"/>
                <a:gd name="T92" fmla="*/ 40 w 1181"/>
                <a:gd name="T93" fmla="*/ 7 h 1064"/>
                <a:gd name="T94" fmla="*/ 50 w 1181"/>
                <a:gd name="T95" fmla="*/ 3 h 1064"/>
                <a:gd name="T96" fmla="*/ 50 w 1181"/>
                <a:gd name="T97" fmla="*/ 3 h 106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181"/>
                <a:gd name="T148" fmla="*/ 0 h 1064"/>
                <a:gd name="T149" fmla="*/ 1181 w 1181"/>
                <a:gd name="T150" fmla="*/ 1064 h 106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181" h="1064">
                  <a:moveTo>
                    <a:pt x="814" y="38"/>
                  </a:moveTo>
                  <a:lnTo>
                    <a:pt x="1040" y="0"/>
                  </a:lnTo>
                  <a:lnTo>
                    <a:pt x="1141" y="63"/>
                  </a:lnTo>
                  <a:lnTo>
                    <a:pt x="1165" y="203"/>
                  </a:lnTo>
                  <a:lnTo>
                    <a:pt x="1165" y="230"/>
                  </a:lnTo>
                  <a:lnTo>
                    <a:pt x="1167" y="270"/>
                  </a:lnTo>
                  <a:lnTo>
                    <a:pt x="1169" y="316"/>
                  </a:lnTo>
                  <a:lnTo>
                    <a:pt x="1171" y="321"/>
                  </a:lnTo>
                  <a:lnTo>
                    <a:pt x="1171" y="329"/>
                  </a:lnTo>
                  <a:lnTo>
                    <a:pt x="1171" y="335"/>
                  </a:lnTo>
                  <a:lnTo>
                    <a:pt x="1171" y="340"/>
                  </a:lnTo>
                  <a:lnTo>
                    <a:pt x="1171" y="346"/>
                  </a:lnTo>
                  <a:lnTo>
                    <a:pt x="1173" y="352"/>
                  </a:lnTo>
                  <a:lnTo>
                    <a:pt x="1173" y="355"/>
                  </a:lnTo>
                  <a:lnTo>
                    <a:pt x="1173" y="357"/>
                  </a:lnTo>
                  <a:lnTo>
                    <a:pt x="1173" y="365"/>
                  </a:lnTo>
                  <a:lnTo>
                    <a:pt x="1181" y="485"/>
                  </a:lnTo>
                  <a:lnTo>
                    <a:pt x="1063" y="603"/>
                  </a:lnTo>
                  <a:lnTo>
                    <a:pt x="947" y="736"/>
                  </a:lnTo>
                  <a:lnTo>
                    <a:pt x="719" y="969"/>
                  </a:lnTo>
                  <a:lnTo>
                    <a:pt x="540" y="939"/>
                  </a:lnTo>
                  <a:lnTo>
                    <a:pt x="399" y="1040"/>
                  </a:lnTo>
                  <a:lnTo>
                    <a:pt x="234" y="1064"/>
                  </a:lnTo>
                  <a:lnTo>
                    <a:pt x="148" y="1017"/>
                  </a:lnTo>
                  <a:lnTo>
                    <a:pt x="249" y="821"/>
                  </a:lnTo>
                  <a:lnTo>
                    <a:pt x="15" y="892"/>
                  </a:lnTo>
                  <a:lnTo>
                    <a:pt x="0" y="806"/>
                  </a:lnTo>
                  <a:lnTo>
                    <a:pt x="15" y="696"/>
                  </a:lnTo>
                  <a:lnTo>
                    <a:pt x="46" y="791"/>
                  </a:lnTo>
                  <a:lnTo>
                    <a:pt x="196" y="791"/>
                  </a:lnTo>
                  <a:lnTo>
                    <a:pt x="359" y="713"/>
                  </a:lnTo>
                  <a:lnTo>
                    <a:pt x="304" y="829"/>
                  </a:lnTo>
                  <a:lnTo>
                    <a:pt x="259" y="939"/>
                  </a:lnTo>
                  <a:lnTo>
                    <a:pt x="344" y="1002"/>
                  </a:lnTo>
                  <a:lnTo>
                    <a:pt x="445" y="869"/>
                  </a:lnTo>
                  <a:lnTo>
                    <a:pt x="648" y="728"/>
                  </a:lnTo>
                  <a:lnTo>
                    <a:pt x="618" y="861"/>
                  </a:lnTo>
                  <a:lnTo>
                    <a:pt x="726" y="861"/>
                  </a:lnTo>
                  <a:lnTo>
                    <a:pt x="859" y="751"/>
                  </a:lnTo>
                  <a:lnTo>
                    <a:pt x="937" y="618"/>
                  </a:lnTo>
                  <a:lnTo>
                    <a:pt x="781" y="578"/>
                  </a:lnTo>
                  <a:lnTo>
                    <a:pt x="907" y="532"/>
                  </a:lnTo>
                  <a:lnTo>
                    <a:pt x="1080" y="508"/>
                  </a:lnTo>
                  <a:lnTo>
                    <a:pt x="1110" y="367"/>
                  </a:lnTo>
                  <a:lnTo>
                    <a:pt x="1055" y="116"/>
                  </a:lnTo>
                  <a:lnTo>
                    <a:pt x="977" y="86"/>
                  </a:lnTo>
                  <a:lnTo>
                    <a:pt x="648" y="101"/>
                  </a:lnTo>
                  <a:lnTo>
                    <a:pt x="814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5" name="Freeform 37"/>
            <p:cNvSpPr>
              <a:spLocks/>
            </p:cNvSpPr>
            <p:nvPr/>
          </p:nvSpPr>
          <p:spPr bwMode="auto">
            <a:xfrm>
              <a:off x="4283" y="3667"/>
              <a:ext cx="39" cy="136"/>
            </a:xfrm>
            <a:custGeom>
              <a:avLst/>
              <a:gdLst>
                <a:gd name="T0" fmla="*/ 5 w 78"/>
                <a:gd name="T1" fmla="*/ 17 h 272"/>
                <a:gd name="T2" fmla="*/ 0 w 78"/>
                <a:gd name="T3" fmla="*/ 0 h 272"/>
                <a:gd name="T4" fmla="*/ 5 w 78"/>
                <a:gd name="T5" fmla="*/ 17 h 272"/>
                <a:gd name="T6" fmla="*/ 5 w 78"/>
                <a:gd name="T7" fmla="*/ 17 h 2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272"/>
                <a:gd name="T14" fmla="*/ 78 w 78"/>
                <a:gd name="T15" fmla="*/ 272 h 2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272">
                  <a:moveTo>
                    <a:pt x="78" y="272"/>
                  </a:moveTo>
                  <a:lnTo>
                    <a:pt x="0" y="0"/>
                  </a:lnTo>
                  <a:lnTo>
                    <a:pt x="78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6" name="Freeform 38"/>
            <p:cNvSpPr>
              <a:spLocks/>
            </p:cNvSpPr>
            <p:nvPr/>
          </p:nvSpPr>
          <p:spPr bwMode="auto">
            <a:xfrm>
              <a:off x="4370" y="2861"/>
              <a:ext cx="1021" cy="1018"/>
            </a:xfrm>
            <a:custGeom>
              <a:avLst/>
              <a:gdLst>
                <a:gd name="T0" fmla="*/ 14 w 2042"/>
                <a:gd name="T1" fmla="*/ 72 h 2036"/>
                <a:gd name="T2" fmla="*/ 42 w 2042"/>
                <a:gd name="T3" fmla="*/ 41 h 2036"/>
                <a:gd name="T4" fmla="*/ 49 w 2042"/>
                <a:gd name="T5" fmla="*/ 46 h 2036"/>
                <a:gd name="T6" fmla="*/ 74 w 2042"/>
                <a:gd name="T7" fmla="*/ 29 h 2036"/>
                <a:gd name="T8" fmla="*/ 81 w 2042"/>
                <a:gd name="T9" fmla="*/ 21 h 2036"/>
                <a:gd name="T10" fmla="*/ 85 w 2042"/>
                <a:gd name="T11" fmla="*/ 26 h 2036"/>
                <a:gd name="T12" fmla="*/ 107 w 2042"/>
                <a:gd name="T13" fmla="*/ 9 h 2036"/>
                <a:gd name="T14" fmla="*/ 105 w 2042"/>
                <a:gd name="T15" fmla="*/ 4 h 2036"/>
                <a:gd name="T16" fmla="*/ 125 w 2042"/>
                <a:gd name="T17" fmla="*/ 0 h 2036"/>
                <a:gd name="T18" fmla="*/ 116 w 2042"/>
                <a:gd name="T19" fmla="*/ 8 h 2036"/>
                <a:gd name="T20" fmla="*/ 110 w 2042"/>
                <a:gd name="T21" fmla="*/ 20 h 2036"/>
                <a:gd name="T22" fmla="*/ 81 w 2042"/>
                <a:gd name="T23" fmla="*/ 31 h 2036"/>
                <a:gd name="T24" fmla="*/ 31 w 2042"/>
                <a:gd name="T25" fmla="*/ 68 h 2036"/>
                <a:gd name="T26" fmla="*/ 41 w 2042"/>
                <a:gd name="T27" fmla="*/ 69 h 2036"/>
                <a:gd name="T28" fmla="*/ 100 w 2042"/>
                <a:gd name="T29" fmla="*/ 43 h 2036"/>
                <a:gd name="T30" fmla="*/ 125 w 2042"/>
                <a:gd name="T31" fmla="*/ 51 h 2036"/>
                <a:gd name="T32" fmla="*/ 80 w 2042"/>
                <a:gd name="T33" fmla="*/ 63 h 2036"/>
                <a:gd name="T34" fmla="*/ 44 w 2042"/>
                <a:gd name="T35" fmla="*/ 90 h 2036"/>
                <a:gd name="T36" fmla="*/ 79 w 2042"/>
                <a:gd name="T37" fmla="*/ 69 h 2036"/>
                <a:gd name="T38" fmla="*/ 75 w 2042"/>
                <a:gd name="T39" fmla="*/ 84 h 2036"/>
                <a:gd name="T40" fmla="*/ 109 w 2042"/>
                <a:gd name="T41" fmla="*/ 93 h 2036"/>
                <a:gd name="T42" fmla="*/ 113 w 2042"/>
                <a:gd name="T43" fmla="*/ 118 h 2036"/>
                <a:gd name="T44" fmla="*/ 97 w 2042"/>
                <a:gd name="T45" fmla="*/ 96 h 2036"/>
                <a:gd name="T46" fmla="*/ 72 w 2042"/>
                <a:gd name="T47" fmla="*/ 96 h 2036"/>
                <a:gd name="T48" fmla="*/ 59 w 2042"/>
                <a:gd name="T49" fmla="*/ 125 h 2036"/>
                <a:gd name="T50" fmla="*/ 46 w 2042"/>
                <a:gd name="T51" fmla="*/ 128 h 2036"/>
                <a:gd name="T52" fmla="*/ 40 w 2042"/>
                <a:gd name="T53" fmla="*/ 108 h 2036"/>
                <a:gd name="T54" fmla="*/ 35 w 2042"/>
                <a:gd name="T55" fmla="*/ 103 h 2036"/>
                <a:gd name="T56" fmla="*/ 94 w 2042"/>
                <a:gd name="T57" fmla="*/ 90 h 2036"/>
                <a:gd name="T58" fmla="*/ 102 w 2042"/>
                <a:gd name="T59" fmla="*/ 91 h 2036"/>
                <a:gd name="T60" fmla="*/ 61 w 2042"/>
                <a:gd name="T61" fmla="*/ 88 h 2036"/>
                <a:gd name="T62" fmla="*/ 51 w 2042"/>
                <a:gd name="T63" fmla="*/ 73 h 2036"/>
                <a:gd name="T64" fmla="*/ 109 w 2042"/>
                <a:gd name="T65" fmla="*/ 49 h 2036"/>
                <a:gd name="T66" fmla="*/ 38 w 2042"/>
                <a:gd name="T67" fmla="*/ 77 h 2036"/>
                <a:gd name="T68" fmla="*/ 26 w 2042"/>
                <a:gd name="T69" fmla="*/ 61 h 2036"/>
                <a:gd name="T70" fmla="*/ 2 w 2042"/>
                <a:gd name="T71" fmla="*/ 120 h 2036"/>
                <a:gd name="T72" fmla="*/ 4 w 2042"/>
                <a:gd name="T73" fmla="*/ 92 h 20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042"/>
                <a:gd name="T112" fmla="*/ 0 h 2036"/>
                <a:gd name="T113" fmla="*/ 2042 w 2042"/>
                <a:gd name="T114" fmla="*/ 2036 h 20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042" h="2036">
                  <a:moveTo>
                    <a:pt x="59" y="1471"/>
                  </a:moveTo>
                  <a:lnTo>
                    <a:pt x="219" y="1142"/>
                  </a:lnTo>
                  <a:lnTo>
                    <a:pt x="435" y="827"/>
                  </a:lnTo>
                  <a:lnTo>
                    <a:pt x="669" y="654"/>
                  </a:lnTo>
                  <a:lnTo>
                    <a:pt x="485" y="971"/>
                  </a:lnTo>
                  <a:lnTo>
                    <a:pt x="776" y="732"/>
                  </a:lnTo>
                  <a:lnTo>
                    <a:pt x="1194" y="502"/>
                  </a:lnTo>
                  <a:lnTo>
                    <a:pt x="1177" y="458"/>
                  </a:lnTo>
                  <a:lnTo>
                    <a:pt x="1283" y="395"/>
                  </a:lnTo>
                  <a:lnTo>
                    <a:pt x="1283" y="321"/>
                  </a:lnTo>
                  <a:lnTo>
                    <a:pt x="1354" y="270"/>
                  </a:lnTo>
                  <a:lnTo>
                    <a:pt x="1350" y="410"/>
                  </a:lnTo>
                  <a:lnTo>
                    <a:pt x="1675" y="266"/>
                  </a:lnTo>
                  <a:lnTo>
                    <a:pt x="1705" y="129"/>
                  </a:lnTo>
                  <a:lnTo>
                    <a:pt x="1584" y="133"/>
                  </a:lnTo>
                  <a:lnTo>
                    <a:pt x="1679" y="63"/>
                  </a:lnTo>
                  <a:lnTo>
                    <a:pt x="1791" y="95"/>
                  </a:lnTo>
                  <a:lnTo>
                    <a:pt x="1998" y="0"/>
                  </a:lnTo>
                  <a:lnTo>
                    <a:pt x="2042" y="19"/>
                  </a:lnTo>
                  <a:lnTo>
                    <a:pt x="1846" y="114"/>
                  </a:lnTo>
                  <a:lnTo>
                    <a:pt x="1816" y="211"/>
                  </a:lnTo>
                  <a:lnTo>
                    <a:pt x="1757" y="306"/>
                  </a:lnTo>
                  <a:lnTo>
                    <a:pt x="1373" y="509"/>
                  </a:lnTo>
                  <a:lnTo>
                    <a:pt x="1291" y="488"/>
                  </a:lnTo>
                  <a:lnTo>
                    <a:pt x="947" y="673"/>
                  </a:lnTo>
                  <a:lnTo>
                    <a:pt x="492" y="1085"/>
                  </a:lnTo>
                  <a:lnTo>
                    <a:pt x="344" y="1363"/>
                  </a:lnTo>
                  <a:lnTo>
                    <a:pt x="643" y="1104"/>
                  </a:lnTo>
                  <a:lnTo>
                    <a:pt x="1143" y="798"/>
                  </a:lnTo>
                  <a:lnTo>
                    <a:pt x="1599" y="680"/>
                  </a:lnTo>
                  <a:lnTo>
                    <a:pt x="1886" y="735"/>
                  </a:lnTo>
                  <a:lnTo>
                    <a:pt x="1987" y="806"/>
                  </a:lnTo>
                  <a:lnTo>
                    <a:pt x="1791" y="842"/>
                  </a:lnTo>
                  <a:lnTo>
                    <a:pt x="1268" y="1002"/>
                  </a:lnTo>
                  <a:lnTo>
                    <a:pt x="935" y="1190"/>
                  </a:lnTo>
                  <a:lnTo>
                    <a:pt x="692" y="1433"/>
                  </a:lnTo>
                  <a:lnTo>
                    <a:pt x="1013" y="1359"/>
                  </a:lnTo>
                  <a:lnTo>
                    <a:pt x="1264" y="1100"/>
                  </a:lnTo>
                  <a:lnTo>
                    <a:pt x="1434" y="1032"/>
                  </a:lnTo>
                  <a:lnTo>
                    <a:pt x="1190" y="1342"/>
                  </a:lnTo>
                  <a:lnTo>
                    <a:pt x="1534" y="1327"/>
                  </a:lnTo>
                  <a:lnTo>
                    <a:pt x="1742" y="1475"/>
                  </a:lnTo>
                  <a:lnTo>
                    <a:pt x="1749" y="1726"/>
                  </a:lnTo>
                  <a:lnTo>
                    <a:pt x="1799" y="1884"/>
                  </a:lnTo>
                  <a:lnTo>
                    <a:pt x="1654" y="1750"/>
                  </a:lnTo>
                  <a:lnTo>
                    <a:pt x="1542" y="1522"/>
                  </a:lnTo>
                  <a:lnTo>
                    <a:pt x="1435" y="1500"/>
                  </a:lnTo>
                  <a:lnTo>
                    <a:pt x="1139" y="1526"/>
                  </a:lnTo>
                  <a:lnTo>
                    <a:pt x="1029" y="1680"/>
                  </a:lnTo>
                  <a:lnTo>
                    <a:pt x="939" y="1988"/>
                  </a:lnTo>
                  <a:lnTo>
                    <a:pt x="916" y="1855"/>
                  </a:lnTo>
                  <a:lnTo>
                    <a:pt x="721" y="2036"/>
                  </a:lnTo>
                  <a:lnTo>
                    <a:pt x="932" y="1589"/>
                  </a:lnTo>
                  <a:lnTo>
                    <a:pt x="626" y="1722"/>
                  </a:lnTo>
                  <a:lnTo>
                    <a:pt x="392" y="1950"/>
                  </a:lnTo>
                  <a:lnTo>
                    <a:pt x="548" y="1644"/>
                  </a:lnTo>
                  <a:lnTo>
                    <a:pt x="1025" y="1488"/>
                  </a:lnTo>
                  <a:lnTo>
                    <a:pt x="1494" y="1425"/>
                  </a:lnTo>
                  <a:lnTo>
                    <a:pt x="1666" y="1581"/>
                  </a:lnTo>
                  <a:lnTo>
                    <a:pt x="1627" y="1448"/>
                  </a:lnTo>
                  <a:lnTo>
                    <a:pt x="1454" y="1370"/>
                  </a:lnTo>
                  <a:lnTo>
                    <a:pt x="962" y="1401"/>
                  </a:lnTo>
                  <a:lnTo>
                    <a:pt x="559" y="1547"/>
                  </a:lnTo>
                  <a:lnTo>
                    <a:pt x="806" y="1167"/>
                  </a:lnTo>
                  <a:lnTo>
                    <a:pt x="1291" y="916"/>
                  </a:lnTo>
                  <a:lnTo>
                    <a:pt x="1738" y="775"/>
                  </a:lnTo>
                  <a:lnTo>
                    <a:pt x="1236" y="838"/>
                  </a:lnTo>
                  <a:lnTo>
                    <a:pt x="595" y="1224"/>
                  </a:lnTo>
                  <a:lnTo>
                    <a:pt x="139" y="1798"/>
                  </a:lnTo>
                  <a:lnTo>
                    <a:pt x="414" y="964"/>
                  </a:lnTo>
                  <a:lnTo>
                    <a:pt x="211" y="1353"/>
                  </a:lnTo>
                  <a:lnTo>
                    <a:pt x="25" y="1918"/>
                  </a:lnTo>
                  <a:lnTo>
                    <a:pt x="0" y="1260"/>
                  </a:lnTo>
                  <a:lnTo>
                    <a:pt x="59" y="1471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7" name="Freeform 39"/>
            <p:cNvSpPr>
              <a:spLocks/>
            </p:cNvSpPr>
            <p:nvPr/>
          </p:nvSpPr>
          <p:spPr bwMode="auto">
            <a:xfrm>
              <a:off x="4196" y="1744"/>
              <a:ext cx="1205" cy="706"/>
            </a:xfrm>
            <a:custGeom>
              <a:avLst/>
              <a:gdLst>
                <a:gd name="T0" fmla="*/ 95 w 2411"/>
                <a:gd name="T1" fmla="*/ 26 h 1413"/>
                <a:gd name="T2" fmla="*/ 78 w 2411"/>
                <a:gd name="T3" fmla="*/ 5 h 1413"/>
                <a:gd name="T4" fmla="*/ 68 w 2411"/>
                <a:gd name="T5" fmla="*/ 5 h 1413"/>
                <a:gd name="T6" fmla="*/ 53 w 2411"/>
                <a:gd name="T7" fmla="*/ 1 h 1413"/>
                <a:gd name="T8" fmla="*/ 43 w 2411"/>
                <a:gd name="T9" fmla="*/ 1 h 1413"/>
                <a:gd name="T10" fmla="*/ 29 w 2411"/>
                <a:gd name="T11" fmla="*/ 3 h 1413"/>
                <a:gd name="T12" fmla="*/ 1 w 2411"/>
                <a:gd name="T13" fmla="*/ 6 h 1413"/>
                <a:gd name="T14" fmla="*/ 18 w 2411"/>
                <a:gd name="T15" fmla="*/ 7 h 1413"/>
                <a:gd name="T16" fmla="*/ 10 w 2411"/>
                <a:gd name="T17" fmla="*/ 12 h 1413"/>
                <a:gd name="T18" fmla="*/ 0 w 2411"/>
                <a:gd name="T19" fmla="*/ 18 h 1413"/>
                <a:gd name="T20" fmla="*/ 35 w 2411"/>
                <a:gd name="T21" fmla="*/ 14 h 1413"/>
                <a:gd name="T22" fmla="*/ 36 w 2411"/>
                <a:gd name="T23" fmla="*/ 23 h 1413"/>
                <a:gd name="T24" fmla="*/ 17 w 2411"/>
                <a:gd name="T25" fmla="*/ 47 h 1413"/>
                <a:gd name="T26" fmla="*/ 16 w 2411"/>
                <a:gd name="T27" fmla="*/ 67 h 1413"/>
                <a:gd name="T28" fmla="*/ 33 w 2411"/>
                <a:gd name="T29" fmla="*/ 81 h 1413"/>
                <a:gd name="T30" fmla="*/ 52 w 2411"/>
                <a:gd name="T31" fmla="*/ 87 h 1413"/>
                <a:gd name="T32" fmla="*/ 30 w 2411"/>
                <a:gd name="T33" fmla="*/ 76 h 1413"/>
                <a:gd name="T34" fmla="*/ 19 w 2411"/>
                <a:gd name="T35" fmla="*/ 64 h 1413"/>
                <a:gd name="T36" fmla="*/ 25 w 2411"/>
                <a:gd name="T37" fmla="*/ 40 h 1413"/>
                <a:gd name="T38" fmla="*/ 47 w 2411"/>
                <a:gd name="T39" fmla="*/ 22 h 1413"/>
                <a:gd name="T40" fmla="*/ 80 w 2411"/>
                <a:gd name="T41" fmla="*/ 30 h 1413"/>
                <a:gd name="T42" fmla="*/ 56 w 2411"/>
                <a:gd name="T43" fmla="*/ 6 h 1413"/>
                <a:gd name="T44" fmla="*/ 71 w 2411"/>
                <a:gd name="T45" fmla="*/ 8 h 1413"/>
                <a:gd name="T46" fmla="*/ 80 w 2411"/>
                <a:gd name="T47" fmla="*/ 10 h 1413"/>
                <a:gd name="T48" fmla="*/ 93 w 2411"/>
                <a:gd name="T49" fmla="*/ 30 h 1413"/>
                <a:gd name="T50" fmla="*/ 130 w 2411"/>
                <a:gd name="T51" fmla="*/ 67 h 1413"/>
                <a:gd name="T52" fmla="*/ 119 w 2411"/>
                <a:gd name="T53" fmla="*/ 62 h 1413"/>
                <a:gd name="T54" fmla="*/ 83 w 2411"/>
                <a:gd name="T55" fmla="*/ 44 h 1413"/>
                <a:gd name="T56" fmla="*/ 66 w 2411"/>
                <a:gd name="T57" fmla="*/ 44 h 1413"/>
                <a:gd name="T58" fmla="*/ 92 w 2411"/>
                <a:gd name="T59" fmla="*/ 51 h 1413"/>
                <a:gd name="T60" fmla="*/ 132 w 2411"/>
                <a:gd name="T61" fmla="*/ 76 h 1413"/>
                <a:gd name="T62" fmla="*/ 86 w 2411"/>
                <a:gd name="T63" fmla="*/ 54 h 1413"/>
                <a:gd name="T64" fmla="*/ 73 w 2411"/>
                <a:gd name="T65" fmla="*/ 55 h 1413"/>
                <a:gd name="T66" fmla="*/ 95 w 2411"/>
                <a:gd name="T67" fmla="*/ 60 h 1413"/>
                <a:gd name="T68" fmla="*/ 138 w 2411"/>
                <a:gd name="T69" fmla="*/ 82 h 1413"/>
                <a:gd name="T70" fmla="*/ 148 w 2411"/>
                <a:gd name="T71" fmla="*/ 88 h 1413"/>
                <a:gd name="T72" fmla="*/ 140 w 2411"/>
                <a:gd name="T73" fmla="*/ 72 h 1413"/>
                <a:gd name="T74" fmla="*/ 97 w 2411"/>
                <a:gd name="T75" fmla="*/ 38 h 141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11"/>
                <a:gd name="T115" fmla="*/ 0 h 1413"/>
                <a:gd name="T116" fmla="*/ 2411 w 2411"/>
                <a:gd name="T117" fmla="*/ 1413 h 141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11" h="1413">
                  <a:moveTo>
                    <a:pt x="1552" y="622"/>
                  </a:moveTo>
                  <a:lnTo>
                    <a:pt x="1529" y="428"/>
                  </a:lnTo>
                  <a:lnTo>
                    <a:pt x="1439" y="251"/>
                  </a:lnTo>
                  <a:lnTo>
                    <a:pt x="1263" y="80"/>
                  </a:lnTo>
                  <a:lnTo>
                    <a:pt x="1211" y="126"/>
                  </a:lnTo>
                  <a:lnTo>
                    <a:pt x="1103" y="80"/>
                  </a:lnTo>
                  <a:lnTo>
                    <a:pt x="1029" y="97"/>
                  </a:lnTo>
                  <a:lnTo>
                    <a:pt x="854" y="17"/>
                  </a:lnTo>
                  <a:lnTo>
                    <a:pt x="700" y="0"/>
                  </a:lnTo>
                  <a:lnTo>
                    <a:pt x="700" y="29"/>
                  </a:lnTo>
                  <a:lnTo>
                    <a:pt x="825" y="114"/>
                  </a:lnTo>
                  <a:lnTo>
                    <a:pt x="477" y="52"/>
                  </a:lnTo>
                  <a:lnTo>
                    <a:pt x="291" y="52"/>
                  </a:lnTo>
                  <a:lnTo>
                    <a:pt x="23" y="103"/>
                  </a:lnTo>
                  <a:lnTo>
                    <a:pt x="80" y="137"/>
                  </a:lnTo>
                  <a:lnTo>
                    <a:pt x="297" y="120"/>
                  </a:lnTo>
                  <a:lnTo>
                    <a:pt x="506" y="160"/>
                  </a:lnTo>
                  <a:lnTo>
                    <a:pt x="160" y="206"/>
                  </a:lnTo>
                  <a:lnTo>
                    <a:pt x="40" y="240"/>
                  </a:lnTo>
                  <a:lnTo>
                    <a:pt x="0" y="297"/>
                  </a:lnTo>
                  <a:lnTo>
                    <a:pt x="160" y="251"/>
                  </a:lnTo>
                  <a:lnTo>
                    <a:pt x="569" y="234"/>
                  </a:lnTo>
                  <a:lnTo>
                    <a:pt x="791" y="291"/>
                  </a:lnTo>
                  <a:lnTo>
                    <a:pt x="586" y="377"/>
                  </a:lnTo>
                  <a:lnTo>
                    <a:pt x="443" y="485"/>
                  </a:lnTo>
                  <a:lnTo>
                    <a:pt x="274" y="757"/>
                  </a:lnTo>
                  <a:lnTo>
                    <a:pt x="245" y="922"/>
                  </a:lnTo>
                  <a:lnTo>
                    <a:pt x="268" y="1082"/>
                  </a:lnTo>
                  <a:lnTo>
                    <a:pt x="369" y="1242"/>
                  </a:lnTo>
                  <a:lnTo>
                    <a:pt x="534" y="1299"/>
                  </a:lnTo>
                  <a:lnTo>
                    <a:pt x="734" y="1407"/>
                  </a:lnTo>
                  <a:lnTo>
                    <a:pt x="837" y="1396"/>
                  </a:lnTo>
                  <a:lnTo>
                    <a:pt x="694" y="1287"/>
                  </a:lnTo>
                  <a:lnTo>
                    <a:pt x="489" y="1224"/>
                  </a:lnTo>
                  <a:lnTo>
                    <a:pt x="377" y="1167"/>
                  </a:lnTo>
                  <a:lnTo>
                    <a:pt x="308" y="1025"/>
                  </a:lnTo>
                  <a:lnTo>
                    <a:pt x="308" y="877"/>
                  </a:lnTo>
                  <a:lnTo>
                    <a:pt x="409" y="645"/>
                  </a:lnTo>
                  <a:lnTo>
                    <a:pt x="597" y="468"/>
                  </a:lnTo>
                  <a:lnTo>
                    <a:pt x="763" y="360"/>
                  </a:lnTo>
                  <a:lnTo>
                    <a:pt x="960" y="331"/>
                  </a:lnTo>
                  <a:lnTo>
                    <a:pt x="1285" y="481"/>
                  </a:lnTo>
                  <a:lnTo>
                    <a:pt x="1211" y="365"/>
                  </a:lnTo>
                  <a:lnTo>
                    <a:pt x="905" y="103"/>
                  </a:lnTo>
                  <a:lnTo>
                    <a:pt x="1057" y="149"/>
                  </a:lnTo>
                  <a:lnTo>
                    <a:pt x="1137" y="143"/>
                  </a:lnTo>
                  <a:lnTo>
                    <a:pt x="1280" y="217"/>
                  </a:lnTo>
                  <a:lnTo>
                    <a:pt x="1280" y="160"/>
                  </a:lnTo>
                  <a:lnTo>
                    <a:pt x="1382" y="268"/>
                  </a:lnTo>
                  <a:lnTo>
                    <a:pt x="1495" y="485"/>
                  </a:lnTo>
                  <a:lnTo>
                    <a:pt x="1504" y="624"/>
                  </a:lnTo>
                  <a:lnTo>
                    <a:pt x="2086" y="1076"/>
                  </a:lnTo>
                  <a:lnTo>
                    <a:pt x="2280" y="1293"/>
                  </a:lnTo>
                  <a:lnTo>
                    <a:pt x="1905" y="1002"/>
                  </a:lnTo>
                  <a:lnTo>
                    <a:pt x="1491" y="785"/>
                  </a:lnTo>
                  <a:lnTo>
                    <a:pt x="1331" y="713"/>
                  </a:lnTo>
                  <a:lnTo>
                    <a:pt x="1097" y="679"/>
                  </a:lnTo>
                  <a:lnTo>
                    <a:pt x="1063" y="713"/>
                  </a:lnTo>
                  <a:lnTo>
                    <a:pt x="1206" y="734"/>
                  </a:lnTo>
                  <a:lnTo>
                    <a:pt x="1483" y="825"/>
                  </a:lnTo>
                  <a:lnTo>
                    <a:pt x="1842" y="1025"/>
                  </a:lnTo>
                  <a:lnTo>
                    <a:pt x="2114" y="1219"/>
                  </a:lnTo>
                  <a:lnTo>
                    <a:pt x="1474" y="899"/>
                  </a:lnTo>
                  <a:lnTo>
                    <a:pt x="1388" y="865"/>
                  </a:lnTo>
                  <a:lnTo>
                    <a:pt x="1217" y="848"/>
                  </a:lnTo>
                  <a:lnTo>
                    <a:pt x="1171" y="882"/>
                  </a:lnTo>
                  <a:lnTo>
                    <a:pt x="1268" y="888"/>
                  </a:lnTo>
                  <a:lnTo>
                    <a:pt x="1534" y="974"/>
                  </a:lnTo>
                  <a:lnTo>
                    <a:pt x="1831" y="1122"/>
                  </a:lnTo>
                  <a:lnTo>
                    <a:pt x="2217" y="1321"/>
                  </a:lnTo>
                  <a:lnTo>
                    <a:pt x="2348" y="1378"/>
                  </a:lnTo>
                  <a:lnTo>
                    <a:pt x="2382" y="1413"/>
                  </a:lnTo>
                  <a:lnTo>
                    <a:pt x="2411" y="1378"/>
                  </a:lnTo>
                  <a:lnTo>
                    <a:pt x="2251" y="1156"/>
                  </a:lnTo>
                  <a:lnTo>
                    <a:pt x="1905" y="888"/>
                  </a:lnTo>
                  <a:lnTo>
                    <a:pt x="1552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8" name="Freeform 40"/>
            <p:cNvSpPr>
              <a:spLocks/>
            </p:cNvSpPr>
            <p:nvPr/>
          </p:nvSpPr>
          <p:spPr bwMode="auto">
            <a:xfrm>
              <a:off x="4711" y="1964"/>
              <a:ext cx="176" cy="100"/>
            </a:xfrm>
            <a:custGeom>
              <a:avLst/>
              <a:gdLst>
                <a:gd name="T0" fmla="*/ 14 w 351"/>
                <a:gd name="T1" fmla="*/ 2 h 202"/>
                <a:gd name="T2" fmla="*/ 11 w 351"/>
                <a:gd name="T3" fmla="*/ 3 h 202"/>
                <a:gd name="T4" fmla="*/ 9 w 351"/>
                <a:gd name="T5" fmla="*/ 4 h 202"/>
                <a:gd name="T6" fmla="*/ 8 w 351"/>
                <a:gd name="T7" fmla="*/ 6 h 202"/>
                <a:gd name="T8" fmla="*/ 9 w 351"/>
                <a:gd name="T9" fmla="*/ 9 h 202"/>
                <a:gd name="T10" fmla="*/ 11 w 351"/>
                <a:gd name="T11" fmla="*/ 10 h 202"/>
                <a:gd name="T12" fmla="*/ 14 w 351"/>
                <a:gd name="T13" fmla="*/ 9 h 202"/>
                <a:gd name="T14" fmla="*/ 16 w 351"/>
                <a:gd name="T15" fmla="*/ 8 h 202"/>
                <a:gd name="T16" fmla="*/ 17 w 351"/>
                <a:gd name="T17" fmla="*/ 5 h 202"/>
                <a:gd name="T18" fmla="*/ 22 w 351"/>
                <a:gd name="T19" fmla="*/ 9 h 202"/>
                <a:gd name="T20" fmla="*/ 18 w 351"/>
                <a:gd name="T21" fmla="*/ 8 h 202"/>
                <a:gd name="T22" fmla="*/ 19 w 351"/>
                <a:gd name="T23" fmla="*/ 11 h 202"/>
                <a:gd name="T24" fmla="*/ 16 w 351"/>
                <a:gd name="T25" fmla="*/ 10 h 202"/>
                <a:gd name="T26" fmla="*/ 14 w 351"/>
                <a:gd name="T27" fmla="*/ 12 h 202"/>
                <a:gd name="T28" fmla="*/ 10 w 351"/>
                <a:gd name="T29" fmla="*/ 12 h 202"/>
                <a:gd name="T30" fmla="*/ 6 w 351"/>
                <a:gd name="T31" fmla="*/ 9 h 202"/>
                <a:gd name="T32" fmla="*/ 5 w 351"/>
                <a:gd name="T33" fmla="*/ 7 h 202"/>
                <a:gd name="T34" fmla="*/ 0 w 351"/>
                <a:gd name="T35" fmla="*/ 4 h 202"/>
                <a:gd name="T36" fmla="*/ 7 w 351"/>
                <a:gd name="T37" fmla="*/ 4 h 202"/>
                <a:gd name="T38" fmla="*/ 4 w 351"/>
                <a:gd name="T39" fmla="*/ 1 h 202"/>
                <a:gd name="T40" fmla="*/ 8 w 351"/>
                <a:gd name="T41" fmla="*/ 2 h 202"/>
                <a:gd name="T42" fmla="*/ 13 w 351"/>
                <a:gd name="T43" fmla="*/ 0 h 202"/>
                <a:gd name="T44" fmla="*/ 16 w 351"/>
                <a:gd name="T45" fmla="*/ 2 h 202"/>
                <a:gd name="T46" fmla="*/ 14 w 351"/>
                <a:gd name="T47" fmla="*/ 2 h 202"/>
                <a:gd name="T48" fmla="*/ 14 w 351"/>
                <a:gd name="T49" fmla="*/ 2 h 20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51"/>
                <a:gd name="T76" fmla="*/ 0 h 202"/>
                <a:gd name="T77" fmla="*/ 351 w 351"/>
                <a:gd name="T78" fmla="*/ 202 h 20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51" h="202">
                  <a:moveTo>
                    <a:pt x="209" y="40"/>
                  </a:moveTo>
                  <a:lnTo>
                    <a:pt x="167" y="54"/>
                  </a:lnTo>
                  <a:lnTo>
                    <a:pt x="129" y="75"/>
                  </a:lnTo>
                  <a:lnTo>
                    <a:pt x="116" y="111"/>
                  </a:lnTo>
                  <a:lnTo>
                    <a:pt x="129" y="154"/>
                  </a:lnTo>
                  <a:lnTo>
                    <a:pt x="169" y="168"/>
                  </a:lnTo>
                  <a:lnTo>
                    <a:pt x="216" y="156"/>
                  </a:lnTo>
                  <a:lnTo>
                    <a:pt x="245" y="132"/>
                  </a:lnTo>
                  <a:lnTo>
                    <a:pt x="272" y="86"/>
                  </a:lnTo>
                  <a:lnTo>
                    <a:pt x="351" y="154"/>
                  </a:lnTo>
                  <a:lnTo>
                    <a:pt x="277" y="139"/>
                  </a:lnTo>
                  <a:lnTo>
                    <a:pt x="291" y="177"/>
                  </a:lnTo>
                  <a:lnTo>
                    <a:pt x="251" y="171"/>
                  </a:lnTo>
                  <a:lnTo>
                    <a:pt x="220" y="200"/>
                  </a:lnTo>
                  <a:lnTo>
                    <a:pt x="152" y="202"/>
                  </a:lnTo>
                  <a:lnTo>
                    <a:pt x="95" y="154"/>
                  </a:lnTo>
                  <a:lnTo>
                    <a:pt x="80" y="114"/>
                  </a:lnTo>
                  <a:lnTo>
                    <a:pt x="0" y="69"/>
                  </a:lnTo>
                  <a:lnTo>
                    <a:pt x="100" y="69"/>
                  </a:lnTo>
                  <a:lnTo>
                    <a:pt x="51" y="21"/>
                  </a:lnTo>
                  <a:lnTo>
                    <a:pt x="119" y="35"/>
                  </a:lnTo>
                  <a:lnTo>
                    <a:pt x="194" y="0"/>
                  </a:lnTo>
                  <a:lnTo>
                    <a:pt x="251" y="37"/>
                  </a:lnTo>
                  <a:lnTo>
                    <a:pt x="209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9" name="Freeform 41"/>
            <p:cNvSpPr>
              <a:spLocks/>
            </p:cNvSpPr>
            <p:nvPr/>
          </p:nvSpPr>
          <p:spPr bwMode="auto">
            <a:xfrm>
              <a:off x="4451" y="2102"/>
              <a:ext cx="608" cy="728"/>
            </a:xfrm>
            <a:custGeom>
              <a:avLst/>
              <a:gdLst>
                <a:gd name="T0" fmla="*/ 55 w 1215"/>
                <a:gd name="T1" fmla="*/ 13 h 1454"/>
                <a:gd name="T2" fmla="*/ 49 w 1215"/>
                <a:gd name="T3" fmla="*/ 15 h 1454"/>
                <a:gd name="T4" fmla="*/ 35 w 1215"/>
                <a:gd name="T5" fmla="*/ 17 h 1454"/>
                <a:gd name="T6" fmla="*/ 25 w 1215"/>
                <a:gd name="T7" fmla="*/ 12 h 1454"/>
                <a:gd name="T8" fmla="*/ 22 w 1215"/>
                <a:gd name="T9" fmla="*/ 7 h 1454"/>
                <a:gd name="T10" fmla="*/ 16 w 1215"/>
                <a:gd name="T11" fmla="*/ 6 h 1454"/>
                <a:gd name="T12" fmla="*/ 12 w 1215"/>
                <a:gd name="T13" fmla="*/ 9 h 1454"/>
                <a:gd name="T14" fmla="*/ 10 w 1215"/>
                <a:gd name="T15" fmla="*/ 15 h 1454"/>
                <a:gd name="T16" fmla="*/ 16 w 1215"/>
                <a:gd name="T17" fmla="*/ 19 h 1454"/>
                <a:gd name="T18" fmla="*/ 30 w 1215"/>
                <a:gd name="T19" fmla="*/ 24 h 1454"/>
                <a:gd name="T20" fmla="*/ 47 w 1215"/>
                <a:gd name="T21" fmla="*/ 24 h 1454"/>
                <a:gd name="T22" fmla="*/ 64 w 1215"/>
                <a:gd name="T23" fmla="*/ 28 h 1454"/>
                <a:gd name="T24" fmla="*/ 72 w 1215"/>
                <a:gd name="T25" fmla="*/ 34 h 1454"/>
                <a:gd name="T26" fmla="*/ 76 w 1215"/>
                <a:gd name="T27" fmla="*/ 42 h 1454"/>
                <a:gd name="T28" fmla="*/ 75 w 1215"/>
                <a:gd name="T29" fmla="*/ 59 h 1454"/>
                <a:gd name="T30" fmla="*/ 72 w 1215"/>
                <a:gd name="T31" fmla="*/ 76 h 1454"/>
                <a:gd name="T32" fmla="*/ 70 w 1215"/>
                <a:gd name="T33" fmla="*/ 67 h 1454"/>
                <a:gd name="T34" fmla="*/ 67 w 1215"/>
                <a:gd name="T35" fmla="*/ 84 h 1454"/>
                <a:gd name="T36" fmla="*/ 63 w 1215"/>
                <a:gd name="T37" fmla="*/ 76 h 1454"/>
                <a:gd name="T38" fmla="*/ 60 w 1215"/>
                <a:gd name="T39" fmla="*/ 92 h 1454"/>
                <a:gd name="T40" fmla="*/ 56 w 1215"/>
                <a:gd name="T41" fmla="*/ 76 h 1454"/>
                <a:gd name="T42" fmla="*/ 50 w 1215"/>
                <a:gd name="T43" fmla="*/ 77 h 1454"/>
                <a:gd name="T44" fmla="*/ 59 w 1215"/>
                <a:gd name="T45" fmla="*/ 68 h 1454"/>
                <a:gd name="T46" fmla="*/ 69 w 1215"/>
                <a:gd name="T47" fmla="*/ 56 h 1454"/>
                <a:gd name="T48" fmla="*/ 72 w 1215"/>
                <a:gd name="T49" fmla="*/ 41 h 1454"/>
                <a:gd name="T50" fmla="*/ 64 w 1215"/>
                <a:gd name="T51" fmla="*/ 32 h 1454"/>
                <a:gd name="T52" fmla="*/ 49 w 1215"/>
                <a:gd name="T53" fmla="*/ 28 h 1454"/>
                <a:gd name="T54" fmla="*/ 38 w 1215"/>
                <a:gd name="T55" fmla="*/ 27 h 1454"/>
                <a:gd name="T56" fmla="*/ 28 w 1215"/>
                <a:gd name="T57" fmla="*/ 29 h 1454"/>
                <a:gd name="T58" fmla="*/ 15 w 1215"/>
                <a:gd name="T59" fmla="*/ 24 h 1454"/>
                <a:gd name="T60" fmla="*/ 7 w 1215"/>
                <a:gd name="T61" fmla="*/ 19 h 1454"/>
                <a:gd name="T62" fmla="*/ 7 w 1215"/>
                <a:gd name="T63" fmla="*/ 12 h 1454"/>
                <a:gd name="T64" fmla="*/ 0 w 1215"/>
                <a:gd name="T65" fmla="*/ 15 h 1454"/>
                <a:gd name="T66" fmla="*/ 3 w 1215"/>
                <a:gd name="T67" fmla="*/ 9 h 1454"/>
                <a:gd name="T68" fmla="*/ 13 w 1215"/>
                <a:gd name="T69" fmla="*/ 1 h 1454"/>
                <a:gd name="T70" fmla="*/ 18 w 1215"/>
                <a:gd name="T71" fmla="*/ 0 h 1454"/>
                <a:gd name="T72" fmla="*/ 25 w 1215"/>
                <a:gd name="T73" fmla="*/ 0 h 1454"/>
                <a:gd name="T74" fmla="*/ 26 w 1215"/>
                <a:gd name="T75" fmla="*/ 5 h 1454"/>
                <a:gd name="T76" fmla="*/ 28 w 1215"/>
                <a:gd name="T77" fmla="*/ 10 h 1454"/>
                <a:gd name="T78" fmla="*/ 34 w 1215"/>
                <a:gd name="T79" fmla="*/ 13 h 1454"/>
                <a:gd name="T80" fmla="*/ 45 w 1215"/>
                <a:gd name="T81" fmla="*/ 14 h 1454"/>
                <a:gd name="T82" fmla="*/ 52 w 1215"/>
                <a:gd name="T83" fmla="*/ 11 h 1454"/>
                <a:gd name="T84" fmla="*/ 55 w 1215"/>
                <a:gd name="T85" fmla="*/ 13 h 1454"/>
                <a:gd name="T86" fmla="*/ 55 w 1215"/>
                <a:gd name="T87" fmla="*/ 13 h 145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215"/>
                <a:gd name="T133" fmla="*/ 0 h 1454"/>
                <a:gd name="T134" fmla="*/ 1215 w 1215"/>
                <a:gd name="T135" fmla="*/ 1454 h 145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215" h="1454">
                  <a:moveTo>
                    <a:pt x="865" y="194"/>
                  </a:moveTo>
                  <a:lnTo>
                    <a:pt x="779" y="239"/>
                  </a:lnTo>
                  <a:lnTo>
                    <a:pt x="557" y="257"/>
                  </a:lnTo>
                  <a:lnTo>
                    <a:pt x="397" y="188"/>
                  </a:lnTo>
                  <a:lnTo>
                    <a:pt x="342" y="103"/>
                  </a:lnTo>
                  <a:lnTo>
                    <a:pt x="251" y="91"/>
                  </a:lnTo>
                  <a:lnTo>
                    <a:pt x="188" y="142"/>
                  </a:lnTo>
                  <a:lnTo>
                    <a:pt x="159" y="234"/>
                  </a:lnTo>
                  <a:lnTo>
                    <a:pt x="256" y="302"/>
                  </a:lnTo>
                  <a:lnTo>
                    <a:pt x="477" y="382"/>
                  </a:lnTo>
                  <a:lnTo>
                    <a:pt x="751" y="376"/>
                  </a:lnTo>
                  <a:lnTo>
                    <a:pt x="1017" y="433"/>
                  </a:lnTo>
                  <a:lnTo>
                    <a:pt x="1137" y="542"/>
                  </a:lnTo>
                  <a:lnTo>
                    <a:pt x="1215" y="671"/>
                  </a:lnTo>
                  <a:lnTo>
                    <a:pt x="1192" y="929"/>
                  </a:lnTo>
                  <a:lnTo>
                    <a:pt x="1142" y="1207"/>
                  </a:lnTo>
                  <a:lnTo>
                    <a:pt x="1114" y="1062"/>
                  </a:lnTo>
                  <a:lnTo>
                    <a:pt x="1059" y="1329"/>
                  </a:lnTo>
                  <a:lnTo>
                    <a:pt x="1000" y="1213"/>
                  </a:lnTo>
                  <a:lnTo>
                    <a:pt x="958" y="1454"/>
                  </a:lnTo>
                  <a:lnTo>
                    <a:pt x="887" y="1207"/>
                  </a:lnTo>
                  <a:lnTo>
                    <a:pt x="796" y="1224"/>
                  </a:lnTo>
                  <a:lnTo>
                    <a:pt x="933" y="1081"/>
                  </a:lnTo>
                  <a:lnTo>
                    <a:pt x="1099" y="891"/>
                  </a:lnTo>
                  <a:lnTo>
                    <a:pt x="1137" y="641"/>
                  </a:lnTo>
                  <a:lnTo>
                    <a:pt x="1011" y="507"/>
                  </a:lnTo>
                  <a:lnTo>
                    <a:pt x="773" y="433"/>
                  </a:lnTo>
                  <a:lnTo>
                    <a:pt x="608" y="428"/>
                  </a:lnTo>
                  <a:lnTo>
                    <a:pt x="448" y="450"/>
                  </a:lnTo>
                  <a:lnTo>
                    <a:pt x="228" y="382"/>
                  </a:lnTo>
                  <a:lnTo>
                    <a:pt x="108" y="302"/>
                  </a:lnTo>
                  <a:lnTo>
                    <a:pt x="97" y="182"/>
                  </a:lnTo>
                  <a:lnTo>
                    <a:pt x="0" y="228"/>
                  </a:lnTo>
                  <a:lnTo>
                    <a:pt x="40" y="131"/>
                  </a:lnTo>
                  <a:lnTo>
                    <a:pt x="205" y="11"/>
                  </a:lnTo>
                  <a:lnTo>
                    <a:pt x="285" y="0"/>
                  </a:lnTo>
                  <a:lnTo>
                    <a:pt x="397" y="0"/>
                  </a:lnTo>
                  <a:lnTo>
                    <a:pt x="414" y="74"/>
                  </a:lnTo>
                  <a:lnTo>
                    <a:pt x="443" y="160"/>
                  </a:lnTo>
                  <a:lnTo>
                    <a:pt x="540" y="205"/>
                  </a:lnTo>
                  <a:lnTo>
                    <a:pt x="705" y="217"/>
                  </a:lnTo>
                  <a:lnTo>
                    <a:pt x="819" y="171"/>
                  </a:lnTo>
                  <a:lnTo>
                    <a:pt x="865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0" name="Freeform 42"/>
            <p:cNvSpPr>
              <a:spLocks/>
            </p:cNvSpPr>
            <p:nvPr/>
          </p:nvSpPr>
          <p:spPr bwMode="auto">
            <a:xfrm>
              <a:off x="4101" y="3186"/>
              <a:ext cx="350" cy="279"/>
            </a:xfrm>
            <a:custGeom>
              <a:avLst/>
              <a:gdLst>
                <a:gd name="T0" fmla="*/ 0 w 700"/>
                <a:gd name="T1" fmla="*/ 4 h 559"/>
                <a:gd name="T2" fmla="*/ 17 w 700"/>
                <a:gd name="T3" fmla="*/ 0 h 559"/>
                <a:gd name="T4" fmla="*/ 19 w 700"/>
                <a:gd name="T5" fmla="*/ 3 h 559"/>
                <a:gd name="T6" fmla="*/ 36 w 700"/>
                <a:gd name="T7" fmla="*/ 0 h 559"/>
                <a:gd name="T8" fmla="*/ 44 w 700"/>
                <a:gd name="T9" fmla="*/ 0 h 559"/>
                <a:gd name="T10" fmla="*/ 34 w 700"/>
                <a:gd name="T11" fmla="*/ 8 h 559"/>
                <a:gd name="T12" fmla="*/ 27 w 700"/>
                <a:gd name="T13" fmla="*/ 17 h 559"/>
                <a:gd name="T14" fmla="*/ 25 w 700"/>
                <a:gd name="T15" fmla="*/ 11 h 559"/>
                <a:gd name="T16" fmla="*/ 17 w 700"/>
                <a:gd name="T17" fmla="*/ 16 h 559"/>
                <a:gd name="T18" fmla="*/ 19 w 700"/>
                <a:gd name="T19" fmla="*/ 22 h 559"/>
                <a:gd name="T20" fmla="*/ 25 w 700"/>
                <a:gd name="T21" fmla="*/ 20 h 559"/>
                <a:gd name="T22" fmla="*/ 29 w 700"/>
                <a:gd name="T23" fmla="*/ 26 h 559"/>
                <a:gd name="T24" fmla="*/ 39 w 700"/>
                <a:gd name="T25" fmla="*/ 23 h 559"/>
                <a:gd name="T26" fmla="*/ 26 w 700"/>
                <a:gd name="T27" fmla="*/ 34 h 559"/>
                <a:gd name="T28" fmla="*/ 17 w 700"/>
                <a:gd name="T29" fmla="*/ 31 h 559"/>
                <a:gd name="T30" fmla="*/ 11 w 700"/>
                <a:gd name="T31" fmla="*/ 15 h 559"/>
                <a:gd name="T32" fmla="*/ 0 w 700"/>
                <a:gd name="T33" fmla="*/ 4 h 559"/>
                <a:gd name="T34" fmla="*/ 0 w 700"/>
                <a:gd name="T35" fmla="*/ 4 h 55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00"/>
                <a:gd name="T55" fmla="*/ 0 h 559"/>
                <a:gd name="T56" fmla="*/ 700 w 700"/>
                <a:gd name="T57" fmla="*/ 559 h 55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00" h="559">
                  <a:moveTo>
                    <a:pt x="0" y="66"/>
                  </a:moveTo>
                  <a:lnTo>
                    <a:pt x="259" y="0"/>
                  </a:lnTo>
                  <a:lnTo>
                    <a:pt x="295" y="59"/>
                  </a:lnTo>
                  <a:lnTo>
                    <a:pt x="574" y="7"/>
                  </a:lnTo>
                  <a:lnTo>
                    <a:pt x="700" y="15"/>
                  </a:lnTo>
                  <a:lnTo>
                    <a:pt x="544" y="139"/>
                  </a:lnTo>
                  <a:lnTo>
                    <a:pt x="420" y="272"/>
                  </a:lnTo>
                  <a:lnTo>
                    <a:pt x="397" y="184"/>
                  </a:lnTo>
                  <a:lnTo>
                    <a:pt x="272" y="256"/>
                  </a:lnTo>
                  <a:lnTo>
                    <a:pt x="302" y="367"/>
                  </a:lnTo>
                  <a:lnTo>
                    <a:pt x="390" y="331"/>
                  </a:lnTo>
                  <a:lnTo>
                    <a:pt x="464" y="418"/>
                  </a:lnTo>
                  <a:lnTo>
                    <a:pt x="610" y="374"/>
                  </a:lnTo>
                  <a:lnTo>
                    <a:pt x="405" y="559"/>
                  </a:lnTo>
                  <a:lnTo>
                    <a:pt x="264" y="507"/>
                  </a:lnTo>
                  <a:lnTo>
                    <a:pt x="162" y="249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7575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1" name="Freeform 43"/>
            <p:cNvSpPr>
              <a:spLocks/>
            </p:cNvSpPr>
            <p:nvPr/>
          </p:nvSpPr>
          <p:spPr bwMode="auto">
            <a:xfrm>
              <a:off x="3756" y="2414"/>
              <a:ext cx="966" cy="874"/>
            </a:xfrm>
            <a:custGeom>
              <a:avLst/>
              <a:gdLst>
                <a:gd name="T0" fmla="*/ 121 w 1931"/>
                <a:gd name="T1" fmla="*/ 3 h 1747"/>
                <a:gd name="T2" fmla="*/ 111 w 1931"/>
                <a:gd name="T3" fmla="*/ 0 h 1747"/>
                <a:gd name="T4" fmla="*/ 101 w 1931"/>
                <a:gd name="T5" fmla="*/ 3 h 1747"/>
                <a:gd name="T6" fmla="*/ 91 w 1931"/>
                <a:gd name="T7" fmla="*/ 6 h 1747"/>
                <a:gd name="T8" fmla="*/ 72 w 1931"/>
                <a:gd name="T9" fmla="*/ 2 h 1747"/>
                <a:gd name="T10" fmla="*/ 57 w 1931"/>
                <a:gd name="T11" fmla="*/ 4 h 1747"/>
                <a:gd name="T12" fmla="*/ 43 w 1931"/>
                <a:gd name="T13" fmla="*/ 15 h 1747"/>
                <a:gd name="T14" fmla="*/ 41 w 1931"/>
                <a:gd name="T15" fmla="*/ 23 h 1747"/>
                <a:gd name="T16" fmla="*/ 46 w 1931"/>
                <a:gd name="T17" fmla="*/ 21 h 1747"/>
                <a:gd name="T18" fmla="*/ 39 w 1931"/>
                <a:gd name="T19" fmla="*/ 33 h 1747"/>
                <a:gd name="T20" fmla="*/ 33 w 1931"/>
                <a:gd name="T21" fmla="*/ 46 h 1747"/>
                <a:gd name="T22" fmla="*/ 30 w 1931"/>
                <a:gd name="T23" fmla="*/ 66 h 1747"/>
                <a:gd name="T24" fmla="*/ 18 w 1931"/>
                <a:gd name="T25" fmla="*/ 87 h 1747"/>
                <a:gd name="T26" fmla="*/ 9 w 1931"/>
                <a:gd name="T27" fmla="*/ 99 h 1747"/>
                <a:gd name="T28" fmla="*/ 0 w 1931"/>
                <a:gd name="T29" fmla="*/ 108 h 1747"/>
                <a:gd name="T30" fmla="*/ 7 w 1931"/>
                <a:gd name="T31" fmla="*/ 110 h 1747"/>
                <a:gd name="T32" fmla="*/ 17 w 1931"/>
                <a:gd name="T33" fmla="*/ 110 h 1747"/>
                <a:gd name="T34" fmla="*/ 34 w 1931"/>
                <a:gd name="T35" fmla="*/ 102 h 1747"/>
                <a:gd name="T36" fmla="*/ 32 w 1931"/>
                <a:gd name="T37" fmla="*/ 100 h 1747"/>
                <a:gd name="T38" fmla="*/ 16 w 1931"/>
                <a:gd name="T39" fmla="*/ 104 h 1747"/>
                <a:gd name="T40" fmla="*/ 15 w 1931"/>
                <a:gd name="T41" fmla="*/ 99 h 1747"/>
                <a:gd name="T42" fmla="*/ 20 w 1931"/>
                <a:gd name="T43" fmla="*/ 91 h 1747"/>
                <a:gd name="T44" fmla="*/ 31 w 1931"/>
                <a:gd name="T45" fmla="*/ 77 h 1747"/>
                <a:gd name="T46" fmla="*/ 34 w 1931"/>
                <a:gd name="T47" fmla="*/ 67 h 1747"/>
                <a:gd name="T48" fmla="*/ 38 w 1931"/>
                <a:gd name="T49" fmla="*/ 48 h 1747"/>
                <a:gd name="T50" fmla="*/ 46 w 1931"/>
                <a:gd name="T51" fmla="*/ 27 h 1747"/>
                <a:gd name="T52" fmla="*/ 55 w 1931"/>
                <a:gd name="T53" fmla="*/ 14 h 1747"/>
                <a:gd name="T54" fmla="*/ 50 w 1931"/>
                <a:gd name="T55" fmla="*/ 15 h 1747"/>
                <a:gd name="T56" fmla="*/ 59 w 1931"/>
                <a:gd name="T57" fmla="*/ 8 h 1747"/>
                <a:gd name="T58" fmla="*/ 75 w 1931"/>
                <a:gd name="T59" fmla="*/ 7 h 1747"/>
                <a:gd name="T60" fmla="*/ 93 w 1931"/>
                <a:gd name="T61" fmla="*/ 12 h 1747"/>
                <a:gd name="T62" fmla="*/ 112 w 1931"/>
                <a:gd name="T63" fmla="*/ 5 h 1747"/>
                <a:gd name="T64" fmla="*/ 121 w 1931"/>
                <a:gd name="T65" fmla="*/ 3 h 1747"/>
                <a:gd name="T66" fmla="*/ 121 w 1931"/>
                <a:gd name="T67" fmla="*/ 3 h 174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931"/>
                <a:gd name="T103" fmla="*/ 0 h 1747"/>
                <a:gd name="T104" fmla="*/ 1931 w 1931"/>
                <a:gd name="T105" fmla="*/ 1747 h 174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931" h="1747">
                  <a:moveTo>
                    <a:pt x="1931" y="40"/>
                  </a:moveTo>
                  <a:lnTo>
                    <a:pt x="1776" y="0"/>
                  </a:lnTo>
                  <a:lnTo>
                    <a:pt x="1604" y="40"/>
                  </a:lnTo>
                  <a:lnTo>
                    <a:pt x="1447" y="88"/>
                  </a:lnTo>
                  <a:lnTo>
                    <a:pt x="1142" y="25"/>
                  </a:lnTo>
                  <a:lnTo>
                    <a:pt x="909" y="63"/>
                  </a:lnTo>
                  <a:lnTo>
                    <a:pt x="688" y="236"/>
                  </a:lnTo>
                  <a:lnTo>
                    <a:pt x="650" y="354"/>
                  </a:lnTo>
                  <a:lnTo>
                    <a:pt x="728" y="322"/>
                  </a:lnTo>
                  <a:lnTo>
                    <a:pt x="610" y="517"/>
                  </a:lnTo>
                  <a:lnTo>
                    <a:pt x="525" y="721"/>
                  </a:lnTo>
                  <a:lnTo>
                    <a:pt x="469" y="1042"/>
                  </a:lnTo>
                  <a:lnTo>
                    <a:pt x="283" y="1388"/>
                  </a:lnTo>
                  <a:lnTo>
                    <a:pt x="140" y="1574"/>
                  </a:lnTo>
                  <a:lnTo>
                    <a:pt x="0" y="1717"/>
                  </a:lnTo>
                  <a:lnTo>
                    <a:pt x="102" y="1747"/>
                  </a:lnTo>
                  <a:lnTo>
                    <a:pt x="266" y="1747"/>
                  </a:lnTo>
                  <a:lnTo>
                    <a:pt x="540" y="1629"/>
                  </a:lnTo>
                  <a:lnTo>
                    <a:pt x="509" y="1591"/>
                  </a:lnTo>
                  <a:lnTo>
                    <a:pt x="251" y="1662"/>
                  </a:lnTo>
                  <a:lnTo>
                    <a:pt x="236" y="1574"/>
                  </a:lnTo>
                  <a:lnTo>
                    <a:pt x="313" y="1441"/>
                  </a:lnTo>
                  <a:lnTo>
                    <a:pt x="485" y="1223"/>
                  </a:lnTo>
                  <a:lnTo>
                    <a:pt x="532" y="1057"/>
                  </a:lnTo>
                  <a:lnTo>
                    <a:pt x="595" y="753"/>
                  </a:lnTo>
                  <a:lnTo>
                    <a:pt x="736" y="424"/>
                  </a:lnTo>
                  <a:lnTo>
                    <a:pt x="869" y="221"/>
                  </a:lnTo>
                  <a:lnTo>
                    <a:pt x="791" y="236"/>
                  </a:lnTo>
                  <a:lnTo>
                    <a:pt x="931" y="118"/>
                  </a:lnTo>
                  <a:lnTo>
                    <a:pt x="1198" y="111"/>
                  </a:lnTo>
                  <a:lnTo>
                    <a:pt x="1487" y="189"/>
                  </a:lnTo>
                  <a:lnTo>
                    <a:pt x="1791" y="71"/>
                  </a:lnTo>
                  <a:lnTo>
                    <a:pt x="1931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2" name="Freeform 44"/>
            <p:cNvSpPr>
              <a:spLocks/>
            </p:cNvSpPr>
            <p:nvPr/>
          </p:nvSpPr>
          <p:spPr bwMode="auto">
            <a:xfrm>
              <a:off x="4215" y="2669"/>
              <a:ext cx="727" cy="796"/>
            </a:xfrm>
            <a:custGeom>
              <a:avLst/>
              <a:gdLst>
                <a:gd name="T0" fmla="*/ 3 w 1455"/>
                <a:gd name="T1" fmla="*/ 99 h 1593"/>
                <a:gd name="T2" fmla="*/ 14 w 1455"/>
                <a:gd name="T3" fmla="*/ 98 h 1593"/>
                <a:gd name="T4" fmla="*/ 23 w 1455"/>
                <a:gd name="T5" fmla="*/ 92 h 1593"/>
                <a:gd name="T6" fmla="*/ 32 w 1455"/>
                <a:gd name="T7" fmla="*/ 79 h 1593"/>
                <a:gd name="T8" fmla="*/ 34 w 1455"/>
                <a:gd name="T9" fmla="*/ 67 h 1593"/>
                <a:gd name="T10" fmla="*/ 48 w 1455"/>
                <a:gd name="T11" fmla="*/ 64 h 1593"/>
                <a:gd name="T12" fmla="*/ 64 w 1455"/>
                <a:gd name="T13" fmla="*/ 50 h 1593"/>
                <a:gd name="T14" fmla="*/ 77 w 1455"/>
                <a:gd name="T15" fmla="*/ 30 h 1593"/>
                <a:gd name="T16" fmla="*/ 79 w 1455"/>
                <a:gd name="T17" fmla="*/ 26 h 1593"/>
                <a:gd name="T18" fmla="*/ 82 w 1455"/>
                <a:gd name="T19" fmla="*/ 33 h 1593"/>
                <a:gd name="T20" fmla="*/ 84 w 1455"/>
                <a:gd name="T21" fmla="*/ 18 h 1593"/>
                <a:gd name="T22" fmla="*/ 90 w 1455"/>
                <a:gd name="T23" fmla="*/ 0 h 1593"/>
                <a:gd name="T24" fmla="*/ 80 w 1455"/>
                <a:gd name="T25" fmla="*/ 14 h 1593"/>
                <a:gd name="T26" fmla="*/ 65 w 1455"/>
                <a:gd name="T27" fmla="*/ 27 h 1593"/>
                <a:gd name="T28" fmla="*/ 72 w 1455"/>
                <a:gd name="T29" fmla="*/ 26 h 1593"/>
                <a:gd name="T30" fmla="*/ 66 w 1455"/>
                <a:gd name="T31" fmla="*/ 41 h 1593"/>
                <a:gd name="T32" fmla="*/ 55 w 1455"/>
                <a:gd name="T33" fmla="*/ 50 h 1593"/>
                <a:gd name="T34" fmla="*/ 58 w 1455"/>
                <a:gd name="T35" fmla="*/ 51 h 1593"/>
                <a:gd name="T36" fmla="*/ 44 w 1455"/>
                <a:gd name="T37" fmla="*/ 60 h 1593"/>
                <a:gd name="T38" fmla="*/ 39 w 1455"/>
                <a:gd name="T39" fmla="*/ 60 h 1593"/>
                <a:gd name="T40" fmla="*/ 35 w 1455"/>
                <a:gd name="T41" fmla="*/ 51 h 1593"/>
                <a:gd name="T42" fmla="*/ 27 w 1455"/>
                <a:gd name="T43" fmla="*/ 61 h 1593"/>
                <a:gd name="T44" fmla="*/ 19 w 1455"/>
                <a:gd name="T45" fmla="*/ 66 h 1593"/>
                <a:gd name="T46" fmla="*/ 15 w 1455"/>
                <a:gd name="T47" fmla="*/ 75 h 1593"/>
                <a:gd name="T48" fmla="*/ 22 w 1455"/>
                <a:gd name="T49" fmla="*/ 69 h 1593"/>
                <a:gd name="T50" fmla="*/ 27 w 1455"/>
                <a:gd name="T51" fmla="*/ 69 h 1593"/>
                <a:gd name="T52" fmla="*/ 26 w 1455"/>
                <a:gd name="T53" fmla="*/ 81 h 1593"/>
                <a:gd name="T54" fmla="*/ 13 w 1455"/>
                <a:gd name="T55" fmla="*/ 95 h 1593"/>
                <a:gd name="T56" fmla="*/ 8 w 1455"/>
                <a:gd name="T57" fmla="*/ 90 h 1593"/>
                <a:gd name="T58" fmla="*/ 5 w 1455"/>
                <a:gd name="T59" fmla="*/ 93 h 1593"/>
                <a:gd name="T60" fmla="*/ 0 w 1455"/>
                <a:gd name="T61" fmla="*/ 85 h 1593"/>
                <a:gd name="T62" fmla="*/ 3 w 1455"/>
                <a:gd name="T63" fmla="*/ 99 h 1593"/>
                <a:gd name="T64" fmla="*/ 3 w 1455"/>
                <a:gd name="T65" fmla="*/ 99 h 159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55"/>
                <a:gd name="T100" fmla="*/ 0 h 1593"/>
                <a:gd name="T101" fmla="*/ 1455 w 1455"/>
                <a:gd name="T102" fmla="*/ 1593 h 159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55" h="1593">
                  <a:moveTo>
                    <a:pt x="53" y="1593"/>
                  </a:moveTo>
                  <a:lnTo>
                    <a:pt x="226" y="1574"/>
                  </a:lnTo>
                  <a:lnTo>
                    <a:pt x="382" y="1481"/>
                  </a:lnTo>
                  <a:lnTo>
                    <a:pt x="523" y="1277"/>
                  </a:lnTo>
                  <a:lnTo>
                    <a:pt x="555" y="1074"/>
                  </a:lnTo>
                  <a:lnTo>
                    <a:pt x="782" y="1034"/>
                  </a:lnTo>
                  <a:lnTo>
                    <a:pt x="1025" y="815"/>
                  </a:lnTo>
                  <a:lnTo>
                    <a:pt x="1236" y="486"/>
                  </a:lnTo>
                  <a:lnTo>
                    <a:pt x="1266" y="416"/>
                  </a:lnTo>
                  <a:lnTo>
                    <a:pt x="1314" y="532"/>
                  </a:lnTo>
                  <a:lnTo>
                    <a:pt x="1344" y="289"/>
                  </a:lnTo>
                  <a:lnTo>
                    <a:pt x="1455" y="0"/>
                  </a:lnTo>
                  <a:lnTo>
                    <a:pt x="1282" y="236"/>
                  </a:lnTo>
                  <a:lnTo>
                    <a:pt x="1048" y="447"/>
                  </a:lnTo>
                  <a:lnTo>
                    <a:pt x="1158" y="424"/>
                  </a:lnTo>
                  <a:lnTo>
                    <a:pt x="1063" y="665"/>
                  </a:lnTo>
                  <a:lnTo>
                    <a:pt x="884" y="806"/>
                  </a:lnTo>
                  <a:lnTo>
                    <a:pt x="938" y="823"/>
                  </a:lnTo>
                  <a:lnTo>
                    <a:pt x="711" y="964"/>
                  </a:lnTo>
                  <a:lnTo>
                    <a:pt x="626" y="964"/>
                  </a:lnTo>
                  <a:lnTo>
                    <a:pt x="563" y="823"/>
                  </a:lnTo>
                  <a:lnTo>
                    <a:pt x="437" y="986"/>
                  </a:lnTo>
                  <a:lnTo>
                    <a:pt x="304" y="1057"/>
                  </a:lnTo>
                  <a:lnTo>
                    <a:pt x="242" y="1207"/>
                  </a:lnTo>
                  <a:lnTo>
                    <a:pt x="360" y="1119"/>
                  </a:lnTo>
                  <a:lnTo>
                    <a:pt x="437" y="1119"/>
                  </a:lnTo>
                  <a:lnTo>
                    <a:pt x="422" y="1300"/>
                  </a:lnTo>
                  <a:lnTo>
                    <a:pt x="211" y="1526"/>
                  </a:lnTo>
                  <a:lnTo>
                    <a:pt x="141" y="1441"/>
                  </a:lnTo>
                  <a:lnTo>
                    <a:pt x="86" y="1496"/>
                  </a:lnTo>
                  <a:lnTo>
                    <a:pt x="0" y="1363"/>
                  </a:lnTo>
                  <a:lnTo>
                    <a:pt x="53" y="15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3" name="Freeform 45"/>
            <p:cNvSpPr>
              <a:spLocks/>
            </p:cNvSpPr>
            <p:nvPr/>
          </p:nvSpPr>
          <p:spPr bwMode="auto">
            <a:xfrm>
              <a:off x="4058" y="2849"/>
              <a:ext cx="551" cy="384"/>
            </a:xfrm>
            <a:custGeom>
              <a:avLst/>
              <a:gdLst>
                <a:gd name="T0" fmla="*/ 67 w 1103"/>
                <a:gd name="T1" fmla="*/ 0 h 766"/>
                <a:gd name="T2" fmla="*/ 68 w 1103"/>
                <a:gd name="T3" fmla="*/ 7 h 766"/>
                <a:gd name="T4" fmla="*/ 68 w 1103"/>
                <a:gd name="T5" fmla="*/ 17 h 766"/>
                <a:gd name="T6" fmla="*/ 56 w 1103"/>
                <a:gd name="T7" fmla="*/ 28 h 766"/>
                <a:gd name="T8" fmla="*/ 50 w 1103"/>
                <a:gd name="T9" fmla="*/ 40 h 766"/>
                <a:gd name="T10" fmla="*/ 41 w 1103"/>
                <a:gd name="T11" fmla="*/ 46 h 766"/>
                <a:gd name="T12" fmla="*/ 37 w 1103"/>
                <a:gd name="T13" fmla="*/ 44 h 766"/>
                <a:gd name="T14" fmla="*/ 27 w 1103"/>
                <a:gd name="T15" fmla="*/ 49 h 766"/>
                <a:gd name="T16" fmla="*/ 21 w 1103"/>
                <a:gd name="T17" fmla="*/ 49 h 766"/>
                <a:gd name="T18" fmla="*/ 19 w 1103"/>
                <a:gd name="T19" fmla="*/ 44 h 766"/>
                <a:gd name="T20" fmla="*/ 11 w 1103"/>
                <a:gd name="T21" fmla="*/ 47 h 766"/>
                <a:gd name="T22" fmla="*/ 5 w 1103"/>
                <a:gd name="T23" fmla="*/ 47 h 766"/>
                <a:gd name="T24" fmla="*/ 0 w 1103"/>
                <a:gd name="T25" fmla="*/ 43 h 766"/>
                <a:gd name="T26" fmla="*/ 9 w 1103"/>
                <a:gd name="T27" fmla="*/ 42 h 766"/>
                <a:gd name="T28" fmla="*/ 25 w 1103"/>
                <a:gd name="T29" fmla="*/ 35 h 766"/>
                <a:gd name="T30" fmla="*/ 25 w 1103"/>
                <a:gd name="T31" fmla="*/ 42 h 766"/>
                <a:gd name="T32" fmla="*/ 29 w 1103"/>
                <a:gd name="T33" fmla="*/ 44 h 766"/>
                <a:gd name="T34" fmla="*/ 42 w 1103"/>
                <a:gd name="T35" fmla="*/ 35 h 766"/>
                <a:gd name="T36" fmla="*/ 42 w 1103"/>
                <a:gd name="T37" fmla="*/ 40 h 766"/>
                <a:gd name="T38" fmla="*/ 47 w 1103"/>
                <a:gd name="T39" fmla="*/ 37 h 766"/>
                <a:gd name="T40" fmla="*/ 51 w 1103"/>
                <a:gd name="T41" fmla="*/ 26 h 766"/>
                <a:gd name="T42" fmla="*/ 63 w 1103"/>
                <a:gd name="T43" fmla="*/ 17 h 766"/>
                <a:gd name="T44" fmla="*/ 63 w 1103"/>
                <a:gd name="T45" fmla="*/ 5 h 766"/>
                <a:gd name="T46" fmla="*/ 67 w 1103"/>
                <a:gd name="T47" fmla="*/ 0 h 766"/>
                <a:gd name="T48" fmla="*/ 67 w 1103"/>
                <a:gd name="T49" fmla="*/ 0 h 76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103"/>
                <a:gd name="T76" fmla="*/ 0 h 766"/>
                <a:gd name="T77" fmla="*/ 1103 w 1103"/>
                <a:gd name="T78" fmla="*/ 766 h 76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103" h="766">
                  <a:moveTo>
                    <a:pt x="1080" y="0"/>
                  </a:moveTo>
                  <a:lnTo>
                    <a:pt x="1096" y="101"/>
                  </a:lnTo>
                  <a:lnTo>
                    <a:pt x="1103" y="258"/>
                  </a:lnTo>
                  <a:lnTo>
                    <a:pt x="907" y="437"/>
                  </a:lnTo>
                  <a:lnTo>
                    <a:pt x="807" y="625"/>
                  </a:lnTo>
                  <a:lnTo>
                    <a:pt x="658" y="720"/>
                  </a:lnTo>
                  <a:lnTo>
                    <a:pt x="596" y="703"/>
                  </a:lnTo>
                  <a:lnTo>
                    <a:pt x="438" y="766"/>
                  </a:lnTo>
                  <a:lnTo>
                    <a:pt x="345" y="766"/>
                  </a:lnTo>
                  <a:lnTo>
                    <a:pt x="307" y="703"/>
                  </a:lnTo>
                  <a:lnTo>
                    <a:pt x="181" y="751"/>
                  </a:lnTo>
                  <a:lnTo>
                    <a:pt x="94" y="743"/>
                  </a:lnTo>
                  <a:lnTo>
                    <a:pt x="0" y="680"/>
                  </a:lnTo>
                  <a:lnTo>
                    <a:pt x="149" y="658"/>
                  </a:lnTo>
                  <a:lnTo>
                    <a:pt x="415" y="555"/>
                  </a:lnTo>
                  <a:lnTo>
                    <a:pt x="400" y="658"/>
                  </a:lnTo>
                  <a:lnTo>
                    <a:pt x="470" y="688"/>
                  </a:lnTo>
                  <a:lnTo>
                    <a:pt x="674" y="555"/>
                  </a:lnTo>
                  <a:lnTo>
                    <a:pt x="674" y="633"/>
                  </a:lnTo>
                  <a:lnTo>
                    <a:pt x="767" y="587"/>
                  </a:lnTo>
                  <a:lnTo>
                    <a:pt x="822" y="407"/>
                  </a:lnTo>
                  <a:lnTo>
                    <a:pt x="1010" y="266"/>
                  </a:lnTo>
                  <a:lnTo>
                    <a:pt x="1018" y="78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4" name="Freeform 46"/>
            <p:cNvSpPr>
              <a:spLocks/>
            </p:cNvSpPr>
            <p:nvPr/>
          </p:nvSpPr>
          <p:spPr bwMode="auto">
            <a:xfrm>
              <a:off x="3552" y="2992"/>
              <a:ext cx="781" cy="885"/>
            </a:xfrm>
            <a:custGeom>
              <a:avLst/>
              <a:gdLst>
                <a:gd name="T0" fmla="*/ 97 w 1563"/>
                <a:gd name="T1" fmla="*/ 109 h 1770"/>
                <a:gd name="T2" fmla="*/ 92 w 1563"/>
                <a:gd name="T3" fmla="*/ 84 h 1770"/>
                <a:gd name="T4" fmla="*/ 84 w 1563"/>
                <a:gd name="T5" fmla="*/ 52 h 1770"/>
                <a:gd name="T6" fmla="*/ 81 w 1563"/>
                <a:gd name="T7" fmla="*/ 41 h 1770"/>
                <a:gd name="T8" fmla="*/ 68 w 1563"/>
                <a:gd name="T9" fmla="*/ 26 h 1770"/>
                <a:gd name="T10" fmla="*/ 53 w 1563"/>
                <a:gd name="T11" fmla="*/ 15 h 1770"/>
                <a:gd name="T12" fmla="*/ 40 w 1563"/>
                <a:gd name="T13" fmla="*/ 0 h 1770"/>
                <a:gd name="T14" fmla="*/ 39 w 1563"/>
                <a:gd name="T15" fmla="*/ 4 h 1770"/>
                <a:gd name="T16" fmla="*/ 46 w 1563"/>
                <a:gd name="T17" fmla="*/ 19 h 1770"/>
                <a:gd name="T18" fmla="*/ 61 w 1563"/>
                <a:gd name="T19" fmla="*/ 35 h 1770"/>
                <a:gd name="T20" fmla="*/ 67 w 1563"/>
                <a:gd name="T21" fmla="*/ 50 h 1770"/>
                <a:gd name="T22" fmla="*/ 69 w 1563"/>
                <a:gd name="T23" fmla="*/ 64 h 1770"/>
                <a:gd name="T24" fmla="*/ 58 w 1563"/>
                <a:gd name="T25" fmla="*/ 45 h 1770"/>
                <a:gd name="T26" fmla="*/ 31 w 1563"/>
                <a:gd name="T27" fmla="*/ 41 h 1770"/>
                <a:gd name="T28" fmla="*/ 25 w 1563"/>
                <a:gd name="T29" fmla="*/ 42 h 1770"/>
                <a:gd name="T30" fmla="*/ 3 w 1563"/>
                <a:gd name="T31" fmla="*/ 20 h 1770"/>
                <a:gd name="T32" fmla="*/ 0 w 1563"/>
                <a:gd name="T33" fmla="*/ 19 h 1770"/>
                <a:gd name="T34" fmla="*/ 6 w 1563"/>
                <a:gd name="T35" fmla="*/ 32 h 1770"/>
                <a:gd name="T36" fmla="*/ 15 w 1563"/>
                <a:gd name="T37" fmla="*/ 44 h 1770"/>
                <a:gd name="T38" fmla="*/ 7 w 1563"/>
                <a:gd name="T39" fmla="*/ 48 h 1770"/>
                <a:gd name="T40" fmla="*/ 3 w 1563"/>
                <a:gd name="T41" fmla="*/ 53 h 1770"/>
                <a:gd name="T42" fmla="*/ 3 w 1563"/>
                <a:gd name="T43" fmla="*/ 56 h 1770"/>
                <a:gd name="T44" fmla="*/ 19 w 1563"/>
                <a:gd name="T45" fmla="*/ 50 h 1770"/>
                <a:gd name="T46" fmla="*/ 29 w 1563"/>
                <a:gd name="T47" fmla="*/ 62 h 1770"/>
                <a:gd name="T48" fmla="*/ 45 w 1563"/>
                <a:gd name="T49" fmla="*/ 78 h 1770"/>
                <a:gd name="T50" fmla="*/ 33 w 1563"/>
                <a:gd name="T51" fmla="*/ 76 h 1770"/>
                <a:gd name="T52" fmla="*/ 15 w 1563"/>
                <a:gd name="T53" fmla="*/ 82 h 1770"/>
                <a:gd name="T54" fmla="*/ 8 w 1563"/>
                <a:gd name="T55" fmla="*/ 91 h 1770"/>
                <a:gd name="T56" fmla="*/ 9 w 1563"/>
                <a:gd name="T57" fmla="*/ 94 h 1770"/>
                <a:gd name="T58" fmla="*/ 19 w 1563"/>
                <a:gd name="T59" fmla="*/ 88 h 1770"/>
                <a:gd name="T60" fmla="*/ 34 w 1563"/>
                <a:gd name="T61" fmla="*/ 83 h 1770"/>
                <a:gd name="T62" fmla="*/ 56 w 1563"/>
                <a:gd name="T63" fmla="*/ 90 h 1770"/>
                <a:gd name="T64" fmla="*/ 71 w 1563"/>
                <a:gd name="T65" fmla="*/ 111 h 1770"/>
                <a:gd name="T66" fmla="*/ 73 w 1563"/>
                <a:gd name="T67" fmla="*/ 103 h 1770"/>
                <a:gd name="T68" fmla="*/ 84 w 1563"/>
                <a:gd name="T69" fmla="*/ 109 h 1770"/>
                <a:gd name="T70" fmla="*/ 67 w 1563"/>
                <a:gd name="T71" fmla="*/ 93 h 1770"/>
                <a:gd name="T72" fmla="*/ 53 w 1563"/>
                <a:gd name="T73" fmla="*/ 83 h 1770"/>
                <a:gd name="T74" fmla="*/ 67 w 1563"/>
                <a:gd name="T75" fmla="*/ 86 h 1770"/>
                <a:gd name="T76" fmla="*/ 87 w 1563"/>
                <a:gd name="T77" fmla="*/ 102 h 1770"/>
                <a:gd name="T78" fmla="*/ 73 w 1563"/>
                <a:gd name="T79" fmla="*/ 83 h 1770"/>
                <a:gd name="T80" fmla="*/ 59 w 1563"/>
                <a:gd name="T81" fmla="*/ 76 h 1770"/>
                <a:gd name="T82" fmla="*/ 32 w 1563"/>
                <a:gd name="T83" fmla="*/ 50 h 1770"/>
                <a:gd name="T84" fmla="*/ 48 w 1563"/>
                <a:gd name="T85" fmla="*/ 53 h 1770"/>
                <a:gd name="T86" fmla="*/ 61 w 1563"/>
                <a:gd name="T87" fmla="*/ 71 h 1770"/>
                <a:gd name="T88" fmla="*/ 55 w 1563"/>
                <a:gd name="T89" fmla="*/ 50 h 1770"/>
                <a:gd name="T90" fmla="*/ 77 w 1563"/>
                <a:gd name="T91" fmla="*/ 81 h 1770"/>
                <a:gd name="T92" fmla="*/ 74 w 1563"/>
                <a:gd name="T93" fmla="*/ 53 h 1770"/>
                <a:gd name="T94" fmla="*/ 62 w 1563"/>
                <a:gd name="T95" fmla="*/ 31 h 1770"/>
                <a:gd name="T96" fmla="*/ 49 w 1563"/>
                <a:gd name="T97" fmla="*/ 17 h 1770"/>
                <a:gd name="T98" fmla="*/ 65 w 1563"/>
                <a:gd name="T99" fmla="*/ 27 h 1770"/>
                <a:gd name="T100" fmla="*/ 76 w 1563"/>
                <a:gd name="T101" fmla="*/ 41 h 1770"/>
                <a:gd name="T102" fmla="*/ 82 w 1563"/>
                <a:gd name="T103" fmla="*/ 57 h 1770"/>
                <a:gd name="T104" fmla="*/ 85 w 1563"/>
                <a:gd name="T105" fmla="*/ 85 h 1770"/>
                <a:gd name="T106" fmla="*/ 97 w 1563"/>
                <a:gd name="T107" fmla="*/ 109 h 1770"/>
                <a:gd name="T108" fmla="*/ 97 w 1563"/>
                <a:gd name="T109" fmla="*/ 109 h 177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563"/>
                <a:gd name="T166" fmla="*/ 0 h 1770"/>
                <a:gd name="T167" fmla="*/ 1563 w 1563"/>
                <a:gd name="T168" fmla="*/ 1770 h 177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563" h="1770">
                  <a:moveTo>
                    <a:pt x="1563" y="1737"/>
                  </a:moveTo>
                  <a:lnTo>
                    <a:pt x="1481" y="1331"/>
                  </a:lnTo>
                  <a:lnTo>
                    <a:pt x="1356" y="831"/>
                  </a:lnTo>
                  <a:lnTo>
                    <a:pt x="1304" y="646"/>
                  </a:lnTo>
                  <a:lnTo>
                    <a:pt x="1097" y="414"/>
                  </a:lnTo>
                  <a:lnTo>
                    <a:pt x="859" y="240"/>
                  </a:lnTo>
                  <a:lnTo>
                    <a:pt x="648" y="0"/>
                  </a:lnTo>
                  <a:lnTo>
                    <a:pt x="633" y="55"/>
                  </a:lnTo>
                  <a:lnTo>
                    <a:pt x="738" y="293"/>
                  </a:lnTo>
                  <a:lnTo>
                    <a:pt x="981" y="551"/>
                  </a:lnTo>
                  <a:lnTo>
                    <a:pt x="1082" y="795"/>
                  </a:lnTo>
                  <a:lnTo>
                    <a:pt x="1114" y="1021"/>
                  </a:lnTo>
                  <a:lnTo>
                    <a:pt x="941" y="709"/>
                  </a:lnTo>
                  <a:lnTo>
                    <a:pt x="511" y="654"/>
                  </a:lnTo>
                  <a:lnTo>
                    <a:pt x="409" y="662"/>
                  </a:lnTo>
                  <a:lnTo>
                    <a:pt x="61" y="310"/>
                  </a:lnTo>
                  <a:lnTo>
                    <a:pt x="0" y="302"/>
                  </a:lnTo>
                  <a:lnTo>
                    <a:pt x="108" y="506"/>
                  </a:lnTo>
                  <a:lnTo>
                    <a:pt x="249" y="692"/>
                  </a:lnTo>
                  <a:lnTo>
                    <a:pt x="120" y="755"/>
                  </a:lnTo>
                  <a:lnTo>
                    <a:pt x="57" y="846"/>
                  </a:lnTo>
                  <a:lnTo>
                    <a:pt x="53" y="888"/>
                  </a:lnTo>
                  <a:lnTo>
                    <a:pt x="304" y="798"/>
                  </a:lnTo>
                  <a:lnTo>
                    <a:pt x="464" y="983"/>
                  </a:lnTo>
                  <a:lnTo>
                    <a:pt x="726" y="1238"/>
                  </a:lnTo>
                  <a:lnTo>
                    <a:pt x="542" y="1209"/>
                  </a:lnTo>
                  <a:lnTo>
                    <a:pt x="245" y="1312"/>
                  </a:lnTo>
                  <a:lnTo>
                    <a:pt x="141" y="1441"/>
                  </a:lnTo>
                  <a:lnTo>
                    <a:pt x="144" y="1500"/>
                  </a:lnTo>
                  <a:lnTo>
                    <a:pt x="312" y="1393"/>
                  </a:lnTo>
                  <a:lnTo>
                    <a:pt x="549" y="1323"/>
                  </a:lnTo>
                  <a:lnTo>
                    <a:pt x="911" y="1430"/>
                  </a:lnTo>
                  <a:lnTo>
                    <a:pt x="1141" y="1770"/>
                  </a:lnTo>
                  <a:lnTo>
                    <a:pt x="1177" y="1637"/>
                  </a:lnTo>
                  <a:lnTo>
                    <a:pt x="1352" y="1741"/>
                  </a:lnTo>
                  <a:lnTo>
                    <a:pt x="1074" y="1475"/>
                  </a:lnTo>
                  <a:lnTo>
                    <a:pt x="863" y="1323"/>
                  </a:lnTo>
                  <a:lnTo>
                    <a:pt x="1078" y="1367"/>
                  </a:lnTo>
                  <a:lnTo>
                    <a:pt x="1407" y="1629"/>
                  </a:lnTo>
                  <a:lnTo>
                    <a:pt x="1171" y="1315"/>
                  </a:lnTo>
                  <a:lnTo>
                    <a:pt x="945" y="1205"/>
                  </a:lnTo>
                  <a:lnTo>
                    <a:pt x="523" y="795"/>
                  </a:lnTo>
                  <a:lnTo>
                    <a:pt x="778" y="842"/>
                  </a:lnTo>
                  <a:lnTo>
                    <a:pt x="977" y="1123"/>
                  </a:lnTo>
                  <a:lnTo>
                    <a:pt x="894" y="791"/>
                  </a:lnTo>
                  <a:lnTo>
                    <a:pt x="1238" y="1289"/>
                  </a:lnTo>
                  <a:lnTo>
                    <a:pt x="1188" y="846"/>
                  </a:lnTo>
                  <a:lnTo>
                    <a:pt x="992" y="498"/>
                  </a:lnTo>
                  <a:lnTo>
                    <a:pt x="797" y="266"/>
                  </a:lnTo>
                  <a:lnTo>
                    <a:pt x="1051" y="418"/>
                  </a:lnTo>
                  <a:lnTo>
                    <a:pt x="1230" y="654"/>
                  </a:lnTo>
                  <a:lnTo>
                    <a:pt x="1318" y="905"/>
                  </a:lnTo>
                  <a:lnTo>
                    <a:pt x="1363" y="1350"/>
                  </a:lnTo>
                  <a:lnTo>
                    <a:pt x="1563" y="1737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5" name="Freeform 47"/>
            <p:cNvSpPr>
              <a:spLocks/>
            </p:cNvSpPr>
            <p:nvPr/>
          </p:nvSpPr>
          <p:spPr bwMode="auto">
            <a:xfrm>
              <a:off x="4269" y="3436"/>
              <a:ext cx="86" cy="390"/>
            </a:xfrm>
            <a:custGeom>
              <a:avLst/>
              <a:gdLst>
                <a:gd name="T0" fmla="*/ 7 w 173"/>
                <a:gd name="T1" fmla="*/ 2 h 779"/>
                <a:gd name="T2" fmla="*/ 7 w 173"/>
                <a:gd name="T3" fmla="*/ 12 h 779"/>
                <a:gd name="T4" fmla="*/ 9 w 173"/>
                <a:gd name="T5" fmla="*/ 20 h 779"/>
                <a:gd name="T6" fmla="*/ 10 w 173"/>
                <a:gd name="T7" fmla="*/ 25 h 779"/>
                <a:gd name="T8" fmla="*/ 8 w 173"/>
                <a:gd name="T9" fmla="*/ 29 h 779"/>
                <a:gd name="T10" fmla="*/ 8 w 173"/>
                <a:gd name="T11" fmla="*/ 49 h 779"/>
                <a:gd name="T12" fmla="*/ 5 w 173"/>
                <a:gd name="T13" fmla="*/ 49 h 779"/>
                <a:gd name="T14" fmla="*/ 2 w 173"/>
                <a:gd name="T15" fmla="*/ 30 h 779"/>
                <a:gd name="T16" fmla="*/ 7 w 173"/>
                <a:gd name="T17" fmla="*/ 24 h 779"/>
                <a:gd name="T18" fmla="*/ 7 w 173"/>
                <a:gd name="T19" fmla="*/ 18 h 779"/>
                <a:gd name="T20" fmla="*/ 5 w 173"/>
                <a:gd name="T21" fmla="*/ 15 h 779"/>
                <a:gd name="T22" fmla="*/ 1 w 173"/>
                <a:gd name="T23" fmla="*/ 18 h 779"/>
                <a:gd name="T24" fmla="*/ 0 w 173"/>
                <a:gd name="T25" fmla="*/ 7 h 779"/>
                <a:gd name="T26" fmla="*/ 0 w 173"/>
                <a:gd name="T27" fmla="*/ 0 h 779"/>
                <a:gd name="T28" fmla="*/ 7 w 173"/>
                <a:gd name="T29" fmla="*/ 2 h 779"/>
                <a:gd name="T30" fmla="*/ 7 w 173"/>
                <a:gd name="T31" fmla="*/ 2 h 77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3"/>
                <a:gd name="T49" fmla="*/ 0 h 779"/>
                <a:gd name="T50" fmla="*/ 173 w 173"/>
                <a:gd name="T51" fmla="*/ 779 h 77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3" h="779">
                  <a:moveTo>
                    <a:pt x="114" y="21"/>
                  </a:moveTo>
                  <a:lnTo>
                    <a:pt x="114" y="184"/>
                  </a:lnTo>
                  <a:lnTo>
                    <a:pt x="155" y="310"/>
                  </a:lnTo>
                  <a:lnTo>
                    <a:pt x="173" y="388"/>
                  </a:lnTo>
                  <a:lnTo>
                    <a:pt x="129" y="462"/>
                  </a:lnTo>
                  <a:lnTo>
                    <a:pt x="136" y="779"/>
                  </a:lnTo>
                  <a:lnTo>
                    <a:pt x="95" y="775"/>
                  </a:lnTo>
                  <a:lnTo>
                    <a:pt x="36" y="471"/>
                  </a:lnTo>
                  <a:lnTo>
                    <a:pt x="121" y="380"/>
                  </a:lnTo>
                  <a:lnTo>
                    <a:pt x="114" y="287"/>
                  </a:lnTo>
                  <a:lnTo>
                    <a:pt x="91" y="239"/>
                  </a:lnTo>
                  <a:lnTo>
                    <a:pt x="24" y="287"/>
                  </a:lnTo>
                  <a:lnTo>
                    <a:pt x="11" y="106"/>
                  </a:lnTo>
                  <a:lnTo>
                    <a:pt x="0" y="0"/>
                  </a:lnTo>
                  <a:lnTo>
                    <a:pt x="114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3370263" y="765175"/>
          <a:ext cx="229235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公式" r:id="rId4" imgW="857048" imgH="171283" progId="Equation.3">
                  <p:embed/>
                </p:oleObj>
              </mc:Choice>
              <mc:Fallback>
                <p:oleObj name="公式" r:id="rId4" imgW="857048" imgH="17128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0263" y="765175"/>
                        <a:ext cx="229235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39750" y="692150"/>
            <a:ext cx="2895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800000"/>
                </a:solidFill>
                <a:ea typeface="楷体_GB2312" pitchFamily="49" charset="-122"/>
              </a:rPr>
              <a:t>Ex.1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单点分布</a:t>
            </a:r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2124075" y="1341438"/>
          <a:ext cx="4137025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公式" r:id="rId6" imgW="1647931" imgH="199830" progId="Equation.3">
                  <p:embed/>
                </p:oleObj>
              </mc:Choice>
              <mc:Fallback>
                <p:oleObj name="公式" r:id="rId6" imgW="1647931" imgH="19983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341438"/>
                        <a:ext cx="4137025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539750" y="2149475"/>
            <a:ext cx="33226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800000"/>
                </a:solidFill>
                <a:ea typeface="楷体_GB2312" pitchFamily="49" charset="-122"/>
              </a:rPr>
              <a:t>Ex.2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  </a:t>
            </a: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两点分布</a:t>
            </a:r>
          </a:p>
        </p:txBody>
      </p:sp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1474788" y="2797175"/>
          <a:ext cx="4316412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公式" r:id="rId8" imgW="1533362" imgH="199830" progId="Equation.3">
                  <p:embed/>
                </p:oleObj>
              </mc:Choice>
              <mc:Fallback>
                <p:oleObj name="公式" r:id="rId8" imgW="1533362" imgH="19983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2797175"/>
                        <a:ext cx="4316412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2195513" y="3444875"/>
          <a:ext cx="529907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公式" r:id="rId10" imgW="1914371" imgH="199830" progId="Equation.3">
                  <p:embed/>
                </p:oleObj>
              </mc:Choice>
              <mc:Fallback>
                <p:oleObj name="公式" r:id="rId10" imgW="1914371" imgH="19983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444875"/>
                        <a:ext cx="5299075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539750" y="4340225"/>
            <a:ext cx="33226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800000"/>
                </a:solidFill>
                <a:ea typeface="楷体_GB2312" pitchFamily="49" charset="-122"/>
              </a:rPr>
              <a:t>Ex.3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  </a:t>
            </a: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二项分布</a:t>
            </a:r>
          </a:p>
        </p:txBody>
      </p:sp>
      <p:graphicFrame>
        <p:nvGraphicFramePr>
          <p:cNvPr id="45065" name="Object 9"/>
          <p:cNvGraphicFramePr>
            <a:graphicFrameLocks noGrp="1" noChangeAspect="1"/>
          </p:cNvGraphicFramePr>
          <p:nvPr>
            <p:ph idx="4294967295"/>
          </p:nvPr>
        </p:nvGraphicFramePr>
        <p:xfrm>
          <a:off x="3563938" y="4292600"/>
          <a:ext cx="424815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公式" r:id="rId12" imgW="1485847" imgH="199830" progId="Equation.3">
                  <p:embed/>
                </p:oleObj>
              </mc:Choice>
              <mc:Fallback>
                <p:oleObj name="公式" r:id="rId12" imgW="1485847" imgH="19983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292600"/>
                        <a:ext cx="424815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539750" y="5373688"/>
            <a:ext cx="33226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800000"/>
                </a:solidFill>
                <a:ea typeface="楷体_GB2312" pitchFamily="49" charset="-122"/>
              </a:rPr>
              <a:t>Ex.4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  </a:t>
            </a: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泊松分布</a:t>
            </a:r>
          </a:p>
        </p:txBody>
      </p:sp>
      <p:graphicFrame>
        <p:nvGraphicFramePr>
          <p:cNvPr id="45067" name="Object 11"/>
          <p:cNvGraphicFramePr>
            <a:graphicFrameLocks noChangeAspect="1"/>
          </p:cNvGraphicFramePr>
          <p:nvPr/>
        </p:nvGraphicFramePr>
        <p:xfrm>
          <a:off x="3635375" y="5229225"/>
          <a:ext cx="378618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公式" r:id="rId14" imgW="1257152" imgH="228377" progId="Equation.3">
                  <p:embed/>
                </p:oleObj>
              </mc:Choice>
              <mc:Fallback>
                <p:oleObj name="公式" r:id="rId14" imgW="1257152" imgH="22837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5229225"/>
                        <a:ext cx="3786188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1" grpId="0" autoUpdateAnimBg="0"/>
      <p:bldP spid="45064" grpId="0" autoUpdateAnimBg="0"/>
      <p:bldP spid="4506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611188" y="2852738"/>
          <a:ext cx="4105275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公式" r:id="rId4" imgW="1333532" imgH="304651" progId="Equation.3">
                  <p:embed/>
                </p:oleObj>
              </mc:Choice>
              <mc:Fallback>
                <p:oleObj name="公式" r:id="rId4" imgW="1333532" imgH="30465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852738"/>
                        <a:ext cx="4105275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1331913" y="4005263"/>
          <a:ext cx="633571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公式" r:id="rId6" imgW="2400180" imgH="304651" progId="Equation.3">
                  <p:embed/>
                </p:oleObj>
              </mc:Choice>
              <mc:Fallback>
                <p:oleObj name="公式" r:id="rId6" imgW="2400180" imgH="30465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005263"/>
                        <a:ext cx="6335712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1187450" y="4941888"/>
          <a:ext cx="7561263" cy="134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公式" r:id="rId8" imgW="2609779" imgH="438020" progId="Equation.3">
                  <p:embed/>
                </p:oleObj>
              </mc:Choice>
              <mc:Fallback>
                <p:oleObj name="公式" r:id="rId8" imgW="2609779" imgH="4380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941888"/>
                        <a:ext cx="7561263" cy="134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1908175" y="1412875"/>
          <a:ext cx="5616575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公式" r:id="rId10" imgW="2057360" imgH="457200" progId="Equation.3">
                  <p:embed/>
                </p:oleObj>
              </mc:Choice>
              <mc:Fallback>
                <p:oleObj name="公式" r:id="rId10" imgW="205736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412875"/>
                        <a:ext cx="5616575" cy="131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454025" y="833438"/>
            <a:ext cx="29670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800000"/>
                </a:solidFill>
                <a:ea typeface="楷体_GB2312" pitchFamily="49" charset="-122"/>
              </a:rPr>
              <a:t>Ex.5</a:t>
            </a:r>
            <a:r>
              <a:rPr lang="en-US" altLang="zh-CN" b="1">
                <a:solidFill>
                  <a:srgbClr val="FF3300"/>
                </a:solidFill>
                <a:ea typeface="楷体_GB2312" pitchFamily="49" charset="-122"/>
              </a:rPr>
              <a:t>  </a:t>
            </a: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指数分布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684213" y="692150"/>
            <a:ext cx="29670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800000"/>
                </a:solidFill>
                <a:ea typeface="楷体_GB2312" pitchFamily="49" charset="-122"/>
              </a:rPr>
              <a:t>Ex.6</a:t>
            </a:r>
            <a:r>
              <a:rPr lang="en-US" altLang="zh-CN" b="1">
                <a:solidFill>
                  <a:srgbClr val="FF3300"/>
                </a:solidFill>
                <a:ea typeface="楷体_GB2312" pitchFamily="49" charset="-122"/>
              </a:rPr>
              <a:t>  </a:t>
            </a: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均匀分布</a:t>
            </a:r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3419475" y="765175"/>
          <a:ext cx="15732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公式" r:id="rId4" imgW="590609" imgH="171283" progId="Equation.3">
                  <p:embed/>
                </p:oleObj>
              </mc:Choice>
              <mc:Fallback>
                <p:oleObj name="公式" r:id="rId4" imgW="590609" imgH="17128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765175"/>
                        <a:ext cx="1573213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2195513" y="1268413"/>
          <a:ext cx="324008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公式" r:id="rId6" imgW="1190542" imgH="380926" progId="Equation.3">
                  <p:embed/>
                </p:oleObj>
              </mc:Choice>
              <mc:Fallback>
                <p:oleObj name="公式" r:id="rId6" imgW="1190542" imgH="38092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268413"/>
                        <a:ext cx="3240087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684213" y="2420938"/>
            <a:ext cx="44640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800000"/>
                </a:solidFill>
                <a:ea typeface="楷体_GB2312" pitchFamily="49" charset="-122"/>
              </a:rPr>
              <a:t>Ex.7</a:t>
            </a:r>
            <a:r>
              <a:rPr lang="en-US" altLang="zh-CN" b="1">
                <a:solidFill>
                  <a:srgbClr val="FF3300"/>
                </a:solidFill>
                <a:ea typeface="楷体_GB2312" pitchFamily="49" charset="-122"/>
              </a:rPr>
              <a:t>  </a:t>
            </a: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正态分布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b="1" i="1">
                <a:solidFill>
                  <a:srgbClr val="000066"/>
                </a:solidFill>
                <a:latin typeface="Symbol" panose="05050102010706020507" pitchFamily="18" charset="2"/>
                <a:ea typeface="楷体_GB2312" pitchFamily="49" charset="-122"/>
              </a:rPr>
              <a:t>m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,</a:t>
            </a:r>
            <a:r>
              <a:rPr lang="en-US" altLang="zh-CN" b="1" i="1">
                <a:solidFill>
                  <a:srgbClr val="000066"/>
                </a:solidFill>
                <a:latin typeface="Symbol" panose="05050102010706020507" pitchFamily="18" charset="2"/>
                <a:ea typeface="楷体_GB2312" pitchFamily="49" charset="-122"/>
              </a:rPr>
              <a:t>s</a:t>
            </a:r>
            <a:r>
              <a:rPr lang="en-US" altLang="zh-CN" b="1" baseline="30000">
                <a:solidFill>
                  <a:srgbClr val="000066"/>
                </a:solidFill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)</a:t>
            </a:r>
          </a:p>
        </p:txBody>
      </p:sp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2105025" y="3087688"/>
          <a:ext cx="4206875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Equation" r:id="rId8" imgW="1314437" imgH="304651" progId="Equation.DSMT4">
                  <p:embed/>
                </p:oleObj>
              </mc:Choice>
              <mc:Fallback>
                <p:oleObj name="Equation" r:id="rId8" imgW="1314437" imgH="304651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3087688"/>
                        <a:ext cx="4206875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827088" y="4292600"/>
            <a:ext cx="45069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特别正态分布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(0,1)</a:t>
            </a:r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，则</a:t>
            </a:r>
          </a:p>
        </p:txBody>
      </p:sp>
      <p:graphicFrame>
        <p:nvGraphicFramePr>
          <p:cNvPr id="47112" name="Object 8"/>
          <p:cNvGraphicFramePr>
            <a:graphicFrameLocks noChangeAspect="1"/>
          </p:cNvGraphicFramePr>
          <p:nvPr/>
        </p:nvGraphicFramePr>
        <p:xfrm>
          <a:off x="2249488" y="5013325"/>
          <a:ext cx="3567112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公式" r:id="rId10" imgW="1104838" imgH="314464" progId="Equation.3">
                  <p:embed/>
                </p:oleObj>
              </mc:Choice>
              <mc:Fallback>
                <p:oleObj name="公式" r:id="rId10" imgW="1104838" imgH="31446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8" y="5013325"/>
                        <a:ext cx="3567112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  <p:bldP spid="47109" grpId="0"/>
      <p:bldP spid="471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514350" y="1831975"/>
          <a:ext cx="548640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Equation" r:id="rId4" imgW="2000076" imgH="514294" progId="Equation.DSMT4">
                  <p:embed/>
                </p:oleObj>
              </mc:Choice>
              <mc:Fallback>
                <p:oleObj name="Equation" r:id="rId4" imgW="2000076" imgH="514294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1831975"/>
                        <a:ext cx="548640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468313" y="3429000"/>
          <a:ext cx="1584325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Equation" r:id="rId6" imgW="619029" imgH="428653" progId="Equation.DSMT4">
                  <p:embed/>
                </p:oleObj>
              </mc:Choice>
              <mc:Fallback>
                <p:oleObj name="Equation" r:id="rId6" imgW="619029" imgH="42865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429000"/>
                        <a:ext cx="1584325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2051050" y="3429000"/>
          <a:ext cx="5318125" cy="141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Equation" r:id="rId8" imgW="1571552" imgH="457200" progId="Equation.DSMT4">
                  <p:embed/>
                </p:oleObj>
              </mc:Choice>
              <mc:Fallback>
                <p:oleObj name="Equation" r:id="rId8" imgW="1571552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429000"/>
                        <a:ext cx="5318125" cy="1414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490538" y="4941888"/>
          <a:ext cx="5465762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Equation" r:id="rId10" imgW="2114645" imgH="466567" progId="Equation.DSMT4">
                  <p:embed/>
                </p:oleObj>
              </mc:Choice>
              <mc:Fallback>
                <p:oleObj name="Equation" r:id="rId10" imgW="2114645" imgH="466567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8" y="4941888"/>
                        <a:ext cx="5465762" cy="140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612775" y="952500"/>
            <a:ext cx="996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800000"/>
                </a:solidFill>
                <a:ea typeface="楷体_GB2312" pitchFamily="49" charset="-122"/>
              </a:rPr>
              <a:t>证明</a:t>
            </a:r>
          </a:p>
        </p:txBody>
      </p:sp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1979613" y="549275"/>
          <a:ext cx="5238750" cy="142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Equation" r:id="rId12" imgW="1838436" imgH="476380" progId="Equation.DSMT4">
                  <p:embed/>
                </p:oleObj>
              </mc:Choice>
              <mc:Fallback>
                <p:oleObj name="Equation" r:id="rId12" imgW="1838436" imgH="4763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49275"/>
                        <a:ext cx="5238750" cy="1427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5940425" y="5013325"/>
          <a:ext cx="2986088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Equation" r:id="rId14" imgW="1190542" imgH="314464" progId="Equation.DSMT4">
                  <p:embed/>
                </p:oleObj>
              </mc:Choice>
              <mc:Fallback>
                <p:oleObj name="Equation" r:id="rId14" imgW="1190542" imgH="314464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5013325"/>
                        <a:ext cx="2986088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684213" y="692150"/>
            <a:ext cx="3733800" cy="617538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rgbClr val="FFFFFF"/>
              </a:gs>
              <a:gs pos="100000">
                <a:schemeClr val="hlink"/>
              </a:gs>
            </a:gsLst>
            <a:lin ang="5400000" scaled="1"/>
          </a:gra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en-US" altLang="zh-CN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二、特征函数性质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611188" y="1412875"/>
            <a:ext cx="7848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800000"/>
                </a:solidFill>
                <a:ea typeface="楷体_GB2312" pitchFamily="49" charset="-122"/>
              </a:rPr>
              <a:t>性质</a:t>
            </a:r>
            <a:r>
              <a:rPr lang="en-US" altLang="zh-CN" b="1">
                <a:solidFill>
                  <a:srgbClr val="800000"/>
                </a:solidFill>
                <a:ea typeface="楷体_GB2312" pitchFamily="49" charset="-122"/>
              </a:rPr>
              <a:t>1.5.1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随机变量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的特征函数满足：</a:t>
            </a:r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1116013" y="1989138"/>
          <a:ext cx="3816350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公式" r:id="rId4" imgW="1257152" imgH="209643" progId="Equation.3">
                  <p:embed/>
                </p:oleObj>
              </mc:Choice>
              <mc:Fallback>
                <p:oleObj name="公式" r:id="rId4" imgW="1257152" imgH="20964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989138"/>
                        <a:ext cx="3816350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1116013" y="2708275"/>
          <a:ext cx="273526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Equation" r:id="rId6" imgW="2485885" imgH="428653" progId="Equation.3">
                  <p:embed/>
                </p:oleObj>
              </mc:Choice>
              <mc:Fallback>
                <p:oleObj name="Equation" r:id="rId6" imgW="2485885" imgH="42865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708275"/>
                        <a:ext cx="2735262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1250950" y="3357563"/>
          <a:ext cx="581025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公式" r:id="rId8" imgW="2247865" imgH="238190" progId="Equation.3">
                  <p:embed/>
                </p:oleObj>
              </mc:Choice>
              <mc:Fallback>
                <p:oleObj name="公式" r:id="rId8" imgW="2247865" imgH="23819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3357563"/>
                        <a:ext cx="581025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684213" y="3357563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证</a:t>
            </a:r>
          </a:p>
        </p:txBody>
      </p:sp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2779713" y="4221163"/>
          <a:ext cx="464185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公式" r:id="rId10" imgW="1790920" imgH="199830" progId="Equation.3">
                  <p:embed/>
                </p:oleObj>
              </mc:Choice>
              <mc:Fallback>
                <p:oleObj name="公式" r:id="rId10" imgW="1790920" imgH="19983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13" y="4221163"/>
                        <a:ext cx="464185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1" name="Object 9"/>
          <p:cNvGraphicFramePr>
            <a:graphicFrameLocks noChangeAspect="1"/>
          </p:cNvGraphicFramePr>
          <p:nvPr/>
        </p:nvGraphicFramePr>
        <p:xfrm>
          <a:off x="2787650" y="5013325"/>
          <a:ext cx="464185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Equation" r:id="rId12" imgW="1790920" imgH="199830" progId="Equation.DSMT4">
                  <p:embed/>
                </p:oleObj>
              </mc:Choice>
              <mc:Fallback>
                <p:oleObj name="Equation" r:id="rId12" imgW="1790920" imgH="19983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5013325"/>
                        <a:ext cx="4641850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2" name="Object 10"/>
          <p:cNvGraphicFramePr>
            <a:graphicFrameLocks noChangeAspect="1"/>
          </p:cNvGraphicFramePr>
          <p:nvPr/>
        </p:nvGraphicFramePr>
        <p:xfrm>
          <a:off x="2771775" y="5734050"/>
          <a:ext cx="500062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公式" r:id="rId14" imgW="1924140" imgH="199830" progId="Equation.3">
                  <p:embed/>
                </p:oleObj>
              </mc:Choice>
              <mc:Fallback>
                <p:oleObj name="公式" r:id="rId14" imgW="1924140" imgH="19983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734050"/>
                        <a:ext cx="5000625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3" name="AutoShape 11"/>
          <p:cNvSpPr>
            <a:spLocks noChangeArrowheads="1"/>
          </p:cNvSpPr>
          <p:nvPr/>
        </p:nvSpPr>
        <p:spPr bwMode="auto">
          <a:xfrm>
            <a:off x="323850" y="4652963"/>
            <a:ext cx="2016125" cy="1584325"/>
          </a:xfrm>
          <a:prstGeom prst="wedgeRoundRectCallout">
            <a:avLst>
              <a:gd name="adj1" fmla="val 74407"/>
              <a:gd name="adj2" fmla="val -6611"/>
              <a:gd name="adj3" fmla="val 16667"/>
            </a:avLst>
          </a:prstGeom>
          <a:gradFill rotWithShape="0">
            <a:gsLst>
              <a:gs pos="0">
                <a:srgbClr val="FFFFFF"/>
              </a:gs>
              <a:gs pos="100000">
                <a:schemeClr val="hlink"/>
              </a:gs>
            </a:gsLst>
            <a:lin ang="5400000" scaled="1"/>
          </a:gra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司蒂阶积分性质或矩的性质</a:t>
            </a:r>
          </a:p>
        </p:txBody>
      </p:sp>
      <p:graphicFrame>
        <p:nvGraphicFramePr>
          <p:cNvPr id="49166" name="Object 14"/>
          <p:cNvGraphicFramePr>
            <a:graphicFrameLocks noChangeAspect="1"/>
          </p:cNvGraphicFramePr>
          <p:nvPr/>
        </p:nvGraphicFramePr>
        <p:xfrm>
          <a:off x="7761288" y="5713413"/>
          <a:ext cx="91440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公式" r:id="rId16" imgW="285535" imgH="171283" progId="Equation.3">
                  <p:embed/>
                </p:oleObj>
              </mc:Choice>
              <mc:Fallback>
                <p:oleObj name="公式" r:id="rId16" imgW="285535" imgH="17128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1288" y="5713413"/>
                        <a:ext cx="91440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utoUpdateAnimBg="0"/>
      <p:bldP spid="49159" grpId="0" autoUpdateAnimBg="0"/>
      <p:bldP spid="49163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631825" y="692150"/>
          <a:ext cx="3271838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公式" r:id="rId4" imgW="1162122" imgH="238190" progId="Equation.3">
                  <p:embed/>
                </p:oleObj>
              </mc:Choice>
              <mc:Fallback>
                <p:oleObj name="公式" r:id="rId4" imgW="1162122" imgH="23819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" y="692150"/>
                        <a:ext cx="3271838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3"/>
          <p:cNvGraphicFramePr>
            <a:graphicFrameLocks noGrp="1" noChangeAspect="1"/>
          </p:cNvGraphicFramePr>
          <p:nvPr>
            <p:ph idx="4294967295"/>
          </p:nvPr>
        </p:nvGraphicFramePr>
        <p:xfrm>
          <a:off x="3924300" y="711200"/>
          <a:ext cx="4608513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公式" r:id="rId6" imgW="1562226" imgH="209643" progId="Equation.3">
                  <p:embed/>
                </p:oleObj>
              </mc:Choice>
              <mc:Fallback>
                <p:oleObj name="公式" r:id="rId6" imgW="1562226" imgH="20964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711200"/>
                        <a:ext cx="4608513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2127250" y="1628775"/>
          <a:ext cx="42799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公式" r:id="rId8" imgW="1543131" imgH="171283" progId="Equation.3">
                  <p:embed/>
                </p:oleObj>
              </mc:Choice>
              <mc:Fallback>
                <p:oleObj name="公式" r:id="rId8" imgW="1543131" imgH="17128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0" y="1628775"/>
                        <a:ext cx="42799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2109788" y="2349500"/>
          <a:ext cx="521335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公式" r:id="rId10" imgW="1885951" imgH="171283" progId="Equation.3">
                  <p:embed/>
                </p:oleObj>
              </mc:Choice>
              <mc:Fallback>
                <p:oleObj name="公式" r:id="rId10" imgW="1885951" imgH="17128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2349500"/>
                        <a:ext cx="521335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2124075" y="3068638"/>
          <a:ext cx="2471738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公式" r:id="rId12" imgW="876143" imgH="199830" progId="Equation.3">
                  <p:embed/>
                </p:oleObj>
              </mc:Choice>
              <mc:Fallback>
                <p:oleObj name="公式" r:id="rId12" imgW="876143" imgH="19983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068638"/>
                        <a:ext cx="2471738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68313" y="3789363"/>
            <a:ext cx="8280400" cy="1260475"/>
            <a:chOff x="295" y="2387"/>
            <a:chExt cx="5216" cy="794"/>
          </a:xfrm>
        </p:grpSpPr>
        <p:sp>
          <p:nvSpPr>
            <p:cNvPr id="13324" name="Rectangle 8"/>
            <p:cNvSpPr>
              <a:spLocks noChangeArrowheads="1"/>
            </p:cNvSpPr>
            <p:nvPr/>
          </p:nvSpPr>
          <p:spPr bwMode="auto">
            <a:xfrm>
              <a:off x="295" y="2387"/>
              <a:ext cx="5216" cy="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>
                  <a:solidFill>
                    <a:srgbClr val="800000"/>
                  </a:solidFill>
                  <a:ea typeface="楷体_GB2312" pitchFamily="49" charset="-122"/>
                </a:rPr>
                <a:t>   </a:t>
              </a:r>
              <a:r>
                <a:rPr lang="zh-CN" altLang="en-US" b="1">
                  <a:solidFill>
                    <a:srgbClr val="800000"/>
                  </a:solidFill>
                  <a:ea typeface="楷体_GB2312" pitchFamily="49" charset="-122"/>
                </a:rPr>
                <a:t>性质</a:t>
              </a:r>
              <a:r>
                <a:rPr lang="en-US" altLang="zh-CN" b="1">
                  <a:solidFill>
                    <a:srgbClr val="800000"/>
                  </a:solidFill>
                  <a:ea typeface="楷体_GB2312" pitchFamily="49" charset="-122"/>
                </a:rPr>
                <a:t>1.5.2</a:t>
              </a:r>
              <a:r>
                <a:rPr lang="en-US" altLang="zh-CN" b="1">
                  <a:solidFill>
                    <a:srgbClr val="000066"/>
                  </a:solidFill>
                  <a:ea typeface="楷体_GB2312" pitchFamily="49" charset="-122"/>
                </a:rPr>
                <a:t> </a:t>
              </a:r>
              <a:r>
                <a:rPr lang="zh-CN" altLang="en-US" b="1">
                  <a:solidFill>
                    <a:srgbClr val="000066"/>
                  </a:solidFill>
                  <a:ea typeface="楷体_GB2312" pitchFamily="49" charset="-122"/>
                </a:rPr>
                <a:t>随机变量</a:t>
              </a:r>
              <a:r>
                <a:rPr lang="en-US" altLang="zh-CN" b="1" i="1">
                  <a:solidFill>
                    <a:srgbClr val="000066"/>
                  </a:solidFill>
                  <a:ea typeface="楷体_GB2312" pitchFamily="49" charset="-122"/>
                </a:rPr>
                <a:t>X</a:t>
              </a:r>
              <a:r>
                <a:rPr lang="zh-CN" altLang="en-US" b="1">
                  <a:solidFill>
                    <a:srgbClr val="000066"/>
                  </a:solidFill>
                  <a:ea typeface="楷体_GB2312" pitchFamily="49" charset="-122"/>
                </a:rPr>
                <a:t>的特征函数为           则</a:t>
              </a:r>
              <a:r>
                <a:rPr lang="en-US" altLang="zh-CN" b="1" i="1">
                  <a:solidFill>
                    <a:srgbClr val="000066"/>
                  </a:solidFill>
                  <a:ea typeface="楷体_GB2312" pitchFamily="49" charset="-122"/>
                </a:rPr>
                <a:t>Y</a:t>
              </a:r>
              <a:r>
                <a:rPr lang="en-US" altLang="zh-CN" b="1">
                  <a:solidFill>
                    <a:srgbClr val="000066"/>
                  </a:solidFill>
                  <a:ea typeface="楷体_GB2312" pitchFamily="49" charset="-122"/>
                </a:rPr>
                <a:t>= </a:t>
              </a:r>
              <a:r>
                <a:rPr lang="en-US" altLang="zh-CN" b="1" i="1">
                  <a:solidFill>
                    <a:srgbClr val="000066"/>
                  </a:solidFill>
                  <a:ea typeface="楷体_GB2312" pitchFamily="49" charset="-122"/>
                </a:rPr>
                <a:t>aX</a:t>
              </a:r>
              <a:r>
                <a:rPr lang="en-US" altLang="zh-CN" b="1">
                  <a:solidFill>
                    <a:srgbClr val="000066"/>
                  </a:solidFill>
                  <a:ea typeface="楷体_GB2312" pitchFamily="49" charset="-122"/>
                </a:rPr>
                <a:t>+</a:t>
              </a:r>
              <a:r>
                <a:rPr lang="en-US" altLang="zh-CN" b="1" i="1">
                  <a:solidFill>
                    <a:srgbClr val="000066"/>
                  </a:solidFill>
                  <a:ea typeface="楷体_GB2312" pitchFamily="49" charset="-122"/>
                </a:rPr>
                <a:t>b</a:t>
              </a:r>
              <a:r>
                <a:rPr lang="zh-CN" altLang="en-US" b="1">
                  <a:solidFill>
                    <a:srgbClr val="000066"/>
                  </a:solidFill>
                  <a:ea typeface="楷体_GB2312" pitchFamily="49" charset="-122"/>
                </a:rPr>
                <a:t>的特征函数是</a:t>
              </a:r>
            </a:p>
          </p:txBody>
        </p:sp>
        <p:graphicFrame>
          <p:nvGraphicFramePr>
            <p:cNvPr id="13325" name="Object 9"/>
            <p:cNvGraphicFramePr>
              <a:graphicFrameLocks noChangeAspect="1"/>
            </p:cNvGraphicFramePr>
            <p:nvPr/>
          </p:nvGraphicFramePr>
          <p:xfrm>
            <a:off x="4377" y="2432"/>
            <a:ext cx="626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9" name="公式" r:id="rId14" imgW="419199" imgH="190463" progId="Equation.3">
                    <p:embed/>
                  </p:oleObj>
                </mc:Choice>
                <mc:Fallback>
                  <p:oleObj name="公式" r:id="rId14" imgW="419199" imgH="190463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2432"/>
                          <a:ext cx="626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186" name="Object 10"/>
          <p:cNvGraphicFramePr>
            <a:graphicFrameLocks noChangeAspect="1"/>
          </p:cNvGraphicFramePr>
          <p:nvPr/>
        </p:nvGraphicFramePr>
        <p:xfrm>
          <a:off x="2576513" y="5119688"/>
          <a:ext cx="3198812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公式" r:id="rId16" imgW="1152353" imgH="199830" progId="Equation.3">
                  <p:embed/>
                </p:oleObj>
              </mc:Choice>
              <mc:Fallback>
                <p:oleObj name="公式" r:id="rId16" imgW="1152353" imgH="19983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513" y="5119688"/>
                        <a:ext cx="3198812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684213" y="5805488"/>
            <a:ext cx="21193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a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en-US" altLang="zh-CN" b="1" i="1">
                <a:solidFill>
                  <a:srgbClr val="000066"/>
                </a:solidFill>
                <a:ea typeface="楷体_GB2312" pitchFamily="49" charset="-122"/>
              </a:rPr>
              <a:t>b</a:t>
            </a:r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是常数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.</a:t>
            </a:r>
          </a:p>
        </p:txBody>
      </p:sp>
      <p:graphicFrame>
        <p:nvGraphicFramePr>
          <p:cNvPr id="50188" name="Object 12"/>
          <p:cNvGraphicFramePr>
            <a:graphicFrameLocks noChangeAspect="1"/>
          </p:cNvGraphicFramePr>
          <p:nvPr/>
        </p:nvGraphicFramePr>
        <p:xfrm>
          <a:off x="4606925" y="3068638"/>
          <a:ext cx="113347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公式" r:id="rId18" imgW="361914" imgH="171283" progId="Equation.3">
                  <p:embed/>
                </p:oleObj>
              </mc:Choice>
              <mc:Fallback>
                <p:oleObj name="公式" r:id="rId18" imgW="361914" imgH="17128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6925" y="3068638"/>
                        <a:ext cx="1133475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7" grpId="0"/>
    </p:bldLst>
  </p:timing>
</p:sld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33CC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ADE2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33CC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ADE2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33CC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ADE2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33CC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ADE2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33CC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ADE2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33CC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ADE2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33CC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ADE2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33CC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ADE2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33CC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ADE2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33CC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ADE2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33CC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ADE2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000000"/>
    </a:dk1>
    <a:lt1>
      <a:srgbClr val="33CC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ADE2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33CC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ADE2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0.xml><?xml version="1.0" encoding="utf-8"?>
<a:themeOverride xmlns:a="http://schemas.openxmlformats.org/drawingml/2006/main">
  <a:clrScheme name="">
    <a:dk1>
      <a:srgbClr val="000000"/>
    </a:dk1>
    <a:lt1>
      <a:srgbClr val="33CC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ADE2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1.xml><?xml version="1.0" encoding="utf-8"?>
<a:themeOverride xmlns:a="http://schemas.openxmlformats.org/drawingml/2006/main">
  <a:clrScheme name="">
    <a:dk1>
      <a:srgbClr val="000000"/>
    </a:dk1>
    <a:lt1>
      <a:srgbClr val="33CC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ADE2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2.xml><?xml version="1.0" encoding="utf-8"?>
<a:themeOverride xmlns:a="http://schemas.openxmlformats.org/drawingml/2006/main">
  <a:clrScheme name="">
    <a:dk1>
      <a:srgbClr val="000000"/>
    </a:dk1>
    <a:lt1>
      <a:srgbClr val="33CC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ADE2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3.xml><?xml version="1.0" encoding="utf-8"?>
<a:themeOverride xmlns:a="http://schemas.openxmlformats.org/drawingml/2006/main">
  <a:clrScheme name="">
    <a:dk1>
      <a:srgbClr val="000000"/>
    </a:dk1>
    <a:lt1>
      <a:srgbClr val="33CC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ADE2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4.xml><?xml version="1.0" encoding="utf-8"?>
<a:themeOverride xmlns:a="http://schemas.openxmlformats.org/drawingml/2006/main">
  <a:clrScheme name="">
    <a:dk1>
      <a:srgbClr val="000000"/>
    </a:dk1>
    <a:lt1>
      <a:srgbClr val="33CC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ADE2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5.xml><?xml version="1.0" encoding="utf-8"?>
<a:themeOverride xmlns:a="http://schemas.openxmlformats.org/drawingml/2006/main">
  <a:clrScheme name="">
    <a:dk1>
      <a:srgbClr val="000000"/>
    </a:dk1>
    <a:lt1>
      <a:srgbClr val="33CC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ADE2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6.xml><?xml version="1.0" encoding="utf-8"?>
<a:themeOverride xmlns:a="http://schemas.openxmlformats.org/drawingml/2006/main">
  <a:clrScheme name="">
    <a:dk1>
      <a:srgbClr val="000000"/>
    </a:dk1>
    <a:lt1>
      <a:srgbClr val="33CC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ADE2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7.xml><?xml version="1.0" encoding="utf-8"?>
<a:themeOverride xmlns:a="http://schemas.openxmlformats.org/drawingml/2006/main">
  <a:clrScheme name="">
    <a:dk1>
      <a:srgbClr val="000000"/>
    </a:dk1>
    <a:lt1>
      <a:srgbClr val="33CC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ADE2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8.xml><?xml version="1.0" encoding="utf-8"?>
<a:themeOverride xmlns:a="http://schemas.openxmlformats.org/drawingml/2006/main">
  <a:clrScheme name="">
    <a:dk1>
      <a:srgbClr val="000000"/>
    </a:dk1>
    <a:lt1>
      <a:srgbClr val="33CC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ADE2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9.xml><?xml version="1.0" encoding="utf-8"?>
<a:themeOverride xmlns:a="http://schemas.openxmlformats.org/drawingml/2006/main">
  <a:clrScheme name="">
    <a:dk1>
      <a:srgbClr val="000000"/>
    </a:dk1>
    <a:lt1>
      <a:srgbClr val="33CC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ADE2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33CC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ADE2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33CC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ADE2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33CC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ADE2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33CC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ADE2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33CC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ADE2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33CC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ADE2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33CC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ADE2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</TotalTime>
  <Words>924</Words>
  <Application>Microsoft Office PowerPoint</Application>
  <PresentationFormat>全屏显示(4:3)</PresentationFormat>
  <Paragraphs>146</Paragraphs>
  <Slides>32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楷体_GB2312</vt:lpstr>
      <vt:lpstr>宋体</vt:lpstr>
      <vt:lpstr>Kunstler Script</vt:lpstr>
      <vt:lpstr>Symbol</vt:lpstr>
      <vt:lpstr>Times New Roman</vt:lpstr>
      <vt:lpstr>Wingdings</vt:lpstr>
      <vt:lpstr>1_默认设计模板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aaa</dc:creator>
  <cp:lastModifiedBy>sy tan</cp:lastModifiedBy>
  <cp:revision>121</cp:revision>
  <dcterms:created xsi:type="dcterms:W3CDTF">2003-08-16T06:27:43Z</dcterms:created>
  <dcterms:modified xsi:type="dcterms:W3CDTF">2017-09-27T05:58:26Z</dcterms:modified>
</cp:coreProperties>
</file>