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0" r:id="rId4"/>
    <p:sldId id="261" r:id="rId5"/>
    <p:sldId id="3464" r:id="rId6"/>
    <p:sldId id="3488" r:id="rId7"/>
    <p:sldId id="3484" r:id="rId8"/>
    <p:sldId id="3489" r:id="rId9"/>
    <p:sldId id="3495" r:id="rId10"/>
    <p:sldId id="3493" r:id="rId11"/>
    <p:sldId id="3494" r:id="rId12"/>
    <p:sldId id="3492" r:id="rId13"/>
    <p:sldId id="3496" r:id="rId14"/>
    <p:sldId id="3491" r:id="rId15"/>
    <p:sldId id="3490" r:id="rId16"/>
    <p:sldId id="3497" r:id="rId17"/>
    <p:sldId id="3498" r:id="rId18"/>
    <p:sldId id="3499" r:id="rId19"/>
    <p:sldId id="3500" r:id="rId20"/>
    <p:sldId id="35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6200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3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2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5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01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5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93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16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93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3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5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9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5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2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notesSlide" Target="../notesSlides/notesSlide5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3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87807" y="-1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87" y="1663933"/>
            <a:ext cx="7138414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spc="600" dirty="0">
                <a:latin typeface="幼圆" panose="02010509060101010101" pitchFamily="49" charset="-122"/>
                <a:ea typeface="幼圆" panose="02010509060101010101" pitchFamily="49" charset="-122"/>
              </a:rPr>
              <a:t>上海滩的拆迁</a:t>
            </a:r>
            <a:r>
              <a:rPr lang="zh-CN" altLang="en-US" sz="6000" b="1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难题案例分析</a:t>
            </a:r>
            <a:endParaRPr lang="zh-CN" altLang="en-US" sz="6000" b="1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248491" y="2058105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=""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811300" y="2049741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=""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=""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1596788" y="4257058"/>
            <a:ext cx="6284677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学校：电子科技大学    课程：工程伦理与学术道德</a:t>
            </a:r>
            <a:endParaRPr lang="en-US" altLang="zh-CN" sz="1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答辩</a:t>
            </a:r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组：第十二组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078514" y="239846"/>
            <a:ext cx="3616315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不愿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拆迁的陈奶奶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0333" y="1064525"/>
            <a:ext cx="2878181" cy="51110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76" y="1355909"/>
            <a:ext cx="2515858" cy="44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0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121282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征收事务所经理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9390" y="1091821"/>
            <a:ext cx="2878181" cy="51110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50" y="1084435"/>
            <a:ext cx="1752284" cy="52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3984805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不愿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拆迁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的宋家兄妹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9390" y="1091821"/>
            <a:ext cx="2878181" cy="51110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1576" y="417951"/>
            <a:ext cx="2895002" cy="58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448829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征收事务所工作人员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9390" y="1091821"/>
            <a:ext cx="2878181" cy="51110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484" y="1061778"/>
            <a:ext cx="3864426" cy="48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7" y="226198"/>
            <a:ext cx="4503420" cy="92589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已经签约拆迁的余大叔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9390" y="1091821"/>
            <a:ext cx="2878181" cy="51110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976" y="1028999"/>
            <a:ext cx="3425148" cy="53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住建委王主任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9390" y="1091821"/>
            <a:ext cx="2878181" cy="51110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1384" y="1050167"/>
            <a:ext cx="2646225" cy="51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4214" y="1065318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=""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FOUR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401038" y="2850172"/>
            <a:ext cx="3675927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案例分析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59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1516409" y="2334440"/>
            <a:ext cx="1158517" cy="2000249"/>
            <a:chOff x="1449" y="1496"/>
            <a:chExt cx="730" cy="126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5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/>
              <a:endParaRPr lang="zh-CN" altLang="en-US" sz="2399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8"/>
            <p:cNvSpPr/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/>
              <a:endParaRPr lang="zh-CN" altLang="en-US" sz="2399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案例分析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8984" y="2920621"/>
            <a:ext cx="5622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各利益主体具有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经济人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道德人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双重</a:t>
            </a:r>
            <a:r>
              <a:rPr lang="zh-CN" altLang="zh-CN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身份</a:t>
            </a:r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96" y="-736979"/>
            <a:ext cx="6138789" cy="73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grpSp>
        <p:nvGrpSpPr>
          <p:cNvPr id="3" name="Group 21"/>
          <p:cNvGrpSpPr>
            <a:grpSpLocks noChangeAspect="1"/>
          </p:cNvGrpSpPr>
          <p:nvPr/>
        </p:nvGrpSpPr>
        <p:grpSpPr bwMode="auto">
          <a:xfrm>
            <a:off x="1641175" y="2381313"/>
            <a:ext cx="1209301" cy="1979613"/>
            <a:chOff x="3270" y="1510"/>
            <a:chExt cx="762" cy="124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Freeform 22"/>
            <p:cNvSpPr/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/>
              <a:endParaRPr lang="zh-CN" altLang="en-US" sz="2399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/>
              <a:endParaRPr lang="zh-CN" altLang="en-US" sz="2399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案例分析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43701" y="2197290"/>
            <a:ext cx="5622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制度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的首要价值是体现社会公平、正义，以正义的制度作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“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他律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”</a:t>
            </a:r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来保障利益主体的合法权益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53" y="-627797"/>
            <a:ext cx="6138789" cy="73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8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grpSp>
        <p:nvGrpSpPr>
          <p:cNvPr id="4" name="Group 26"/>
          <p:cNvGrpSpPr>
            <a:grpSpLocks noChangeAspect="1"/>
          </p:cNvGrpSpPr>
          <p:nvPr/>
        </p:nvGrpSpPr>
        <p:grpSpPr bwMode="auto">
          <a:xfrm>
            <a:off x="1517612" y="2423844"/>
            <a:ext cx="1199779" cy="1973263"/>
            <a:chOff x="5100" y="1511"/>
            <a:chExt cx="756" cy="124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2" name="Freeform 27"/>
            <p:cNvSpPr/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/>
              <a:endParaRPr lang="zh-CN" altLang="en-US" sz="2399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/>
            <a:lstStyle/>
            <a:p>
              <a:pPr algn="ctr"/>
              <a:endParaRPr lang="zh-CN" altLang="en-US" sz="2399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786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案例分析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6155" y="2797791"/>
            <a:ext cx="5622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latin typeface="幼圆" panose="02010509060101010101" pitchFamily="49" charset="-122"/>
                <a:ea typeface="幼圆" panose="02010509060101010101" pitchFamily="49" charset="-122"/>
              </a:rPr>
              <a:t>各利益主体还应当切实履行道德责任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53" y="-627797"/>
            <a:ext cx="6138789" cy="73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="" xmlns:a16="http://schemas.microsoft.com/office/drawing/2014/main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sp>
        <p:nvSpPr>
          <p:cNvPr id="28" name="标题 1">
            <a:extLst>
              <a:ext uri="{FF2B5EF4-FFF2-40B4-BE49-F238E27FC236}">
                <a16:creationId xmlns="" xmlns:a16="http://schemas.microsoft.com/office/drawing/2014/main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CN" altLang="en-US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86" y="255836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="" xmlns:a16="http://schemas.microsoft.com/office/drawing/2014/main" id="{F8F4A70D-B946-42A9-B086-EBD455FE2E47}"/>
              </a:ext>
            </a:extLst>
          </p:cNvPr>
          <p:cNvGrpSpPr/>
          <p:nvPr/>
        </p:nvGrpSpPr>
        <p:grpSpPr>
          <a:xfrm>
            <a:off x="5178964" y="1630865"/>
            <a:ext cx="4422191" cy="690740"/>
            <a:chOff x="6921011" y="1620406"/>
            <a:chExt cx="4422191" cy="690740"/>
          </a:xfrm>
        </p:grpSpPr>
        <p:grpSp>
          <p:nvGrpSpPr>
            <p:cNvPr id="30" name="组 26">
              <a:extLst>
                <a:ext uri="{FF2B5EF4-FFF2-40B4-BE49-F238E27FC236}">
                  <a16:creationId xmlns="" xmlns:a16="http://schemas.microsoft.com/office/drawing/2014/main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="" xmlns:a16="http://schemas.microsoft.com/office/drawing/2014/main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="" xmlns:a16="http://schemas.microsoft.com/office/drawing/2014/main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="" xmlns:a16="http://schemas.microsoft.com/office/drawing/2014/main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lvl="0" algn="l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案例回顾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="" xmlns:a16="http://schemas.microsoft.com/office/drawing/2014/main" id="{EF9BDAC5-E370-4477-AF7F-A9B0E11947BE}"/>
              </a:ext>
            </a:extLst>
          </p:cNvPr>
          <p:cNvGrpSpPr/>
          <p:nvPr/>
        </p:nvGrpSpPr>
        <p:grpSpPr>
          <a:xfrm>
            <a:off x="5190118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="" xmlns:a16="http://schemas.microsoft.com/office/drawing/2014/main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="" xmlns:a16="http://schemas.microsoft.com/office/drawing/2014/main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="" xmlns:a16="http://schemas.microsoft.com/office/drawing/2014/main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="" xmlns:a16="http://schemas.microsoft.com/office/drawing/2014/main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="" xmlns:a16="http://schemas.microsoft.com/office/drawing/2014/main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744693"/>
              <a:ext cx="36747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事情造成原因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="" xmlns:a16="http://schemas.microsoft.com/office/drawing/2014/main" id="{FE896951-68A8-4429-AB29-90405195B634}"/>
              </a:ext>
            </a:extLst>
          </p:cNvPr>
          <p:cNvGrpSpPr/>
          <p:nvPr/>
        </p:nvGrpSpPr>
        <p:grpSpPr>
          <a:xfrm>
            <a:off x="5178964" y="3719341"/>
            <a:ext cx="4492309" cy="690740"/>
            <a:chOff x="6921011" y="3708882"/>
            <a:chExt cx="4492309" cy="690740"/>
          </a:xfrm>
        </p:grpSpPr>
        <p:grpSp>
          <p:nvGrpSpPr>
            <p:cNvPr id="42" name="组 32">
              <a:extLst>
                <a:ext uri="{FF2B5EF4-FFF2-40B4-BE49-F238E27FC236}">
                  <a16:creationId xmlns="" xmlns:a16="http://schemas.microsoft.com/office/drawing/2014/main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="" xmlns:a16="http://schemas.microsoft.com/office/drawing/2014/main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="" xmlns:a16="http://schemas.microsoft.com/office/drawing/2014/main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="" xmlns:a16="http://schemas.microsoft.com/office/drawing/2014/main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利益相关各方陈述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="" xmlns:a16="http://schemas.microsoft.com/office/drawing/2014/main" id="{7B5A016C-9EBD-4527-8F5C-0CFDBE68DCDC}"/>
              </a:ext>
            </a:extLst>
          </p:cNvPr>
          <p:cNvGrpSpPr/>
          <p:nvPr/>
        </p:nvGrpSpPr>
        <p:grpSpPr>
          <a:xfrm>
            <a:off x="5183433" y="4761740"/>
            <a:ext cx="4303574" cy="690740"/>
            <a:chOff x="6925480" y="4751281"/>
            <a:chExt cx="4303574" cy="690740"/>
          </a:xfrm>
        </p:grpSpPr>
        <p:grpSp>
          <p:nvGrpSpPr>
            <p:cNvPr id="48" name="组 36">
              <a:extLst>
                <a:ext uri="{FF2B5EF4-FFF2-40B4-BE49-F238E27FC236}">
                  <a16:creationId xmlns="" xmlns:a16="http://schemas.microsoft.com/office/drawing/2014/main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="" xmlns:a16="http://schemas.microsoft.com/office/drawing/2014/main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="" xmlns:a16="http://schemas.microsoft.com/office/drawing/2014/main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="" xmlns:a16="http://schemas.microsoft.com/office/drawing/2014/main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CD8F225D-F6BF-47BB-93D9-F75041B95CC0}"/>
                </a:ext>
              </a:extLst>
            </p:cNvPr>
            <p:cNvSpPr txBox="1"/>
            <p:nvPr/>
          </p:nvSpPr>
          <p:spPr>
            <a:xfrm flipH="1">
              <a:off x="7659221" y="4810247"/>
              <a:ext cx="35698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案例分析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DF77F747-26F6-49AB-98C2-838398FC2A0E}"/>
              </a:ext>
            </a:extLst>
          </p:cNvPr>
          <p:cNvSpPr/>
          <p:nvPr/>
        </p:nvSpPr>
        <p:spPr>
          <a:xfrm>
            <a:off x="1787807" y="-1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87" y="1663933"/>
            <a:ext cx="7138414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b="1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谢谢大家</a:t>
            </a:r>
            <a:endParaRPr lang="zh-CN" altLang="en-US" sz="6000" b="1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76149B32-B38A-4288-B1C6-67DF1629A67F}"/>
              </a:ext>
            </a:extLst>
          </p:cNvPr>
          <p:cNvGrpSpPr/>
          <p:nvPr/>
        </p:nvGrpSpPr>
        <p:grpSpPr>
          <a:xfrm>
            <a:off x="1248491" y="2058105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="" xmlns:a16="http://schemas.microsoft.com/office/drawing/2014/main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="" xmlns:a16="http://schemas.microsoft.com/office/drawing/2014/main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4C6C0111-82B9-4549-85B0-A4F4A7F7F6C6}"/>
              </a:ext>
            </a:extLst>
          </p:cNvPr>
          <p:cNvGrpSpPr/>
          <p:nvPr/>
        </p:nvGrpSpPr>
        <p:grpSpPr>
          <a:xfrm flipH="1">
            <a:off x="9811300" y="2049741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="" xmlns:a16="http://schemas.microsoft.com/office/drawing/2014/main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1" name="标题 1">
            <a:extLst>
              <a:ext uri="{FF2B5EF4-FFF2-40B4-BE49-F238E27FC236}">
                <a16:creationId xmlns="" xmlns:a16="http://schemas.microsoft.com/office/drawing/2014/main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1596788" y="4257058"/>
            <a:ext cx="6284677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学校：电子科技大学    课程：工程伦理与学术道德</a:t>
            </a:r>
            <a:endParaRPr lang="en-US" altLang="zh-CN" sz="1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sz="18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800" b="1" dirty="0">
                <a:latin typeface="幼圆" panose="02010509060101010101" pitchFamily="49" charset="-122"/>
                <a:ea typeface="幼圆" panose="02010509060101010101" pitchFamily="49" charset="-122"/>
              </a:rPr>
              <a:t>答辩</a:t>
            </a:r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组：第十二组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2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6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=""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2028836" y="2795582"/>
            <a:ext cx="2352096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 例 回 顾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案例回顾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151269DC-B342-4180-B73B-3EBF59A75568}"/>
              </a:ext>
            </a:extLst>
          </p:cNvPr>
          <p:cNvGrpSpPr/>
          <p:nvPr/>
        </p:nvGrpSpPr>
        <p:grpSpPr>
          <a:xfrm>
            <a:off x="5647225" y="2900748"/>
            <a:ext cx="672559" cy="758844"/>
            <a:chOff x="5960470" y="3606237"/>
            <a:chExt cx="672558" cy="758844"/>
          </a:xfrm>
        </p:grpSpPr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="" xmlns:a16="http://schemas.microsoft.com/office/drawing/2014/main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A53AE0C0-1069-4C23-9C5D-EBDF79985708}"/>
              </a:ext>
            </a:extLst>
          </p:cNvPr>
          <p:cNvGrpSpPr/>
          <p:nvPr/>
        </p:nvGrpSpPr>
        <p:grpSpPr>
          <a:xfrm>
            <a:off x="5631735" y="1319504"/>
            <a:ext cx="672559" cy="758844"/>
            <a:chOff x="5960470" y="4870260"/>
            <a:chExt cx="672558" cy="758844"/>
          </a:xfrm>
        </p:grpSpPr>
        <p:sp>
          <p:nvSpPr>
            <p:cNvPr id="27" name="Freeform 5">
              <a:extLst>
                <a:ext uri="{FF2B5EF4-FFF2-40B4-BE49-F238E27FC236}">
                  <a16:creationId xmlns="" xmlns:a16="http://schemas.microsoft.com/office/drawing/2014/main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AutoShape 117">
              <a:extLst>
                <a:ext uri="{FF2B5EF4-FFF2-40B4-BE49-F238E27FC236}">
                  <a16:creationId xmlns="" xmlns:a16="http://schemas.microsoft.com/office/drawing/2014/main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sp>
        <p:nvSpPr>
          <p:cNvPr id="33" name="TextBox 41">
            <a:extLst>
              <a:ext uri="{FF2B5EF4-FFF2-40B4-BE49-F238E27FC236}">
                <a16:creationId xmlns="" xmlns:a16="http://schemas.microsoft.com/office/drawing/2014/main" id="{762FE5FD-CBC2-46CA-AC60-D782C9B5265B}"/>
              </a:ext>
            </a:extLst>
          </p:cNvPr>
          <p:cNvSpPr txBox="1"/>
          <p:nvPr/>
        </p:nvSpPr>
        <p:spPr>
          <a:xfrm>
            <a:off x="6419025" y="2969173"/>
            <a:ext cx="4758490" cy="2631845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上海，中国的经济和金融中心，繁华的国际大都市，淮海路位于上海的黄金地段，是这座城市里最著名的商业街之一。尚贤坊历经近百年的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沧桑。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2014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月，黄浦区宣布启动对尚贤坊的改造，拆迁顿时成为极富争议的话题。 </a:t>
            </a:r>
          </a:p>
        </p:txBody>
      </p:sp>
      <p:sp>
        <p:nvSpPr>
          <p:cNvPr id="36" name="TextBox 49">
            <a:extLst>
              <a:ext uri="{FF2B5EF4-FFF2-40B4-BE49-F238E27FC236}">
                <a16:creationId xmlns="" xmlns:a16="http://schemas.microsoft.com/office/drawing/2014/main" id="{A3F1D78C-8AF7-4556-BC67-D6AB9DE156CC}"/>
              </a:ext>
            </a:extLst>
          </p:cNvPr>
          <p:cNvSpPr txBox="1"/>
          <p:nvPr/>
        </p:nvSpPr>
        <p:spPr>
          <a:xfrm>
            <a:off x="6427698" y="1303915"/>
            <a:ext cx="3453281" cy="1154518"/>
          </a:xfrm>
          <a:prstGeom prst="rect">
            <a:avLst/>
          </a:prstGeom>
          <a:noFill/>
        </p:spPr>
        <p:txBody>
          <a:bodyPr wrap="square" lIns="46072" tIns="23036" rIns="46072" bIns="23036" rtlCol="0">
            <a:spAutoFit/>
          </a:bodyPr>
          <a:lstStyle>
            <a:defPPr>
              <a:defRPr lang="zh-CN"/>
            </a:defPPr>
            <a:lvl1pPr defTabSz="1219170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拆迁，社会矛盾的焦点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强拆，极富争议的话题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0" y="1378423"/>
            <a:ext cx="4476465" cy="4476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案例回顾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C1E8AEC4-0EC9-4E43-90C2-F9BD0DC7424E}"/>
              </a:ext>
            </a:extLst>
          </p:cNvPr>
          <p:cNvGrpSpPr/>
          <p:nvPr/>
        </p:nvGrpSpPr>
        <p:grpSpPr>
          <a:xfrm>
            <a:off x="3804633" y="2525323"/>
            <a:ext cx="4586846" cy="3083129"/>
            <a:chOff x="3815518" y="2283310"/>
            <a:chExt cx="4586846" cy="3083129"/>
          </a:xfrm>
        </p:grpSpPr>
        <p:grpSp>
          <p:nvGrpSpPr>
            <p:cNvPr id="25" name="iSľidê">
              <a:extLst>
                <a:ext uri="{FF2B5EF4-FFF2-40B4-BE49-F238E27FC236}">
                  <a16:creationId xmlns="" xmlns:a16="http://schemas.microsoft.com/office/drawing/2014/main" id="{00D0D5F6-B36A-469B-8B13-02EB31F339F3}"/>
                </a:ext>
              </a:extLst>
            </p:cNvPr>
            <p:cNvGrpSpPr/>
            <p:nvPr/>
          </p:nvGrpSpPr>
          <p:grpSpPr>
            <a:xfrm>
              <a:off x="4538775" y="2283310"/>
              <a:ext cx="3083130" cy="3083129"/>
              <a:chOff x="1038732" y="2067448"/>
              <a:chExt cx="3448493" cy="3448493"/>
            </a:xfrm>
          </p:grpSpPr>
          <p:sp>
            <p:nvSpPr>
              <p:cNvPr id="51" name="PA-iṥļíḓe">
                <a:extLst>
                  <a:ext uri="{FF2B5EF4-FFF2-40B4-BE49-F238E27FC236}">
                    <a16:creationId xmlns="" xmlns:a16="http://schemas.microsoft.com/office/drawing/2014/main" id="{089FA418-AC54-4C67-9437-0CEF89DDAF1A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038732" y="2067448"/>
                <a:ext cx="3448493" cy="3448493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PA-îşḷiďe">
                <a:extLst>
                  <a:ext uri="{FF2B5EF4-FFF2-40B4-BE49-F238E27FC236}">
                    <a16:creationId xmlns="" xmlns:a16="http://schemas.microsoft.com/office/drawing/2014/main" id="{72A406B8-23D1-4E33-BBC7-33AAAC39214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349735" y="2378451"/>
                <a:ext cx="2826487" cy="2826487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3" name="PA-îṧḷiďê">
                <a:extLst>
                  <a:ext uri="{FF2B5EF4-FFF2-40B4-BE49-F238E27FC236}">
                    <a16:creationId xmlns="" xmlns:a16="http://schemas.microsoft.com/office/drawing/2014/main" id="{72137BDC-7EF2-465F-9EC9-221C3CFA628E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661126" y="2689842"/>
                <a:ext cx="2203704" cy="2203704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4" name="PA-iŝḷîdè">
                <a:extLst>
                  <a:ext uri="{FF2B5EF4-FFF2-40B4-BE49-F238E27FC236}">
                    <a16:creationId xmlns="" xmlns:a16="http://schemas.microsoft.com/office/drawing/2014/main" id="{C71F5657-BFC1-4D8A-A84C-DD442D32D66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972022" y="3000738"/>
                <a:ext cx="1581912" cy="1581912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PA-îṥ1îḑè">
                <a:extLst>
                  <a:ext uri="{FF2B5EF4-FFF2-40B4-BE49-F238E27FC236}">
                    <a16:creationId xmlns="" xmlns:a16="http://schemas.microsoft.com/office/drawing/2014/main" id="{DE1F0025-C87E-415D-93A7-79F4AAFA90F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 rot="16200000">
                <a:off x="1038732" y="2067448"/>
                <a:ext cx="3448493" cy="3448493"/>
              </a:xfrm>
              <a:prstGeom prst="arc">
                <a:avLst>
                  <a:gd name="adj1" fmla="val 16200000"/>
                  <a:gd name="adj2" fmla="val 3311219"/>
                </a:avLst>
              </a:prstGeom>
              <a:noFill/>
              <a:ln w="190500" cap="rnd" cmpd="sng" algn="ctr">
                <a:solidFill>
                  <a:srgbClr val="F7BFA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PA-íṧḻïḑè">
                <a:extLst>
                  <a:ext uri="{FF2B5EF4-FFF2-40B4-BE49-F238E27FC236}">
                    <a16:creationId xmlns="" xmlns:a16="http://schemas.microsoft.com/office/drawing/2014/main" id="{6511EA73-9AA4-4FC7-9C11-FADE8F445138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16200000">
                <a:off x="1349735" y="2378451"/>
                <a:ext cx="2826487" cy="2826487"/>
              </a:xfrm>
              <a:prstGeom prst="arc">
                <a:avLst>
                  <a:gd name="adj1" fmla="val 16200000"/>
                  <a:gd name="adj2" fmla="val 5572200"/>
                </a:avLst>
              </a:prstGeom>
              <a:noFill/>
              <a:ln w="190500" cap="rnd" cmpd="sng" algn="ctr">
                <a:solidFill>
                  <a:srgbClr val="CDE4F6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PA-íSḷiḍé">
                <a:extLst>
                  <a:ext uri="{FF2B5EF4-FFF2-40B4-BE49-F238E27FC236}">
                    <a16:creationId xmlns="" xmlns:a16="http://schemas.microsoft.com/office/drawing/2014/main" id="{AD880387-2EE7-4A00-9A2E-FB56964D183E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 rot="16200000">
                <a:off x="1661126" y="2689842"/>
                <a:ext cx="2203704" cy="2203704"/>
              </a:xfrm>
              <a:prstGeom prst="arc">
                <a:avLst>
                  <a:gd name="adj1" fmla="val 16200000"/>
                  <a:gd name="adj2" fmla="val 8461535"/>
                </a:avLst>
              </a:prstGeom>
              <a:noFill/>
              <a:ln w="190500" cap="rnd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PA-îṣľíḑè">
                <a:extLst>
                  <a:ext uri="{FF2B5EF4-FFF2-40B4-BE49-F238E27FC236}">
                    <a16:creationId xmlns="" xmlns:a16="http://schemas.microsoft.com/office/drawing/2014/main" id="{4637108B-266A-4D08-AEC4-B0A510CC9EB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 rot="16200000">
                <a:off x="1972022" y="3000738"/>
                <a:ext cx="1581912" cy="1581912"/>
              </a:xfrm>
              <a:prstGeom prst="arc">
                <a:avLst>
                  <a:gd name="adj1" fmla="val 16200000"/>
                  <a:gd name="adj2" fmla="val 13375041"/>
                </a:avLst>
              </a:prstGeom>
              <a:noFill/>
              <a:ln w="190500" cap="rnd" cmpd="sng" algn="ctr">
                <a:solidFill>
                  <a:srgbClr val="F7BFA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6" name="îSḷíḋê">
              <a:extLst>
                <a:ext uri="{FF2B5EF4-FFF2-40B4-BE49-F238E27FC236}">
                  <a16:creationId xmlns="" xmlns:a16="http://schemas.microsoft.com/office/drawing/2014/main" id="{EF467288-D950-4F3B-ADDF-207A76AE1611}"/>
                </a:ext>
              </a:extLst>
            </p:cNvPr>
            <p:cNvGrpSpPr/>
            <p:nvPr/>
          </p:nvGrpSpPr>
          <p:grpSpPr>
            <a:xfrm>
              <a:off x="3815518" y="2347910"/>
              <a:ext cx="437958" cy="437958"/>
              <a:chOff x="1427243" y="1987229"/>
              <a:chExt cx="1016000" cy="1016000"/>
            </a:xfrm>
            <a:effectLst/>
          </p:grpSpPr>
          <p:sp>
            <p:nvSpPr>
              <p:cNvPr id="49" name="PA-išľiďé">
                <a:extLst>
                  <a:ext uri="{FF2B5EF4-FFF2-40B4-BE49-F238E27FC236}">
                    <a16:creationId xmlns="" xmlns:a16="http://schemas.microsoft.com/office/drawing/2014/main" id="{194FE86E-CB26-4B65-8C68-CB143861B3B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rgbClr val="F7BFA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0" name="PA-ïśḻïḓe">
                <a:extLst>
                  <a:ext uri="{FF2B5EF4-FFF2-40B4-BE49-F238E27FC236}">
                    <a16:creationId xmlns="" xmlns:a16="http://schemas.microsoft.com/office/drawing/2014/main" id="{FBB6BF5B-ABD6-4C32-A76B-F9C44E69E32A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7" name="íşḻíḍè">
              <a:extLst>
                <a:ext uri="{FF2B5EF4-FFF2-40B4-BE49-F238E27FC236}">
                  <a16:creationId xmlns="" xmlns:a16="http://schemas.microsoft.com/office/drawing/2014/main" id="{1FC4C1C3-9388-4842-9D2A-BDC682DEB6A7}"/>
                </a:ext>
              </a:extLst>
            </p:cNvPr>
            <p:cNvGrpSpPr/>
            <p:nvPr/>
          </p:nvGrpSpPr>
          <p:grpSpPr>
            <a:xfrm>
              <a:off x="3815518" y="4194780"/>
              <a:ext cx="437958" cy="437958"/>
              <a:chOff x="1427243" y="3314803"/>
              <a:chExt cx="1016000" cy="1016000"/>
            </a:xfrm>
            <a:effectLst/>
          </p:grpSpPr>
          <p:sp>
            <p:nvSpPr>
              <p:cNvPr id="47" name="PA-iṡľïḑe">
                <a:extLst>
                  <a:ext uri="{FF2B5EF4-FFF2-40B4-BE49-F238E27FC236}">
                    <a16:creationId xmlns="" xmlns:a16="http://schemas.microsoft.com/office/drawing/2014/main" id="{2F4C2D7A-AE47-4D3C-9621-0BA50755C0E4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8" name="PA-ïśľíḋè">
                <a:extLst>
                  <a:ext uri="{FF2B5EF4-FFF2-40B4-BE49-F238E27FC236}">
                    <a16:creationId xmlns="" xmlns:a16="http://schemas.microsoft.com/office/drawing/2014/main" id="{58946C74-8174-4F60-B298-D0B7227EE364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8" name="íšlïḓe">
              <a:extLst>
                <a:ext uri="{FF2B5EF4-FFF2-40B4-BE49-F238E27FC236}">
                  <a16:creationId xmlns="" xmlns:a16="http://schemas.microsoft.com/office/drawing/2014/main" id="{68DC105A-2FC8-438C-8D53-F925B1397C01}"/>
                </a:ext>
              </a:extLst>
            </p:cNvPr>
            <p:cNvGrpSpPr/>
            <p:nvPr/>
          </p:nvGrpSpPr>
          <p:grpSpPr>
            <a:xfrm>
              <a:off x="7964406" y="4194780"/>
              <a:ext cx="437958" cy="437958"/>
              <a:chOff x="6262908" y="3314803"/>
              <a:chExt cx="1016000" cy="1016000"/>
            </a:xfrm>
            <a:effectLst/>
          </p:grpSpPr>
          <p:sp>
            <p:nvSpPr>
              <p:cNvPr id="40" name="PA-îś1iḑè">
                <a:extLst>
                  <a:ext uri="{FF2B5EF4-FFF2-40B4-BE49-F238E27FC236}">
                    <a16:creationId xmlns="" xmlns:a16="http://schemas.microsoft.com/office/drawing/2014/main" id="{2C0E26A9-19D5-489B-8074-B7A39FA3F7B3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rgbClr val="F7BFA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pSp>
            <p:nvGrpSpPr>
              <p:cNvPr id="41" name="ï$líḋe">
                <a:extLst>
                  <a:ext uri="{FF2B5EF4-FFF2-40B4-BE49-F238E27FC236}">
                    <a16:creationId xmlns="" xmlns:a16="http://schemas.microsoft.com/office/drawing/2014/main" id="{754306E6-10BB-4F6E-99BE-9F366812A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2682" y="3643499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42" name="PA-íṧļïḓê">
                  <a:extLst>
                    <a:ext uri="{FF2B5EF4-FFF2-40B4-BE49-F238E27FC236}">
                      <a16:creationId xmlns="" xmlns:a16="http://schemas.microsoft.com/office/drawing/2014/main" id="{7B041DDA-39C2-4E1A-A13C-E88013D0F5BD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3" name="PA-îṥḻïḓe">
                  <a:extLst>
                    <a:ext uri="{FF2B5EF4-FFF2-40B4-BE49-F238E27FC236}">
                      <a16:creationId xmlns="" xmlns:a16="http://schemas.microsoft.com/office/drawing/2014/main" id="{4C48F988-2E36-4934-9A88-9C42F3D7B10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4" name="PA-işļidè">
                  <a:extLst>
                    <a:ext uri="{FF2B5EF4-FFF2-40B4-BE49-F238E27FC236}">
                      <a16:creationId xmlns="" xmlns:a16="http://schemas.microsoft.com/office/drawing/2014/main" id="{82E0CD85-8681-4632-A909-4574A4F483A3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5" name="PA-îş1ide">
                  <a:extLst>
                    <a:ext uri="{FF2B5EF4-FFF2-40B4-BE49-F238E27FC236}">
                      <a16:creationId xmlns="" xmlns:a16="http://schemas.microsoft.com/office/drawing/2014/main" id="{E748EA20-F67F-4062-8276-737E1954446B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6" name="PA-is1íḓe">
                  <a:extLst>
                    <a:ext uri="{FF2B5EF4-FFF2-40B4-BE49-F238E27FC236}">
                      <a16:creationId xmlns="" xmlns:a16="http://schemas.microsoft.com/office/drawing/2014/main" id="{0E92D455-23F0-496F-B484-40C65541B009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</p:grpSp>
        <p:grpSp>
          <p:nvGrpSpPr>
            <p:cNvPr id="29" name="ísliḑe">
              <a:extLst>
                <a:ext uri="{FF2B5EF4-FFF2-40B4-BE49-F238E27FC236}">
                  <a16:creationId xmlns="" xmlns:a16="http://schemas.microsoft.com/office/drawing/2014/main" id="{E5C5710E-E667-4393-8514-5DB9A018E222}"/>
                </a:ext>
              </a:extLst>
            </p:cNvPr>
            <p:cNvGrpSpPr/>
            <p:nvPr/>
          </p:nvGrpSpPr>
          <p:grpSpPr>
            <a:xfrm>
              <a:off x="7964406" y="2347910"/>
              <a:ext cx="437958" cy="437958"/>
              <a:chOff x="6262908" y="1987229"/>
              <a:chExt cx="1016000" cy="1016000"/>
            </a:xfrm>
            <a:effectLst/>
          </p:grpSpPr>
          <p:sp>
            <p:nvSpPr>
              <p:cNvPr id="30" name="PA-îšḻíďe">
                <a:extLst>
                  <a:ext uri="{FF2B5EF4-FFF2-40B4-BE49-F238E27FC236}">
                    <a16:creationId xmlns="" xmlns:a16="http://schemas.microsoft.com/office/drawing/2014/main" id="{13F8E9EE-958A-4A1C-A946-DEE48770076C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pSp>
            <p:nvGrpSpPr>
              <p:cNvPr id="31" name="îṩlïdé">
                <a:extLst>
                  <a:ext uri="{FF2B5EF4-FFF2-40B4-BE49-F238E27FC236}">
                    <a16:creationId xmlns="" xmlns:a16="http://schemas.microsoft.com/office/drawing/2014/main" id="{4A0CE56C-2305-4BD3-AB73-9F94C170C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32" name="PA-ïṧļîḋé">
                  <a:extLst>
                    <a:ext uri="{FF2B5EF4-FFF2-40B4-BE49-F238E27FC236}">
                      <a16:creationId xmlns="" xmlns:a16="http://schemas.microsoft.com/office/drawing/2014/main" id="{DA77BAF5-D805-40EA-9968-69BDBD52F6DB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3" name="PA-íṩļide">
                  <a:extLst>
                    <a:ext uri="{FF2B5EF4-FFF2-40B4-BE49-F238E27FC236}">
                      <a16:creationId xmlns="" xmlns:a16="http://schemas.microsoft.com/office/drawing/2014/main" id="{F8E4173D-EAFE-468C-9071-D7F3762117D6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4" name="PA-ïṥ1îḑé">
                  <a:extLst>
                    <a:ext uri="{FF2B5EF4-FFF2-40B4-BE49-F238E27FC236}">
                      <a16:creationId xmlns="" xmlns:a16="http://schemas.microsoft.com/office/drawing/2014/main" id="{F10172A0-A9CD-42C4-B074-7C8531FF6F98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5" name="PA-í$ḷîďé">
                  <a:extLst>
                    <a:ext uri="{FF2B5EF4-FFF2-40B4-BE49-F238E27FC236}">
                      <a16:creationId xmlns="" xmlns:a16="http://schemas.microsoft.com/office/drawing/2014/main" id="{F1A93DEF-8D60-4CD9-8016-01F637DA495D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6" name="PA-ïsḷïḋê">
                  <a:extLst>
                    <a:ext uri="{FF2B5EF4-FFF2-40B4-BE49-F238E27FC236}">
                      <a16:creationId xmlns="" xmlns:a16="http://schemas.microsoft.com/office/drawing/2014/main" id="{3503541E-B846-4D74-B574-CB5971382512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7" name="PA-íṧ1ídè">
                  <a:extLst>
                    <a:ext uri="{FF2B5EF4-FFF2-40B4-BE49-F238E27FC236}">
                      <a16:creationId xmlns="" xmlns:a16="http://schemas.microsoft.com/office/drawing/2014/main" id="{339D8B18-CC6F-411B-AC3D-F975E9524A03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8" name="PA-ïšļíďé">
                  <a:extLst>
                    <a:ext uri="{FF2B5EF4-FFF2-40B4-BE49-F238E27FC236}">
                      <a16:creationId xmlns="" xmlns:a16="http://schemas.microsoft.com/office/drawing/2014/main" id="{8094E750-4B12-4EFB-A845-0DE89BF93EA1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9" name="PA-îS1ïḑe">
                  <a:extLst>
                    <a:ext uri="{FF2B5EF4-FFF2-40B4-BE49-F238E27FC236}">
                      <a16:creationId xmlns="" xmlns:a16="http://schemas.microsoft.com/office/drawing/2014/main" id="{23909812-D8B9-4ED1-96A3-1DB1E5E7643F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9" name="Rectangle 49">
            <a:extLst>
              <a:ext uri="{FF2B5EF4-FFF2-40B4-BE49-F238E27FC236}">
                <a16:creationId xmlns="" xmlns:a16="http://schemas.microsoft.com/office/drawing/2014/main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32" y="2337192"/>
            <a:ext cx="16221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狭窄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defTabSz="1623866"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居住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挤迫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0" name="Rectangle 49">
            <a:extLst>
              <a:ext uri="{FF2B5EF4-FFF2-40B4-BE49-F238E27FC236}">
                <a16:creationId xmlns="" xmlns:a16="http://schemas.microsoft.com/office/drawing/2014/main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592" y="2255306"/>
            <a:ext cx="16221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用电消防等也存在各种安全隐患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="" xmlns:a16="http://schemas.microsoft.com/office/drawing/2014/main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788" y="4465523"/>
            <a:ext cx="2003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基础设施缺乏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Rectangle 49">
            <a:extLst>
              <a:ext uri="{FF2B5EF4-FFF2-40B4-BE49-F238E27FC236}">
                <a16:creationId xmlns="" xmlns:a16="http://schemas.microsoft.com/office/drawing/2014/main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419" y="4301750"/>
            <a:ext cx="16221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没有厨房和厕所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9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=""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828799" y="2863820"/>
            <a:ext cx="2784144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事 情 造 成 原 因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7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事情造成原因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71076857-4C74-444E-84A2-B001B7D965B3}"/>
              </a:ext>
            </a:extLst>
          </p:cNvPr>
          <p:cNvGrpSpPr/>
          <p:nvPr/>
        </p:nvGrpSpPr>
        <p:grpSpPr>
          <a:xfrm>
            <a:off x="5768957" y="2544286"/>
            <a:ext cx="610839" cy="554345"/>
            <a:chOff x="7342990" y="2264328"/>
            <a:chExt cx="610692" cy="554212"/>
          </a:xfrm>
          <a:solidFill>
            <a:srgbClr val="F7BFA4"/>
          </a:solidFill>
        </p:grpSpPr>
        <p:sp>
          <p:nvSpPr>
            <p:cNvPr id="47" name="Rectangle 72">
              <a:extLst>
                <a:ext uri="{FF2B5EF4-FFF2-40B4-BE49-F238E27FC236}">
                  <a16:creationId xmlns="" xmlns:a16="http://schemas.microsoft.com/office/drawing/2014/main" id="{705D33B7-C57A-45EB-A29A-5189DC69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660" y="2264328"/>
              <a:ext cx="342412" cy="98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8" name="Freeform 73">
              <a:extLst>
                <a:ext uri="{FF2B5EF4-FFF2-40B4-BE49-F238E27FC236}">
                  <a16:creationId xmlns="" xmlns:a16="http://schemas.microsoft.com/office/drawing/2014/main" id="{D501A5FA-684F-4F21-B625-C14E0B5AE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2990" y="2394938"/>
              <a:ext cx="610692" cy="250631"/>
            </a:xfrm>
            <a:custGeom>
              <a:avLst/>
              <a:gdLst>
                <a:gd name="T0" fmla="*/ 124 w 130"/>
                <a:gd name="T1" fmla="*/ 0 h 53"/>
                <a:gd name="T2" fmla="*/ 6 w 130"/>
                <a:gd name="T3" fmla="*/ 0 h 53"/>
                <a:gd name="T4" fmla="*/ 0 w 130"/>
                <a:gd name="T5" fmla="*/ 7 h 53"/>
                <a:gd name="T6" fmla="*/ 0 w 130"/>
                <a:gd name="T7" fmla="*/ 53 h 53"/>
                <a:gd name="T8" fmla="*/ 19 w 130"/>
                <a:gd name="T9" fmla="*/ 53 h 53"/>
                <a:gd name="T10" fmla="*/ 19 w 130"/>
                <a:gd name="T11" fmla="*/ 25 h 53"/>
                <a:gd name="T12" fmla="*/ 111 w 130"/>
                <a:gd name="T13" fmla="*/ 25 h 53"/>
                <a:gd name="T14" fmla="*/ 111 w 130"/>
                <a:gd name="T15" fmla="*/ 53 h 53"/>
                <a:gd name="T16" fmla="*/ 130 w 130"/>
                <a:gd name="T17" fmla="*/ 53 h 53"/>
                <a:gd name="T18" fmla="*/ 130 w 130"/>
                <a:gd name="T19" fmla="*/ 7 h 53"/>
                <a:gd name="T20" fmla="*/ 124 w 130"/>
                <a:gd name="T21" fmla="*/ 0 h 53"/>
                <a:gd name="T22" fmla="*/ 18 w 130"/>
                <a:gd name="T23" fmla="*/ 16 h 53"/>
                <a:gd name="T24" fmla="*/ 13 w 130"/>
                <a:gd name="T25" fmla="*/ 11 h 53"/>
                <a:gd name="T26" fmla="*/ 18 w 130"/>
                <a:gd name="T27" fmla="*/ 6 h 53"/>
                <a:gd name="T28" fmla="*/ 23 w 130"/>
                <a:gd name="T29" fmla="*/ 11 h 53"/>
                <a:gd name="T30" fmla="*/ 18 w 130"/>
                <a:gd name="T31" fmla="*/ 16 h 53"/>
                <a:gd name="T32" fmla="*/ 117 w 130"/>
                <a:gd name="T33" fmla="*/ 13 h 53"/>
                <a:gd name="T34" fmla="*/ 29 w 130"/>
                <a:gd name="T35" fmla="*/ 13 h 53"/>
                <a:gd name="T36" fmla="*/ 29 w 130"/>
                <a:gd name="T37" fmla="*/ 7 h 53"/>
                <a:gd name="T38" fmla="*/ 117 w 130"/>
                <a:gd name="T39" fmla="*/ 7 h 53"/>
                <a:gd name="T40" fmla="*/ 117 w 130"/>
                <a:gd name="T41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53">
                  <a:moveTo>
                    <a:pt x="1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4" y="0"/>
                  </a:cubicBezTo>
                  <a:close/>
                  <a:moveTo>
                    <a:pt x="18" y="16"/>
                  </a:moveTo>
                  <a:cubicBezTo>
                    <a:pt x="15" y="16"/>
                    <a:pt x="13" y="14"/>
                    <a:pt x="13" y="11"/>
                  </a:cubicBezTo>
                  <a:cubicBezTo>
                    <a:pt x="13" y="8"/>
                    <a:pt x="15" y="6"/>
                    <a:pt x="18" y="6"/>
                  </a:cubicBezTo>
                  <a:cubicBezTo>
                    <a:pt x="21" y="6"/>
                    <a:pt x="23" y="8"/>
                    <a:pt x="23" y="11"/>
                  </a:cubicBezTo>
                  <a:cubicBezTo>
                    <a:pt x="23" y="14"/>
                    <a:pt x="21" y="16"/>
                    <a:pt x="18" y="16"/>
                  </a:cubicBezTo>
                  <a:close/>
                  <a:moveTo>
                    <a:pt x="117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17" y="7"/>
                    <a:pt x="117" y="7"/>
                    <a:pt x="117" y="7"/>
                  </a:cubicBezTo>
                  <a:lnTo>
                    <a:pt x="1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Freeform 74">
              <a:extLst>
                <a:ext uri="{FF2B5EF4-FFF2-40B4-BE49-F238E27FC236}">
                  <a16:creationId xmlns="" xmlns:a16="http://schemas.microsoft.com/office/drawing/2014/main" id="{1C49E6BE-543E-4B4A-BDAB-5FB5C166DB5B}"/>
                </a:ext>
              </a:extLst>
            </p:cNvPr>
            <p:cNvSpPr/>
            <p:nvPr/>
          </p:nvSpPr>
          <p:spPr bwMode="auto">
            <a:xfrm>
              <a:off x="7470070" y="2550260"/>
              <a:ext cx="356532" cy="268280"/>
            </a:xfrm>
            <a:custGeom>
              <a:avLst/>
              <a:gdLst>
                <a:gd name="T0" fmla="*/ 66 w 76"/>
                <a:gd name="T1" fmla="*/ 49 h 57"/>
                <a:gd name="T2" fmla="*/ 25 w 76"/>
                <a:gd name="T3" fmla="*/ 49 h 57"/>
                <a:gd name="T4" fmla="*/ 10 w 76"/>
                <a:gd name="T5" fmla="*/ 49 h 57"/>
                <a:gd name="T6" fmla="*/ 10 w 76"/>
                <a:gd name="T7" fmla="*/ 0 h 57"/>
                <a:gd name="T8" fmla="*/ 1 w 76"/>
                <a:gd name="T9" fmla="*/ 0 h 57"/>
                <a:gd name="T10" fmla="*/ 1 w 76"/>
                <a:gd name="T11" fmla="*/ 50 h 57"/>
                <a:gd name="T12" fmla="*/ 8 w 76"/>
                <a:gd name="T13" fmla="*/ 57 h 57"/>
                <a:gd name="T14" fmla="*/ 69 w 76"/>
                <a:gd name="T15" fmla="*/ 57 h 57"/>
                <a:gd name="T16" fmla="*/ 76 w 76"/>
                <a:gd name="T17" fmla="*/ 48 h 57"/>
                <a:gd name="T18" fmla="*/ 76 w 76"/>
                <a:gd name="T19" fmla="*/ 0 h 57"/>
                <a:gd name="T20" fmla="*/ 66 w 76"/>
                <a:gd name="T21" fmla="*/ 0 h 57"/>
                <a:gd name="T22" fmla="*/ 66 w 76"/>
                <a:gd name="T2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57">
                  <a:moveTo>
                    <a:pt x="66" y="49"/>
                  </a:moveTo>
                  <a:cubicBezTo>
                    <a:pt x="25" y="49"/>
                    <a:pt x="25" y="49"/>
                    <a:pt x="25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0" y="57"/>
                    <a:pt x="8" y="57"/>
                  </a:cubicBezTo>
                  <a:cubicBezTo>
                    <a:pt x="16" y="57"/>
                    <a:pt x="69" y="57"/>
                    <a:pt x="69" y="57"/>
                  </a:cubicBezTo>
                  <a:cubicBezTo>
                    <a:pt x="75" y="57"/>
                    <a:pt x="76" y="53"/>
                    <a:pt x="76" y="4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0" name="Rectangle 75">
              <a:extLst>
                <a:ext uri="{FF2B5EF4-FFF2-40B4-BE49-F238E27FC236}">
                  <a16:creationId xmlns="" xmlns:a16="http://schemas.microsoft.com/office/drawing/2014/main" id="{7DCA90FF-F482-4115-A207-9F81E3B8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610" y="2610268"/>
              <a:ext cx="222391" cy="388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76">
              <a:extLst>
                <a:ext uri="{FF2B5EF4-FFF2-40B4-BE49-F238E27FC236}">
                  <a16:creationId xmlns="" xmlns:a16="http://schemas.microsoft.com/office/drawing/2014/main" id="{6BC6EC71-2FFC-42FD-84CF-FCF354CE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71" y="2694989"/>
              <a:ext cx="215331" cy="388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2" name="Freeform 6">
            <a:extLst>
              <a:ext uri="{FF2B5EF4-FFF2-40B4-BE49-F238E27FC236}">
                <a16:creationId xmlns="" xmlns:a16="http://schemas.microsoft.com/office/drawing/2014/main" id="{41AA8581-73AF-48FA-BFA0-AAC8A6C34A8C}"/>
              </a:ext>
            </a:extLst>
          </p:cNvPr>
          <p:cNvSpPr>
            <a:spLocks noEditPoints="1"/>
          </p:cNvSpPr>
          <p:nvPr/>
        </p:nvSpPr>
        <p:spPr bwMode="auto">
          <a:xfrm>
            <a:off x="9487105" y="2539871"/>
            <a:ext cx="605855" cy="61939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170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4D1DD2F3-EA7F-4D38-922C-E1036D8FCD07}"/>
              </a:ext>
            </a:extLst>
          </p:cNvPr>
          <p:cNvSpPr/>
          <p:nvPr/>
        </p:nvSpPr>
        <p:spPr>
          <a:xfrm>
            <a:off x="863747" y="2003833"/>
            <a:ext cx="2989944" cy="3628571"/>
          </a:xfrm>
          <a:prstGeom prst="rect">
            <a:avLst/>
          </a:prstGeom>
          <a:noFill/>
          <a:ln w="57150" cap="flat" cmpd="sng" algn="ctr">
            <a:solidFill>
              <a:srgbClr val="CDE4F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Bold" panose="020B0800000000000000" charset="-122"/>
              <a:ea typeface="思源黑体 Bold" panose="020B0800000000000000" charset="-122"/>
              <a:cs typeface="+mn-cs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="" xmlns:a16="http://schemas.microsoft.com/office/drawing/2014/main" id="{9A768E5A-9B2C-4A48-A4A6-FD89EA024086}"/>
              </a:ext>
            </a:extLst>
          </p:cNvPr>
          <p:cNvGrpSpPr/>
          <p:nvPr/>
        </p:nvGrpSpPr>
        <p:grpSpPr>
          <a:xfrm>
            <a:off x="2057561" y="2532985"/>
            <a:ext cx="602315" cy="522816"/>
            <a:chOff x="8311167" y="3271817"/>
            <a:chExt cx="602314" cy="522816"/>
          </a:xfrm>
          <a:solidFill>
            <a:srgbClr val="F7BFA4"/>
          </a:solidFill>
        </p:grpSpPr>
        <p:sp>
          <p:nvSpPr>
            <p:cNvPr id="56" name="Freeform 25">
              <a:extLst>
                <a:ext uri="{FF2B5EF4-FFF2-40B4-BE49-F238E27FC236}">
                  <a16:creationId xmlns="" xmlns:a16="http://schemas.microsoft.com/office/drawing/2014/main" id="{808245A6-E52E-4AA0-9C37-751DB5738DD4}"/>
                </a:ext>
              </a:extLst>
            </p:cNvPr>
            <p:cNvSpPr/>
            <p:nvPr/>
          </p:nvSpPr>
          <p:spPr bwMode="auto">
            <a:xfrm>
              <a:off x="8463616" y="3357862"/>
              <a:ext cx="295545" cy="68275"/>
            </a:xfrm>
            <a:custGeom>
              <a:avLst/>
              <a:gdLst>
                <a:gd name="T0" fmla="*/ 1392 w 1392"/>
                <a:gd name="T1" fmla="*/ 174 h 319"/>
                <a:gd name="T2" fmla="*/ 1247 w 1392"/>
                <a:gd name="T3" fmla="*/ 319 h 319"/>
                <a:gd name="T4" fmla="*/ 145 w 1392"/>
                <a:gd name="T5" fmla="*/ 319 h 319"/>
                <a:gd name="T6" fmla="*/ 0 w 1392"/>
                <a:gd name="T7" fmla="*/ 174 h 319"/>
                <a:gd name="T8" fmla="*/ 0 w 1392"/>
                <a:gd name="T9" fmla="*/ 145 h 319"/>
                <a:gd name="T10" fmla="*/ 145 w 1392"/>
                <a:gd name="T11" fmla="*/ 0 h 319"/>
                <a:gd name="T12" fmla="*/ 1247 w 1392"/>
                <a:gd name="T13" fmla="*/ 0 h 319"/>
                <a:gd name="T14" fmla="*/ 1392 w 1392"/>
                <a:gd name="T15" fmla="*/ 145 h 319"/>
                <a:gd name="T16" fmla="*/ 1392 w 1392"/>
                <a:gd name="T17" fmla="*/ 1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2" h="319">
                  <a:moveTo>
                    <a:pt x="1392" y="174"/>
                  </a:moveTo>
                  <a:cubicBezTo>
                    <a:pt x="1392" y="254"/>
                    <a:pt x="1327" y="319"/>
                    <a:pt x="1247" y="319"/>
                  </a:cubicBezTo>
                  <a:lnTo>
                    <a:pt x="145" y="319"/>
                  </a:lnTo>
                  <a:cubicBezTo>
                    <a:pt x="65" y="319"/>
                    <a:pt x="0" y="254"/>
                    <a:pt x="0" y="174"/>
                  </a:cubicBezTo>
                  <a:lnTo>
                    <a:pt x="0" y="145"/>
                  </a:lnTo>
                  <a:cubicBezTo>
                    <a:pt x="0" y="65"/>
                    <a:pt x="65" y="0"/>
                    <a:pt x="145" y="0"/>
                  </a:cubicBezTo>
                  <a:lnTo>
                    <a:pt x="1247" y="0"/>
                  </a:lnTo>
                  <a:cubicBezTo>
                    <a:pt x="1327" y="0"/>
                    <a:pt x="1392" y="65"/>
                    <a:pt x="1392" y="145"/>
                  </a:cubicBezTo>
                  <a:lnTo>
                    <a:pt x="1392" y="1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="" xmlns:a16="http://schemas.microsoft.com/office/drawing/2014/main" id="{CEB841A0-87DC-4F49-952D-0C09893B93E8}"/>
                </a:ext>
              </a:extLst>
            </p:cNvPr>
            <p:cNvSpPr/>
            <p:nvPr/>
          </p:nvSpPr>
          <p:spPr bwMode="auto">
            <a:xfrm>
              <a:off x="8463616" y="3271817"/>
              <a:ext cx="295545" cy="67339"/>
            </a:xfrm>
            <a:custGeom>
              <a:avLst/>
              <a:gdLst>
                <a:gd name="T0" fmla="*/ 1392 w 1392"/>
                <a:gd name="T1" fmla="*/ 174 h 319"/>
                <a:gd name="T2" fmla="*/ 1247 w 1392"/>
                <a:gd name="T3" fmla="*/ 319 h 319"/>
                <a:gd name="T4" fmla="*/ 145 w 1392"/>
                <a:gd name="T5" fmla="*/ 319 h 319"/>
                <a:gd name="T6" fmla="*/ 0 w 1392"/>
                <a:gd name="T7" fmla="*/ 174 h 319"/>
                <a:gd name="T8" fmla="*/ 0 w 1392"/>
                <a:gd name="T9" fmla="*/ 145 h 319"/>
                <a:gd name="T10" fmla="*/ 145 w 1392"/>
                <a:gd name="T11" fmla="*/ 0 h 319"/>
                <a:gd name="T12" fmla="*/ 1247 w 1392"/>
                <a:gd name="T13" fmla="*/ 0 h 319"/>
                <a:gd name="T14" fmla="*/ 1392 w 1392"/>
                <a:gd name="T15" fmla="*/ 145 h 319"/>
                <a:gd name="T16" fmla="*/ 1392 w 1392"/>
                <a:gd name="T17" fmla="*/ 1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2" h="319">
                  <a:moveTo>
                    <a:pt x="1392" y="174"/>
                  </a:moveTo>
                  <a:cubicBezTo>
                    <a:pt x="1392" y="254"/>
                    <a:pt x="1327" y="319"/>
                    <a:pt x="1247" y="319"/>
                  </a:cubicBezTo>
                  <a:lnTo>
                    <a:pt x="145" y="319"/>
                  </a:lnTo>
                  <a:cubicBezTo>
                    <a:pt x="65" y="319"/>
                    <a:pt x="0" y="254"/>
                    <a:pt x="0" y="174"/>
                  </a:cubicBezTo>
                  <a:lnTo>
                    <a:pt x="0" y="145"/>
                  </a:lnTo>
                  <a:cubicBezTo>
                    <a:pt x="0" y="65"/>
                    <a:pt x="65" y="0"/>
                    <a:pt x="145" y="0"/>
                  </a:cubicBezTo>
                  <a:lnTo>
                    <a:pt x="1247" y="0"/>
                  </a:lnTo>
                  <a:cubicBezTo>
                    <a:pt x="1327" y="0"/>
                    <a:pt x="1392" y="65"/>
                    <a:pt x="1392" y="145"/>
                  </a:cubicBezTo>
                  <a:lnTo>
                    <a:pt x="1392" y="1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Freeform 27">
              <a:extLst>
                <a:ext uri="{FF2B5EF4-FFF2-40B4-BE49-F238E27FC236}">
                  <a16:creationId xmlns="" xmlns:a16="http://schemas.microsoft.com/office/drawing/2014/main" id="{335A6510-AFE2-4638-90C6-81BFBA47E088}"/>
                </a:ext>
              </a:extLst>
            </p:cNvPr>
            <p:cNvSpPr/>
            <p:nvPr/>
          </p:nvSpPr>
          <p:spPr bwMode="auto">
            <a:xfrm>
              <a:off x="8311167" y="3472900"/>
              <a:ext cx="602314" cy="321733"/>
            </a:xfrm>
            <a:custGeom>
              <a:avLst/>
              <a:gdLst>
                <a:gd name="T0" fmla="*/ 56 w 2836"/>
                <a:gd name="T1" fmla="*/ 247 h 1516"/>
                <a:gd name="T2" fmla="*/ 761 w 2836"/>
                <a:gd name="T3" fmla="*/ 952 h 1516"/>
                <a:gd name="T4" fmla="*/ 932 w 2836"/>
                <a:gd name="T5" fmla="*/ 1027 h 1516"/>
                <a:gd name="T6" fmla="*/ 2188 w 2836"/>
                <a:gd name="T7" fmla="*/ 1027 h 1516"/>
                <a:gd name="T8" fmla="*/ 2336 w 2836"/>
                <a:gd name="T9" fmla="*/ 1089 h 1516"/>
                <a:gd name="T10" fmla="*/ 2713 w 2836"/>
                <a:gd name="T11" fmla="*/ 1477 h 1516"/>
                <a:gd name="T12" fmla="*/ 2784 w 2836"/>
                <a:gd name="T13" fmla="*/ 1516 h 1516"/>
                <a:gd name="T14" fmla="*/ 2836 w 2836"/>
                <a:gd name="T15" fmla="*/ 1426 h 1516"/>
                <a:gd name="T16" fmla="*/ 2836 w 2836"/>
                <a:gd name="T17" fmla="*/ 1031 h 1516"/>
                <a:gd name="T18" fmla="*/ 2775 w 2836"/>
                <a:gd name="T19" fmla="*/ 882 h 1516"/>
                <a:gd name="T20" fmla="*/ 2535 w 2836"/>
                <a:gd name="T21" fmla="*/ 631 h 1516"/>
                <a:gd name="T22" fmla="*/ 2149 w 2836"/>
                <a:gd name="T23" fmla="*/ 245 h 1516"/>
                <a:gd name="T24" fmla="*/ 2040 w 2836"/>
                <a:gd name="T25" fmla="*/ 196 h 1516"/>
                <a:gd name="T26" fmla="*/ 1018 w 2836"/>
                <a:gd name="T27" fmla="*/ 196 h 1516"/>
                <a:gd name="T28" fmla="*/ 873 w 2836"/>
                <a:gd name="T29" fmla="*/ 342 h 1516"/>
                <a:gd name="T30" fmla="*/ 1018 w 2836"/>
                <a:gd name="T31" fmla="*/ 487 h 1516"/>
                <a:gd name="T32" fmla="*/ 1734 w 2836"/>
                <a:gd name="T33" fmla="*/ 487 h 1516"/>
                <a:gd name="T34" fmla="*/ 1811 w 2836"/>
                <a:gd name="T35" fmla="*/ 563 h 1516"/>
                <a:gd name="T36" fmla="*/ 782 w 2836"/>
                <a:gd name="T37" fmla="*/ 563 h 1516"/>
                <a:gd name="T38" fmla="*/ 262 w 2836"/>
                <a:gd name="T39" fmla="*/ 42 h 1516"/>
                <a:gd name="T40" fmla="*/ 159 w 2836"/>
                <a:gd name="T41" fmla="*/ 0 h 1516"/>
                <a:gd name="T42" fmla="*/ 56 w 2836"/>
                <a:gd name="T43" fmla="*/ 42 h 1516"/>
                <a:gd name="T44" fmla="*/ 56 w 2836"/>
                <a:gd name="T45" fmla="*/ 247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6" h="1516">
                  <a:moveTo>
                    <a:pt x="56" y="247"/>
                  </a:moveTo>
                  <a:lnTo>
                    <a:pt x="761" y="952"/>
                  </a:lnTo>
                  <a:cubicBezTo>
                    <a:pt x="803" y="998"/>
                    <a:pt x="864" y="1027"/>
                    <a:pt x="932" y="1027"/>
                  </a:cubicBezTo>
                  <a:lnTo>
                    <a:pt x="2188" y="1027"/>
                  </a:lnTo>
                  <a:cubicBezTo>
                    <a:pt x="2236" y="1027"/>
                    <a:pt x="2302" y="1055"/>
                    <a:pt x="2336" y="1089"/>
                  </a:cubicBezTo>
                  <a:lnTo>
                    <a:pt x="2713" y="1477"/>
                  </a:lnTo>
                  <a:cubicBezTo>
                    <a:pt x="2740" y="1503"/>
                    <a:pt x="2764" y="1516"/>
                    <a:pt x="2784" y="1516"/>
                  </a:cubicBezTo>
                  <a:cubicBezTo>
                    <a:pt x="2816" y="1516"/>
                    <a:pt x="2836" y="1485"/>
                    <a:pt x="2836" y="1426"/>
                  </a:cubicBezTo>
                  <a:lnTo>
                    <a:pt x="2836" y="1031"/>
                  </a:lnTo>
                  <a:cubicBezTo>
                    <a:pt x="2836" y="983"/>
                    <a:pt x="2809" y="916"/>
                    <a:pt x="2775" y="882"/>
                  </a:cubicBezTo>
                  <a:lnTo>
                    <a:pt x="2535" y="631"/>
                  </a:lnTo>
                  <a:lnTo>
                    <a:pt x="2149" y="245"/>
                  </a:lnTo>
                  <a:cubicBezTo>
                    <a:pt x="2121" y="216"/>
                    <a:pt x="2083" y="196"/>
                    <a:pt x="2040" y="196"/>
                  </a:cubicBezTo>
                  <a:lnTo>
                    <a:pt x="1018" y="196"/>
                  </a:lnTo>
                  <a:cubicBezTo>
                    <a:pt x="938" y="196"/>
                    <a:pt x="873" y="261"/>
                    <a:pt x="873" y="342"/>
                  </a:cubicBezTo>
                  <a:cubicBezTo>
                    <a:pt x="873" y="422"/>
                    <a:pt x="938" y="487"/>
                    <a:pt x="1018" y="487"/>
                  </a:cubicBezTo>
                  <a:lnTo>
                    <a:pt x="1734" y="487"/>
                  </a:lnTo>
                  <a:lnTo>
                    <a:pt x="1811" y="563"/>
                  </a:lnTo>
                  <a:lnTo>
                    <a:pt x="782" y="563"/>
                  </a:lnTo>
                  <a:lnTo>
                    <a:pt x="262" y="42"/>
                  </a:lnTo>
                  <a:cubicBezTo>
                    <a:pt x="233" y="14"/>
                    <a:pt x="196" y="0"/>
                    <a:pt x="159" y="0"/>
                  </a:cubicBezTo>
                  <a:cubicBezTo>
                    <a:pt x="122" y="0"/>
                    <a:pt x="85" y="14"/>
                    <a:pt x="56" y="42"/>
                  </a:cubicBezTo>
                  <a:cubicBezTo>
                    <a:pt x="0" y="99"/>
                    <a:pt x="0" y="191"/>
                    <a:pt x="56" y="2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Freeform 28">
              <a:extLst>
                <a:ext uri="{FF2B5EF4-FFF2-40B4-BE49-F238E27FC236}">
                  <a16:creationId xmlns="" xmlns:a16="http://schemas.microsoft.com/office/drawing/2014/main" id="{A4091807-3223-4CA7-A857-1FACDF7574B1}"/>
                </a:ext>
              </a:extLst>
            </p:cNvPr>
            <p:cNvSpPr/>
            <p:nvPr/>
          </p:nvSpPr>
          <p:spPr bwMode="auto">
            <a:xfrm>
              <a:off x="8463616" y="3444842"/>
              <a:ext cx="295545" cy="99139"/>
            </a:xfrm>
            <a:custGeom>
              <a:avLst/>
              <a:gdLst>
                <a:gd name="T0" fmla="*/ 68 w 1392"/>
                <a:gd name="T1" fmla="*/ 470 h 470"/>
                <a:gd name="T2" fmla="*/ 299 w 1392"/>
                <a:gd name="T3" fmla="*/ 242 h 470"/>
                <a:gd name="T4" fmla="*/ 1321 w 1392"/>
                <a:gd name="T5" fmla="*/ 242 h 470"/>
                <a:gd name="T6" fmla="*/ 1392 w 1392"/>
                <a:gd name="T7" fmla="*/ 254 h 470"/>
                <a:gd name="T8" fmla="*/ 1392 w 1392"/>
                <a:gd name="T9" fmla="*/ 145 h 470"/>
                <a:gd name="T10" fmla="*/ 1247 w 1392"/>
                <a:gd name="T11" fmla="*/ 0 h 470"/>
                <a:gd name="T12" fmla="*/ 145 w 1392"/>
                <a:gd name="T13" fmla="*/ 0 h 470"/>
                <a:gd name="T14" fmla="*/ 0 w 1392"/>
                <a:gd name="T15" fmla="*/ 145 h 470"/>
                <a:gd name="T16" fmla="*/ 0 w 1392"/>
                <a:gd name="T17" fmla="*/ 348 h 470"/>
                <a:gd name="T18" fmla="*/ 68 w 1392"/>
                <a:gd name="T1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2" h="470">
                  <a:moveTo>
                    <a:pt x="68" y="470"/>
                  </a:moveTo>
                  <a:cubicBezTo>
                    <a:pt x="70" y="344"/>
                    <a:pt x="173" y="242"/>
                    <a:pt x="299" y="242"/>
                  </a:cubicBezTo>
                  <a:lnTo>
                    <a:pt x="1321" y="242"/>
                  </a:lnTo>
                  <a:cubicBezTo>
                    <a:pt x="1346" y="242"/>
                    <a:pt x="1370" y="246"/>
                    <a:pt x="1392" y="254"/>
                  </a:cubicBezTo>
                  <a:lnTo>
                    <a:pt x="1392" y="145"/>
                  </a:lnTo>
                  <a:cubicBezTo>
                    <a:pt x="1392" y="65"/>
                    <a:pt x="1327" y="0"/>
                    <a:pt x="1247" y="0"/>
                  </a:cubicBezTo>
                  <a:lnTo>
                    <a:pt x="145" y="0"/>
                  </a:lnTo>
                  <a:cubicBezTo>
                    <a:pt x="65" y="0"/>
                    <a:pt x="0" y="65"/>
                    <a:pt x="0" y="145"/>
                  </a:cubicBezTo>
                  <a:lnTo>
                    <a:pt x="0" y="348"/>
                  </a:lnTo>
                  <a:cubicBezTo>
                    <a:pt x="0" y="399"/>
                    <a:pt x="27" y="444"/>
                    <a:pt x="68" y="4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7B818DAA-E3E5-45CD-B4BA-73AB0FDA2D1E}"/>
              </a:ext>
            </a:extLst>
          </p:cNvPr>
          <p:cNvSpPr/>
          <p:nvPr/>
        </p:nvSpPr>
        <p:spPr>
          <a:xfrm>
            <a:off x="4579405" y="2003833"/>
            <a:ext cx="2989944" cy="3628571"/>
          </a:xfrm>
          <a:prstGeom prst="rect">
            <a:avLst/>
          </a:prstGeom>
          <a:noFill/>
          <a:ln w="57150" cap="flat" cmpd="sng" algn="ctr">
            <a:solidFill>
              <a:srgbClr val="CDE4F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Bold" panose="020B0800000000000000" charset="-122"/>
              <a:ea typeface="思源黑体 Bold" panose="020B0800000000000000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="" xmlns:a16="http://schemas.microsoft.com/office/drawing/2014/main" id="{5F2AAAA1-9208-4355-A833-926DC1F39275}"/>
              </a:ext>
            </a:extLst>
          </p:cNvPr>
          <p:cNvSpPr/>
          <p:nvPr/>
        </p:nvSpPr>
        <p:spPr>
          <a:xfrm>
            <a:off x="8295061" y="2003833"/>
            <a:ext cx="2989944" cy="3628571"/>
          </a:xfrm>
          <a:prstGeom prst="rect">
            <a:avLst/>
          </a:prstGeom>
          <a:noFill/>
          <a:ln w="57150" cap="flat" cmpd="sng" algn="ctr">
            <a:solidFill>
              <a:srgbClr val="CDE4F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Bold" panose="020B0800000000000000" charset="-122"/>
              <a:ea typeface="思源黑体 Bold" panose="020B0800000000000000" charset="-122"/>
              <a:cs typeface="+mn-cs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="" xmlns:a16="http://schemas.microsoft.com/office/drawing/2014/main" id="{81068E71-6FAC-4B16-9C0F-DC0728465BF8}"/>
              </a:ext>
            </a:extLst>
          </p:cNvPr>
          <p:cNvGrpSpPr/>
          <p:nvPr/>
        </p:nvGrpSpPr>
        <p:grpSpPr>
          <a:xfrm>
            <a:off x="900753" y="3195531"/>
            <a:ext cx="2852381" cy="1990618"/>
            <a:chOff x="1378621" y="1939695"/>
            <a:chExt cx="2852380" cy="1830656"/>
          </a:xfrm>
        </p:grpSpPr>
        <p:sp>
          <p:nvSpPr>
            <p:cNvPr id="71" name="文本框 70">
              <a:extLst>
                <a:ext uri="{FF2B5EF4-FFF2-40B4-BE49-F238E27FC236}">
                  <a16:creationId xmlns="" xmlns:a16="http://schemas.microsoft.com/office/drawing/2014/main" id="{310E2223-510A-4CB6-A271-8E6FE00219BD}"/>
                </a:ext>
              </a:extLst>
            </p:cNvPr>
            <p:cNvSpPr txBox="1"/>
            <p:nvPr/>
          </p:nvSpPr>
          <p:spPr>
            <a:xfrm>
              <a:off x="1378621" y="1939695"/>
              <a:ext cx="2852380" cy="4245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9170"/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96%</a:t>
              </a:r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的居民愿意搬迁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="" xmlns:a16="http://schemas.microsoft.com/office/drawing/2014/main" id="{C5B4F855-E4B7-47A8-92BE-6985C8AA26C7}"/>
                </a:ext>
              </a:extLst>
            </p:cNvPr>
            <p:cNvSpPr txBox="1"/>
            <p:nvPr/>
          </p:nvSpPr>
          <p:spPr>
            <a:xfrm>
              <a:off x="1419565" y="2431524"/>
              <a:ext cx="2736615" cy="13388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但是居民希望政府对老百姓少赚一点，搬迁方案要能达到居民心中的标准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="" xmlns:a16="http://schemas.microsoft.com/office/drawing/2014/main" id="{2D66BA03-D7A5-4761-8A9A-EFE8B7EF90CC}"/>
              </a:ext>
            </a:extLst>
          </p:cNvPr>
          <p:cNvSpPr txBox="1"/>
          <p:nvPr/>
        </p:nvSpPr>
        <p:spPr>
          <a:xfrm>
            <a:off x="4942839" y="3523075"/>
            <a:ext cx="2194939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1219170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认为搬迁方案对自己不合算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D2493B98-0A55-4DED-A3EA-0AD6BC3B70EE}"/>
              </a:ext>
            </a:extLst>
          </p:cNvPr>
          <p:cNvSpPr txBox="1"/>
          <p:nvPr/>
        </p:nvSpPr>
        <p:spPr>
          <a:xfrm>
            <a:off x="8338783" y="3508584"/>
            <a:ext cx="277049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1219170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一家人意见不统一</a:t>
            </a:r>
            <a:endParaRPr lang="en-US" altLang="zh-CN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导致家庭关系破裂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7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75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62" grpId="0" bldLvl="0" animBg="1"/>
      <p:bldP spid="66" grpId="0" bldLvl="0" animBg="1"/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="" xmlns:a16="http://schemas.microsoft.com/office/drawing/2014/main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="" xmlns:a16="http://schemas.microsoft.com/office/drawing/2014/main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="" xmlns:a16="http://schemas.microsoft.com/office/drawing/2014/main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="" xmlns:a16="http://schemas.microsoft.com/office/drawing/2014/main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THREE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5D6C7ECD-686F-437B-A0F2-6BF8196B6F2B}"/>
              </a:ext>
            </a:extLst>
          </p:cNvPr>
          <p:cNvSpPr txBox="1"/>
          <p:nvPr/>
        </p:nvSpPr>
        <p:spPr>
          <a:xfrm flipH="1">
            <a:off x="1401038" y="2850172"/>
            <a:ext cx="3675927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利 益 相 关 各 方 观 点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魏家兄弟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9390" y="1091821"/>
            <a:ext cx="2878181" cy="51110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56" y="1241946"/>
            <a:ext cx="1695687" cy="4863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814" y="968991"/>
            <a:ext cx="1790700" cy="51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350</Words>
  <Application>Microsoft Office PowerPoint</Application>
  <PresentationFormat>宽屏</PresentationFormat>
  <Paragraphs>91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Gill Sans</vt:lpstr>
      <vt:lpstr>Source Han Sans CN</vt:lpstr>
      <vt:lpstr>等线</vt:lpstr>
      <vt:lpstr>等线 Light</vt:lpstr>
      <vt:lpstr>思源黑体 Bold</vt:lpstr>
      <vt:lpstr>微软雅黑</vt:lpstr>
      <vt:lpstr>幼圆</vt:lpstr>
      <vt:lpstr>Arial</vt:lpstr>
      <vt:lpstr>Cordia New</vt:lpstr>
      <vt:lpstr>Office 主题​​</vt:lpstr>
      <vt:lpstr>上海滩的拆迁难题案例分析</vt:lpstr>
      <vt:lpstr>目录</vt:lpstr>
      <vt:lpstr>01</vt:lpstr>
      <vt:lpstr>PowerPoint 演示文稿</vt:lpstr>
      <vt:lpstr>PowerPoint 演示文稿</vt:lpstr>
      <vt:lpstr>02</vt:lpstr>
      <vt:lpstr>PowerPoint 演示文稿</vt:lpstr>
      <vt:lpstr>03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04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girl</cp:lastModifiedBy>
  <cp:revision>79</cp:revision>
  <dcterms:created xsi:type="dcterms:W3CDTF">2019-09-24T01:59:55Z</dcterms:created>
  <dcterms:modified xsi:type="dcterms:W3CDTF">2019-10-13T13:32:46Z</dcterms:modified>
</cp:coreProperties>
</file>