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62"/>
  </p:notesMasterIdLst>
  <p:handoutMasterIdLst>
    <p:handoutMasterId r:id="rId63"/>
  </p:handoutMasterIdLst>
  <p:sldIdLst>
    <p:sldId id="473" r:id="rId2"/>
    <p:sldId id="483" r:id="rId3"/>
    <p:sldId id="484" r:id="rId4"/>
    <p:sldId id="471" r:id="rId5"/>
    <p:sldId id="404" r:id="rId6"/>
    <p:sldId id="406" r:id="rId7"/>
    <p:sldId id="407" r:id="rId8"/>
    <p:sldId id="408" r:id="rId9"/>
    <p:sldId id="409" r:id="rId10"/>
    <p:sldId id="410" r:id="rId11"/>
    <p:sldId id="411" r:id="rId12"/>
    <p:sldId id="412" r:id="rId13"/>
    <p:sldId id="458" r:id="rId14"/>
    <p:sldId id="414" r:id="rId15"/>
    <p:sldId id="415" r:id="rId16"/>
    <p:sldId id="416" r:id="rId17"/>
    <p:sldId id="459" r:id="rId18"/>
    <p:sldId id="417" r:id="rId19"/>
    <p:sldId id="418" r:id="rId20"/>
    <p:sldId id="419" r:id="rId21"/>
    <p:sldId id="460" r:id="rId22"/>
    <p:sldId id="461" r:id="rId23"/>
    <p:sldId id="420" r:id="rId24"/>
    <p:sldId id="475" r:id="rId25"/>
    <p:sldId id="421" r:id="rId26"/>
    <p:sldId id="476" r:id="rId27"/>
    <p:sldId id="477" r:id="rId28"/>
    <p:sldId id="478" r:id="rId29"/>
    <p:sldId id="422" r:id="rId30"/>
    <p:sldId id="472" r:id="rId31"/>
    <p:sldId id="479" r:id="rId32"/>
    <p:sldId id="480" r:id="rId33"/>
    <p:sldId id="481" r:id="rId34"/>
    <p:sldId id="482" r:id="rId35"/>
    <p:sldId id="462" r:id="rId36"/>
    <p:sldId id="423" r:id="rId37"/>
    <p:sldId id="474" r:id="rId38"/>
    <p:sldId id="463" r:id="rId39"/>
    <p:sldId id="464" r:id="rId40"/>
    <p:sldId id="426" r:id="rId41"/>
    <p:sldId id="427" r:id="rId42"/>
    <p:sldId id="428" r:id="rId43"/>
    <p:sldId id="429" r:id="rId44"/>
    <p:sldId id="430" r:id="rId45"/>
    <p:sldId id="465" r:id="rId46"/>
    <p:sldId id="433" r:id="rId47"/>
    <p:sldId id="432" r:id="rId48"/>
    <p:sldId id="434" r:id="rId49"/>
    <p:sldId id="466" r:id="rId50"/>
    <p:sldId id="435" r:id="rId51"/>
    <p:sldId id="436" r:id="rId52"/>
    <p:sldId id="467" r:id="rId53"/>
    <p:sldId id="438" r:id="rId54"/>
    <p:sldId id="441" r:id="rId55"/>
    <p:sldId id="442" r:id="rId56"/>
    <p:sldId id="443" r:id="rId57"/>
    <p:sldId id="469" r:id="rId58"/>
    <p:sldId id="468" r:id="rId59"/>
    <p:sldId id="445" r:id="rId60"/>
    <p:sldId id="470" r:id="rId61"/>
  </p:sldIdLst>
  <p:sldSz cx="9144000" cy="6858000" type="screen4x3"/>
  <p:notesSz cx="6646863" cy="9777413"/>
  <p:defaultTextStyle>
    <a:defPPr>
      <a:defRPr lang="en-US"/>
    </a:defPPr>
    <a:lvl1pPr algn="ctr"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33CC33"/>
    <a:srgbClr val="C0C0C0"/>
    <a:srgbClr val="DDDDDD"/>
    <a:srgbClr val="FF3300"/>
    <a:srgbClr val="0000FF"/>
    <a:srgbClr val="3333FF"/>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24" autoAdjust="0"/>
    <p:restoredTop sz="91058" autoAdjust="0"/>
  </p:normalViewPr>
  <p:slideViewPr>
    <p:cSldViewPr>
      <p:cViewPr varScale="1">
        <p:scale>
          <a:sx n="42" d="100"/>
          <a:sy n="42" d="100"/>
        </p:scale>
        <p:origin x="762" y="-4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794"/>
    </p:cViewPr>
  </p:sorterViewPr>
  <p:notesViewPr>
    <p:cSldViewPr>
      <p:cViewPr varScale="1">
        <p:scale>
          <a:sx n="53" d="100"/>
          <a:sy n="53" d="100"/>
        </p:scale>
        <p:origin x="2934" y="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 Id="rId4" Type="http://schemas.openxmlformats.org/officeDocument/2006/relationships/image" Target="../media/image3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9.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79725" cy="49053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765550" y="0"/>
            <a:ext cx="2879725" cy="490538"/>
          </a:xfrm>
          <a:prstGeom prst="rect">
            <a:avLst/>
          </a:prstGeom>
        </p:spPr>
        <p:txBody>
          <a:bodyPr vert="horz" lIns="91440" tIns="45720" rIns="91440" bIns="45720" rtlCol="0"/>
          <a:lstStyle>
            <a:lvl1pPr algn="r">
              <a:defRPr sz="1200"/>
            </a:lvl1pPr>
          </a:lstStyle>
          <a:p>
            <a:fld id="{A2AA0994-0EC8-4A50-8D50-CE99F5D5B8E5}" type="datetimeFigureOut">
              <a:rPr lang="zh-CN" altLang="en-US" smtClean="0"/>
              <a:t>2018/10/12</a:t>
            </a:fld>
            <a:endParaRPr lang="zh-CN" altLang="en-US"/>
          </a:p>
        </p:txBody>
      </p:sp>
      <p:sp>
        <p:nvSpPr>
          <p:cNvPr id="4" name="页脚占位符 3"/>
          <p:cNvSpPr>
            <a:spLocks noGrp="1"/>
          </p:cNvSpPr>
          <p:nvPr>
            <p:ph type="ftr" sz="quarter" idx="2"/>
          </p:nvPr>
        </p:nvSpPr>
        <p:spPr>
          <a:xfrm>
            <a:off x="0" y="9286875"/>
            <a:ext cx="2879725" cy="490538"/>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765550" y="9286875"/>
            <a:ext cx="2879725" cy="490538"/>
          </a:xfrm>
          <a:prstGeom prst="rect">
            <a:avLst/>
          </a:prstGeom>
        </p:spPr>
        <p:txBody>
          <a:bodyPr vert="horz" lIns="91440" tIns="45720" rIns="91440" bIns="45720" rtlCol="0" anchor="b"/>
          <a:lstStyle>
            <a:lvl1pPr algn="r">
              <a:defRPr sz="1200"/>
            </a:lvl1pPr>
          </a:lstStyle>
          <a:p>
            <a:fld id="{7AB102DF-D2D7-4210-B405-D0F1A71E49CF}" type="slidenum">
              <a:rPr lang="zh-CN" altLang="en-US" smtClean="0"/>
              <a:t>‹#›</a:t>
            </a:fld>
            <a:endParaRPr lang="zh-CN" altLang="en-US"/>
          </a:p>
        </p:txBody>
      </p:sp>
    </p:spTree>
    <p:extLst>
      <p:ext uri="{BB962C8B-B14F-4D97-AF65-F5344CB8AC3E}">
        <p14:creationId xmlns:p14="http://schemas.microsoft.com/office/powerpoint/2010/main" val="41296036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2879725"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Times New Roman" pitchFamily="18" charset="0"/>
              </a:defRPr>
            </a:lvl1pPr>
          </a:lstStyle>
          <a:p>
            <a:pPr>
              <a:defRPr/>
            </a:pPr>
            <a:endParaRPr lang="zh-CN" altLang="en-US"/>
          </a:p>
        </p:txBody>
      </p:sp>
      <p:sp>
        <p:nvSpPr>
          <p:cNvPr id="197635" name="Rectangle 3"/>
          <p:cNvSpPr>
            <a:spLocks noGrp="1" noChangeArrowheads="1"/>
          </p:cNvSpPr>
          <p:nvPr>
            <p:ph type="dt" idx="1"/>
          </p:nvPr>
        </p:nvSpPr>
        <p:spPr bwMode="auto">
          <a:xfrm>
            <a:off x="3765550" y="0"/>
            <a:ext cx="2879725"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zh-CN"/>
          </a:p>
        </p:txBody>
      </p:sp>
      <p:sp>
        <p:nvSpPr>
          <p:cNvPr id="56324" name="Rectangle 4"/>
          <p:cNvSpPr>
            <a:spLocks noGrp="1" noRot="1" noChangeAspect="1" noChangeArrowheads="1" noTextEdit="1"/>
          </p:cNvSpPr>
          <p:nvPr>
            <p:ph type="sldImg" idx="2"/>
          </p:nvPr>
        </p:nvSpPr>
        <p:spPr bwMode="auto">
          <a:xfrm>
            <a:off x="879475" y="733425"/>
            <a:ext cx="4889500" cy="36671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7637" name="Rectangle 5"/>
          <p:cNvSpPr>
            <a:spLocks noGrp="1" noChangeArrowheads="1"/>
          </p:cNvSpPr>
          <p:nvPr>
            <p:ph type="body" sz="quarter" idx="3"/>
          </p:nvPr>
        </p:nvSpPr>
        <p:spPr bwMode="auto">
          <a:xfrm>
            <a:off x="665163" y="4645025"/>
            <a:ext cx="5316537" cy="4398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97638" name="Rectangle 6"/>
          <p:cNvSpPr>
            <a:spLocks noGrp="1" noChangeArrowheads="1"/>
          </p:cNvSpPr>
          <p:nvPr>
            <p:ph type="ftr" sz="quarter" idx="4"/>
          </p:nvPr>
        </p:nvSpPr>
        <p:spPr bwMode="auto">
          <a:xfrm>
            <a:off x="0" y="9286875"/>
            <a:ext cx="2879725"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Times New Roman" pitchFamily="18" charset="0"/>
              </a:defRPr>
            </a:lvl1pPr>
          </a:lstStyle>
          <a:p>
            <a:pPr>
              <a:defRPr/>
            </a:pPr>
            <a:endParaRPr lang="en-US" altLang="zh-CN"/>
          </a:p>
        </p:txBody>
      </p:sp>
      <p:sp>
        <p:nvSpPr>
          <p:cNvPr id="197639" name="Rectangle 7"/>
          <p:cNvSpPr>
            <a:spLocks noGrp="1" noChangeArrowheads="1"/>
          </p:cNvSpPr>
          <p:nvPr>
            <p:ph type="sldNum" sz="quarter" idx="5"/>
          </p:nvPr>
        </p:nvSpPr>
        <p:spPr bwMode="auto">
          <a:xfrm>
            <a:off x="3765550" y="9286875"/>
            <a:ext cx="2879725"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A02AA685-3375-4E39-9735-6E9126F2937F}" type="slidenum">
              <a:rPr lang="zh-CN" altLang="en-US"/>
              <a:pPr/>
              <a:t>‹#›</a:t>
            </a:fld>
            <a:endParaRPr lang="en-US" altLang="zh-CN"/>
          </a:p>
        </p:txBody>
      </p:sp>
    </p:spTree>
    <p:extLst>
      <p:ext uri="{BB962C8B-B14F-4D97-AF65-F5344CB8AC3E}">
        <p14:creationId xmlns:p14="http://schemas.microsoft.com/office/powerpoint/2010/main" val="22661325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7EFDD65-E0F4-4907-958E-F40415B3A17F}" type="slidenum">
              <a:rPr lang="zh-CN" altLang="en-US" smtClean="0">
                <a:latin typeface="Times New Roman" panose="02020603050405020304" pitchFamily="18" charset="0"/>
              </a:rPr>
              <a:pPr/>
              <a:t>2</a:t>
            </a:fld>
            <a:endParaRPr lang="en-US" altLang="zh-CN" smtClean="0">
              <a:latin typeface="Times New Roman" panose="02020603050405020304" pitchFamily="18" charset="0"/>
            </a:endParaRPr>
          </a:p>
        </p:txBody>
      </p:sp>
      <p:sp>
        <p:nvSpPr>
          <p:cNvPr id="7171" name="Rectangle 2"/>
          <p:cNvSpPr>
            <a:spLocks noRo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426420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D57BC72-8128-4F84-BA9C-C568E4DE8825}" type="slidenum">
              <a:rPr lang="zh-CN" altLang="en-US">
                <a:latin typeface="Times New Roman" panose="02020603050405020304" pitchFamily="18" charset="0"/>
              </a:rPr>
              <a:pPr/>
              <a:t>11</a:t>
            </a:fld>
            <a:endParaRPr lang="en-US" altLang="zh-CN">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193031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09E52C3-705D-447A-A08A-954EE4F5042E}" type="slidenum">
              <a:rPr lang="zh-CN" altLang="en-US">
                <a:latin typeface="Times New Roman" panose="02020603050405020304" pitchFamily="18" charset="0"/>
              </a:rPr>
              <a:pPr/>
              <a:t>12</a:t>
            </a:fld>
            <a:endParaRPr lang="en-US" altLang="zh-CN">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875220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AE27DC-7058-4AED-BC30-87A37EEFAC63}" type="slidenum">
              <a:rPr lang="zh-CN" altLang="en-US">
                <a:latin typeface="Times New Roman" panose="02020603050405020304" pitchFamily="18" charset="0"/>
              </a:rPr>
              <a:pPr/>
              <a:t>13</a:t>
            </a:fld>
            <a:endParaRPr lang="en-US" altLang="zh-CN">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510550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6E10D45-27E9-43B0-B26A-EBA2262C35A1}" type="slidenum">
              <a:rPr lang="zh-CN" altLang="en-US">
                <a:latin typeface="Times New Roman" panose="02020603050405020304" pitchFamily="18" charset="0"/>
              </a:rPr>
              <a:pPr/>
              <a:t>14</a:t>
            </a:fld>
            <a:endParaRPr lang="en-US" altLang="zh-CN">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47841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EA1E98-10EC-48FC-8824-BA661D0A82A1}" type="slidenum">
              <a:rPr lang="zh-CN" altLang="en-US">
                <a:latin typeface="Times New Roman" panose="02020603050405020304" pitchFamily="18" charset="0"/>
              </a:rPr>
              <a:pPr/>
              <a:t>15</a:t>
            </a:fld>
            <a:endParaRPr lang="en-US" altLang="zh-CN">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959486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B16A215-38CC-46C2-B6A8-6E430DDC08DA}" type="slidenum">
              <a:rPr lang="zh-CN" altLang="en-US">
                <a:latin typeface="Times New Roman" panose="02020603050405020304" pitchFamily="18" charset="0"/>
              </a:rPr>
              <a:pPr/>
              <a:t>16</a:t>
            </a:fld>
            <a:endParaRPr lang="en-US" altLang="zh-CN">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604507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0E9977C-0A26-47F2-9B39-8CC1B973BB07}" type="slidenum">
              <a:rPr lang="zh-CN" altLang="en-US">
                <a:latin typeface="Times New Roman" panose="02020603050405020304" pitchFamily="18" charset="0"/>
              </a:rPr>
              <a:pPr/>
              <a:t>17</a:t>
            </a:fld>
            <a:endParaRPr lang="en-US" altLang="zh-CN">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725274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3C20FD8-A8D3-4F33-8035-5044426002C2}" type="slidenum">
              <a:rPr lang="zh-CN" altLang="en-US">
                <a:latin typeface="Times New Roman" panose="02020603050405020304" pitchFamily="18" charset="0"/>
              </a:rPr>
              <a:pPr/>
              <a:t>18</a:t>
            </a:fld>
            <a:endParaRPr lang="en-US" altLang="zh-CN">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7349867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7857274-DAF2-4CA8-BDC1-839273B24680}" type="slidenum">
              <a:rPr lang="zh-CN" altLang="en-US">
                <a:latin typeface="Times New Roman" panose="02020603050405020304" pitchFamily="18" charset="0"/>
              </a:rPr>
              <a:pPr/>
              <a:t>19</a:t>
            </a:fld>
            <a:endParaRPr lang="en-US" altLang="zh-CN">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225999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9F96E0-FD02-4560-8028-4340D7196EE9}" type="slidenum">
              <a:rPr lang="zh-CN" altLang="en-US">
                <a:latin typeface="Times New Roman" panose="02020603050405020304" pitchFamily="18" charset="0"/>
              </a:rPr>
              <a:pPr/>
              <a:t>20</a:t>
            </a:fld>
            <a:endParaRPr lang="en-US" altLang="zh-CN">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641723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A82D8B-8398-4713-BB3C-57C5CB9CF79F}" type="slidenum">
              <a:rPr lang="zh-CN" altLang="en-US" smtClean="0">
                <a:latin typeface="Times New Roman" panose="02020603050405020304" pitchFamily="18" charset="0"/>
              </a:rPr>
              <a:pPr/>
              <a:t>3</a:t>
            </a:fld>
            <a:endParaRPr lang="en-US" altLang="zh-CN" smtClean="0">
              <a:latin typeface="Times New Roman" panose="02020603050405020304" pitchFamily="18" charset="0"/>
            </a:endParaRPr>
          </a:p>
        </p:txBody>
      </p:sp>
      <p:sp>
        <p:nvSpPr>
          <p:cNvPr id="9219" name="Rectangle 2"/>
          <p:cNvSpPr>
            <a:spLocks noRo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350946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0AFD42E-EA13-470E-A640-30B2CC460ECB}" type="slidenum">
              <a:rPr lang="zh-CN" altLang="en-US">
                <a:latin typeface="Times New Roman" panose="02020603050405020304" pitchFamily="18" charset="0"/>
              </a:rPr>
              <a:pPr/>
              <a:t>21</a:t>
            </a:fld>
            <a:endParaRPr lang="en-US" altLang="zh-CN">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901000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0D5EAE1-7338-4258-9BB8-FED593356A80}" type="slidenum">
              <a:rPr lang="zh-CN" altLang="en-US">
                <a:latin typeface="Times New Roman" panose="02020603050405020304" pitchFamily="18" charset="0"/>
              </a:rPr>
              <a:pPr/>
              <a:t>22</a:t>
            </a:fld>
            <a:endParaRPr lang="en-US" altLang="zh-CN">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775582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D2804AC-F1BF-418B-A241-350E85038193}" type="slidenum">
              <a:rPr lang="zh-CN" altLang="en-US">
                <a:latin typeface="Times New Roman" panose="02020603050405020304" pitchFamily="18" charset="0"/>
              </a:rPr>
              <a:pPr/>
              <a:t>23</a:t>
            </a:fld>
            <a:endParaRPr lang="en-US" altLang="zh-CN">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cs typeface="Times New Roman" panose="02020603050405020304" pitchFamily="18" charset="0"/>
            </a:endParaRPr>
          </a:p>
        </p:txBody>
      </p:sp>
    </p:spTree>
    <p:extLst>
      <p:ext uri="{BB962C8B-B14F-4D97-AF65-F5344CB8AC3E}">
        <p14:creationId xmlns:p14="http://schemas.microsoft.com/office/powerpoint/2010/main" val="1213009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E0CEA30-0C57-4D1F-BA47-686C71347667}" type="slidenum">
              <a:rPr lang="zh-CN" altLang="en-US">
                <a:latin typeface="Times New Roman" panose="02020603050405020304" pitchFamily="18" charset="0"/>
              </a:rPr>
              <a:pPr/>
              <a:t>24</a:t>
            </a:fld>
            <a:endParaRPr lang="en-US" altLang="zh-CN">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cs typeface="Times New Roman" panose="02020603050405020304" pitchFamily="18" charset="0"/>
            </a:endParaRPr>
          </a:p>
        </p:txBody>
      </p:sp>
    </p:spTree>
    <p:extLst>
      <p:ext uri="{BB962C8B-B14F-4D97-AF65-F5344CB8AC3E}">
        <p14:creationId xmlns:p14="http://schemas.microsoft.com/office/powerpoint/2010/main" val="3137952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9F60D05-2646-4853-ACE5-8F212B620770}" type="slidenum">
              <a:rPr lang="zh-CN" altLang="en-US">
                <a:latin typeface="Times New Roman" panose="02020603050405020304" pitchFamily="18" charset="0"/>
              </a:rPr>
              <a:pPr/>
              <a:t>25</a:t>
            </a:fld>
            <a:endParaRPr lang="en-US" altLang="zh-CN">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0375148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Times New Roman" pitchFamily="18" charset="0"/>
                <a:ea typeface="宋体" pitchFamily="2" charset="-122"/>
                <a:cs typeface="+mn-cs"/>
              </a:rPr>
              <a:t>为了计算</a:t>
            </a:r>
            <a:r>
              <a:rPr lang="en-US" altLang="zh-CN" sz="1200" b="0" i="1" kern="1200" dirty="0" smtClean="0">
                <a:solidFill>
                  <a:schemeClr val="tx1"/>
                </a:solidFill>
                <a:effectLst/>
                <a:latin typeface="Times New Roman" pitchFamily="18" charset="0"/>
                <a:ea typeface="宋体" pitchFamily="2" charset="-122"/>
                <a:cs typeface="+mn-cs"/>
              </a:rPr>
              <a:t>N</a:t>
            </a:r>
            <a:r>
              <a:rPr lang="en-US" altLang="zh-CN" sz="1200" b="0" i="1" kern="1200" baseline="-25000" dirty="0" smtClean="0">
                <a:solidFill>
                  <a:schemeClr val="tx1"/>
                </a:solidFill>
                <a:effectLst/>
                <a:latin typeface="Times New Roman" pitchFamily="18" charset="0"/>
                <a:ea typeface="宋体" pitchFamily="2" charset="-122"/>
                <a:cs typeface="+mn-cs"/>
              </a:rPr>
              <a:t>i</a:t>
            </a:r>
            <a:r>
              <a:rPr lang="en-US" altLang="zh-CN" sz="1200" b="0" i="0" kern="1200" baseline="-25000" dirty="0" smtClean="0">
                <a:solidFill>
                  <a:schemeClr val="tx1"/>
                </a:solidFill>
                <a:effectLst/>
                <a:latin typeface="Times New Roman" pitchFamily="18" charset="0"/>
                <a:ea typeface="宋体" pitchFamily="2" charset="-122"/>
                <a:cs typeface="+mn-cs"/>
              </a:rPr>
              <a:t>,1</a:t>
            </a:r>
            <a:r>
              <a:rPr lang="en-US" altLang="zh-CN" sz="1200" b="0" i="0" kern="1200" dirty="0" smtClean="0">
                <a:solidFill>
                  <a:schemeClr val="tx1"/>
                </a:solidFill>
                <a:effectLst/>
                <a:latin typeface="Times New Roman" pitchFamily="18" charset="0"/>
                <a:ea typeface="宋体" pitchFamily="2" charset="-122"/>
                <a:cs typeface="+mn-cs"/>
              </a:rPr>
              <a:t>(</a:t>
            </a:r>
            <a:r>
              <a:rPr lang="en-US" altLang="zh-CN" sz="1200" b="0" i="1" kern="1200" dirty="0" smtClean="0">
                <a:solidFill>
                  <a:schemeClr val="tx1"/>
                </a:solidFill>
                <a:effectLst/>
                <a:latin typeface="Times New Roman" pitchFamily="18" charset="0"/>
                <a:ea typeface="宋体" pitchFamily="2" charset="-122"/>
                <a:cs typeface="+mn-cs"/>
              </a:rPr>
              <a:t>u</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，需要</a:t>
            </a:r>
            <a:r>
              <a:rPr lang="en-US" altLang="zh-CN" sz="1200" b="0" i="1" kern="1200" dirty="0" smtClean="0">
                <a:solidFill>
                  <a:schemeClr val="tx1"/>
                </a:solidFill>
                <a:effectLst/>
                <a:latin typeface="Times New Roman" pitchFamily="18" charset="0"/>
                <a:ea typeface="宋体" pitchFamily="2" charset="-122"/>
                <a:cs typeface="+mn-cs"/>
              </a:rPr>
              <a:t>N</a:t>
            </a:r>
            <a:r>
              <a:rPr lang="en-US" altLang="zh-CN" sz="1200" b="0" i="1" kern="1200" baseline="-25000" dirty="0" smtClean="0">
                <a:solidFill>
                  <a:schemeClr val="tx1"/>
                </a:solidFill>
                <a:effectLst/>
                <a:latin typeface="Times New Roman" pitchFamily="18" charset="0"/>
                <a:ea typeface="宋体" pitchFamily="2" charset="-122"/>
                <a:cs typeface="+mn-cs"/>
              </a:rPr>
              <a:t>i</a:t>
            </a:r>
            <a:r>
              <a:rPr lang="en-US" altLang="zh-CN" sz="1200" b="0" i="0" kern="1200" baseline="-25000" dirty="0" smtClean="0">
                <a:solidFill>
                  <a:schemeClr val="tx1"/>
                </a:solidFill>
                <a:effectLst/>
                <a:latin typeface="Times New Roman" pitchFamily="18" charset="0"/>
                <a:ea typeface="宋体" pitchFamily="2" charset="-122"/>
                <a:cs typeface="+mn-cs"/>
              </a:rPr>
              <a:t>,0</a:t>
            </a:r>
            <a:r>
              <a:rPr lang="en-US" altLang="zh-CN" sz="1200" b="0" i="0" kern="1200" dirty="0" smtClean="0">
                <a:solidFill>
                  <a:schemeClr val="tx1"/>
                </a:solidFill>
                <a:effectLst/>
                <a:latin typeface="Times New Roman" pitchFamily="18" charset="0"/>
                <a:ea typeface="宋体" pitchFamily="2" charset="-122"/>
                <a:cs typeface="+mn-cs"/>
              </a:rPr>
              <a:t>(</a:t>
            </a:r>
            <a:r>
              <a:rPr lang="en-US" altLang="zh-CN" sz="1200" b="0" i="1" kern="1200" dirty="0" smtClean="0">
                <a:solidFill>
                  <a:schemeClr val="tx1"/>
                </a:solidFill>
                <a:effectLst/>
                <a:latin typeface="Times New Roman" pitchFamily="18" charset="0"/>
                <a:ea typeface="宋体" pitchFamily="2" charset="-122"/>
                <a:cs typeface="+mn-cs"/>
              </a:rPr>
              <a:t>u</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和</a:t>
            </a:r>
            <a:r>
              <a:rPr lang="en-US" altLang="zh-CN" sz="1200" b="0" i="1" kern="1200" dirty="0" smtClean="0">
                <a:solidFill>
                  <a:schemeClr val="tx1"/>
                </a:solidFill>
                <a:effectLst/>
                <a:latin typeface="Times New Roman" pitchFamily="18" charset="0"/>
                <a:ea typeface="宋体" pitchFamily="2" charset="-122"/>
                <a:cs typeface="+mn-cs"/>
              </a:rPr>
              <a:t>N</a:t>
            </a:r>
            <a:r>
              <a:rPr lang="en-US" altLang="zh-CN" sz="1200" b="0" i="1" kern="1200" baseline="-25000" dirty="0" smtClean="0">
                <a:solidFill>
                  <a:schemeClr val="tx1"/>
                </a:solidFill>
                <a:effectLst/>
                <a:latin typeface="Times New Roman" pitchFamily="18" charset="0"/>
                <a:ea typeface="宋体" pitchFamily="2" charset="-122"/>
                <a:cs typeface="+mn-cs"/>
              </a:rPr>
              <a:t>i</a:t>
            </a:r>
            <a:r>
              <a:rPr lang="en-US" altLang="zh-CN" sz="1200" b="0" i="0" kern="1200" baseline="-25000" dirty="0" smtClean="0">
                <a:solidFill>
                  <a:schemeClr val="tx1"/>
                </a:solidFill>
                <a:effectLst/>
                <a:latin typeface="Times New Roman" pitchFamily="18" charset="0"/>
                <a:ea typeface="宋体" pitchFamily="2" charset="-122"/>
                <a:cs typeface="+mn-cs"/>
              </a:rPr>
              <a:t>+1,0</a:t>
            </a:r>
            <a:r>
              <a:rPr lang="en-US" altLang="zh-CN" sz="1200" b="0" i="0" kern="1200" dirty="0" smtClean="0">
                <a:solidFill>
                  <a:schemeClr val="tx1"/>
                </a:solidFill>
                <a:effectLst/>
                <a:latin typeface="Times New Roman" pitchFamily="18" charset="0"/>
                <a:ea typeface="宋体" pitchFamily="2" charset="-122"/>
                <a:cs typeface="+mn-cs"/>
              </a:rPr>
              <a:t>(</a:t>
            </a:r>
            <a:r>
              <a:rPr lang="en-US" altLang="zh-CN" sz="1200" b="0" i="1" kern="1200" dirty="0" smtClean="0">
                <a:solidFill>
                  <a:schemeClr val="tx1"/>
                </a:solidFill>
                <a:effectLst/>
                <a:latin typeface="Times New Roman" pitchFamily="18" charset="0"/>
                <a:ea typeface="宋体" pitchFamily="2" charset="-122"/>
                <a:cs typeface="+mn-cs"/>
              </a:rPr>
              <a:t>u</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。因此，我们可以计算</a:t>
            </a:r>
            <a:r>
              <a:rPr lang="en-US" altLang="zh-CN" sz="1200" b="0" i="1" kern="1200" dirty="0" smtClean="0">
                <a:solidFill>
                  <a:schemeClr val="tx1"/>
                </a:solidFill>
                <a:effectLst/>
                <a:latin typeface="Times New Roman" pitchFamily="18" charset="0"/>
                <a:ea typeface="宋体" pitchFamily="2" charset="-122"/>
                <a:cs typeface="+mn-cs"/>
              </a:rPr>
              <a:t>N</a:t>
            </a:r>
            <a:r>
              <a:rPr lang="en-US" altLang="zh-CN" sz="1200" b="0" i="0" kern="1200" baseline="-25000" dirty="0" smtClean="0">
                <a:solidFill>
                  <a:schemeClr val="tx1"/>
                </a:solidFill>
                <a:effectLst/>
                <a:latin typeface="Times New Roman" pitchFamily="18" charset="0"/>
                <a:ea typeface="宋体" pitchFamily="2" charset="-122"/>
                <a:cs typeface="+mn-cs"/>
              </a:rPr>
              <a:t>0,1</a:t>
            </a:r>
            <a:r>
              <a:rPr lang="en-US" altLang="zh-CN" sz="1200" b="0" i="0" kern="1200" dirty="0" smtClean="0">
                <a:solidFill>
                  <a:schemeClr val="tx1"/>
                </a:solidFill>
                <a:effectLst/>
                <a:latin typeface="Times New Roman" pitchFamily="18" charset="0"/>
                <a:ea typeface="宋体" pitchFamily="2" charset="-122"/>
                <a:cs typeface="+mn-cs"/>
              </a:rPr>
              <a:t>(</a:t>
            </a:r>
            <a:r>
              <a:rPr lang="en-US" altLang="zh-CN" sz="1200" b="0" i="1" kern="1200" dirty="0" smtClean="0">
                <a:solidFill>
                  <a:schemeClr val="tx1"/>
                </a:solidFill>
                <a:effectLst/>
                <a:latin typeface="Times New Roman" pitchFamily="18" charset="0"/>
                <a:ea typeface="宋体" pitchFamily="2" charset="-122"/>
                <a:cs typeface="+mn-cs"/>
              </a:rPr>
              <a:t>u</a:t>
            </a:r>
            <a:r>
              <a:rPr lang="en-US" altLang="zh-CN" sz="1200" b="0" i="0" kern="1200" dirty="0" smtClean="0">
                <a:solidFill>
                  <a:schemeClr val="tx1"/>
                </a:solidFill>
                <a:effectLst/>
                <a:latin typeface="Times New Roman" pitchFamily="18" charset="0"/>
                <a:ea typeface="宋体" pitchFamily="2" charset="-122"/>
                <a:cs typeface="+mn-cs"/>
              </a:rPr>
              <a:t>), </a:t>
            </a:r>
            <a:r>
              <a:rPr lang="en-US" altLang="zh-CN" sz="1200" b="0" i="1" kern="1200" dirty="0" smtClean="0">
                <a:solidFill>
                  <a:schemeClr val="tx1"/>
                </a:solidFill>
                <a:effectLst/>
                <a:latin typeface="Times New Roman" pitchFamily="18" charset="0"/>
                <a:ea typeface="宋体" pitchFamily="2" charset="-122"/>
                <a:cs typeface="+mn-cs"/>
              </a:rPr>
              <a:t>N</a:t>
            </a:r>
            <a:r>
              <a:rPr lang="en-US" altLang="zh-CN" sz="1200" b="0" i="0" kern="1200" baseline="-25000" dirty="0" smtClean="0">
                <a:solidFill>
                  <a:schemeClr val="tx1"/>
                </a:solidFill>
                <a:effectLst/>
                <a:latin typeface="Times New Roman" pitchFamily="18" charset="0"/>
                <a:ea typeface="宋体" pitchFamily="2" charset="-122"/>
                <a:cs typeface="+mn-cs"/>
              </a:rPr>
              <a:t>1,1</a:t>
            </a:r>
            <a:r>
              <a:rPr lang="en-US" altLang="zh-CN" sz="1200" b="0" i="0" kern="1200" dirty="0" smtClean="0">
                <a:solidFill>
                  <a:schemeClr val="tx1"/>
                </a:solidFill>
                <a:effectLst/>
                <a:latin typeface="Times New Roman" pitchFamily="18" charset="0"/>
                <a:ea typeface="宋体" pitchFamily="2" charset="-122"/>
                <a:cs typeface="+mn-cs"/>
              </a:rPr>
              <a:t>(</a:t>
            </a:r>
            <a:r>
              <a:rPr lang="en-US" altLang="zh-CN" sz="1200" b="0" i="1" kern="1200" dirty="0" smtClean="0">
                <a:solidFill>
                  <a:schemeClr val="tx1"/>
                </a:solidFill>
                <a:effectLst/>
                <a:latin typeface="Times New Roman" pitchFamily="18" charset="0"/>
                <a:ea typeface="宋体" pitchFamily="2" charset="-122"/>
                <a:cs typeface="+mn-cs"/>
              </a:rPr>
              <a:t>u</a:t>
            </a:r>
            <a:r>
              <a:rPr lang="en-US" altLang="zh-CN" sz="1200" b="0" i="0" kern="1200" dirty="0" smtClean="0">
                <a:solidFill>
                  <a:schemeClr val="tx1"/>
                </a:solidFill>
                <a:effectLst/>
                <a:latin typeface="Times New Roman" pitchFamily="18" charset="0"/>
                <a:ea typeface="宋体" pitchFamily="2" charset="-122"/>
                <a:cs typeface="+mn-cs"/>
              </a:rPr>
              <a:t>),</a:t>
            </a:r>
            <a:r>
              <a:rPr lang="en-US" altLang="zh-CN" sz="1200" b="0" i="1" kern="1200" dirty="0" smtClean="0">
                <a:solidFill>
                  <a:schemeClr val="tx1"/>
                </a:solidFill>
                <a:effectLst/>
                <a:latin typeface="Times New Roman" pitchFamily="18" charset="0"/>
                <a:ea typeface="宋体" pitchFamily="2" charset="-122"/>
                <a:cs typeface="+mn-cs"/>
              </a:rPr>
              <a:t>N</a:t>
            </a:r>
            <a:r>
              <a:rPr lang="en-US" altLang="zh-CN" sz="1200" b="0" i="0" kern="1200" baseline="-25000" dirty="0" smtClean="0">
                <a:solidFill>
                  <a:schemeClr val="tx1"/>
                </a:solidFill>
                <a:effectLst/>
                <a:latin typeface="Times New Roman" pitchFamily="18" charset="0"/>
                <a:ea typeface="宋体" pitchFamily="2" charset="-122"/>
                <a:cs typeface="+mn-cs"/>
              </a:rPr>
              <a:t>2,1</a:t>
            </a:r>
            <a:r>
              <a:rPr lang="en-US" altLang="zh-CN" sz="1200" b="0" i="0" kern="1200" dirty="0" smtClean="0">
                <a:solidFill>
                  <a:schemeClr val="tx1"/>
                </a:solidFill>
                <a:effectLst/>
                <a:latin typeface="Times New Roman" pitchFamily="18" charset="0"/>
                <a:ea typeface="宋体" pitchFamily="2" charset="-122"/>
                <a:cs typeface="+mn-cs"/>
              </a:rPr>
              <a:t>(</a:t>
            </a:r>
            <a:r>
              <a:rPr lang="en-US" altLang="zh-CN" sz="1200" b="0" i="1" kern="1200" dirty="0" smtClean="0">
                <a:solidFill>
                  <a:schemeClr val="tx1"/>
                </a:solidFill>
                <a:effectLst/>
                <a:latin typeface="Times New Roman" pitchFamily="18" charset="0"/>
                <a:ea typeface="宋体" pitchFamily="2" charset="-122"/>
                <a:cs typeface="+mn-cs"/>
              </a:rPr>
              <a:t>u</a:t>
            </a:r>
            <a:r>
              <a:rPr lang="en-US" altLang="zh-CN" sz="1200" b="0" i="0" kern="1200" dirty="0" smtClean="0">
                <a:solidFill>
                  <a:schemeClr val="tx1"/>
                </a:solidFill>
                <a:effectLst/>
                <a:latin typeface="Times New Roman" pitchFamily="18" charset="0"/>
                <a:ea typeface="宋体" pitchFamily="2" charset="-122"/>
                <a:cs typeface="+mn-cs"/>
              </a:rPr>
              <a:t>), </a:t>
            </a:r>
            <a:r>
              <a:rPr lang="en-US" altLang="zh-CN" sz="1200" b="0" i="1" kern="1200" dirty="0" smtClean="0">
                <a:solidFill>
                  <a:schemeClr val="tx1"/>
                </a:solidFill>
                <a:effectLst/>
                <a:latin typeface="Times New Roman" pitchFamily="18" charset="0"/>
                <a:ea typeface="宋体" pitchFamily="2" charset="-122"/>
                <a:cs typeface="+mn-cs"/>
              </a:rPr>
              <a:t>N</a:t>
            </a:r>
            <a:r>
              <a:rPr lang="en-US" altLang="zh-CN" sz="1200" b="0" i="0" kern="1200" baseline="-25000" dirty="0" smtClean="0">
                <a:solidFill>
                  <a:schemeClr val="tx1"/>
                </a:solidFill>
                <a:effectLst/>
                <a:latin typeface="Times New Roman" pitchFamily="18" charset="0"/>
                <a:ea typeface="宋体" pitchFamily="2" charset="-122"/>
                <a:cs typeface="+mn-cs"/>
              </a:rPr>
              <a:t>3,1</a:t>
            </a:r>
            <a:r>
              <a:rPr lang="en-US" altLang="zh-CN" sz="1200" b="0" i="0" kern="1200" dirty="0" smtClean="0">
                <a:solidFill>
                  <a:schemeClr val="tx1"/>
                </a:solidFill>
                <a:effectLst/>
                <a:latin typeface="Times New Roman" pitchFamily="18" charset="0"/>
                <a:ea typeface="宋体" pitchFamily="2" charset="-122"/>
                <a:cs typeface="+mn-cs"/>
              </a:rPr>
              <a:t>(</a:t>
            </a:r>
            <a:r>
              <a:rPr lang="en-US" altLang="zh-CN" sz="1200" b="0" i="1" kern="1200" dirty="0" smtClean="0">
                <a:solidFill>
                  <a:schemeClr val="tx1"/>
                </a:solidFill>
                <a:effectLst/>
                <a:latin typeface="Times New Roman" pitchFamily="18" charset="0"/>
                <a:ea typeface="宋体" pitchFamily="2" charset="-122"/>
                <a:cs typeface="+mn-cs"/>
              </a:rPr>
              <a:t>u</a:t>
            </a:r>
            <a:r>
              <a:rPr lang="en-US" altLang="zh-CN" sz="1200" b="0" i="0" kern="1200" dirty="0" smtClean="0">
                <a:solidFill>
                  <a:schemeClr val="tx1"/>
                </a:solidFill>
                <a:effectLst/>
                <a:latin typeface="Times New Roman" pitchFamily="18" charset="0"/>
                <a:ea typeface="宋体" pitchFamily="2" charset="-122"/>
                <a:cs typeface="+mn-cs"/>
              </a:rPr>
              <a:t>) </a:t>
            </a:r>
            <a:r>
              <a:rPr lang="zh-CN" altLang="en-US" sz="1200" b="0" i="0" kern="1200" dirty="0" smtClean="0">
                <a:solidFill>
                  <a:schemeClr val="tx1"/>
                </a:solidFill>
                <a:effectLst/>
                <a:latin typeface="Times New Roman" pitchFamily="18" charset="0"/>
                <a:ea typeface="宋体" pitchFamily="2" charset="-122"/>
                <a:cs typeface="+mn-cs"/>
              </a:rPr>
              <a:t>等等。所有这些</a:t>
            </a:r>
            <a:r>
              <a:rPr lang="en-US" altLang="zh-CN" sz="1200" b="0" i="1" kern="1200" dirty="0" smtClean="0">
                <a:solidFill>
                  <a:schemeClr val="tx1"/>
                </a:solidFill>
                <a:effectLst/>
                <a:latin typeface="Times New Roman" pitchFamily="18" charset="0"/>
                <a:ea typeface="宋体" pitchFamily="2" charset="-122"/>
                <a:cs typeface="+mn-cs"/>
              </a:rPr>
              <a:t>N</a:t>
            </a:r>
            <a:r>
              <a:rPr lang="en-US" altLang="zh-CN" sz="1200" b="0" i="1" kern="1200" baseline="-25000" dirty="0" smtClean="0">
                <a:solidFill>
                  <a:schemeClr val="tx1"/>
                </a:solidFill>
                <a:effectLst/>
                <a:latin typeface="Times New Roman" pitchFamily="18" charset="0"/>
                <a:ea typeface="宋体" pitchFamily="2" charset="-122"/>
                <a:cs typeface="+mn-cs"/>
              </a:rPr>
              <a:t>i</a:t>
            </a:r>
            <a:r>
              <a:rPr lang="en-US" altLang="zh-CN" sz="1200" b="0" i="0" kern="1200" baseline="-25000" dirty="0" smtClean="0">
                <a:solidFill>
                  <a:schemeClr val="tx1"/>
                </a:solidFill>
                <a:effectLst/>
                <a:latin typeface="Times New Roman" pitchFamily="18" charset="0"/>
                <a:ea typeface="宋体" pitchFamily="2" charset="-122"/>
                <a:cs typeface="+mn-cs"/>
              </a:rPr>
              <a:t>,1</a:t>
            </a:r>
            <a:r>
              <a:rPr lang="en-US" altLang="zh-CN" sz="1200" b="0" i="0" kern="1200" dirty="0" smtClean="0">
                <a:solidFill>
                  <a:schemeClr val="tx1"/>
                </a:solidFill>
                <a:effectLst/>
                <a:latin typeface="Times New Roman" pitchFamily="18" charset="0"/>
                <a:ea typeface="宋体" pitchFamily="2" charset="-122"/>
                <a:cs typeface="+mn-cs"/>
              </a:rPr>
              <a:t>(</a:t>
            </a:r>
            <a:r>
              <a:rPr lang="en-US" altLang="zh-CN" sz="1200" b="0" i="1" kern="1200" dirty="0" smtClean="0">
                <a:solidFill>
                  <a:schemeClr val="tx1"/>
                </a:solidFill>
                <a:effectLst/>
                <a:latin typeface="Times New Roman" pitchFamily="18" charset="0"/>
                <a:ea typeface="宋体" pitchFamily="2" charset="-122"/>
                <a:cs typeface="+mn-cs"/>
              </a:rPr>
              <a:t>u</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写在第三列。一旦所有</a:t>
            </a:r>
            <a:r>
              <a:rPr lang="en-US" altLang="zh-CN" sz="1200" b="0" i="1" kern="1200" dirty="0" smtClean="0">
                <a:solidFill>
                  <a:schemeClr val="tx1"/>
                </a:solidFill>
                <a:effectLst/>
                <a:latin typeface="Times New Roman" pitchFamily="18" charset="0"/>
                <a:ea typeface="宋体" pitchFamily="2" charset="-122"/>
                <a:cs typeface="+mn-cs"/>
              </a:rPr>
              <a:t>N</a:t>
            </a:r>
            <a:r>
              <a:rPr lang="en-US" altLang="zh-CN" sz="1200" b="0" i="1" kern="1200" baseline="-25000" dirty="0" smtClean="0">
                <a:solidFill>
                  <a:schemeClr val="tx1"/>
                </a:solidFill>
                <a:effectLst/>
                <a:latin typeface="Times New Roman" pitchFamily="18" charset="0"/>
                <a:ea typeface="宋体" pitchFamily="2" charset="-122"/>
                <a:cs typeface="+mn-cs"/>
              </a:rPr>
              <a:t>i</a:t>
            </a:r>
            <a:r>
              <a:rPr lang="en-US" altLang="zh-CN" sz="1200" b="0" i="0" kern="1200" baseline="-25000" dirty="0" smtClean="0">
                <a:solidFill>
                  <a:schemeClr val="tx1"/>
                </a:solidFill>
                <a:effectLst/>
                <a:latin typeface="Times New Roman" pitchFamily="18" charset="0"/>
                <a:ea typeface="宋体" pitchFamily="2" charset="-122"/>
                <a:cs typeface="+mn-cs"/>
              </a:rPr>
              <a:t>,1</a:t>
            </a:r>
            <a:r>
              <a:rPr lang="en-US" altLang="zh-CN" sz="1200" b="0" i="0" kern="1200" dirty="0" smtClean="0">
                <a:solidFill>
                  <a:schemeClr val="tx1"/>
                </a:solidFill>
                <a:effectLst/>
                <a:latin typeface="Times New Roman" pitchFamily="18" charset="0"/>
                <a:ea typeface="宋体" pitchFamily="2" charset="-122"/>
                <a:cs typeface="+mn-cs"/>
              </a:rPr>
              <a:t>(</a:t>
            </a:r>
            <a:r>
              <a:rPr lang="en-US" altLang="zh-CN" sz="1200" b="0" i="1" kern="1200" dirty="0" smtClean="0">
                <a:solidFill>
                  <a:schemeClr val="tx1"/>
                </a:solidFill>
                <a:effectLst/>
                <a:latin typeface="Times New Roman" pitchFamily="18" charset="0"/>
                <a:ea typeface="宋体" pitchFamily="2" charset="-122"/>
                <a:cs typeface="+mn-cs"/>
              </a:rPr>
              <a:t>u</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计算完毕，我们可以计算</a:t>
            </a:r>
            <a:r>
              <a:rPr lang="en-US" altLang="zh-CN" sz="1200" b="0" i="1" kern="1200" dirty="0" smtClean="0">
                <a:solidFill>
                  <a:schemeClr val="tx1"/>
                </a:solidFill>
                <a:effectLst/>
                <a:latin typeface="Times New Roman" pitchFamily="18" charset="0"/>
                <a:ea typeface="宋体" pitchFamily="2" charset="-122"/>
                <a:cs typeface="+mn-cs"/>
              </a:rPr>
              <a:t>N</a:t>
            </a:r>
            <a:r>
              <a:rPr lang="en-US" altLang="zh-CN" sz="1200" b="0" i="1" kern="1200" baseline="-25000" dirty="0" smtClean="0">
                <a:solidFill>
                  <a:schemeClr val="tx1"/>
                </a:solidFill>
                <a:effectLst/>
                <a:latin typeface="Times New Roman" pitchFamily="18" charset="0"/>
                <a:ea typeface="宋体" pitchFamily="2" charset="-122"/>
                <a:cs typeface="+mn-cs"/>
              </a:rPr>
              <a:t>i</a:t>
            </a:r>
            <a:r>
              <a:rPr lang="en-US" altLang="zh-CN" sz="1200" b="0" i="0" kern="1200" baseline="-25000" dirty="0" smtClean="0">
                <a:solidFill>
                  <a:schemeClr val="tx1"/>
                </a:solidFill>
                <a:effectLst/>
                <a:latin typeface="Times New Roman" pitchFamily="18" charset="0"/>
                <a:ea typeface="宋体" pitchFamily="2" charset="-122"/>
                <a:cs typeface="+mn-cs"/>
              </a:rPr>
              <a:t>,2</a:t>
            </a:r>
            <a:r>
              <a:rPr lang="en-US" altLang="zh-CN" sz="1200" b="0" i="0" kern="1200" dirty="0" smtClean="0">
                <a:solidFill>
                  <a:schemeClr val="tx1"/>
                </a:solidFill>
                <a:effectLst/>
                <a:latin typeface="Times New Roman" pitchFamily="18" charset="0"/>
                <a:ea typeface="宋体" pitchFamily="2" charset="-122"/>
                <a:cs typeface="+mn-cs"/>
              </a:rPr>
              <a:t>(</a:t>
            </a:r>
            <a:r>
              <a:rPr lang="en-US" altLang="zh-CN" sz="1200" b="0" i="1" kern="1200" dirty="0" smtClean="0">
                <a:solidFill>
                  <a:schemeClr val="tx1"/>
                </a:solidFill>
                <a:effectLst/>
                <a:latin typeface="Times New Roman" pitchFamily="18" charset="0"/>
                <a:ea typeface="宋体" pitchFamily="2" charset="-122"/>
                <a:cs typeface="+mn-cs"/>
              </a:rPr>
              <a:t>u</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并将其放在第四列。继续这个过程直到所有需要的</a:t>
            </a:r>
            <a:r>
              <a:rPr lang="en-US" altLang="zh-CN" sz="1200" b="0" i="1" kern="1200" dirty="0" err="1" smtClean="0">
                <a:solidFill>
                  <a:schemeClr val="tx1"/>
                </a:solidFill>
                <a:effectLst/>
                <a:latin typeface="Times New Roman" pitchFamily="18" charset="0"/>
                <a:ea typeface="宋体" pitchFamily="2" charset="-122"/>
                <a:cs typeface="+mn-cs"/>
              </a:rPr>
              <a:t>N</a:t>
            </a:r>
            <a:r>
              <a:rPr lang="en-US" altLang="zh-CN" sz="1200" b="0" i="1" kern="1200" baseline="-25000" dirty="0" err="1" smtClean="0">
                <a:solidFill>
                  <a:schemeClr val="tx1"/>
                </a:solidFill>
                <a:effectLst/>
                <a:latin typeface="Times New Roman" pitchFamily="18" charset="0"/>
                <a:ea typeface="宋体" pitchFamily="2" charset="-122"/>
                <a:cs typeface="+mn-cs"/>
              </a:rPr>
              <a:t>i</a:t>
            </a:r>
            <a:r>
              <a:rPr lang="en-US" altLang="zh-CN" sz="1200" b="0" i="0" kern="1200" baseline="-25000" dirty="0" err="1" smtClean="0">
                <a:solidFill>
                  <a:schemeClr val="tx1"/>
                </a:solidFill>
                <a:effectLst/>
                <a:latin typeface="Times New Roman" pitchFamily="18" charset="0"/>
                <a:ea typeface="宋体" pitchFamily="2" charset="-122"/>
                <a:cs typeface="+mn-cs"/>
              </a:rPr>
              <a:t>,</a:t>
            </a:r>
            <a:r>
              <a:rPr lang="en-US" altLang="zh-CN" sz="1200" b="0" i="1" kern="1200" baseline="-25000" dirty="0" err="1" smtClean="0">
                <a:solidFill>
                  <a:schemeClr val="tx1"/>
                </a:solidFill>
                <a:effectLst/>
                <a:latin typeface="Times New Roman" pitchFamily="18" charset="0"/>
                <a:ea typeface="宋体" pitchFamily="2" charset="-122"/>
                <a:cs typeface="+mn-cs"/>
              </a:rPr>
              <a:t>p</a:t>
            </a:r>
            <a:r>
              <a:rPr lang="en-US" altLang="zh-CN" sz="1200" b="0" i="0" kern="1200" dirty="0" smtClean="0">
                <a:solidFill>
                  <a:schemeClr val="tx1"/>
                </a:solidFill>
                <a:effectLst/>
                <a:latin typeface="Times New Roman" pitchFamily="18" charset="0"/>
                <a:ea typeface="宋体" pitchFamily="2" charset="-122"/>
                <a:cs typeface="+mn-cs"/>
              </a:rPr>
              <a:t>(</a:t>
            </a:r>
            <a:r>
              <a:rPr lang="en-US" altLang="zh-CN" sz="1200" b="0" i="1" kern="1200" dirty="0" smtClean="0">
                <a:solidFill>
                  <a:schemeClr val="tx1"/>
                </a:solidFill>
                <a:effectLst/>
                <a:latin typeface="Times New Roman" pitchFamily="18" charset="0"/>
                <a:ea typeface="宋体" pitchFamily="2" charset="-122"/>
                <a:cs typeface="+mn-cs"/>
              </a:rPr>
              <a:t>u</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的计算完毕</a:t>
            </a:r>
            <a:endParaRPr lang="zh-CN" altLang="en-US" dirty="0"/>
          </a:p>
        </p:txBody>
      </p:sp>
      <p:sp>
        <p:nvSpPr>
          <p:cNvPr id="4" name="灯片编号占位符 3"/>
          <p:cNvSpPr>
            <a:spLocks noGrp="1"/>
          </p:cNvSpPr>
          <p:nvPr>
            <p:ph type="sldNum" sz="quarter" idx="10"/>
          </p:nvPr>
        </p:nvSpPr>
        <p:spPr/>
        <p:txBody>
          <a:bodyPr/>
          <a:lstStyle/>
          <a:p>
            <a:fld id="{A02AA685-3375-4E39-9735-6E9126F2937F}" type="slidenum">
              <a:rPr lang="zh-CN" altLang="en-US" smtClean="0"/>
              <a:pPr/>
              <a:t>27</a:t>
            </a:fld>
            <a:endParaRPr lang="en-US" altLang="zh-CN"/>
          </a:p>
        </p:txBody>
      </p:sp>
    </p:spTree>
    <p:extLst>
      <p:ext uri="{BB962C8B-B14F-4D97-AF65-F5344CB8AC3E}">
        <p14:creationId xmlns:p14="http://schemas.microsoft.com/office/powerpoint/2010/main" val="3591909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3FF4BF-6AEC-4CCD-82B0-E9D0FDF35FCA}" type="slidenum">
              <a:rPr lang="zh-CN" altLang="en-US">
                <a:latin typeface="Times New Roman" panose="02020603050405020304" pitchFamily="18" charset="0"/>
              </a:rPr>
              <a:pPr/>
              <a:t>29</a:t>
            </a:fld>
            <a:endParaRPr lang="en-US" altLang="zh-CN">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027575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6DD467A-51FA-41D6-8DC4-18DBBEC51378}" type="slidenum">
              <a:rPr lang="zh-CN" altLang="en-US">
                <a:latin typeface="Times New Roman" panose="02020603050405020304" pitchFamily="18" charset="0"/>
              </a:rPr>
              <a:pPr/>
              <a:t>30</a:t>
            </a:fld>
            <a:endParaRPr lang="en-US" altLang="zh-CN">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7287628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232040C-F4E5-46D9-AE4A-0625B4D9B6FB}" type="slidenum">
              <a:rPr lang="zh-CN" altLang="en-US" smtClean="0">
                <a:latin typeface="Times New Roman" panose="02020603050405020304" pitchFamily="18" charset="0"/>
              </a:rPr>
              <a:pPr/>
              <a:t>31</a:t>
            </a:fld>
            <a:endParaRPr lang="en-US" altLang="zh-CN" smtClean="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4161118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386C91-523F-4FB2-BB72-B4A570486DD0}" type="slidenum">
              <a:rPr lang="zh-CN" altLang="en-US" smtClean="0">
                <a:latin typeface="Times New Roman" panose="02020603050405020304" pitchFamily="18" charset="0"/>
              </a:rPr>
              <a:pPr/>
              <a:t>32</a:t>
            </a:fld>
            <a:endParaRPr lang="en-US" altLang="zh-CN" smtClean="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213966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D3219B2-14E4-42FA-A22C-9E6B6F52DCB9}" type="slidenum">
              <a:rPr lang="zh-CN" altLang="en-US">
                <a:latin typeface="Times New Roman" panose="02020603050405020304" pitchFamily="18" charset="0"/>
              </a:rPr>
              <a:pPr/>
              <a:t>4</a:t>
            </a:fld>
            <a:endParaRPr lang="en-US" altLang="zh-CN">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6152058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F2CDD58-EC49-4CDB-BCB5-87F69272DEE1}" type="slidenum">
              <a:rPr lang="zh-CN" altLang="en-US" smtClean="0">
                <a:latin typeface="Times New Roman" panose="02020603050405020304" pitchFamily="18" charset="0"/>
              </a:rPr>
              <a:pPr/>
              <a:t>33</a:t>
            </a:fld>
            <a:endParaRPr lang="en-US" altLang="zh-CN" smtClean="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7432958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D640058-8E1A-4C9F-99CF-53B25ED3CCC5}" type="slidenum">
              <a:rPr lang="zh-CN" altLang="en-US" smtClean="0">
                <a:latin typeface="Times New Roman" panose="02020603050405020304" pitchFamily="18" charset="0"/>
              </a:rPr>
              <a:pPr/>
              <a:t>34</a:t>
            </a:fld>
            <a:endParaRPr lang="en-US" altLang="zh-CN" smtClean="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6084903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288358F-BDAD-4F63-BB78-3FCC8D4453FA}" type="slidenum">
              <a:rPr lang="zh-CN" altLang="en-US">
                <a:latin typeface="Times New Roman" panose="02020603050405020304" pitchFamily="18" charset="0"/>
              </a:rPr>
              <a:pPr/>
              <a:t>35</a:t>
            </a:fld>
            <a:endParaRPr lang="en-US" altLang="zh-CN">
              <a:latin typeface="Times New Roman" panose="02020603050405020304"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0009943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1C6234E-8594-491D-83CF-5769F58703FD}" type="slidenum">
              <a:rPr lang="zh-CN" altLang="en-US">
                <a:latin typeface="Times New Roman" panose="02020603050405020304" pitchFamily="18" charset="0"/>
              </a:rPr>
              <a:pPr/>
              <a:t>36</a:t>
            </a:fld>
            <a:endParaRPr lang="en-US" altLang="zh-CN">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2870376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0628C3C-08E1-4366-9BE2-C586736DB9D7}" type="slidenum">
              <a:rPr lang="zh-CN" altLang="en-US">
                <a:latin typeface="Times New Roman" panose="02020603050405020304" pitchFamily="18" charset="0"/>
              </a:rPr>
              <a:pPr/>
              <a:t>37</a:t>
            </a:fld>
            <a:endParaRPr lang="en-US" altLang="zh-CN">
              <a:latin typeface="Times New Roman" panose="02020603050405020304"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1372269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FD639B-5860-4E75-AA1C-308A2342C278}" type="slidenum">
              <a:rPr lang="zh-CN" altLang="en-US">
                <a:latin typeface="Times New Roman" panose="02020603050405020304" pitchFamily="18" charset="0"/>
              </a:rPr>
              <a:pPr/>
              <a:t>38</a:t>
            </a:fld>
            <a:endParaRPr lang="en-US" altLang="zh-CN">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4892208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8366377-9C1B-4109-8177-E8CF76286D5A}" type="slidenum">
              <a:rPr lang="zh-CN" altLang="en-US">
                <a:latin typeface="Times New Roman" panose="02020603050405020304" pitchFamily="18" charset="0"/>
              </a:rPr>
              <a:pPr/>
              <a:t>39</a:t>
            </a:fld>
            <a:endParaRPr lang="en-US" altLang="zh-CN">
              <a:latin typeface="Times New Roman" panose="02020603050405020304"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0874253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2C082C6-D62F-436C-845D-3BA2F594AD64}" type="slidenum">
              <a:rPr lang="zh-CN" altLang="en-US">
                <a:latin typeface="Times New Roman" panose="02020603050405020304" pitchFamily="18" charset="0"/>
              </a:rPr>
              <a:pPr/>
              <a:t>40</a:t>
            </a:fld>
            <a:endParaRPr lang="en-US" altLang="zh-CN">
              <a:latin typeface="Times New Roman" panose="02020603050405020304"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1102421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904A9B-8A12-4E84-A7C4-E991A04AA6AD}" type="slidenum">
              <a:rPr lang="zh-CN" altLang="en-US">
                <a:latin typeface="Times New Roman" panose="02020603050405020304" pitchFamily="18" charset="0"/>
              </a:rPr>
              <a:pPr/>
              <a:t>41</a:t>
            </a:fld>
            <a:endParaRPr lang="en-US" altLang="zh-CN">
              <a:latin typeface="Times New Roman" panose="02020603050405020304"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0453346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C3B4AD6-E243-4295-85CE-FD0B341AC06E}" type="slidenum">
              <a:rPr lang="zh-CN" altLang="en-US">
                <a:latin typeface="Times New Roman" panose="02020603050405020304" pitchFamily="18" charset="0"/>
              </a:rPr>
              <a:pPr/>
              <a:t>42</a:t>
            </a:fld>
            <a:endParaRPr lang="en-US" altLang="zh-CN">
              <a:latin typeface="Times New Roman" panose="02020603050405020304"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051106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031B26D-E069-4EB2-9FAA-4659587DE9A6}" type="slidenum">
              <a:rPr lang="zh-CN" altLang="en-US">
                <a:latin typeface="Times New Roman" panose="02020603050405020304" pitchFamily="18" charset="0"/>
              </a:rPr>
              <a:pPr/>
              <a:t>5</a:t>
            </a:fld>
            <a:endParaRPr lang="en-US" altLang="zh-CN">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7168258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6CB6430-221E-4B6C-8E74-2A79ED852081}" type="slidenum">
              <a:rPr lang="zh-CN" altLang="en-US">
                <a:latin typeface="Times New Roman" panose="02020603050405020304" pitchFamily="18" charset="0"/>
              </a:rPr>
              <a:pPr/>
              <a:t>43</a:t>
            </a:fld>
            <a:endParaRPr lang="en-US" altLang="zh-CN">
              <a:latin typeface="Times New Roman" panose="02020603050405020304"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8316405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C9579B2-CACA-471B-8839-6C1A762CBCEE}" type="slidenum">
              <a:rPr lang="zh-CN" altLang="en-US">
                <a:latin typeface="Times New Roman" panose="02020603050405020304" pitchFamily="18" charset="0"/>
              </a:rPr>
              <a:pPr/>
              <a:t>44</a:t>
            </a:fld>
            <a:endParaRPr lang="en-US" altLang="zh-CN">
              <a:latin typeface="Times New Roman" panose="02020603050405020304"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3548366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924DFCC-6AB7-435F-A82E-18555D520C38}" type="slidenum">
              <a:rPr lang="zh-CN" altLang="en-US">
                <a:latin typeface="Times New Roman" panose="02020603050405020304" pitchFamily="18" charset="0"/>
              </a:rPr>
              <a:pPr/>
              <a:t>45</a:t>
            </a:fld>
            <a:endParaRPr lang="en-US" altLang="zh-CN">
              <a:latin typeface="Times New Roman" panose="02020603050405020304"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0425671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AF014C5-C155-424B-9137-3688573841B7}" type="slidenum">
              <a:rPr lang="zh-CN" altLang="en-US">
                <a:latin typeface="Times New Roman" panose="02020603050405020304" pitchFamily="18" charset="0"/>
              </a:rPr>
              <a:pPr/>
              <a:t>46</a:t>
            </a:fld>
            <a:endParaRPr lang="en-US" altLang="zh-CN">
              <a:latin typeface="Times New Roman" panose="02020603050405020304"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2014746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E32A3EB-86A2-4924-BE76-72AB2E005CAE}" type="slidenum">
              <a:rPr lang="zh-CN" altLang="en-US">
                <a:latin typeface="Times New Roman" panose="02020603050405020304" pitchFamily="18" charset="0"/>
              </a:rPr>
              <a:pPr/>
              <a:t>47</a:t>
            </a:fld>
            <a:endParaRPr lang="en-US" altLang="zh-CN">
              <a:latin typeface="Times New Roman" panose="02020603050405020304"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0827807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A537B0-6435-4030-A563-F0A263763AEA}" type="slidenum">
              <a:rPr lang="zh-CN" altLang="en-US">
                <a:latin typeface="Times New Roman" panose="02020603050405020304" pitchFamily="18" charset="0"/>
              </a:rPr>
              <a:pPr/>
              <a:t>48</a:t>
            </a:fld>
            <a:endParaRPr lang="en-US" altLang="zh-CN">
              <a:latin typeface="Times New Roman" panose="02020603050405020304"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0506914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D5D3618-93D5-46E6-AB4C-F593DB8C765A}" type="slidenum">
              <a:rPr lang="zh-CN" altLang="en-US">
                <a:latin typeface="Times New Roman" panose="02020603050405020304" pitchFamily="18" charset="0"/>
              </a:rPr>
              <a:pPr/>
              <a:t>49</a:t>
            </a:fld>
            <a:endParaRPr lang="en-US" altLang="zh-CN">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0157486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53F55CC-D086-4B88-AC99-D37A6DCA336B}" type="slidenum">
              <a:rPr lang="zh-CN" altLang="en-US">
                <a:latin typeface="Times New Roman" panose="02020603050405020304" pitchFamily="18" charset="0"/>
              </a:rPr>
              <a:pPr/>
              <a:t>50</a:t>
            </a:fld>
            <a:endParaRPr lang="en-US" altLang="zh-CN">
              <a:latin typeface="Times New Roman" panose="02020603050405020304"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7278286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051B78C-D139-4A92-9713-5BF721EEB34F}" type="slidenum">
              <a:rPr lang="zh-CN" altLang="en-US">
                <a:latin typeface="Times New Roman" panose="02020603050405020304" pitchFamily="18" charset="0"/>
              </a:rPr>
              <a:pPr/>
              <a:t>51</a:t>
            </a:fld>
            <a:endParaRPr lang="en-US" altLang="zh-CN">
              <a:latin typeface="Times New Roman" panose="02020603050405020304"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5891491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97D8A19-1628-4F81-A540-981084454345}" type="slidenum">
              <a:rPr lang="zh-CN" altLang="en-US">
                <a:latin typeface="Times New Roman" panose="02020603050405020304" pitchFamily="18" charset="0"/>
              </a:rPr>
              <a:pPr/>
              <a:t>52</a:t>
            </a:fld>
            <a:endParaRPr lang="en-US" altLang="zh-CN">
              <a:latin typeface="Times New Roman" panose="02020603050405020304"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360453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681DE8B-9C1F-4FBE-8101-032FB45B749E}" type="slidenum">
              <a:rPr lang="zh-CN" altLang="en-US">
                <a:latin typeface="Times New Roman" panose="02020603050405020304" pitchFamily="18" charset="0"/>
              </a:rPr>
              <a:pPr/>
              <a:t>6</a:t>
            </a:fld>
            <a:endParaRPr lang="en-US" altLang="zh-CN">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2814532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023C340-E90D-413D-9EFF-97F9676B4D76}" type="slidenum">
              <a:rPr lang="zh-CN" altLang="en-US">
                <a:latin typeface="Times New Roman" panose="02020603050405020304" pitchFamily="18" charset="0"/>
              </a:rPr>
              <a:pPr/>
              <a:t>53</a:t>
            </a:fld>
            <a:endParaRPr lang="en-US" altLang="zh-CN">
              <a:latin typeface="Times New Roman" panose="02020603050405020304"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2427960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05A747D-43AE-416B-867F-4804D225AB4F}" type="slidenum">
              <a:rPr lang="zh-CN" altLang="en-US">
                <a:latin typeface="Times New Roman" panose="02020603050405020304" pitchFamily="18" charset="0"/>
              </a:rPr>
              <a:pPr/>
              <a:t>54</a:t>
            </a:fld>
            <a:endParaRPr lang="en-US" altLang="zh-CN">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0495285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99E3B54-3F87-476F-A05C-4842F924616F}" type="slidenum">
              <a:rPr lang="zh-CN" altLang="en-US">
                <a:latin typeface="Times New Roman" panose="02020603050405020304" pitchFamily="18" charset="0"/>
              </a:rPr>
              <a:pPr/>
              <a:t>55</a:t>
            </a:fld>
            <a:endParaRPr lang="en-US" altLang="zh-CN">
              <a:latin typeface="Times New Roman" panose="02020603050405020304"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987836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82D5ACD-006F-4AEC-8F91-FCB5DB386612}" type="slidenum">
              <a:rPr lang="zh-CN" altLang="en-US">
                <a:latin typeface="Times New Roman" panose="02020603050405020304" pitchFamily="18" charset="0"/>
              </a:rPr>
              <a:pPr/>
              <a:t>56</a:t>
            </a:fld>
            <a:endParaRPr lang="en-US" altLang="zh-CN">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5943720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F7B5E64-27DE-4CC4-A5DF-80B27A87287B}" type="slidenum">
              <a:rPr lang="zh-CN" altLang="en-US">
                <a:latin typeface="Times New Roman" panose="02020603050405020304" pitchFamily="18" charset="0"/>
              </a:rPr>
              <a:pPr/>
              <a:t>57</a:t>
            </a:fld>
            <a:endParaRPr lang="en-US" altLang="zh-CN">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4595623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7139D0C-6D21-4AE7-B1B8-A6A434FEE869}" type="slidenum">
              <a:rPr lang="zh-CN" altLang="en-US">
                <a:latin typeface="Times New Roman" panose="02020603050405020304" pitchFamily="18" charset="0"/>
              </a:rPr>
              <a:pPr/>
              <a:t>58</a:t>
            </a:fld>
            <a:endParaRPr lang="en-US" altLang="zh-CN">
              <a:latin typeface="Times New Roman" panose="02020603050405020304"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5808320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9709B1-F5DF-4DFC-9238-5CA6C390FAF7}" type="slidenum">
              <a:rPr lang="zh-CN" altLang="en-US">
                <a:latin typeface="Times New Roman" panose="02020603050405020304" pitchFamily="18" charset="0"/>
              </a:rPr>
              <a:pPr/>
              <a:t>59</a:t>
            </a:fld>
            <a:endParaRPr lang="en-US" altLang="zh-CN">
              <a:latin typeface="Times New Roman" panose="02020603050405020304"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1951181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4DE5B6F-8792-4278-9C19-6FCBBD608126}" type="slidenum">
              <a:rPr lang="zh-CN" altLang="en-US">
                <a:latin typeface="Times New Roman" panose="02020603050405020304" pitchFamily="18" charset="0"/>
              </a:rPr>
              <a:pPr/>
              <a:t>60</a:t>
            </a:fld>
            <a:endParaRPr lang="en-US" altLang="zh-CN">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818965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2365D04-DDC7-4DAA-ACB7-137BE88F8CEF}" type="slidenum">
              <a:rPr lang="zh-CN" altLang="en-US">
                <a:latin typeface="Times New Roman" panose="02020603050405020304" pitchFamily="18" charset="0"/>
              </a:rPr>
              <a:pPr/>
              <a:t>7</a:t>
            </a:fld>
            <a:endParaRPr lang="en-US" altLang="zh-CN">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719900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68582C5-A4AA-4612-8E7A-3257A6BF6D41}" type="slidenum">
              <a:rPr lang="zh-CN" altLang="en-US">
                <a:latin typeface="Times New Roman" panose="02020603050405020304" pitchFamily="18" charset="0"/>
              </a:rPr>
              <a:pPr/>
              <a:t>8</a:t>
            </a:fld>
            <a:endParaRPr lang="en-US" altLang="zh-CN">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69412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EA425D1-CD7C-432C-81AF-5D8BDDC1EF49}" type="slidenum">
              <a:rPr lang="zh-CN" altLang="en-US">
                <a:latin typeface="Times New Roman" panose="02020603050405020304" pitchFamily="18" charset="0"/>
              </a:rPr>
              <a:pPr/>
              <a:t>9</a:t>
            </a:fld>
            <a:endParaRPr lang="en-US" altLang="zh-CN">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499131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BB683D6-AF20-4CEE-B5B3-00B949B21F7C}" type="slidenum">
              <a:rPr lang="zh-CN" altLang="en-US">
                <a:latin typeface="Times New Roman" panose="02020603050405020304" pitchFamily="18" charset="0"/>
              </a:rPr>
              <a:pPr/>
              <a:t>10</a:t>
            </a:fld>
            <a:endParaRPr lang="en-US" altLang="zh-CN">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529793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395288" y="1268413"/>
            <a:ext cx="8353425" cy="82550"/>
          </a:xfrm>
          <a:prstGeom prst="rect">
            <a:avLst/>
          </a:prstGeom>
          <a:gradFill rotWithShape="1">
            <a:gsLst>
              <a:gs pos="0">
                <a:srgbClr val="000082"/>
              </a:gs>
              <a:gs pos="100000">
                <a:srgbClr val="CCCCFF">
                  <a:alpha val="0"/>
                </a:srgbClr>
              </a:gs>
            </a:gsLst>
            <a:lin ang="0" scaled="1"/>
          </a:gradFill>
          <a:ln w="9525" algn="ctr">
            <a:noFill/>
            <a:miter lim="800000"/>
            <a:headEnd/>
            <a:tailEnd/>
          </a:ln>
          <a:effectLst/>
        </p:spPr>
        <p:txBody>
          <a:bodyPr wrap="none" lIns="0" tIns="0" rIns="0" bIns="0"/>
          <a:lstStyle/>
          <a:p>
            <a:pPr>
              <a:defRPr/>
            </a:pPr>
            <a:endParaRPr lang="zh-CN" altLang="zh-CN" sz="800"/>
          </a:p>
        </p:txBody>
      </p:sp>
      <p:pic>
        <p:nvPicPr>
          <p:cNvPr id="5" name="Picture 21" descr="uest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5313" y="5929313"/>
            <a:ext cx="928687"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txBox="1">
            <a:spLocks noChangeArrowheads="1"/>
          </p:cNvSpPr>
          <p:nvPr/>
        </p:nvSpPr>
        <p:spPr bwMode="auto">
          <a:xfrm>
            <a:off x="1257300" y="6211888"/>
            <a:ext cx="6629400" cy="425450"/>
          </a:xfrm>
          <a:prstGeom prst="rect">
            <a:avLst/>
          </a:prstGeom>
          <a:noFill/>
          <a:ln w="9525">
            <a:noFill/>
            <a:miter lim="800000"/>
            <a:headEnd/>
            <a:tailEnd/>
          </a:ln>
        </p:spPr>
        <p:txBody>
          <a:bodyPr>
            <a:spAutoFit/>
          </a:bodyPr>
          <a:lstStyle/>
          <a:p>
            <a:pPr>
              <a:lnSpc>
                <a:spcPct val="90000"/>
              </a:lnSpc>
              <a:spcBef>
                <a:spcPct val="20000"/>
              </a:spcBef>
              <a:buClr>
                <a:schemeClr val="hlink"/>
              </a:buClr>
              <a:buSzPct val="80000"/>
              <a:buFont typeface="Wingdings" pitchFamily="2" charset="2"/>
              <a:buNone/>
              <a:defRPr/>
            </a:pPr>
            <a:r>
              <a:rPr lang="zh-CN" altLang="en-US" sz="2400" b="1" kern="0" dirty="0">
                <a:latin typeface="+mj-ea"/>
                <a:ea typeface="+mj-ea"/>
              </a:rPr>
              <a:t>电子科技大学计算机学院 </a:t>
            </a:r>
          </a:p>
        </p:txBody>
      </p:sp>
      <p:sp>
        <p:nvSpPr>
          <p:cNvPr id="81922" name="Rectangle 2"/>
          <p:cNvSpPr>
            <a:spLocks noGrp="1" noChangeArrowheads="1"/>
          </p:cNvSpPr>
          <p:nvPr>
            <p:ph type="ctrTitle"/>
          </p:nvPr>
        </p:nvSpPr>
        <p:spPr>
          <a:xfrm>
            <a:off x="685800" y="500042"/>
            <a:ext cx="7772400" cy="784830"/>
          </a:xfrm>
        </p:spPr>
        <p:txBody>
          <a:bodyPr/>
          <a:lstStyle>
            <a:lvl1pPr algn="ctr">
              <a:defRPr sz="4500" baseline="0">
                <a:latin typeface="Times New Roman" pitchFamily="18" charset="0"/>
              </a:defRPr>
            </a:lvl1pPr>
          </a:lstStyle>
          <a:p>
            <a:r>
              <a:rPr lang="zh-CN" altLang="en-US" smtClean="0"/>
              <a:t>单击此处编辑母版标题样式</a:t>
            </a:r>
            <a:endParaRPr lang="zh-CN" altLang="en-US" dirty="0"/>
          </a:p>
        </p:txBody>
      </p:sp>
      <p:sp>
        <p:nvSpPr>
          <p:cNvPr id="81923" name="Rectangle 3"/>
          <p:cNvSpPr>
            <a:spLocks noGrp="1" noChangeArrowheads="1"/>
          </p:cNvSpPr>
          <p:nvPr>
            <p:ph type="subTitle" idx="1"/>
          </p:nvPr>
        </p:nvSpPr>
        <p:spPr>
          <a:xfrm>
            <a:off x="1066800" y="3429000"/>
            <a:ext cx="7010400" cy="532453"/>
          </a:xfrm>
        </p:spPr>
        <p:txBody>
          <a:bodyPr/>
          <a:lstStyle>
            <a:lvl1pPr marL="0" indent="0" algn="ctr">
              <a:buFont typeface="Wingdings" pitchFamily="2" charset="2"/>
              <a:buNone/>
              <a:defRPr sz="2600"/>
            </a:lvl1pPr>
          </a:lstStyle>
          <a:p>
            <a:r>
              <a:rPr lang="zh-CN" altLang="en-US" smtClean="0"/>
              <a:t>单击此处编辑母版副标题样式</a:t>
            </a:r>
            <a:endParaRPr lang="zh-CN" altLang="en-US"/>
          </a:p>
        </p:txBody>
      </p:sp>
      <p:sp>
        <p:nvSpPr>
          <p:cNvPr id="7"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0"/>
              </a:spcBef>
              <a:defRPr sz="1200" b="0">
                <a:latin typeface="+mn-lt"/>
                <a:ea typeface="宋体" pitchFamily="2" charset="-122"/>
              </a:defRPr>
            </a:lvl1pPr>
          </a:lstStyle>
          <a:p>
            <a:pPr>
              <a:defRPr/>
            </a:pPr>
            <a:fld id="{54BD000D-1A75-4D6B-96E3-DB020386F6C6}" type="datetime1">
              <a:rPr lang="zh-CN" altLang="en-US"/>
              <a:pPr>
                <a:defRPr/>
              </a:pPr>
              <a:t>2018/10/12</a:t>
            </a:fld>
            <a:endParaRPr lang="en-US" altLang="zh-CN"/>
          </a:p>
        </p:txBody>
      </p:sp>
      <p:sp>
        <p:nvSpPr>
          <p:cNvPr id="8" name="Rectangle 5"/>
          <p:cNvSpPr>
            <a:spLocks noGrp="1" noChangeArrowheads="1"/>
          </p:cNvSpPr>
          <p:nvPr>
            <p:ph type="ftr" sz="quarter" idx="11"/>
          </p:nvPr>
        </p:nvSpPr>
        <p:spPr>
          <a:xfrm>
            <a:off x="3124200" y="6248400"/>
            <a:ext cx="2895600" cy="457200"/>
          </a:xfrm>
          <a:prstGeom prst="rect">
            <a:avLst/>
          </a:prstGeom>
        </p:spPr>
        <p:txBody>
          <a:bodyPr/>
          <a:lstStyle>
            <a:lvl1pPr algn="ctr">
              <a:defRPr sz="1200" b="0" i="0">
                <a:latin typeface="+mn-lt"/>
                <a:ea typeface="宋体" pitchFamily="2" charset="-122"/>
              </a:defRPr>
            </a:lvl1pPr>
          </a:lstStyle>
          <a:p>
            <a:pPr>
              <a:defRPr/>
            </a:pPr>
            <a:r>
              <a:rPr lang="zh-CN" altLang="en-US"/>
              <a:t>CAD&amp;CG国家重点实验室</a:t>
            </a:r>
            <a:endParaRPr lang="en-US" altLang="zh-CN"/>
          </a:p>
        </p:txBody>
      </p:sp>
    </p:spTree>
    <p:extLst>
      <p:ext uri="{BB962C8B-B14F-4D97-AF65-F5344CB8AC3E}">
        <p14:creationId xmlns:p14="http://schemas.microsoft.com/office/powerpoint/2010/main" val="3733869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7"/>
          <p:cNvSpPr txBox="1">
            <a:spLocks noChangeArrowheads="1"/>
          </p:cNvSpPr>
          <p:nvPr/>
        </p:nvSpPr>
        <p:spPr bwMode="auto">
          <a:xfrm>
            <a:off x="6013450" y="6375400"/>
            <a:ext cx="2482850" cy="366713"/>
          </a:xfrm>
          <a:prstGeom prst="rect">
            <a:avLst/>
          </a:prstGeom>
          <a:noFill/>
          <a:ln w="9525">
            <a:noFill/>
            <a:miter lim="800000"/>
            <a:headEnd/>
            <a:tailEnd/>
          </a:ln>
          <a:effectLst/>
        </p:spPr>
        <p:txBody>
          <a:bodyPr>
            <a:spAutoFit/>
          </a:bodyPr>
          <a:lstStyle>
            <a:lvl1pPr>
              <a:defRPr/>
            </a:lvl1pPr>
          </a:lstStyle>
          <a:p>
            <a:pPr algn="r">
              <a:defRPr/>
            </a:pPr>
            <a:r>
              <a:rPr lang="zh-CN" altLang="en-US" b="1" i="1" dirty="0" smtClean="0">
                <a:latin typeface="+mn-ea"/>
                <a:ea typeface="+mn-ea"/>
              </a:rPr>
              <a:t>计算机高级图形学</a:t>
            </a:r>
            <a:endParaRPr lang="en-US" altLang="zh-CN" b="1" i="1" dirty="0">
              <a:latin typeface="+mn-ea"/>
              <a:ea typeface="+mn-ea"/>
            </a:endParaRPr>
          </a:p>
        </p:txBody>
      </p:sp>
      <p:sp>
        <p:nvSpPr>
          <p:cNvPr id="2" name="标题 1"/>
          <p:cNvSpPr>
            <a:spLocks noGrp="1"/>
          </p:cNvSpPr>
          <p:nvPr>
            <p:ph type="title"/>
          </p:nvPr>
        </p:nvSpPr>
        <p:spPr/>
        <p:txBody>
          <a:bodyPr/>
          <a:lstStyle>
            <a:lvl1pPr>
              <a:defRPr baseline="0">
                <a:latin typeface="Times New Roman" pitchFamily="18"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66738" y="1414463"/>
            <a:ext cx="8001000" cy="2289858"/>
          </a:xfrm>
        </p:spPr>
        <p:txBody>
          <a:bodyPr/>
          <a:lstStyle>
            <a:lvl1pPr>
              <a:buSzPct val="85000"/>
              <a:defRPr lang="zh-CN" altLang="en-US" sz="2800" b="1" baseline="0" dirty="0" smtClean="0">
                <a:solidFill>
                  <a:srgbClr val="000066"/>
                </a:solidFill>
                <a:latin typeface="Times New Roman" pitchFamily="18" charset="0"/>
                <a:ea typeface="楷体_GB2312" pitchFamily="49" charset="-122"/>
                <a:cs typeface="+mn-cs"/>
              </a:defRPr>
            </a:lvl1pPr>
            <a:lvl2pPr>
              <a:buSzPct val="85000"/>
              <a:buFontTx/>
              <a:buBlip>
                <a:blip r:embed="rId2"/>
              </a:buBlip>
              <a:defRPr lang="zh-CN" altLang="en-US" sz="2800" b="1" baseline="0" dirty="0" smtClean="0">
                <a:solidFill>
                  <a:srgbClr val="000066"/>
                </a:solidFill>
                <a:latin typeface="Times New Roman" pitchFamily="18" charset="0"/>
                <a:ea typeface="楷体_GB2312" pitchFamily="49" charset="-122"/>
              </a:defRPr>
            </a:lvl2pPr>
            <a:lvl3pPr>
              <a:buSzPct val="80000"/>
              <a:buFontTx/>
              <a:buBlip>
                <a:blip r:embed="rId3"/>
              </a:buBlip>
              <a:defRPr baseline="0">
                <a:latin typeface="Times New Roman" pitchFamily="18" charset="0"/>
                <a:ea typeface="楷体_GB2312" pitchFamily="49" charset="-122"/>
              </a:defRPr>
            </a:lvl3pPr>
            <a:lvl4pPr>
              <a:buFont typeface="Arial" pitchFamily="34" charset="0"/>
              <a:buNone/>
              <a:defRPr baseline="0">
                <a:latin typeface="Times New Roman" pitchFamily="18" charset="0"/>
                <a:ea typeface="楷体_GB2312" pitchFamily="49" charset="-122"/>
              </a:defRPr>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Tree>
    <p:extLst>
      <p:ext uri="{BB962C8B-B14F-4D97-AF65-F5344CB8AC3E}">
        <p14:creationId xmlns:p14="http://schemas.microsoft.com/office/powerpoint/2010/main" val="33612563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928688" y="115888"/>
            <a:ext cx="76327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zh-CN" altLang="en-US" smtClean="0"/>
              <a:t>单击此处编辑母版标题样式</a:t>
            </a:r>
          </a:p>
        </p:txBody>
      </p:sp>
      <p:sp>
        <p:nvSpPr>
          <p:cNvPr id="20483" name="Rectangle 3"/>
          <p:cNvSpPr>
            <a:spLocks noGrp="1" noChangeArrowheads="1"/>
          </p:cNvSpPr>
          <p:nvPr>
            <p:ph type="body" idx="1"/>
          </p:nvPr>
        </p:nvSpPr>
        <p:spPr bwMode="auto">
          <a:xfrm>
            <a:off x="566738" y="1414463"/>
            <a:ext cx="80010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80901" name="Line 5"/>
          <p:cNvSpPr>
            <a:spLocks noChangeShapeType="1"/>
          </p:cNvSpPr>
          <p:nvPr/>
        </p:nvSpPr>
        <p:spPr bwMode="auto">
          <a:xfrm flipV="1">
            <a:off x="609600" y="6357938"/>
            <a:ext cx="7924800" cy="0"/>
          </a:xfrm>
          <a:prstGeom prst="line">
            <a:avLst/>
          </a:prstGeom>
          <a:noFill/>
          <a:ln w="22225">
            <a:solidFill>
              <a:schemeClr val="accent2"/>
            </a:solidFill>
            <a:round/>
            <a:headEnd/>
            <a:tailEnd/>
          </a:ln>
          <a:effectLst/>
        </p:spPr>
        <p:txBody>
          <a:bodyPr/>
          <a:lstStyle/>
          <a:p>
            <a:pPr>
              <a:defRPr/>
            </a:pPr>
            <a:endParaRPr lang="zh-CN" altLang="en-US">
              <a:latin typeface="Arial" charset="0"/>
            </a:endParaRPr>
          </a:p>
        </p:txBody>
      </p:sp>
      <p:sp>
        <p:nvSpPr>
          <p:cNvPr id="80906" name="Text Box 10"/>
          <p:cNvSpPr txBox="1">
            <a:spLocks noChangeArrowheads="1"/>
          </p:cNvSpPr>
          <p:nvPr/>
        </p:nvSpPr>
        <p:spPr bwMode="auto">
          <a:xfrm>
            <a:off x="395288" y="969963"/>
            <a:ext cx="8353425" cy="82550"/>
          </a:xfrm>
          <a:prstGeom prst="rect">
            <a:avLst/>
          </a:prstGeom>
          <a:gradFill rotWithShape="1">
            <a:gsLst>
              <a:gs pos="0">
                <a:srgbClr val="000082"/>
              </a:gs>
              <a:gs pos="100000">
                <a:srgbClr val="CCCCFF">
                  <a:alpha val="0"/>
                </a:srgbClr>
              </a:gs>
            </a:gsLst>
            <a:lin ang="0" scaled="1"/>
          </a:gradFill>
          <a:ln w="9525" algn="ctr">
            <a:noFill/>
            <a:miter lim="800000"/>
            <a:headEnd/>
            <a:tailEnd/>
          </a:ln>
          <a:effectLst/>
        </p:spPr>
        <p:txBody>
          <a:bodyPr wrap="none" lIns="0" tIns="0" rIns="0" bIns="0"/>
          <a:lstStyle/>
          <a:p>
            <a:pPr>
              <a:defRPr/>
            </a:pPr>
            <a:endParaRPr lang="zh-CN" altLang="zh-CN" sz="800"/>
          </a:p>
        </p:txBody>
      </p:sp>
      <p:pic>
        <p:nvPicPr>
          <p:cNvPr id="20486" name="Picture 21" descr="uest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28688"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7"/>
          <p:cNvSpPr txBox="1">
            <a:spLocks noChangeArrowheads="1"/>
          </p:cNvSpPr>
          <p:nvPr/>
        </p:nvSpPr>
        <p:spPr bwMode="auto">
          <a:xfrm>
            <a:off x="6013450" y="6375400"/>
            <a:ext cx="2482850" cy="366713"/>
          </a:xfrm>
          <a:prstGeom prst="rect">
            <a:avLst/>
          </a:prstGeom>
          <a:noFill/>
          <a:ln w="9525">
            <a:noFill/>
            <a:miter lim="800000"/>
            <a:headEnd/>
            <a:tailEnd/>
          </a:ln>
          <a:effectLst/>
        </p:spPr>
        <p:txBody>
          <a:bodyPr>
            <a:spAutoFit/>
          </a:bodyPr>
          <a:lstStyle>
            <a:lvl1pPr>
              <a:defRPr/>
            </a:lvl1pPr>
          </a:lstStyle>
          <a:p>
            <a:pPr algn="r">
              <a:defRPr/>
            </a:pPr>
            <a:r>
              <a:rPr lang="zh-CN" altLang="en-US" b="1" i="1" dirty="0" smtClean="0">
                <a:latin typeface="+mn-ea"/>
                <a:ea typeface="+mn-ea"/>
              </a:rPr>
              <a:t>计算机高级图形学</a:t>
            </a:r>
            <a:endParaRPr lang="en-US" altLang="zh-CN" b="1" i="1" dirty="0">
              <a:latin typeface="+mn-ea"/>
              <a:ea typeface="+mn-ea"/>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4400" b="1">
          <a:solidFill>
            <a:schemeClr val="accent2"/>
          </a:solidFill>
          <a:latin typeface="+mj-lt"/>
          <a:ea typeface="+mj-ea"/>
          <a:cs typeface="+mj-cs"/>
        </a:defRPr>
      </a:lvl1pPr>
      <a:lvl2pPr algn="l" rtl="0" eaLnBrk="0" fontAlgn="base" hangingPunct="0">
        <a:spcBef>
          <a:spcPct val="0"/>
        </a:spcBef>
        <a:spcAft>
          <a:spcPct val="0"/>
        </a:spcAft>
        <a:defRPr sz="4400" b="1">
          <a:solidFill>
            <a:schemeClr val="accent2"/>
          </a:solidFill>
          <a:latin typeface="Verdana" pitchFamily="34" charset="0"/>
          <a:ea typeface="隶书" pitchFamily="49" charset="-122"/>
        </a:defRPr>
      </a:lvl2pPr>
      <a:lvl3pPr algn="l" rtl="0" eaLnBrk="0" fontAlgn="base" hangingPunct="0">
        <a:spcBef>
          <a:spcPct val="0"/>
        </a:spcBef>
        <a:spcAft>
          <a:spcPct val="0"/>
        </a:spcAft>
        <a:defRPr sz="4400" b="1">
          <a:solidFill>
            <a:schemeClr val="accent2"/>
          </a:solidFill>
          <a:latin typeface="Verdana" pitchFamily="34" charset="0"/>
          <a:ea typeface="隶书" pitchFamily="49" charset="-122"/>
        </a:defRPr>
      </a:lvl3pPr>
      <a:lvl4pPr algn="l" rtl="0" eaLnBrk="0" fontAlgn="base" hangingPunct="0">
        <a:spcBef>
          <a:spcPct val="0"/>
        </a:spcBef>
        <a:spcAft>
          <a:spcPct val="0"/>
        </a:spcAft>
        <a:defRPr sz="4400" b="1">
          <a:solidFill>
            <a:schemeClr val="accent2"/>
          </a:solidFill>
          <a:latin typeface="Verdana" pitchFamily="34" charset="0"/>
          <a:ea typeface="隶书" pitchFamily="49" charset="-122"/>
        </a:defRPr>
      </a:lvl4pPr>
      <a:lvl5pPr algn="l" rtl="0" eaLnBrk="0" fontAlgn="base" hangingPunct="0">
        <a:spcBef>
          <a:spcPct val="0"/>
        </a:spcBef>
        <a:spcAft>
          <a:spcPct val="0"/>
        </a:spcAft>
        <a:defRPr sz="4400" b="1">
          <a:solidFill>
            <a:schemeClr val="accent2"/>
          </a:solidFill>
          <a:latin typeface="Verdana" pitchFamily="34" charset="0"/>
          <a:ea typeface="隶书" pitchFamily="49" charset="-122"/>
        </a:defRPr>
      </a:lvl5pPr>
      <a:lvl6pPr marL="457200" algn="l" rtl="0" eaLnBrk="1" fontAlgn="base" hangingPunct="1">
        <a:spcBef>
          <a:spcPct val="0"/>
        </a:spcBef>
        <a:spcAft>
          <a:spcPct val="0"/>
        </a:spcAft>
        <a:defRPr sz="4400" b="1">
          <a:solidFill>
            <a:schemeClr val="accent2"/>
          </a:solidFill>
          <a:latin typeface="Verdana" pitchFamily="34" charset="0"/>
          <a:ea typeface="隶书" pitchFamily="49" charset="-122"/>
        </a:defRPr>
      </a:lvl6pPr>
      <a:lvl7pPr marL="914400" algn="l" rtl="0" eaLnBrk="1" fontAlgn="base" hangingPunct="1">
        <a:spcBef>
          <a:spcPct val="0"/>
        </a:spcBef>
        <a:spcAft>
          <a:spcPct val="0"/>
        </a:spcAft>
        <a:defRPr sz="4400" b="1">
          <a:solidFill>
            <a:schemeClr val="accent2"/>
          </a:solidFill>
          <a:latin typeface="Verdana" pitchFamily="34" charset="0"/>
          <a:ea typeface="隶书" pitchFamily="49" charset="-122"/>
        </a:defRPr>
      </a:lvl7pPr>
      <a:lvl8pPr marL="1371600" algn="l" rtl="0" eaLnBrk="1" fontAlgn="base" hangingPunct="1">
        <a:spcBef>
          <a:spcPct val="0"/>
        </a:spcBef>
        <a:spcAft>
          <a:spcPct val="0"/>
        </a:spcAft>
        <a:defRPr sz="4400" b="1">
          <a:solidFill>
            <a:schemeClr val="accent2"/>
          </a:solidFill>
          <a:latin typeface="Verdana" pitchFamily="34" charset="0"/>
          <a:ea typeface="隶书" pitchFamily="49" charset="-122"/>
        </a:defRPr>
      </a:lvl8pPr>
      <a:lvl9pPr marL="1828800" algn="l" rtl="0" eaLnBrk="1" fontAlgn="base" hangingPunct="1">
        <a:spcBef>
          <a:spcPct val="0"/>
        </a:spcBef>
        <a:spcAft>
          <a:spcPct val="0"/>
        </a:spcAft>
        <a:defRPr sz="4400" b="1">
          <a:solidFill>
            <a:schemeClr val="accent2"/>
          </a:solidFill>
          <a:latin typeface="Verdana" pitchFamily="34" charset="0"/>
          <a:ea typeface="隶书" pitchFamily="49" charset="-122"/>
        </a:defRPr>
      </a:lvl9pPr>
    </p:titleStyle>
    <p:bodyStyle>
      <a:lvl1pPr marL="358775" indent="-358775" algn="l" rtl="0" eaLnBrk="0" fontAlgn="base" hangingPunct="0">
        <a:lnSpc>
          <a:spcPct val="120000"/>
        </a:lnSpc>
        <a:spcBef>
          <a:spcPts val="1200"/>
        </a:spcBef>
        <a:spcAft>
          <a:spcPct val="0"/>
        </a:spcAft>
        <a:buClr>
          <a:schemeClr val="accent2"/>
        </a:buClr>
        <a:buSzPct val="85000"/>
        <a:buFont typeface="Wingdings" pitchFamily="2" charset="2"/>
        <a:buBlip>
          <a:blip r:embed="rId5"/>
        </a:buBlip>
        <a:defRPr lang="zh-CN" altLang="en-US" sz="2800" b="1" dirty="0">
          <a:solidFill>
            <a:srgbClr val="000066"/>
          </a:solidFill>
          <a:latin typeface="+mn-lt"/>
          <a:ea typeface="+mn-ea"/>
          <a:cs typeface="+mn-cs"/>
        </a:defRPr>
      </a:lvl1pPr>
      <a:lvl2pPr marL="892175" indent="-354013" algn="l" rtl="0" eaLnBrk="0" fontAlgn="base" hangingPunct="0">
        <a:lnSpc>
          <a:spcPct val="110000"/>
        </a:lnSpc>
        <a:spcBef>
          <a:spcPct val="20000"/>
        </a:spcBef>
        <a:spcAft>
          <a:spcPct val="0"/>
        </a:spcAft>
        <a:buClr>
          <a:srgbClr val="140C52"/>
        </a:buClr>
        <a:buSzPct val="85000"/>
        <a:buBlip>
          <a:blip r:embed="rId6"/>
        </a:buBlip>
        <a:defRPr lang="zh-CN" altLang="en-US" sz="2800" b="1" dirty="0">
          <a:solidFill>
            <a:srgbClr val="000066"/>
          </a:solidFill>
          <a:latin typeface="+mn-lt"/>
          <a:ea typeface="+mn-ea"/>
        </a:defRPr>
      </a:lvl2pPr>
      <a:lvl3pPr marL="1436688" indent="-365125" algn="l" rtl="0" eaLnBrk="0" fontAlgn="base" hangingPunct="0">
        <a:lnSpc>
          <a:spcPct val="110000"/>
        </a:lnSpc>
        <a:spcBef>
          <a:spcPct val="20000"/>
        </a:spcBef>
        <a:spcAft>
          <a:spcPct val="0"/>
        </a:spcAft>
        <a:buClr>
          <a:schemeClr val="accent2"/>
        </a:buClr>
        <a:buSzPct val="70000"/>
        <a:buFont typeface="Wingdings" pitchFamily="2" charset="2"/>
        <a:buChar char="p"/>
        <a:defRPr lang="zh-CN" altLang="en-US" sz="2800" b="1" dirty="0">
          <a:solidFill>
            <a:srgbClr val="000066"/>
          </a:solidFill>
          <a:latin typeface="+mn-lt"/>
          <a:ea typeface="+mn-ea"/>
        </a:defRPr>
      </a:lvl3pPr>
      <a:lvl4pPr marL="1882775" indent="-266700" algn="l" rtl="0" eaLnBrk="0" fontAlgn="base" hangingPunct="0">
        <a:lnSpc>
          <a:spcPct val="110000"/>
        </a:lnSpc>
        <a:spcBef>
          <a:spcPct val="20000"/>
        </a:spcBef>
        <a:spcAft>
          <a:spcPct val="0"/>
        </a:spcAft>
        <a:buClr>
          <a:schemeClr val="accent2"/>
        </a:buClr>
        <a:buSzPct val="55000"/>
        <a:buFont typeface="Wingdings" pitchFamily="2" charset="2"/>
        <a:buChar char="n"/>
        <a:defRPr sz="2800" b="1">
          <a:solidFill>
            <a:srgbClr val="000066"/>
          </a:solidFill>
          <a:latin typeface="+mn-lt"/>
          <a:ea typeface="+mn-ea"/>
        </a:defRPr>
      </a:lvl4pPr>
      <a:lvl5pPr marL="2781300" indent="-398463" algn="l" rtl="0" eaLnBrk="0" fontAlgn="base" hangingPunct="0">
        <a:lnSpc>
          <a:spcPct val="110000"/>
        </a:lnSpc>
        <a:spcBef>
          <a:spcPct val="20000"/>
        </a:spcBef>
        <a:spcAft>
          <a:spcPct val="0"/>
        </a:spcAft>
        <a:buClr>
          <a:schemeClr val="accent2"/>
        </a:buClr>
        <a:buFont typeface="Wingdings" panose="05000000000000000000" pitchFamily="2" charset="2"/>
        <a:buChar char="§"/>
        <a:defRPr sz="2800" b="1">
          <a:solidFill>
            <a:srgbClr val="000066"/>
          </a:solidFill>
          <a:latin typeface="+mn-lt"/>
          <a:ea typeface="+mn-ea"/>
        </a:defRPr>
      </a:lvl5pPr>
      <a:lvl6pPr marL="3238500" indent="-398463" algn="l" rtl="0" eaLnBrk="1" fontAlgn="base" hangingPunct="1">
        <a:lnSpc>
          <a:spcPct val="110000"/>
        </a:lnSpc>
        <a:spcBef>
          <a:spcPct val="20000"/>
        </a:spcBef>
        <a:spcAft>
          <a:spcPct val="0"/>
        </a:spcAft>
        <a:buClr>
          <a:schemeClr val="accent2"/>
        </a:buClr>
        <a:buFont typeface="Wingdings" pitchFamily="2" charset="2"/>
        <a:buChar char="§"/>
        <a:defRPr sz="2800" b="1">
          <a:solidFill>
            <a:srgbClr val="000066"/>
          </a:solidFill>
          <a:latin typeface="+mn-lt"/>
          <a:ea typeface="+mn-ea"/>
        </a:defRPr>
      </a:lvl6pPr>
      <a:lvl7pPr marL="3695700" indent="-398463" algn="l" rtl="0" eaLnBrk="1" fontAlgn="base" hangingPunct="1">
        <a:lnSpc>
          <a:spcPct val="110000"/>
        </a:lnSpc>
        <a:spcBef>
          <a:spcPct val="20000"/>
        </a:spcBef>
        <a:spcAft>
          <a:spcPct val="0"/>
        </a:spcAft>
        <a:buClr>
          <a:schemeClr val="accent2"/>
        </a:buClr>
        <a:buFont typeface="Wingdings" pitchFamily="2" charset="2"/>
        <a:buChar char="§"/>
        <a:defRPr sz="2800" b="1">
          <a:solidFill>
            <a:srgbClr val="000066"/>
          </a:solidFill>
          <a:latin typeface="+mn-lt"/>
          <a:ea typeface="+mn-ea"/>
        </a:defRPr>
      </a:lvl7pPr>
      <a:lvl8pPr marL="4152900" indent="-398463" algn="l" rtl="0" eaLnBrk="1" fontAlgn="base" hangingPunct="1">
        <a:lnSpc>
          <a:spcPct val="110000"/>
        </a:lnSpc>
        <a:spcBef>
          <a:spcPct val="20000"/>
        </a:spcBef>
        <a:spcAft>
          <a:spcPct val="0"/>
        </a:spcAft>
        <a:buClr>
          <a:schemeClr val="accent2"/>
        </a:buClr>
        <a:buFont typeface="Wingdings" pitchFamily="2" charset="2"/>
        <a:buChar char="§"/>
        <a:defRPr sz="2800" b="1">
          <a:solidFill>
            <a:srgbClr val="000066"/>
          </a:solidFill>
          <a:latin typeface="+mn-lt"/>
          <a:ea typeface="+mn-ea"/>
        </a:defRPr>
      </a:lvl8pPr>
      <a:lvl9pPr marL="4610100" indent="-398463" algn="l" rtl="0" eaLnBrk="1" fontAlgn="base" hangingPunct="1">
        <a:lnSpc>
          <a:spcPct val="110000"/>
        </a:lnSpc>
        <a:spcBef>
          <a:spcPct val="20000"/>
        </a:spcBef>
        <a:spcAft>
          <a:spcPct val="0"/>
        </a:spcAft>
        <a:buClr>
          <a:schemeClr val="accent2"/>
        </a:buClr>
        <a:buFont typeface="Wingdings" pitchFamily="2" charset="2"/>
        <a:buChar char="§"/>
        <a:defRPr sz="2800" b="1">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9.wmf"/><Relationship Id="rId4"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4.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3.bin"/><Relationship Id="rId11" Type="http://schemas.openxmlformats.org/officeDocument/2006/relationships/image" Target="../media/image27.wmf"/><Relationship Id="rId5" Type="http://schemas.openxmlformats.org/officeDocument/2006/relationships/image" Target="../media/image24.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26.wmf"/></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2.png"/><Relationship Id="rId4" Type="http://schemas.openxmlformats.org/officeDocument/2006/relationships/oleObject" Target="../embeddings/oleObject16.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9.png"/><Relationship Id="rId4" Type="http://schemas.openxmlformats.org/officeDocument/2006/relationships/oleObject" Target="../embeddings/oleObject17.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0.wmf"/><Relationship Id="rId5" Type="http://schemas.openxmlformats.org/officeDocument/2006/relationships/oleObject" Target="../embeddings/oleObject18.bin"/><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2.wmf"/><Relationship Id="rId4" Type="http://schemas.openxmlformats.org/officeDocument/2006/relationships/oleObject" Target="../embeddings/oleObject19.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24.xml"/><Relationship Id="rId7" Type="http://schemas.openxmlformats.org/officeDocument/2006/relationships/image" Target="../media/image34.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1.bin"/><Relationship Id="rId11" Type="http://schemas.openxmlformats.org/officeDocument/2006/relationships/image" Target="../media/image36.emf"/><Relationship Id="rId5" Type="http://schemas.openxmlformats.org/officeDocument/2006/relationships/image" Target="../media/image33.e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35.emf"/></Relationships>
</file>

<file path=ppt/slides/_rels/slide2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utde.whut.edu.cn/jisuanjituxing/Chapter3/CG_Txt_3_021.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42.wmf"/><Relationship Id="rId4" Type="http://schemas.openxmlformats.org/officeDocument/2006/relationships/oleObject" Target="../embeddings/oleObject24.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43.wmf"/><Relationship Id="rId4" Type="http://schemas.openxmlformats.org/officeDocument/2006/relationships/oleObject" Target="../embeddings/oleObject25.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44.wmf"/><Relationship Id="rId4" Type="http://schemas.openxmlformats.org/officeDocument/2006/relationships/oleObject" Target="../embeddings/oleObject26.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45.wmf"/><Relationship Id="rId4" Type="http://schemas.openxmlformats.org/officeDocument/2006/relationships/oleObject" Target="../embeddings/oleObject27.bin"/></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46.jpe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48.wmf"/><Relationship Id="rId4" Type="http://schemas.openxmlformats.org/officeDocument/2006/relationships/oleObject" Target="../embeddings/oleObject28.bin"/></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49.png"/><Relationship Id="rId4" Type="http://schemas.openxmlformats.org/officeDocument/2006/relationships/oleObject" Target="../embeddings/oleObject29.bin"/></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51.jpeg"/><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3.wmf"/><Relationship Id="rId5" Type="http://schemas.openxmlformats.org/officeDocument/2006/relationships/oleObject" Target="../embeddings/oleObject30.bin"/><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52.png"/><Relationship Id="rId5" Type="http://schemas.openxmlformats.org/officeDocument/2006/relationships/image" Target="../media/image54.wmf"/><Relationship Id="rId4" Type="http://schemas.openxmlformats.org/officeDocument/2006/relationships/oleObject" Target="../embeddings/oleObject31.bin"/></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55.wmf"/><Relationship Id="rId4" Type="http://schemas.openxmlformats.org/officeDocument/2006/relationships/oleObject" Target="../embeddings/oleObject32.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56.jpeg"/><Relationship Id="rId4" Type="http://schemas.openxmlformats.org/officeDocument/2006/relationships/image" Target="../media/image20.png"/></Relationships>
</file>

<file path=ppt/slides/_rels/slide53.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notesSlide" Target="../notesSlides/notesSlide50.xml"/><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57.wmf"/><Relationship Id="rId5" Type="http://schemas.openxmlformats.org/officeDocument/2006/relationships/oleObject" Target="../embeddings/oleObject33.bin"/><Relationship Id="rId10" Type="http://schemas.openxmlformats.org/officeDocument/2006/relationships/image" Target="../media/image59.wmf"/><Relationship Id="rId4" Type="http://schemas.openxmlformats.org/officeDocument/2006/relationships/image" Target="../media/image3.png"/><Relationship Id="rId9" Type="http://schemas.openxmlformats.org/officeDocument/2006/relationships/oleObject" Target="../embeddings/oleObject35.bin"/></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63.jpeg"/><Relationship Id="rId4" Type="http://schemas.openxmlformats.org/officeDocument/2006/relationships/image" Target="../media/image20.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64.png"/><Relationship Id="rId4" Type="http://schemas.openxmlformats.org/officeDocument/2006/relationships/oleObject" Target="../embeddings/oleObject36.bin"/></Relationships>
</file>

<file path=ppt/slides/_rels/slide6.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5.bin"/><Relationship Id="rId3" Type="http://schemas.openxmlformats.org/officeDocument/2006/relationships/notesSlide" Target="../notesSlides/notesSlide5.xml"/><Relationship Id="rId7" Type="http://schemas.openxmlformats.org/officeDocument/2006/relationships/oleObject" Target="../embeddings/oleObject2.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11.wmf"/><Relationship Id="rId4" Type="http://schemas.openxmlformats.org/officeDocument/2006/relationships/image" Target="../media/image3.png"/><Relationship Id="rId9"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7.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notesSlide" Target="../notesSlides/notesSlide6.xm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3.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8.bin"/><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7.wmf"/><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546100"/>
            <a:ext cx="7772400" cy="738188"/>
          </a:xfrm>
        </p:spPr>
        <p:txBody>
          <a:bodyPr/>
          <a:lstStyle/>
          <a:p>
            <a:pPr eaLnBrk="1" hangingPunct="1"/>
            <a:r>
              <a:rPr lang="zh-CN" altLang="en-US" sz="4200" smtClean="0"/>
              <a:t>计算机高级图形学</a:t>
            </a:r>
          </a:p>
        </p:txBody>
      </p:sp>
      <p:sp>
        <p:nvSpPr>
          <p:cNvPr id="23555" name="副标题 3"/>
          <p:cNvSpPr>
            <a:spLocks noGrp="1"/>
          </p:cNvSpPr>
          <p:nvPr>
            <p:ph type="subTitle" idx="1"/>
          </p:nvPr>
        </p:nvSpPr>
        <p:spPr>
          <a:xfrm>
            <a:off x="1071563" y="1627188"/>
            <a:ext cx="7215187" cy="830262"/>
          </a:xfrm>
        </p:spPr>
        <p:txBody>
          <a:bodyPr/>
          <a:lstStyle/>
          <a:p>
            <a:pPr eaLnBrk="1" hangingPunct="1"/>
            <a:r>
              <a:rPr lang="en-US" sz="4000" smtClean="0">
                <a:latin typeface="Times New Roman" panose="02020603050405020304" pitchFamily="18" charset="0"/>
                <a:cs typeface="Times New Roman" panose="02020603050405020304" pitchFamily="18" charset="0"/>
              </a:rPr>
              <a:t>第三章 </a:t>
            </a:r>
            <a:r>
              <a:rPr sz="4000" smtClean="0">
                <a:latin typeface="Times New Roman" panose="02020603050405020304" pitchFamily="18" charset="0"/>
                <a:cs typeface="Times New Roman" panose="02020603050405020304" pitchFamily="18" charset="0"/>
              </a:rPr>
              <a:t>物体的几何表示 </a:t>
            </a:r>
            <a:r>
              <a:rPr lang="en-US" sz="4000" smtClean="0">
                <a:latin typeface="Times New Roman" panose="02020603050405020304" pitchFamily="18" charset="0"/>
                <a:cs typeface="Times New Roman" panose="02020603050405020304" pitchFamily="18" charset="0"/>
              </a:rPr>
              <a:t>(2)</a:t>
            </a:r>
            <a:endParaRPr sz="4000" smtClean="0">
              <a:latin typeface="Times New Roman" panose="02020603050405020304" pitchFamily="18" charset="0"/>
              <a:cs typeface="Times New Roman" panose="02020603050405020304" pitchFamily="18" charset="0"/>
            </a:endParaRPr>
          </a:p>
        </p:txBody>
      </p:sp>
      <p:pic>
        <p:nvPicPr>
          <p:cNvPr id="23556" name="图片 9" descr="6_5_5_2.gif"/>
          <p:cNvPicPr>
            <a:picLocks noChangeAspect="1"/>
          </p:cNvPicPr>
          <p:nvPr/>
        </p:nvPicPr>
        <p:blipFill>
          <a:blip r:embed="rId2"/>
          <a:srcRect l="2083" t="3220" r="20746" b="6651"/>
          <a:stretch>
            <a:fillRect/>
          </a:stretch>
        </p:blipFill>
        <p:spPr bwMode="auto">
          <a:xfrm>
            <a:off x="714375" y="2786063"/>
            <a:ext cx="3571875" cy="27003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3557" name="图片 10" descr="numpy_intro_04.png"/>
          <p:cNvPicPr>
            <a:picLocks noChangeAspect="1"/>
          </p:cNvPicPr>
          <p:nvPr/>
        </p:nvPicPr>
        <p:blipFill>
          <a:blip r:embed="rId3"/>
          <a:srcRect/>
          <a:stretch>
            <a:fillRect/>
          </a:stretch>
        </p:blipFill>
        <p:spPr bwMode="auto">
          <a:xfrm>
            <a:off x="4929188" y="2786063"/>
            <a:ext cx="3387725" cy="27003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曲面参数表示的数学原理</a:t>
            </a:r>
          </a:p>
        </p:txBody>
      </p:sp>
      <p:sp>
        <p:nvSpPr>
          <p:cNvPr id="26627" name="Rectangle 4"/>
          <p:cNvSpPr>
            <a:spLocks noChangeArrowheads="1"/>
          </p:cNvSpPr>
          <p:nvPr/>
        </p:nvSpPr>
        <p:spPr bwMode="auto">
          <a:xfrm>
            <a:off x="3348038" y="5840413"/>
            <a:ext cx="23383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a:ea typeface="楷体_GB2312" pitchFamily="49" charset="-122"/>
              </a:rPr>
              <a:t>双线性四边面片</a:t>
            </a:r>
          </a:p>
        </p:txBody>
      </p:sp>
      <p:pic>
        <p:nvPicPr>
          <p:cNvPr id="26628" name="Picture 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1050" y="1128713"/>
            <a:ext cx="4824413"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title"/>
          </p:nvPr>
        </p:nvSpPr>
        <p:spPr/>
        <p:txBody>
          <a:bodyPr/>
          <a:lstStyle/>
          <a:p>
            <a:pPr eaLnBrk="1" hangingPunct="1"/>
            <a:r>
              <a:rPr lang="zh-CN" altLang="en-US" smtClean="0"/>
              <a:t>参数表示的数学原理：曲面</a:t>
            </a:r>
          </a:p>
        </p:txBody>
      </p:sp>
      <p:sp>
        <p:nvSpPr>
          <p:cNvPr id="5124" name="Rectangle 2"/>
          <p:cNvSpPr>
            <a:spLocks noGrp="1" noChangeArrowheads="1"/>
          </p:cNvSpPr>
          <p:nvPr>
            <p:ph idx="1"/>
          </p:nvPr>
        </p:nvSpPr>
        <p:spPr>
          <a:xfrm>
            <a:off x="566738" y="1414463"/>
            <a:ext cx="8220075" cy="4573587"/>
          </a:xfrm>
        </p:spPr>
        <p:txBody>
          <a:bodyPr/>
          <a:lstStyle/>
          <a:p>
            <a:pPr eaLnBrk="1" hangingPunct="1">
              <a:spcBef>
                <a:spcPct val="50000"/>
              </a:spcBef>
            </a:pPr>
            <a:r>
              <a:t>一般形式的空间参数曲面 </a:t>
            </a:r>
          </a:p>
          <a:p>
            <a:pPr eaLnBrk="1" hangingPunct="1">
              <a:spcBef>
                <a:spcPct val="50000"/>
              </a:spcBef>
            </a:pPr>
            <a:endParaRPr/>
          </a:p>
          <a:p>
            <a:pPr eaLnBrk="1" hangingPunct="1">
              <a:spcBef>
                <a:spcPct val="50000"/>
              </a:spcBef>
            </a:pPr>
            <a:r>
              <a:t>参数空间中每一点</a:t>
            </a:r>
            <a:r>
              <a:rPr lang="en-US" altLang="zh-CN"/>
              <a:t>(</a:t>
            </a:r>
            <a:r>
              <a:rPr lang="en-US" altLang="zh-CN" i="1"/>
              <a:t>u</a:t>
            </a:r>
            <a:r>
              <a:rPr lang="en-US" altLang="zh-CN"/>
              <a:t>, </a:t>
            </a:r>
            <a:r>
              <a:rPr lang="en-US" altLang="zh-CN" i="1"/>
              <a:t>v</a:t>
            </a:r>
            <a:r>
              <a:rPr lang="en-US" altLang="zh-CN"/>
              <a:t>)</a:t>
            </a:r>
            <a:r>
              <a:t>对应于曲面上一点</a:t>
            </a:r>
            <a:r>
              <a:rPr lang="en-US" altLang="zh-CN"/>
              <a:t>R(</a:t>
            </a:r>
            <a:r>
              <a:rPr lang="en-US" altLang="zh-CN" i="1"/>
              <a:t>u</a:t>
            </a:r>
            <a:r>
              <a:rPr lang="en-US" altLang="zh-CN"/>
              <a:t>, </a:t>
            </a:r>
            <a:r>
              <a:rPr lang="en-US" altLang="zh-CN" i="1"/>
              <a:t>v</a:t>
            </a:r>
            <a:r>
              <a:rPr lang="en-US" altLang="zh-CN"/>
              <a:t>)</a:t>
            </a:r>
            <a:endParaRPr/>
          </a:p>
          <a:p>
            <a:pPr eaLnBrk="1" hangingPunct="1">
              <a:spcBef>
                <a:spcPct val="50000"/>
              </a:spcBef>
            </a:pPr>
            <a:r>
              <a:t>如果曲面的参数空间是一个有限的定义域</a:t>
            </a:r>
            <a:r>
              <a:rPr lang="en-US" altLang="zh-CN"/>
              <a:t>(</a:t>
            </a:r>
            <a:r>
              <a:t>如矩形</a:t>
            </a:r>
            <a:r>
              <a:rPr lang="en-US" altLang="zh-CN"/>
              <a:t>)</a:t>
            </a:r>
            <a:r>
              <a:t>，则对应的参数曲面称为参数曲面片</a:t>
            </a:r>
          </a:p>
          <a:p>
            <a:pPr eaLnBrk="1" hangingPunct="1">
              <a:spcBef>
                <a:spcPct val="50000"/>
              </a:spcBef>
            </a:pPr>
            <a:r>
              <a:t>图形学中常用的参数曲面为张量积分片多项式或有理多项式参数曲面</a:t>
            </a:r>
          </a:p>
        </p:txBody>
      </p:sp>
      <p:graphicFrame>
        <p:nvGraphicFramePr>
          <p:cNvPr id="5122" name="Object 5"/>
          <p:cNvGraphicFramePr>
            <a:graphicFrameLocks noChangeAspect="1"/>
          </p:cNvGraphicFramePr>
          <p:nvPr/>
        </p:nvGraphicFramePr>
        <p:xfrm>
          <a:off x="2124075" y="2060575"/>
          <a:ext cx="5873750" cy="720725"/>
        </p:xfrm>
        <a:graphic>
          <a:graphicData uri="http://schemas.openxmlformats.org/presentationml/2006/ole">
            <mc:AlternateContent xmlns:mc="http://schemas.openxmlformats.org/markup-compatibility/2006">
              <mc:Choice xmlns:v="urn:schemas-microsoft-com:vml" Requires="v">
                <p:oleObj spid="_x0000_s5132" name="Equation" r:id="rId4" imgW="1943100" imgH="241300" progId="Equation.DSMT4">
                  <p:embed/>
                </p:oleObj>
              </mc:Choice>
              <mc:Fallback>
                <p:oleObj name="Equation" r:id="rId4" imgW="1943100" imgH="2413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2060575"/>
                        <a:ext cx="587375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参数表示的优势</a:t>
            </a:r>
          </a:p>
        </p:txBody>
      </p:sp>
      <p:sp>
        <p:nvSpPr>
          <p:cNvPr id="27651" name="Rectangle 3"/>
          <p:cNvSpPr>
            <a:spLocks noGrp="1" noChangeArrowheads="1"/>
          </p:cNvSpPr>
          <p:nvPr>
            <p:ph idx="1"/>
          </p:nvPr>
        </p:nvSpPr>
        <p:spPr>
          <a:xfrm>
            <a:off x="566738" y="1414463"/>
            <a:ext cx="8001000" cy="4462462"/>
          </a:xfrm>
        </p:spPr>
        <p:txBody>
          <a:bodyPr/>
          <a:lstStyle/>
          <a:p>
            <a:pPr eaLnBrk="1" hangingPunct="1"/>
            <a:r>
              <a:t>参数表示是显式的</a:t>
            </a:r>
          </a:p>
          <a:p>
            <a:pPr lvl="1" eaLnBrk="1" hangingPunct="1">
              <a:lnSpc>
                <a:spcPct val="120000"/>
              </a:lnSpc>
              <a:buFontTx/>
              <a:buBlip>
                <a:blip r:embed="rId3"/>
              </a:buBlip>
            </a:pPr>
            <a:r>
              <a:rPr sz="2400"/>
              <a:t>对每一个参数值，可以直接计算曲面上的对应点</a:t>
            </a:r>
          </a:p>
          <a:p>
            <a:pPr lvl="1" eaLnBrk="1" hangingPunct="1">
              <a:lnSpc>
                <a:spcPct val="120000"/>
              </a:lnSpc>
              <a:buFontTx/>
              <a:buBlip>
                <a:blip r:embed="rId3"/>
              </a:buBlip>
            </a:pPr>
            <a:r>
              <a:rPr sz="2400"/>
              <a:t>参数表示的物体可以方便地转化为多边形逼近表示</a:t>
            </a:r>
          </a:p>
          <a:p>
            <a:pPr eaLnBrk="1" hangingPunct="1"/>
            <a:r>
              <a:t>曲面上的几何量计算简便</a:t>
            </a:r>
            <a:r>
              <a:rPr lang="en-US" altLang="zh-CN"/>
              <a:t>(</a:t>
            </a:r>
            <a:r>
              <a:t>微分几何</a:t>
            </a:r>
            <a:r>
              <a:rPr lang="en-US" altLang="zh-CN"/>
              <a:t>)</a:t>
            </a:r>
            <a:r>
              <a:t>：法向、曲率、测地线、曲率线等</a:t>
            </a:r>
          </a:p>
          <a:p>
            <a:pPr eaLnBrk="1" hangingPunct="1"/>
            <a:r>
              <a:t>特殊形式的参数表示的外形控制十分直观</a:t>
            </a:r>
          </a:p>
          <a:p>
            <a:pPr lvl="1" eaLnBrk="1" hangingPunct="1">
              <a:lnSpc>
                <a:spcPct val="120000"/>
              </a:lnSpc>
              <a:buFontTx/>
              <a:buBlip>
                <a:blip r:embed="rId3"/>
              </a:buBlip>
            </a:pPr>
            <a:r>
              <a:rPr lang="en-US" altLang="zh-CN" sz="2400"/>
              <a:t>B</a:t>
            </a:r>
            <a:r>
              <a:rPr lang="en-US" altLang="zh-CN" sz="2400">
                <a:cs typeface="Times New Roman" panose="02020603050405020304" pitchFamily="18" charset="0"/>
              </a:rPr>
              <a:t>é</a:t>
            </a:r>
            <a:r>
              <a:rPr lang="en-US" altLang="zh-CN" sz="2400"/>
              <a:t>zier</a:t>
            </a:r>
            <a:r>
              <a:rPr sz="2400"/>
              <a:t>、</a:t>
            </a:r>
            <a:r>
              <a:rPr lang="en-US" altLang="zh-CN" sz="2400"/>
              <a:t>B-</a:t>
            </a:r>
            <a:r>
              <a:rPr sz="2400"/>
              <a:t>样条、</a:t>
            </a:r>
            <a:r>
              <a:rPr lang="en-US" altLang="zh-CN" sz="2400"/>
              <a:t>NURBS (Non-Uniform Rational B-Spline, </a:t>
            </a:r>
            <a:r>
              <a:rPr sz="2400"/>
              <a:t>非均匀有理</a:t>
            </a:r>
            <a:r>
              <a:rPr lang="en-US" altLang="zh-CN" sz="2400"/>
              <a:t>B-</a:t>
            </a:r>
            <a:r>
              <a:rPr sz="2400"/>
              <a:t>样条</a:t>
            </a:r>
            <a:r>
              <a:rPr lang="en-US" altLang="zh-CN" sz="2400"/>
              <a:t>)</a:t>
            </a:r>
            <a:r>
              <a:rPr sz="2400"/>
              <a:t>曲线</a:t>
            </a:r>
            <a:r>
              <a:rPr lang="en-US" altLang="zh-CN" sz="2400"/>
              <a:t>/</a:t>
            </a:r>
            <a:r>
              <a:rPr sz="2400"/>
              <a:t>曲面</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内容</a:t>
            </a:r>
          </a:p>
        </p:txBody>
      </p:sp>
      <p:sp>
        <p:nvSpPr>
          <p:cNvPr id="28675" name="Rectangle 3"/>
          <p:cNvSpPr>
            <a:spLocks noGrp="1" noChangeArrowheads="1"/>
          </p:cNvSpPr>
          <p:nvPr>
            <p:ph idx="1"/>
          </p:nvPr>
        </p:nvSpPr>
        <p:spPr>
          <a:xfrm>
            <a:off x="566738" y="1414463"/>
            <a:ext cx="8001000" cy="3970337"/>
          </a:xfrm>
        </p:spPr>
        <p:txBody>
          <a:bodyPr/>
          <a:lstStyle/>
          <a:p>
            <a:pPr eaLnBrk="1" hangingPunct="1"/>
            <a:r>
              <a:t>参数曲面表示</a:t>
            </a:r>
          </a:p>
          <a:p>
            <a:pPr lvl="1" eaLnBrk="1" hangingPunct="1">
              <a:buFontTx/>
              <a:buBlip>
                <a:blip r:embed="rId3"/>
              </a:buBlip>
            </a:pPr>
            <a:r>
              <a:rPr>
                <a:solidFill>
                  <a:srgbClr val="C0C0C0"/>
                </a:solidFill>
              </a:rPr>
              <a:t>数学原理</a:t>
            </a:r>
          </a:p>
          <a:p>
            <a:pPr lvl="1" eaLnBrk="1" hangingPunct="1">
              <a:buFontTx/>
              <a:buBlip>
                <a:blip r:embed="rId3"/>
              </a:buBlip>
            </a:pPr>
            <a:r>
              <a:t>参数曲线</a:t>
            </a:r>
          </a:p>
          <a:p>
            <a:pPr lvl="2" eaLnBrk="1" hangingPunct="1">
              <a:buFontTx/>
              <a:buBlip>
                <a:blip r:embed="rId4"/>
              </a:buBlip>
            </a:pPr>
            <a:r>
              <a:rPr lang="en-US" altLang="zh-CN" smtClean="0"/>
              <a:t>B</a:t>
            </a:r>
            <a:r>
              <a:rPr lang="en-US" altLang="zh-CN" smtClean="0">
                <a:cs typeface="Times New Roman" panose="02020603050405020304" pitchFamily="18" charset="0"/>
              </a:rPr>
              <a:t>é</a:t>
            </a:r>
            <a:r>
              <a:rPr lang="en-US" altLang="zh-CN" smtClean="0"/>
              <a:t>zier</a:t>
            </a:r>
            <a:r>
              <a:rPr smtClean="0"/>
              <a:t>曲线</a:t>
            </a:r>
          </a:p>
          <a:p>
            <a:pPr lvl="2" eaLnBrk="1" hangingPunct="1">
              <a:buFontTx/>
              <a:buBlip>
                <a:blip r:embed="rId4"/>
              </a:buBlip>
            </a:pPr>
            <a:r>
              <a:rPr lang="en-US" altLang="zh-CN" smtClean="0">
                <a:solidFill>
                  <a:srgbClr val="C0C0C0"/>
                </a:solidFill>
              </a:rPr>
              <a:t>B-</a:t>
            </a:r>
            <a:r>
              <a:rPr smtClean="0">
                <a:solidFill>
                  <a:srgbClr val="C0C0C0"/>
                </a:solidFill>
              </a:rPr>
              <a:t>样条曲线</a:t>
            </a:r>
          </a:p>
          <a:p>
            <a:pPr lvl="2" eaLnBrk="1" hangingPunct="1">
              <a:buFontTx/>
              <a:buBlip>
                <a:blip r:embed="rId4"/>
              </a:buBlip>
            </a:pPr>
            <a:r>
              <a:rPr lang="en-US" altLang="zh-CN" smtClean="0">
                <a:solidFill>
                  <a:srgbClr val="C0C0C0"/>
                </a:solidFill>
              </a:rPr>
              <a:t>NURBS</a:t>
            </a:r>
            <a:r>
              <a:rPr smtClean="0">
                <a:solidFill>
                  <a:srgbClr val="C0C0C0"/>
                </a:solidFill>
              </a:rPr>
              <a:t>曲线</a:t>
            </a:r>
          </a:p>
          <a:p>
            <a:pPr lvl="1" eaLnBrk="1" hangingPunct="1">
              <a:buFontTx/>
              <a:buBlip>
                <a:blip r:embed="rId3"/>
              </a:buBlip>
            </a:pPr>
            <a:r>
              <a:rPr>
                <a:solidFill>
                  <a:srgbClr val="C0C0C0"/>
                </a:solidFill>
              </a:rPr>
              <a:t>参数曲面</a:t>
            </a:r>
          </a:p>
        </p:txBody>
      </p:sp>
      <p:pic>
        <p:nvPicPr>
          <p:cNvPr id="28676" name="图片 3" descr="r_Bezier3.gif"/>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00563" y="1428750"/>
            <a:ext cx="40767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zh-CN" smtClean="0"/>
              <a:t>Bézier</a:t>
            </a:r>
            <a:r>
              <a:rPr lang="zh-CN" altLang="en-US" smtClean="0"/>
              <a:t>曲线</a:t>
            </a:r>
          </a:p>
        </p:txBody>
      </p:sp>
      <p:graphicFrame>
        <p:nvGraphicFramePr>
          <p:cNvPr id="6146" name="Object 9"/>
          <p:cNvGraphicFramePr>
            <a:graphicFrameLocks noGrp="1" noChangeAspect="1"/>
          </p:cNvGraphicFramePr>
          <p:nvPr>
            <p:ph idx="1"/>
          </p:nvPr>
        </p:nvGraphicFramePr>
        <p:xfrm>
          <a:off x="4214813" y="1571625"/>
          <a:ext cx="4359275" cy="3698875"/>
        </p:xfrm>
        <a:graphic>
          <a:graphicData uri="http://schemas.openxmlformats.org/presentationml/2006/ole">
            <mc:AlternateContent xmlns:mc="http://schemas.openxmlformats.org/markup-compatibility/2006">
              <mc:Choice xmlns:v="urn:schemas-microsoft-com:vml" Requires="v">
                <p:oleObj spid="_x0000_s6158" name="位图图像" r:id="rId4" imgW="8573697" imgH="7276190" progId="Paint.Picture">
                  <p:embed/>
                </p:oleObj>
              </mc:Choice>
              <mc:Fallback>
                <p:oleObj name="位图图像" r:id="rId4" imgW="8573697" imgH="7276190" progId="Paint.Picture">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4813" y="1571625"/>
                        <a:ext cx="4359275" cy="369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148" name="Picture 10"/>
          <p:cNvPicPr>
            <a:picLocks noGrp="1" noChangeAspect="1" noChangeArrowheads="1"/>
          </p:cNvPicPr>
          <p:nvPr>
            <p:ph sz="half" idx="4294967295"/>
          </p:nvPr>
        </p:nvPicPr>
        <p:blipFill>
          <a:blip r:embed="rId6"/>
          <a:srcRect/>
          <a:stretch>
            <a:fillRect/>
          </a:stretch>
        </p:blipFill>
        <p:spPr>
          <a:xfrm>
            <a:off x="1042988" y="1550988"/>
            <a:ext cx="2533650" cy="3756025"/>
          </a:xfrm>
          <a:solidFill>
            <a:srgbClr val="FFFFFF">
              <a:shade val="85000"/>
            </a:srgbClr>
          </a:solidFill>
          <a:ln w="88900" cap="sq">
            <a:solidFill>
              <a:srgbClr val="FFFFFF"/>
            </a:solidFill>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149" name="Text Box 5"/>
          <p:cNvSpPr txBox="1">
            <a:spLocks noChangeArrowheads="1"/>
          </p:cNvSpPr>
          <p:nvPr/>
        </p:nvSpPr>
        <p:spPr bwMode="auto">
          <a:xfrm>
            <a:off x="539750" y="5534025"/>
            <a:ext cx="3600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b="1">
                <a:ea typeface="楷体_GB2312" pitchFamily="49" charset="-122"/>
              </a:rPr>
              <a:t>Pierre Bézier (1910.9.1-1999.11.25)  </a:t>
            </a:r>
          </a:p>
        </p:txBody>
      </p:sp>
      <p:sp>
        <p:nvSpPr>
          <p:cNvPr id="6150" name="Rectangle 6"/>
          <p:cNvSpPr>
            <a:spLocks noChangeArrowheads="1"/>
          </p:cNvSpPr>
          <p:nvPr/>
        </p:nvSpPr>
        <p:spPr bwMode="auto">
          <a:xfrm>
            <a:off x="5580063" y="5373688"/>
            <a:ext cx="17287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ea typeface="楷体_GB2312" pitchFamily="49" charset="-122"/>
              </a:rPr>
              <a:t>Bézier</a:t>
            </a:r>
            <a:r>
              <a:rPr lang="zh-CN" altLang="en-US" sz="2400" b="1">
                <a:latin typeface="Times New Roman" panose="02020603050405020304" pitchFamily="18" charset="0"/>
                <a:ea typeface="楷体_GB2312" pitchFamily="49" charset="-122"/>
              </a:rPr>
              <a:t>曲线</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3"/>
          <p:cNvSpPr>
            <a:spLocks noGrp="1" noChangeArrowheads="1"/>
          </p:cNvSpPr>
          <p:nvPr>
            <p:ph type="title"/>
          </p:nvPr>
        </p:nvSpPr>
        <p:spPr/>
        <p:txBody>
          <a:bodyPr/>
          <a:lstStyle/>
          <a:p>
            <a:pPr eaLnBrk="1" hangingPunct="1"/>
            <a:r>
              <a:rPr lang="en-US" altLang="zh-CN" smtClean="0"/>
              <a:t>Bézier</a:t>
            </a:r>
            <a:r>
              <a:rPr lang="zh-CN" altLang="en-US" smtClean="0"/>
              <a:t>曲线定义</a:t>
            </a:r>
          </a:p>
        </p:txBody>
      </p:sp>
      <p:sp>
        <p:nvSpPr>
          <p:cNvPr id="7175" name="Rectangle 2"/>
          <p:cNvSpPr>
            <a:spLocks noGrp="1" noChangeArrowheads="1"/>
          </p:cNvSpPr>
          <p:nvPr>
            <p:ph idx="1"/>
          </p:nvPr>
        </p:nvSpPr>
        <p:spPr>
          <a:xfrm>
            <a:off x="566738" y="1414463"/>
            <a:ext cx="8001000" cy="2813050"/>
          </a:xfrm>
        </p:spPr>
        <p:txBody>
          <a:bodyPr/>
          <a:lstStyle/>
          <a:p>
            <a:pPr eaLnBrk="1" hangingPunct="1"/>
            <a:r>
              <a:t>一条</a:t>
            </a:r>
            <a:r>
              <a:rPr lang="en-US" altLang="zh-CN" i="1"/>
              <a:t>n</a:t>
            </a:r>
            <a:r>
              <a:t>次</a:t>
            </a:r>
            <a:r>
              <a:rPr lang="en-US" altLang="zh-CN"/>
              <a:t>B</a:t>
            </a:r>
            <a:r>
              <a:rPr lang="en-US" altLang="zh-CN">
                <a:cs typeface="Times New Roman" panose="02020603050405020304" pitchFamily="18" charset="0"/>
              </a:rPr>
              <a:t>é</a:t>
            </a:r>
            <a:r>
              <a:rPr lang="en-US" altLang="zh-CN"/>
              <a:t>zier</a:t>
            </a:r>
            <a:r>
              <a:t>曲线：</a:t>
            </a:r>
          </a:p>
          <a:p>
            <a:pPr eaLnBrk="1" hangingPunct="1"/>
            <a:endParaRPr/>
          </a:p>
          <a:p>
            <a:pPr eaLnBrk="1" hangingPunct="1"/>
            <a:endParaRPr/>
          </a:p>
          <a:p>
            <a:pPr eaLnBrk="1" hangingPunct="1">
              <a:spcBef>
                <a:spcPct val="80000"/>
              </a:spcBef>
              <a:buFont typeface="Wingdings" pitchFamily="2" charset="2"/>
              <a:buNone/>
            </a:pPr>
            <a:r>
              <a:t>	多项式</a:t>
            </a:r>
            <a:r>
              <a:rPr lang="en-US" altLang="zh-CN"/>
              <a:t>{</a:t>
            </a:r>
            <a:r>
              <a:rPr lang="en-US" altLang="zh-CN" i="1"/>
              <a:t>B</a:t>
            </a:r>
            <a:r>
              <a:rPr lang="en-US" altLang="zh-CN" i="1" baseline="-25000"/>
              <a:t>i</a:t>
            </a:r>
            <a:r>
              <a:rPr lang="en-US" altLang="zh-CN" baseline="-25000"/>
              <a:t>, </a:t>
            </a:r>
            <a:r>
              <a:rPr lang="en-US" altLang="zh-CN" i="1" baseline="-25000"/>
              <a:t>n</a:t>
            </a:r>
            <a:r>
              <a:rPr lang="en-US" altLang="zh-CN"/>
              <a:t>(</a:t>
            </a:r>
            <a:r>
              <a:rPr lang="en-US" altLang="zh-CN" i="1"/>
              <a:t>t</a:t>
            </a:r>
            <a:r>
              <a:rPr lang="en-US" altLang="zh-CN"/>
              <a:t>)}</a:t>
            </a:r>
            <a:r>
              <a:t>称为</a:t>
            </a:r>
            <a:r>
              <a:rPr lang="en-US" altLang="zh-CN"/>
              <a:t>Bernstein</a:t>
            </a:r>
            <a:r>
              <a:t>基函数：</a:t>
            </a:r>
            <a:r>
              <a:rPr lang="en-US" altLang="zh-CN"/>
              <a:t>  </a:t>
            </a:r>
          </a:p>
        </p:txBody>
      </p:sp>
      <p:sp>
        <p:nvSpPr>
          <p:cNvPr id="7176" name="Rectangle 4"/>
          <p:cNvSpPr>
            <a:spLocks noChangeArrowheads="1"/>
          </p:cNvSpPr>
          <p:nvPr/>
        </p:nvSpPr>
        <p:spPr bwMode="auto">
          <a:xfrm>
            <a:off x="0" y="2916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7170" name="Object 5"/>
          <p:cNvGraphicFramePr>
            <a:graphicFrameLocks noChangeAspect="1"/>
          </p:cNvGraphicFramePr>
          <p:nvPr/>
        </p:nvGraphicFramePr>
        <p:xfrm>
          <a:off x="1468438" y="2060575"/>
          <a:ext cx="3373437" cy="1223963"/>
        </p:xfrm>
        <a:graphic>
          <a:graphicData uri="http://schemas.openxmlformats.org/presentationml/2006/ole">
            <mc:AlternateContent xmlns:mc="http://schemas.openxmlformats.org/markup-compatibility/2006">
              <mc:Choice xmlns:v="urn:schemas-microsoft-com:vml" Requires="v">
                <p:oleObj spid="_x0000_s7207" name="Equation" r:id="rId4" imgW="1079032" imgH="393529" progId="Equation.DSMT4">
                  <p:embed/>
                </p:oleObj>
              </mc:Choice>
              <mc:Fallback>
                <p:oleObj name="Equation" r:id="rId4" imgW="1079032" imgH="393529"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8438" y="2060575"/>
                        <a:ext cx="3373437" cy="1223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7" name="Rectangle 6"/>
          <p:cNvSpPr>
            <a:spLocks noChangeArrowheads="1"/>
          </p:cNvSpPr>
          <p:nvPr/>
        </p:nvSpPr>
        <p:spPr bwMode="auto">
          <a:xfrm>
            <a:off x="0" y="3306763"/>
            <a:ext cx="279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1000">
                <a:latin typeface="Times New Roman" panose="02020603050405020304" pitchFamily="18" charset="0"/>
              </a:rPr>
              <a:t>   </a:t>
            </a:r>
            <a:endParaRPr lang="zh-CN" altLang="en-US" sz="2400">
              <a:latin typeface="Times New Roman" panose="02020603050405020304" pitchFamily="18" charset="0"/>
            </a:endParaRPr>
          </a:p>
        </p:txBody>
      </p:sp>
      <p:graphicFrame>
        <p:nvGraphicFramePr>
          <p:cNvPr id="7171" name="Object 7"/>
          <p:cNvGraphicFramePr>
            <a:graphicFrameLocks noChangeAspect="1"/>
          </p:cNvGraphicFramePr>
          <p:nvPr/>
        </p:nvGraphicFramePr>
        <p:xfrm>
          <a:off x="5651500" y="2420938"/>
          <a:ext cx="1636713" cy="579437"/>
        </p:xfrm>
        <a:graphic>
          <a:graphicData uri="http://schemas.openxmlformats.org/presentationml/2006/ole">
            <mc:AlternateContent xmlns:mc="http://schemas.openxmlformats.org/markup-compatibility/2006">
              <mc:Choice xmlns:v="urn:schemas-microsoft-com:vml" Requires="v">
                <p:oleObj spid="_x0000_s7208" name="Equation" r:id="rId6" imgW="457002" imgH="165028" progId="Equation.DSMT4">
                  <p:embed/>
                </p:oleObj>
              </mc:Choice>
              <mc:Fallback>
                <p:oleObj name="Equation" r:id="rId6" imgW="457002" imgH="165028"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1500" y="2420938"/>
                        <a:ext cx="1636713" cy="579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8" name="Rectangle 8"/>
          <p:cNvSpPr>
            <a:spLocks noChangeArrowheads="1"/>
          </p:cNvSpPr>
          <p:nvPr/>
        </p:nvSpPr>
        <p:spPr bwMode="auto">
          <a:xfrm>
            <a:off x="0" y="3713163"/>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900">
                <a:latin typeface="Times New Roman" panose="02020603050405020304" pitchFamily="18" charset="0"/>
              </a:rPr>
              <a:t> </a:t>
            </a:r>
            <a:endParaRPr lang="zh-CN" altLang="en-US" sz="2400">
              <a:latin typeface="Times New Roman" panose="02020603050405020304" pitchFamily="18" charset="0"/>
            </a:endParaRPr>
          </a:p>
        </p:txBody>
      </p:sp>
      <p:graphicFrame>
        <p:nvGraphicFramePr>
          <p:cNvPr id="7172" name="Object 9"/>
          <p:cNvGraphicFramePr>
            <a:graphicFrameLocks noChangeAspect="1"/>
          </p:cNvGraphicFramePr>
          <p:nvPr/>
        </p:nvGraphicFramePr>
        <p:xfrm>
          <a:off x="2411413" y="4365625"/>
          <a:ext cx="4362450" cy="863600"/>
        </p:xfrm>
        <a:graphic>
          <a:graphicData uri="http://schemas.openxmlformats.org/presentationml/2006/ole">
            <mc:AlternateContent xmlns:mc="http://schemas.openxmlformats.org/markup-compatibility/2006">
              <mc:Choice xmlns:v="urn:schemas-microsoft-com:vml" Requires="v">
                <p:oleObj spid="_x0000_s7209" name="Equation" r:id="rId8" imgW="1206500" imgH="241300" progId="Equation.DSMT4">
                  <p:embed/>
                </p:oleObj>
              </mc:Choice>
              <mc:Fallback>
                <p:oleObj name="Equation" r:id="rId8" imgW="1206500" imgH="24130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1413" y="4365625"/>
                        <a:ext cx="436245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10"/>
          <p:cNvGraphicFramePr>
            <a:graphicFrameLocks noChangeAspect="1"/>
          </p:cNvGraphicFramePr>
          <p:nvPr/>
        </p:nvGraphicFramePr>
        <p:xfrm>
          <a:off x="2411413" y="5445125"/>
          <a:ext cx="3135312" cy="720725"/>
        </p:xfrm>
        <a:graphic>
          <a:graphicData uri="http://schemas.openxmlformats.org/presentationml/2006/ole">
            <mc:AlternateContent xmlns:mc="http://schemas.openxmlformats.org/markup-compatibility/2006">
              <mc:Choice xmlns:v="urn:schemas-microsoft-com:vml" Requires="v">
                <p:oleObj spid="_x0000_s7210" name="Equation" r:id="rId10" imgW="1040948" imgH="241195" progId="Equation.DSMT4">
                  <p:embed/>
                </p:oleObj>
              </mc:Choice>
              <mc:Fallback>
                <p:oleObj name="Equation" r:id="rId10" imgW="1040948" imgH="241195"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11413" y="5445125"/>
                        <a:ext cx="3135312"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mtClean="0"/>
              <a:t>Bézier</a:t>
            </a:r>
            <a:r>
              <a:rPr lang="zh-CN" altLang="en-US" smtClean="0"/>
              <a:t>曲线性质</a:t>
            </a:r>
          </a:p>
        </p:txBody>
      </p:sp>
      <p:sp>
        <p:nvSpPr>
          <p:cNvPr id="29699" name="Rectangle 3"/>
          <p:cNvSpPr>
            <a:spLocks noGrp="1" noChangeArrowheads="1"/>
          </p:cNvSpPr>
          <p:nvPr>
            <p:ph idx="1"/>
          </p:nvPr>
        </p:nvSpPr>
        <p:spPr>
          <a:xfrm>
            <a:off x="566738" y="1414463"/>
            <a:ext cx="8001000" cy="4675187"/>
          </a:xfrm>
        </p:spPr>
        <p:txBody>
          <a:bodyPr/>
          <a:lstStyle/>
          <a:p>
            <a:pPr eaLnBrk="1" hangingPunct="1">
              <a:spcBef>
                <a:spcPct val="50000"/>
              </a:spcBef>
            </a:pPr>
            <a:r>
              <a:t>端点插值：	</a:t>
            </a:r>
          </a:p>
          <a:p>
            <a:pPr lvl="1" eaLnBrk="1" hangingPunct="1">
              <a:buFontTx/>
              <a:buBlip>
                <a:blip r:embed="rId3"/>
              </a:buBlip>
            </a:pPr>
            <a:r>
              <a:rPr lang="en-US" altLang="zh-CN" sz="2600"/>
              <a:t>R(0)=R</a:t>
            </a:r>
            <a:r>
              <a:rPr lang="en-US" altLang="zh-CN" sz="2600" baseline="-25000"/>
              <a:t>0</a:t>
            </a:r>
            <a:r>
              <a:rPr lang="en-US" altLang="zh-CN" sz="2600"/>
              <a:t>   R(1)=R</a:t>
            </a:r>
            <a:r>
              <a:rPr lang="en-US" altLang="zh-CN" sz="2600" i="1" baseline="-25000"/>
              <a:t>n</a:t>
            </a:r>
            <a:endParaRPr lang="en-US" altLang="zh-CN" sz="2600" baseline="-25000"/>
          </a:p>
          <a:p>
            <a:pPr eaLnBrk="1" hangingPunct="1">
              <a:spcBef>
                <a:spcPct val="50000"/>
              </a:spcBef>
            </a:pPr>
            <a:r>
              <a:t>端点切向：</a:t>
            </a:r>
          </a:p>
          <a:p>
            <a:pPr lvl="1" eaLnBrk="1" hangingPunct="1">
              <a:buFontTx/>
              <a:buBlip>
                <a:blip r:embed="rId3"/>
              </a:buBlip>
            </a:pPr>
            <a:r>
              <a:rPr lang="en-US" altLang="zh-CN" sz="2600"/>
              <a:t>R</a:t>
            </a:r>
            <a:r>
              <a:rPr lang="en-US" altLang="zh-CN" sz="2600">
                <a:sym typeface="Symbol" panose="05050102010706020507" pitchFamily="18" charset="2"/>
              </a:rPr>
              <a:t></a:t>
            </a:r>
            <a:r>
              <a:rPr lang="en-US" altLang="zh-CN" sz="2600"/>
              <a:t>(0)=</a:t>
            </a:r>
            <a:r>
              <a:rPr lang="en-US" altLang="zh-CN" sz="2600" i="1"/>
              <a:t>n</a:t>
            </a:r>
            <a:r>
              <a:rPr lang="en-US" altLang="zh-CN" sz="2600"/>
              <a:t>(R</a:t>
            </a:r>
            <a:r>
              <a:rPr lang="en-US" altLang="zh-CN" sz="2600" baseline="-25000"/>
              <a:t>1</a:t>
            </a:r>
            <a:r>
              <a:rPr lang="en-US" altLang="zh-CN" sz="2600"/>
              <a:t>−R</a:t>
            </a:r>
            <a:r>
              <a:rPr lang="en-US" altLang="zh-CN" sz="2600" baseline="-25000"/>
              <a:t>0</a:t>
            </a:r>
            <a:r>
              <a:rPr lang="en-US" altLang="zh-CN" sz="2600"/>
              <a:t>)</a:t>
            </a:r>
          </a:p>
          <a:p>
            <a:pPr lvl="1" eaLnBrk="1" hangingPunct="1">
              <a:buFontTx/>
              <a:buBlip>
                <a:blip r:embed="rId3"/>
              </a:buBlip>
            </a:pPr>
            <a:r>
              <a:rPr lang="en-US" altLang="zh-CN" sz="2600"/>
              <a:t>R</a:t>
            </a:r>
            <a:r>
              <a:rPr lang="en-US" altLang="zh-CN" sz="2600">
                <a:sym typeface="Symbol" panose="05050102010706020507" pitchFamily="18" charset="2"/>
              </a:rPr>
              <a:t></a:t>
            </a:r>
            <a:r>
              <a:rPr lang="en-US" altLang="zh-CN" sz="2600"/>
              <a:t>(1)=</a:t>
            </a:r>
            <a:r>
              <a:rPr lang="en-US" altLang="zh-CN" sz="2600" i="1"/>
              <a:t>n</a:t>
            </a:r>
            <a:r>
              <a:rPr lang="en-US" altLang="zh-CN" sz="2600"/>
              <a:t>(R</a:t>
            </a:r>
            <a:r>
              <a:rPr lang="en-US" altLang="zh-CN" sz="2600" i="1" baseline="-25000"/>
              <a:t>n</a:t>
            </a:r>
            <a:r>
              <a:rPr lang="en-US" altLang="zh-CN" sz="2600"/>
              <a:t>−R</a:t>
            </a:r>
            <a:r>
              <a:rPr lang="en-US" altLang="zh-CN" sz="2600" i="1" baseline="-25000"/>
              <a:t>n</a:t>
            </a:r>
            <a:r>
              <a:rPr lang="en-US" altLang="zh-CN" sz="2600" baseline="-25000"/>
              <a:t>-1</a:t>
            </a:r>
            <a:r>
              <a:rPr lang="en-US" altLang="zh-CN" sz="2600"/>
              <a:t>) </a:t>
            </a:r>
          </a:p>
          <a:p>
            <a:pPr eaLnBrk="1" hangingPunct="1">
              <a:spcBef>
                <a:spcPct val="50000"/>
              </a:spcBef>
            </a:pPr>
            <a:r>
              <a:t>对称性：	</a:t>
            </a:r>
          </a:p>
          <a:p>
            <a:pPr lvl="1" eaLnBrk="1" hangingPunct="1">
              <a:buFontTx/>
              <a:buBlip>
                <a:blip r:embed="rId3"/>
              </a:buBlip>
            </a:pPr>
            <a:r>
              <a:rPr lang="en-US" altLang="zh-CN" sz="2600"/>
              <a:t>∑</a:t>
            </a:r>
            <a:r>
              <a:rPr lang="en-US" altLang="zh-CN" sz="2600" i="1" baseline="-25000"/>
              <a:t>i</a:t>
            </a:r>
            <a:r>
              <a:rPr lang="en-US" altLang="zh-CN" sz="2600"/>
              <a:t>R</a:t>
            </a:r>
            <a:r>
              <a:rPr lang="en-US" altLang="zh-CN" sz="2600" i="1" baseline="-25000"/>
              <a:t>n</a:t>
            </a:r>
            <a:r>
              <a:rPr lang="en-US" altLang="zh-CN" sz="2600" baseline="-25000"/>
              <a:t>-</a:t>
            </a:r>
            <a:r>
              <a:rPr lang="en-US" altLang="zh-CN" sz="2600" i="1" baseline="-25000"/>
              <a:t>i</a:t>
            </a:r>
            <a:r>
              <a:rPr lang="en-US" altLang="zh-CN" sz="2600" i="1"/>
              <a:t>B</a:t>
            </a:r>
            <a:r>
              <a:rPr lang="en-US" altLang="zh-CN" sz="2600" i="1" baseline="-25000"/>
              <a:t>i</a:t>
            </a:r>
            <a:r>
              <a:rPr lang="en-US" altLang="zh-CN" sz="2600" baseline="-25000"/>
              <a:t>,</a:t>
            </a:r>
            <a:r>
              <a:rPr lang="en-US" altLang="zh-CN" sz="2600" i="1" baseline="-25000"/>
              <a:t>n</a:t>
            </a:r>
            <a:r>
              <a:rPr lang="en-US" altLang="zh-CN" sz="2600"/>
              <a:t>(</a:t>
            </a:r>
            <a:r>
              <a:rPr lang="en-US" altLang="zh-CN" sz="2600" i="1"/>
              <a:t>t</a:t>
            </a:r>
            <a:r>
              <a:rPr lang="en-US" altLang="zh-CN" sz="2600"/>
              <a:t>) = ∑</a:t>
            </a:r>
            <a:r>
              <a:rPr lang="en-US" altLang="zh-CN" sz="2600" i="1" baseline="-25000"/>
              <a:t>i</a:t>
            </a:r>
            <a:r>
              <a:rPr lang="en-US" altLang="zh-CN" sz="2600"/>
              <a:t>R</a:t>
            </a:r>
            <a:r>
              <a:rPr lang="en-US" altLang="zh-CN" sz="2600" i="1" baseline="-25000"/>
              <a:t>i</a:t>
            </a:r>
            <a:r>
              <a:rPr lang="en-US" altLang="zh-CN" sz="2600" i="1"/>
              <a:t>B</a:t>
            </a:r>
            <a:r>
              <a:rPr lang="en-US" altLang="zh-CN" sz="2600" i="1" baseline="-25000"/>
              <a:t>i</a:t>
            </a:r>
            <a:r>
              <a:rPr lang="en-US" altLang="zh-CN" sz="2600" baseline="-25000"/>
              <a:t>,</a:t>
            </a:r>
            <a:r>
              <a:rPr lang="en-US" altLang="zh-CN" sz="2600" i="1" baseline="-25000"/>
              <a:t>n</a:t>
            </a:r>
            <a:r>
              <a:rPr lang="en-US" altLang="zh-CN" sz="2600"/>
              <a:t>(</a:t>
            </a:r>
            <a:r>
              <a:rPr lang="en-US" altLang="zh-CN" sz="2600" i="1"/>
              <a:t>t</a:t>
            </a:r>
            <a:r>
              <a:rPr lang="en-US" altLang="zh-CN" sz="2600"/>
              <a:t>)</a:t>
            </a:r>
          </a:p>
          <a:p>
            <a:pPr lvl="1" eaLnBrk="1" hangingPunct="1">
              <a:buFontTx/>
              <a:buBlip>
                <a:blip r:embed="rId3"/>
              </a:buBlip>
            </a:pPr>
            <a:r>
              <a:rPr sz="2600"/>
              <a:t>曲线的控制顶点的几何地位是对称的</a:t>
            </a:r>
          </a:p>
        </p:txBody>
      </p:sp>
      <p:sp>
        <p:nvSpPr>
          <p:cNvPr id="29700" name="Rectangle 7"/>
          <p:cNvSpPr>
            <a:spLocks noChangeArrowheads="1"/>
          </p:cNvSpPr>
          <p:nvPr/>
        </p:nvSpPr>
        <p:spPr bwMode="auto">
          <a:xfrm>
            <a:off x="5651500" y="4941888"/>
            <a:ext cx="2346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a:ea typeface="楷体_GB2312" pitchFamily="49" charset="-122"/>
              </a:rPr>
              <a:t>三次</a:t>
            </a:r>
            <a:r>
              <a:rPr lang="en-US" altLang="zh-CN" sz="2400" b="1">
                <a:ea typeface="楷体_GB2312" pitchFamily="49" charset="-122"/>
              </a:rPr>
              <a:t>Bézier</a:t>
            </a:r>
            <a:r>
              <a:rPr lang="zh-CN" altLang="en-US" sz="2400" b="1">
                <a:latin typeface="Times New Roman" panose="02020603050405020304" pitchFamily="18" charset="0"/>
                <a:ea typeface="楷体_GB2312" pitchFamily="49" charset="-122"/>
              </a:rPr>
              <a:t>曲线</a:t>
            </a:r>
          </a:p>
        </p:txBody>
      </p:sp>
      <p:pic>
        <p:nvPicPr>
          <p:cNvPr id="29701" name="Picture 1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03800" y="1628775"/>
            <a:ext cx="3613150" cy="319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zh-CN" smtClean="0"/>
              <a:t>Bézier</a:t>
            </a:r>
            <a:r>
              <a:rPr lang="zh-CN" altLang="en-US" smtClean="0"/>
              <a:t>曲线性质</a:t>
            </a:r>
          </a:p>
        </p:txBody>
      </p:sp>
      <p:sp>
        <p:nvSpPr>
          <p:cNvPr id="8196" name="Rectangle 3"/>
          <p:cNvSpPr>
            <a:spLocks noGrp="1" noChangeArrowheads="1"/>
          </p:cNvSpPr>
          <p:nvPr>
            <p:ph idx="1"/>
          </p:nvPr>
        </p:nvSpPr>
        <p:spPr>
          <a:xfrm>
            <a:off x="566738" y="1414463"/>
            <a:ext cx="4797425" cy="3625850"/>
          </a:xfrm>
        </p:spPr>
        <p:txBody>
          <a:bodyPr/>
          <a:lstStyle/>
          <a:p>
            <a:pPr eaLnBrk="1" hangingPunct="1">
              <a:spcBef>
                <a:spcPct val="50000"/>
              </a:spcBef>
            </a:pPr>
            <a:r>
              <a:t>凸包性：</a:t>
            </a:r>
            <a:r>
              <a:rPr lang="en-US" altLang="zh-CN"/>
              <a:t>B</a:t>
            </a:r>
            <a:r>
              <a:rPr lang="en-US" altLang="zh-CN">
                <a:cs typeface="Times New Roman" panose="02020603050405020304" pitchFamily="18" charset="0"/>
              </a:rPr>
              <a:t>é</a:t>
            </a:r>
            <a:r>
              <a:rPr lang="en-US" altLang="zh-CN"/>
              <a:t>zier</a:t>
            </a:r>
            <a:r>
              <a:t>曲线位于控制多边形的凸包内</a:t>
            </a:r>
          </a:p>
          <a:p>
            <a:pPr eaLnBrk="1" hangingPunct="1">
              <a:spcBef>
                <a:spcPct val="50000"/>
              </a:spcBef>
            </a:pPr>
            <a:endParaRPr/>
          </a:p>
          <a:p>
            <a:pPr eaLnBrk="1" hangingPunct="1">
              <a:spcBef>
                <a:spcPct val="50000"/>
              </a:spcBef>
            </a:pPr>
            <a:r>
              <a:t>几何不变性：</a:t>
            </a:r>
            <a:r>
              <a:rPr lang="en-US" altLang="zh-CN"/>
              <a:t>Bézier</a:t>
            </a:r>
            <a:r>
              <a:t>曲线的形状仅与控制多边形有关，与坐标系无关</a:t>
            </a:r>
          </a:p>
        </p:txBody>
      </p:sp>
      <p:sp>
        <p:nvSpPr>
          <p:cNvPr id="8197" name="Rectangle 5"/>
          <p:cNvSpPr>
            <a:spLocks noChangeArrowheads="1"/>
          </p:cNvSpPr>
          <p:nvPr/>
        </p:nvSpPr>
        <p:spPr bwMode="auto">
          <a:xfrm>
            <a:off x="5867400" y="5192713"/>
            <a:ext cx="2501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000" b="1">
                <a:ea typeface="楷体_GB2312" pitchFamily="49" charset="-122"/>
              </a:rPr>
              <a:t>Bézier</a:t>
            </a:r>
            <a:r>
              <a:rPr lang="zh-CN" altLang="en-US" sz="2000" b="1">
                <a:latin typeface="Times New Roman" panose="02020603050405020304" pitchFamily="18" charset="0"/>
                <a:ea typeface="楷体_GB2312" pitchFamily="49" charset="-122"/>
              </a:rPr>
              <a:t>曲线的凸包性</a:t>
            </a:r>
          </a:p>
        </p:txBody>
      </p:sp>
      <p:grpSp>
        <p:nvGrpSpPr>
          <p:cNvPr id="8" name="Group 10"/>
          <p:cNvGrpSpPr>
            <a:grpSpLocks/>
          </p:cNvGrpSpPr>
          <p:nvPr/>
        </p:nvGrpSpPr>
        <p:grpSpPr bwMode="auto">
          <a:xfrm>
            <a:off x="5580063" y="2133600"/>
            <a:ext cx="3241675" cy="2827338"/>
            <a:chOff x="3379" y="921"/>
            <a:chExt cx="1856" cy="1440"/>
          </a:xfrm>
          <a:noFill/>
        </p:grpSpPr>
        <p:graphicFrame>
          <p:nvGraphicFramePr>
            <p:cNvPr id="8194" name="Object 4"/>
            <p:cNvGraphicFramePr>
              <a:graphicFrameLocks noChangeAspect="1"/>
            </p:cNvGraphicFramePr>
            <p:nvPr/>
          </p:nvGraphicFramePr>
          <p:xfrm>
            <a:off x="3379" y="921"/>
            <a:ext cx="1856" cy="1440"/>
          </p:xfrm>
          <a:graphic>
            <a:graphicData uri="http://schemas.openxmlformats.org/presentationml/2006/ole">
              <mc:AlternateContent xmlns:mc="http://schemas.openxmlformats.org/markup-compatibility/2006">
                <mc:Choice xmlns:v="urn:schemas-microsoft-com:vml" Requires="v">
                  <p:oleObj spid="_x0000_s8207" name="位图图像" r:id="rId4" imgW="8573697" imgH="7276190" progId="Paint.Picture">
                    <p:embed/>
                  </p:oleObj>
                </mc:Choice>
                <mc:Fallback>
                  <p:oleObj name="位图图像" r:id="rId4" imgW="8573697" imgH="7276190"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t="7422" r="4199" b="4947"/>
                        <a:stretch>
                          <a:fillRect/>
                        </a:stretch>
                      </p:blipFill>
                      <p:spPr bwMode="auto">
                        <a:xfrm>
                          <a:off x="3379" y="921"/>
                          <a:ext cx="1856" cy="1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9" name="Freeform 8" descr="宽上对角线"/>
            <p:cNvSpPr>
              <a:spLocks/>
            </p:cNvSpPr>
            <p:nvPr/>
          </p:nvSpPr>
          <p:spPr bwMode="auto">
            <a:xfrm>
              <a:off x="3483" y="1054"/>
              <a:ext cx="1641" cy="1242"/>
            </a:xfrm>
            <a:custGeom>
              <a:avLst/>
              <a:gdLst>
                <a:gd name="T0" fmla="*/ 0 w 1641"/>
                <a:gd name="T1" fmla="*/ 783 h 1242"/>
                <a:gd name="T2" fmla="*/ 1075 w 1641"/>
                <a:gd name="T3" fmla="*/ 1242 h 1242"/>
                <a:gd name="T4" fmla="*/ 1641 w 1641"/>
                <a:gd name="T5" fmla="*/ 380 h 1242"/>
                <a:gd name="T6" fmla="*/ 402 w 1641"/>
                <a:gd name="T7" fmla="*/ 0 h 1242"/>
                <a:gd name="T8" fmla="*/ 0 w 1641"/>
                <a:gd name="T9" fmla="*/ 783 h 1242"/>
                <a:gd name="T10" fmla="*/ 0 60000 65536"/>
                <a:gd name="T11" fmla="*/ 0 60000 65536"/>
                <a:gd name="T12" fmla="*/ 0 60000 65536"/>
                <a:gd name="T13" fmla="*/ 0 60000 65536"/>
                <a:gd name="T14" fmla="*/ 0 60000 65536"/>
                <a:gd name="T15" fmla="*/ 0 w 1641"/>
                <a:gd name="T16" fmla="*/ 0 h 1242"/>
                <a:gd name="T17" fmla="*/ 1641 w 1641"/>
                <a:gd name="T18" fmla="*/ 1242 h 1242"/>
              </a:gdLst>
              <a:ahLst/>
              <a:cxnLst>
                <a:cxn ang="T10">
                  <a:pos x="T0" y="T1"/>
                </a:cxn>
                <a:cxn ang="T11">
                  <a:pos x="T2" y="T3"/>
                </a:cxn>
                <a:cxn ang="T12">
                  <a:pos x="T4" y="T5"/>
                </a:cxn>
                <a:cxn ang="T13">
                  <a:pos x="T6" y="T7"/>
                </a:cxn>
                <a:cxn ang="T14">
                  <a:pos x="T8" y="T9"/>
                </a:cxn>
              </a:cxnLst>
              <a:rect l="T15" t="T16" r="T17" b="T18"/>
              <a:pathLst>
                <a:path w="1641" h="1242">
                  <a:moveTo>
                    <a:pt x="0" y="783"/>
                  </a:moveTo>
                  <a:lnTo>
                    <a:pt x="1075" y="1242"/>
                  </a:lnTo>
                  <a:lnTo>
                    <a:pt x="1641" y="380"/>
                  </a:lnTo>
                  <a:lnTo>
                    <a:pt x="402" y="0"/>
                  </a:lnTo>
                  <a:lnTo>
                    <a:pt x="0" y="783"/>
                  </a:lnTo>
                  <a:close/>
                </a:path>
              </a:pathLst>
            </a:custGeom>
            <a:grpFill/>
            <a:ln w="9525">
              <a:solidFill>
                <a:srgbClr val="FF0000"/>
              </a:solidFill>
              <a:prstDash val="lgDash"/>
              <a:round/>
              <a:headEnd/>
              <a:tailEnd/>
            </a:ln>
          </p:spPr>
          <p:txBody>
            <a:bodyPr wrap="none" anchor="ctr">
              <a:spAutoFit/>
            </a:bodyPr>
            <a:lstStyle/>
            <a:p>
              <a:pPr>
                <a:defRPr/>
              </a:pPr>
              <a:endParaRPr lang="zh-CN" altLang="en-US">
                <a:latin typeface="Arial" charset="0"/>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zh-CN" smtClean="0"/>
              <a:t>Bézier</a:t>
            </a:r>
            <a:r>
              <a:rPr lang="zh-CN" altLang="en-US" smtClean="0"/>
              <a:t>曲线剖分性质</a:t>
            </a:r>
          </a:p>
        </p:txBody>
      </p:sp>
      <p:graphicFrame>
        <p:nvGraphicFramePr>
          <p:cNvPr id="9218" name="Object 3"/>
          <p:cNvGraphicFramePr>
            <a:graphicFrameLocks noGrp="1" noChangeAspect="1"/>
          </p:cNvGraphicFramePr>
          <p:nvPr>
            <p:ph idx="1"/>
          </p:nvPr>
        </p:nvGraphicFramePr>
        <p:xfrm>
          <a:off x="365125" y="2349500"/>
          <a:ext cx="3990975" cy="2447925"/>
        </p:xfrm>
        <a:graphic>
          <a:graphicData uri="http://schemas.openxmlformats.org/presentationml/2006/ole">
            <mc:AlternateContent xmlns:mc="http://schemas.openxmlformats.org/markup-compatibility/2006">
              <mc:Choice xmlns:v="urn:schemas-microsoft-com:vml" Requires="v">
                <p:oleObj spid="_x0000_s9230" name="位图图像" r:id="rId4" imgW="10761905" imgH="6601746" progId="Paint.Picture">
                  <p:embed/>
                </p:oleObj>
              </mc:Choice>
              <mc:Fallback>
                <p:oleObj name="位图图像" r:id="rId4" imgW="10761905" imgH="6601746"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125" y="2349500"/>
                        <a:ext cx="3990975" cy="244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0" name="Text Box 4"/>
          <p:cNvSpPr txBox="1">
            <a:spLocks noChangeArrowheads="1"/>
          </p:cNvSpPr>
          <p:nvPr/>
        </p:nvSpPr>
        <p:spPr bwMode="auto">
          <a:xfrm>
            <a:off x="4643438" y="1916113"/>
            <a:ext cx="4105275"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lang="en-US" altLang="zh-CN" sz="2000">
                <a:latin typeface="Times New Roman" panose="02020603050405020304" pitchFamily="18" charset="0"/>
              </a:rPr>
              <a:t>SubdivideBezierCurve(</a:t>
            </a:r>
            <a:r>
              <a:rPr lang="en-US" altLang="zh-CN" sz="2000" i="1">
                <a:latin typeface="Times New Roman" panose="02020603050405020304" pitchFamily="18" charset="0"/>
              </a:rPr>
              <a:t>t</a:t>
            </a:r>
            <a:r>
              <a:rPr lang="en-US" altLang="zh-CN" sz="2000" baseline="-25000">
                <a:latin typeface="Times New Roman" panose="02020603050405020304" pitchFamily="18" charset="0"/>
              </a:rPr>
              <a:t>0</a:t>
            </a:r>
            <a:r>
              <a:rPr lang="en-US" altLang="zh-CN" sz="2000">
                <a:latin typeface="Times New Roman" panose="02020603050405020304" pitchFamily="18" charset="0"/>
              </a:rPr>
              <a:t>, </a:t>
            </a:r>
            <a:r>
              <a:rPr lang="en-US" altLang="zh-CN" sz="2000" b="1">
                <a:latin typeface="Times New Roman" panose="02020603050405020304" pitchFamily="18" charset="0"/>
              </a:rPr>
              <a:t>R</a:t>
            </a:r>
            <a:r>
              <a:rPr lang="en-US" altLang="zh-CN" sz="2000">
                <a:latin typeface="Times New Roman" panose="02020603050405020304" pitchFamily="18" charset="0"/>
              </a:rPr>
              <a:t>(</a:t>
            </a:r>
            <a:r>
              <a:rPr lang="en-US" altLang="zh-CN" sz="2000" i="1">
                <a:latin typeface="Times New Roman" panose="02020603050405020304" pitchFamily="18" charset="0"/>
              </a:rPr>
              <a:t>t</a:t>
            </a:r>
            <a:r>
              <a:rPr lang="en-US" altLang="zh-CN" sz="2000">
                <a:latin typeface="Times New Roman" panose="02020603050405020304" pitchFamily="18" charset="0"/>
              </a:rPr>
              <a:t>))</a:t>
            </a:r>
          </a:p>
          <a:p>
            <a:pPr algn="just" eaLnBrk="1" hangingPunct="1">
              <a:lnSpc>
                <a:spcPct val="120000"/>
              </a:lnSpc>
            </a:pPr>
            <a:r>
              <a:rPr lang="en-US" altLang="zh-CN" sz="2000">
                <a:latin typeface="Times New Roman" panose="02020603050405020304" pitchFamily="18" charset="0"/>
              </a:rPr>
              <a:t>{</a:t>
            </a:r>
          </a:p>
          <a:p>
            <a:pPr lvl="1" algn="just" eaLnBrk="1" hangingPunct="1">
              <a:lnSpc>
                <a:spcPct val="120000"/>
              </a:lnSpc>
            </a:pPr>
            <a:r>
              <a:rPr lang="en-US" altLang="zh-CN" sz="2000">
                <a:latin typeface="Times New Roman" panose="02020603050405020304" pitchFamily="18" charset="0"/>
              </a:rPr>
              <a:t>for(</a:t>
            </a:r>
            <a:r>
              <a:rPr lang="en-US" altLang="zh-CN" sz="2000" i="1">
                <a:latin typeface="Times New Roman" panose="02020603050405020304" pitchFamily="18" charset="0"/>
              </a:rPr>
              <a:t>i</a:t>
            </a:r>
            <a:r>
              <a:rPr lang="en-US" altLang="zh-CN" sz="2000">
                <a:latin typeface="Times New Roman" panose="02020603050405020304" pitchFamily="18" charset="0"/>
              </a:rPr>
              <a:t>=0; </a:t>
            </a:r>
            <a:r>
              <a:rPr lang="en-US" altLang="zh-CN" sz="2000" i="1">
                <a:latin typeface="Times New Roman" panose="02020603050405020304" pitchFamily="18" charset="0"/>
              </a:rPr>
              <a:t>i</a:t>
            </a:r>
            <a:r>
              <a:rPr lang="en-US" altLang="zh-CN" sz="2000">
                <a:latin typeface="Times New Roman" panose="02020603050405020304" pitchFamily="18" charset="0"/>
              </a:rPr>
              <a:t>&lt;=</a:t>
            </a:r>
            <a:r>
              <a:rPr lang="en-US" altLang="zh-CN" sz="2000" i="1">
                <a:latin typeface="Times New Roman" panose="02020603050405020304" pitchFamily="18" charset="0"/>
              </a:rPr>
              <a:t>n</a:t>
            </a:r>
            <a:r>
              <a:rPr lang="en-US" altLang="zh-CN" sz="2000">
                <a:latin typeface="Times New Roman" panose="02020603050405020304" pitchFamily="18" charset="0"/>
              </a:rPr>
              <a:t>; </a:t>
            </a:r>
            <a:r>
              <a:rPr lang="en-US" altLang="zh-CN" sz="2000" i="1">
                <a:latin typeface="Times New Roman" panose="02020603050405020304" pitchFamily="18" charset="0"/>
              </a:rPr>
              <a:t>i</a:t>
            </a:r>
            <a:r>
              <a:rPr lang="en-US" altLang="zh-CN" sz="2000">
                <a:latin typeface="Times New Roman" panose="02020603050405020304" pitchFamily="18" charset="0"/>
              </a:rPr>
              <a:t>++)</a:t>
            </a:r>
          </a:p>
          <a:p>
            <a:pPr lvl="1" algn="just" eaLnBrk="1" hangingPunct="1">
              <a:lnSpc>
                <a:spcPct val="120000"/>
              </a:lnSpc>
            </a:pPr>
            <a:r>
              <a:rPr lang="en-US" altLang="zh-CN" sz="2000" b="1">
                <a:latin typeface="Times New Roman" panose="02020603050405020304" pitchFamily="18" charset="0"/>
              </a:rPr>
              <a:t>    R</a:t>
            </a:r>
            <a:r>
              <a:rPr lang="en-US" altLang="zh-CN" sz="2000" i="1" baseline="-25000">
                <a:latin typeface="Times New Roman" panose="02020603050405020304" pitchFamily="18" charset="0"/>
              </a:rPr>
              <a:t>i</a:t>
            </a:r>
            <a:r>
              <a:rPr lang="en-US" altLang="zh-CN" sz="2000" baseline="30000">
                <a:latin typeface="Times New Roman" panose="02020603050405020304" pitchFamily="18" charset="0"/>
              </a:rPr>
              <a:t>(0)</a:t>
            </a:r>
            <a:r>
              <a:rPr lang="en-US" altLang="zh-CN" sz="2000">
                <a:latin typeface="Times New Roman" panose="02020603050405020304" pitchFamily="18" charset="0"/>
              </a:rPr>
              <a:t>=</a:t>
            </a:r>
            <a:r>
              <a:rPr lang="en-US" altLang="zh-CN" sz="2000" b="1">
                <a:latin typeface="Times New Roman" panose="02020603050405020304" pitchFamily="18" charset="0"/>
              </a:rPr>
              <a:t>R</a:t>
            </a:r>
            <a:r>
              <a:rPr lang="en-US" altLang="zh-CN" sz="2000" i="1" baseline="-25000">
                <a:latin typeface="Times New Roman" panose="02020603050405020304" pitchFamily="18" charset="0"/>
              </a:rPr>
              <a:t>i</a:t>
            </a:r>
            <a:r>
              <a:rPr lang="en-US" altLang="zh-CN" sz="2000">
                <a:latin typeface="Times New Roman" panose="02020603050405020304" pitchFamily="18" charset="0"/>
              </a:rPr>
              <a:t>;</a:t>
            </a:r>
          </a:p>
          <a:p>
            <a:pPr lvl="1" algn="just" eaLnBrk="1" hangingPunct="1">
              <a:lnSpc>
                <a:spcPct val="120000"/>
              </a:lnSpc>
            </a:pPr>
            <a:r>
              <a:rPr lang="en-US" altLang="zh-CN" sz="2000">
                <a:latin typeface="Times New Roman" panose="02020603050405020304" pitchFamily="18" charset="0"/>
              </a:rPr>
              <a:t>for(</a:t>
            </a:r>
            <a:r>
              <a:rPr lang="en-US" altLang="zh-CN" sz="2000" i="1">
                <a:latin typeface="Times New Roman" panose="02020603050405020304" pitchFamily="18" charset="0"/>
              </a:rPr>
              <a:t>s</a:t>
            </a:r>
            <a:r>
              <a:rPr lang="en-US" altLang="zh-CN" sz="2000">
                <a:latin typeface="Times New Roman" panose="02020603050405020304" pitchFamily="18" charset="0"/>
              </a:rPr>
              <a:t>=1; </a:t>
            </a:r>
            <a:r>
              <a:rPr lang="en-US" altLang="zh-CN" sz="2000" i="1">
                <a:latin typeface="Times New Roman" panose="02020603050405020304" pitchFamily="18" charset="0"/>
              </a:rPr>
              <a:t>s</a:t>
            </a:r>
            <a:r>
              <a:rPr lang="en-US" altLang="zh-CN" sz="2000">
                <a:latin typeface="Times New Roman" panose="02020603050405020304" pitchFamily="18" charset="0"/>
              </a:rPr>
              <a:t>&lt;=n; </a:t>
            </a:r>
            <a:r>
              <a:rPr lang="en-US" altLang="zh-CN" sz="2000" i="1">
                <a:latin typeface="Times New Roman" panose="02020603050405020304" pitchFamily="18" charset="0"/>
              </a:rPr>
              <a:t>s</a:t>
            </a:r>
            <a:r>
              <a:rPr lang="en-US" altLang="zh-CN" sz="2000">
                <a:latin typeface="Times New Roman" panose="02020603050405020304" pitchFamily="18" charset="0"/>
              </a:rPr>
              <a:t>++)</a:t>
            </a:r>
          </a:p>
          <a:p>
            <a:pPr lvl="1" algn="just" eaLnBrk="1" hangingPunct="1">
              <a:lnSpc>
                <a:spcPct val="120000"/>
              </a:lnSpc>
            </a:pPr>
            <a:r>
              <a:rPr lang="en-US" altLang="zh-CN" sz="2000">
                <a:latin typeface="Times New Roman" panose="02020603050405020304" pitchFamily="18" charset="0"/>
              </a:rPr>
              <a:t>for(</a:t>
            </a:r>
            <a:r>
              <a:rPr lang="en-US" altLang="zh-CN" sz="2000" i="1">
                <a:latin typeface="Times New Roman" panose="02020603050405020304" pitchFamily="18" charset="0"/>
              </a:rPr>
              <a:t>i</a:t>
            </a:r>
            <a:r>
              <a:rPr lang="en-US" altLang="zh-CN" sz="2000">
                <a:latin typeface="Times New Roman" panose="02020603050405020304" pitchFamily="18" charset="0"/>
              </a:rPr>
              <a:t>=0; </a:t>
            </a:r>
            <a:r>
              <a:rPr lang="en-US" altLang="zh-CN" sz="2000" i="1">
                <a:latin typeface="Times New Roman" panose="02020603050405020304" pitchFamily="18" charset="0"/>
              </a:rPr>
              <a:t>i</a:t>
            </a:r>
            <a:r>
              <a:rPr lang="en-US" altLang="zh-CN" sz="2000">
                <a:latin typeface="Times New Roman" panose="02020603050405020304" pitchFamily="18" charset="0"/>
              </a:rPr>
              <a:t>&lt;=</a:t>
            </a:r>
            <a:r>
              <a:rPr lang="en-US" altLang="zh-CN" sz="2000" i="1">
                <a:latin typeface="Times New Roman" panose="02020603050405020304" pitchFamily="18" charset="0"/>
              </a:rPr>
              <a:t>n-s</a:t>
            </a:r>
            <a:r>
              <a:rPr lang="en-US" altLang="zh-CN" sz="2000">
                <a:latin typeface="Times New Roman" panose="02020603050405020304" pitchFamily="18" charset="0"/>
              </a:rPr>
              <a:t>; </a:t>
            </a:r>
            <a:r>
              <a:rPr lang="en-US" altLang="zh-CN" sz="2000" i="1">
                <a:latin typeface="Times New Roman" panose="02020603050405020304" pitchFamily="18" charset="0"/>
              </a:rPr>
              <a:t>i</a:t>
            </a:r>
            <a:r>
              <a:rPr lang="en-US" altLang="zh-CN" sz="2000">
                <a:latin typeface="Times New Roman" panose="02020603050405020304" pitchFamily="18" charset="0"/>
              </a:rPr>
              <a:t>++)</a:t>
            </a:r>
          </a:p>
          <a:p>
            <a:pPr lvl="1" algn="just" eaLnBrk="1" hangingPunct="1">
              <a:lnSpc>
                <a:spcPct val="120000"/>
              </a:lnSpc>
            </a:pPr>
            <a:r>
              <a:rPr lang="en-US" altLang="zh-CN" sz="2000">
                <a:latin typeface="Times New Roman" panose="02020603050405020304" pitchFamily="18" charset="0"/>
              </a:rPr>
              <a:t>	</a:t>
            </a:r>
            <a:r>
              <a:rPr lang="en-US" altLang="zh-CN" sz="2000" b="1">
                <a:latin typeface="Times New Roman" panose="02020603050405020304" pitchFamily="18" charset="0"/>
              </a:rPr>
              <a:t>R</a:t>
            </a:r>
            <a:r>
              <a:rPr lang="en-US" altLang="zh-CN" sz="2000" i="1" baseline="-25000">
                <a:latin typeface="Times New Roman" panose="02020603050405020304" pitchFamily="18" charset="0"/>
              </a:rPr>
              <a:t>i</a:t>
            </a:r>
            <a:r>
              <a:rPr lang="en-US" altLang="zh-CN" sz="2000" baseline="30000">
                <a:latin typeface="Times New Roman" panose="02020603050405020304" pitchFamily="18" charset="0"/>
              </a:rPr>
              <a:t>(</a:t>
            </a:r>
            <a:r>
              <a:rPr lang="en-US" altLang="zh-CN" sz="2000" i="1" baseline="30000">
                <a:latin typeface="Times New Roman" panose="02020603050405020304" pitchFamily="18" charset="0"/>
              </a:rPr>
              <a:t>s</a:t>
            </a:r>
            <a:r>
              <a:rPr lang="en-US" altLang="zh-CN" sz="2000" baseline="30000">
                <a:latin typeface="Times New Roman" panose="02020603050405020304" pitchFamily="18" charset="0"/>
              </a:rPr>
              <a:t>)</a:t>
            </a:r>
            <a:r>
              <a:rPr lang="en-US" altLang="zh-CN" sz="2000">
                <a:latin typeface="Times New Roman" panose="02020603050405020304" pitchFamily="18" charset="0"/>
              </a:rPr>
              <a:t>=(1-</a:t>
            </a:r>
            <a:r>
              <a:rPr lang="en-US" altLang="zh-CN" sz="2000" i="1">
                <a:latin typeface="Times New Roman" panose="02020603050405020304" pitchFamily="18" charset="0"/>
              </a:rPr>
              <a:t> t</a:t>
            </a:r>
            <a:r>
              <a:rPr lang="en-US" altLang="zh-CN" sz="2000" baseline="-25000">
                <a:latin typeface="Times New Roman" panose="02020603050405020304" pitchFamily="18" charset="0"/>
              </a:rPr>
              <a:t>0</a:t>
            </a:r>
            <a:r>
              <a:rPr lang="en-US" altLang="zh-CN" sz="2000">
                <a:latin typeface="Times New Roman" panose="02020603050405020304" pitchFamily="18" charset="0"/>
              </a:rPr>
              <a:t>) </a:t>
            </a:r>
            <a:r>
              <a:rPr lang="en-US" altLang="zh-CN" sz="2000" b="1">
                <a:latin typeface="Times New Roman" panose="02020603050405020304" pitchFamily="18" charset="0"/>
              </a:rPr>
              <a:t>R</a:t>
            </a:r>
            <a:r>
              <a:rPr lang="en-US" altLang="zh-CN" sz="2000" i="1" baseline="-25000">
                <a:latin typeface="Times New Roman" panose="02020603050405020304" pitchFamily="18" charset="0"/>
              </a:rPr>
              <a:t>i</a:t>
            </a:r>
            <a:r>
              <a:rPr lang="en-US" altLang="zh-CN" sz="2000" baseline="30000">
                <a:latin typeface="Times New Roman" panose="02020603050405020304" pitchFamily="18" charset="0"/>
              </a:rPr>
              <a:t>(</a:t>
            </a:r>
            <a:r>
              <a:rPr lang="en-US" altLang="zh-CN" sz="2000" i="1" baseline="30000">
                <a:latin typeface="Times New Roman" panose="02020603050405020304" pitchFamily="18" charset="0"/>
              </a:rPr>
              <a:t>s</a:t>
            </a:r>
            <a:r>
              <a:rPr lang="en-US" altLang="zh-CN" sz="2000" baseline="30000">
                <a:latin typeface="Times New Roman" panose="02020603050405020304" pitchFamily="18" charset="0"/>
              </a:rPr>
              <a:t>-1)</a:t>
            </a:r>
            <a:r>
              <a:rPr lang="en-US" altLang="zh-CN" sz="2000">
                <a:latin typeface="Times New Roman" panose="02020603050405020304" pitchFamily="18" charset="0"/>
              </a:rPr>
              <a:t>+</a:t>
            </a:r>
            <a:r>
              <a:rPr lang="en-US" altLang="zh-CN" sz="2000" i="1">
                <a:latin typeface="Times New Roman" panose="02020603050405020304" pitchFamily="18" charset="0"/>
              </a:rPr>
              <a:t> t</a:t>
            </a:r>
            <a:r>
              <a:rPr lang="en-US" altLang="zh-CN" sz="2000" baseline="-25000">
                <a:latin typeface="Times New Roman" panose="02020603050405020304" pitchFamily="18" charset="0"/>
              </a:rPr>
              <a:t>0</a:t>
            </a:r>
            <a:r>
              <a:rPr lang="en-US" altLang="zh-CN" sz="2000" b="1">
                <a:latin typeface="Times New Roman" panose="02020603050405020304" pitchFamily="18" charset="0"/>
              </a:rPr>
              <a:t>R</a:t>
            </a:r>
            <a:r>
              <a:rPr lang="en-US" altLang="zh-CN" sz="2000" i="1" baseline="-25000">
                <a:latin typeface="Times New Roman" panose="02020603050405020304" pitchFamily="18" charset="0"/>
              </a:rPr>
              <a:t>i</a:t>
            </a:r>
            <a:r>
              <a:rPr lang="en-US" altLang="zh-CN" sz="2000" baseline="-25000">
                <a:latin typeface="Times New Roman" panose="02020603050405020304" pitchFamily="18" charset="0"/>
              </a:rPr>
              <a:t>+1</a:t>
            </a:r>
            <a:r>
              <a:rPr lang="en-US" altLang="zh-CN" sz="2000" baseline="30000">
                <a:latin typeface="Times New Roman" panose="02020603050405020304" pitchFamily="18" charset="0"/>
              </a:rPr>
              <a:t>(</a:t>
            </a:r>
            <a:r>
              <a:rPr lang="en-US" altLang="zh-CN" sz="2000" i="1" baseline="30000">
                <a:latin typeface="Times New Roman" panose="02020603050405020304" pitchFamily="18" charset="0"/>
              </a:rPr>
              <a:t>s</a:t>
            </a:r>
            <a:r>
              <a:rPr lang="en-US" altLang="zh-CN" sz="2000" baseline="30000">
                <a:latin typeface="Times New Roman" panose="02020603050405020304" pitchFamily="18" charset="0"/>
              </a:rPr>
              <a:t>-1)</a:t>
            </a:r>
            <a:r>
              <a:rPr lang="en-US" altLang="zh-CN" sz="2000">
                <a:latin typeface="Times New Roman" panose="02020603050405020304" pitchFamily="18" charset="0"/>
              </a:rPr>
              <a:t>;</a:t>
            </a:r>
          </a:p>
          <a:p>
            <a:pPr algn="just" eaLnBrk="1" hangingPunct="1">
              <a:lnSpc>
                <a:spcPct val="120000"/>
              </a:lnSpc>
            </a:pPr>
            <a:r>
              <a:rPr lang="en-US" altLang="zh-CN" sz="2000">
                <a:latin typeface="Times New Roman" panose="02020603050405020304" pitchFamily="18" charset="0"/>
              </a:rPr>
              <a:t>}</a:t>
            </a:r>
          </a:p>
        </p:txBody>
      </p:sp>
      <p:sp>
        <p:nvSpPr>
          <p:cNvPr id="9221" name="Rectangle 5"/>
          <p:cNvSpPr>
            <a:spLocks noChangeArrowheads="1"/>
          </p:cNvSpPr>
          <p:nvPr/>
        </p:nvSpPr>
        <p:spPr bwMode="auto">
          <a:xfrm>
            <a:off x="827088" y="4989513"/>
            <a:ext cx="27606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000" b="1">
                <a:ea typeface="楷体_GB2312" pitchFamily="49" charset="-122"/>
              </a:rPr>
              <a:t>Bézier</a:t>
            </a:r>
            <a:r>
              <a:rPr lang="zh-CN" altLang="en-US" sz="2000" b="1">
                <a:ea typeface="楷体_GB2312" pitchFamily="49" charset="-122"/>
              </a:rPr>
              <a:t>曲线剖分示意图</a:t>
            </a:r>
          </a:p>
        </p:txBody>
      </p:sp>
      <p:sp>
        <p:nvSpPr>
          <p:cNvPr id="9222" name="Rectangle 6"/>
          <p:cNvSpPr>
            <a:spLocks noChangeArrowheads="1"/>
          </p:cNvSpPr>
          <p:nvPr/>
        </p:nvSpPr>
        <p:spPr bwMode="auto">
          <a:xfrm>
            <a:off x="5148263" y="5476875"/>
            <a:ext cx="30178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000" b="1">
                <a:ea typeface="楷体_GB2312" pitchFamily="49" charset="-122"/>
              </a:rPr>
              <a:t>Bézier</a:t>
            </a:r>
            <a:r>
              <a:rPr lang="zh-CN" altLang="en-US" sz="2000" b="1">
                <a:ea typeface="楷体_GB2312" pitchFamily="49" charset="-122"/>
              </a:rPr>
              <a:t>曲线剖分算法描述</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altLang="zh-CN" smtClean="0"/>
              <a:t>Bézier</a:t>
            </a:r>
            <a:r>
              <a:rPr lang="zh-CN" altLang="en-US" smtClean="0"/>
              <a:t>曲线剖分性质</a:t>
            </a:r>
          </a:p>
        </p:txBody>
      </p:sp>
      <p:sp>
        <p:nvSpPr>
          <p:cNvPr id="10244" name="Rectangle 3"/>
          <p:cNvSpPr>
            <a:spLocks noGrp="1" noChangeArrowheads="1"/>
          </p:cNvSpPr>
          <p:nvPr>
            <p:ph idx="1"/>
          </p:nvPr>
        </p:nvSpPr>
        <p:spPr>
          <a:xfrm>
            <a:off x="566738" y="1268413"/>
            <a:ext cx="8001000" cy="5018087"/>
          </a:xfrm>
        </p:spPr>
        <p:txBody>
          <a:bodyPr/>
          <a:lstStyle/>
          <a:p>
            <a:pPr eaLnBrk="1" hangingPunct="1"/>
            <a:r>
              <a:t>每次剖分，曲线分为两段新的</a:t>
            </a:r>
            <a:r>
              <a:rPr lang="en-US" altLang="zh-CN"/>
              <a:t>B</a:t>
            </a:r>
            <a:r>
              <a:rPr lang="en-US" altLang="zh-CN">
                <a:cs typeface="Times New Roman" panose="02020603050405020304" pitchFamily="18" charset="0"/>
              </a:rPr>
              <a:t>é</a:t>
            </a:r>
            <a:r>
              <a:rPr lang="en-US" altLang="zh-CN"/>
              <a:t>zier</a:t>
            </a:r>
            <a:r>
              <a:t>曲线</a:t>
            </a:r>
          </a:p>
          <a:p>
            <a:pPr eaLnBrk="1" hangingPunct="1"/>
            <a:endParaRPr lang="en-US" altLang="zh-CN"/>
          </a:p>
          <a:p>
            <a:pPr eaLnBrk="1" hangingPunct="1"/>
            <a:endParaRPr lang="en-US" altLang="zh-CN"/>
          </a:p>
          <a:p>
            <a:pPr eaLnBrk="1" hangingPunct="1"/>
            <a:endParaRPr lang="en-US" altLang="zh-CN"/>
          </a:p>
          <a:p>
            <a:pPr lvl="1" eaLnBrk="1" hangingPunct="1">
              <a:spcBef>
                <a:spcPct val="50000"/>
              </a:spcBef>
              <a:buFontTx/>
              <a:buBlip>
                <a:blip r:embed="rId4"/>
              </a:buBlip>
            </a:pPr>
            <a:endParaRPr lang="en-US"/>
          </a:p>
          <a:p>
            <a:pPr lvl="1" eaLnBrk="1" hangingPunct="1">
              <a:spcBef>
                <a:spcPct val="50000"/>
              </a:spcBef>
              <a:buFontTx/>
              <a:buBlip>
                <a:blip r:embed="rId4"/>
              </a:buBlip>
            </a:pPr>
            <a:r>
              <a:t>新的控制多边形更加趋近于</a:t>
            </a:r>
            <a:r>
              <a:rPr lang="en-US" altLang="zh-CN"/>
              <a:t>Bézier</a:t>
            </a:r>
            <a:r>
              <a:t>曲线</a:t>
            </a:r>
          </a:p>
          <a:p>
            <a:pPr lvl="1" eaLnBrk="1" hangingPunct="1">
              <a:spcBef>
                <a:spcPct val="25000"/>
              </a:spcBef>
              <a:buFontTx/>
              <a:buBlip>
                <a:blip r:embed="rId4"/>
              </a:buBlip>
            </a:pPr>
            <a:r>
              <a:t>当剖分次数足够大的时候，控制多边形可以作为</a:t>
            </a:r>
            <a:r>
              <a:rPr lang="en-US" altLang="zh-CN"/>
              <a:t>Bézier</a:t>
            </a:r>
            <a:r>
              <a:t>曲线的逼近 </a:t>
            </a:r>
          </a:p>
        </p:txBody>
      </p:sp>
      <p:sp>
        <p:nvSpPr>
          <p:cNvPr id="10245" name="Rectangle 4"/>
          <p:cNvSpPr>
            <a:spLocks noChangeArrowheads="1"/>
          </p:cNvSpPr>
          <p:nvPr/>
        </p:nvSpPr>
        <p:spPr bwMode="auto">
          <a:xfrm>
            <a:off x="0" y="3028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10242" name="Object 5"/>
          <p:cNvGraphicFramePr>
            <a:graphicFrameLocks noChangeAspect="1"/>
          </p:cNvGraphicFramePr>
          <p:nvPr/>
        </p:nvGraphicFramePr>
        <p:xfrm>
          <a:off x="2124075" y="2060575"/>
          <a:ext cx="4575175" cy="2447925"/>
        </p:xfrm>
        <a:graphic>
          <a:graphicData uri="http://schemas.openxmlformats.org/presentationml/2006/ole">
            <mc:AlternateContent xmlns:mc="http://schemas.openxmlformats.org/markup-compatibility/2006">
              <mc:Choice xmlns:v="urn:schemas-microsoft-com:vml" Requires="v">
                <p:oleObj spid="_x0000_s10253" name="Equation" r:id="rId5" imgW="1498600" imgH="800100" progId="Equation.DSMT4">
                  <p:embed/>
                </p:oleObj>
              </mc:Choice>
              <mc:Fallback>
                <p:oleObj name="Equation" r:id="rId5" imgW="1498600" imgH="8001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2060575"/>
                        <a:ext cx="4575175" cy="2447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1000" y="2514600"/>
            <a:ext cx="84582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ea typeface="楷体_GB2312" pitchFamily="49" charset="-122"/>
              </a:rPr>
              <a:t>1、1963年美国波音（</a:t>
            </a:r>
            <a:r>
              <a:rPr lang="en-US" altLang="zh-CN" sz="2800">
                <a:ea typeface="楷体_GB2312" pitchFamily="49" charset="-122"/>
              </a:rPr>
              <a:t>Boeing</a:t>
            </a:r>
            <a:r>
              <a:rPr lang="zh-CN" altLang="en-US" sz="2800">
                <a:ea typeface="楷体_GB2312" pitchFamily="49" charset="-122"/>
              </a:rPr>
              <a:t>）飞机公司的佛格森（</a:t>
            </a:r>
            <a:r>
              <a:rPr lang="en-US" altLang="zh-CN" sz="2800">
                <a:ea typeface="楷体_GB2312" pitchFamily="49" charset="-122"/>
              </a:rPr>
              <a:t>Ferguson</a:t>
            </a:r>
            <a:r>
              <a:rPr lang="zh-CN" altLang="en-US" sz="2800">
                <a:ea typeface="楷体_GB2312" pitchFamily="49" charset="-122"/>
              </a:rPr>
              <a:t>）最早引入参数三次曲线，将曲线曲面表示成参数矢量函数形式，构造了组合曲线和由四角点的位置矢量、两个方向的切矢定义的佛格森双三次曲面片。</a:t>
            </a:r>
          </a:p>
          <a:p>
            <a:pPr algn="ctr"/>
            <a:r>
              <a:rPr lang="zh-CN" altLang="en-US" sz="2800">
                <a:ea typeface="楷体_GB2312" pitchFamily="49" charset="-122"/>
              </a:rPr>
              <a:t>2、1964年，美国麻省理工学院（</a:t>
            </a:r>
            <a:r>
              <a:rPr lang="en-US" altLang="zh-CN" sz="2800">
                <a:ea typeface="楷体_GB2312" pitchFamily="49" charset="-122"/>
              </a:rPr>
              <a:t>MIT</a:t>
            </a:r>
            <a:r>
              <a:rPr lang="zh-CN" altLang="en-US" sz="2800">
                <a:ea typeface="楷体_GB2312" pitchFamily="49" charset="-122"/>
              </a:rPr>
              <a:t>）的孔斯</a:t>
            </a:r>
            <a:r>
              <a:rPr lang="en-US" altLang="zh-CN" sz="2800">
                <a:ea typeface="楷体_GB2312" pitchFamily="49" charset="-122"/>
              </a:rPr>
              <a:t>Coons</a:t>
            </a:r>
            <a:r>
              <a:rPr lang="zh-CN" altLang="en-US" sz="2800">
                <a:ea typeface="楷体_GB2312" pitchFamily="49" charset="-122"/>
              </a:rPr>
              <a:t>）用封闭曲线的四条边界定义一张曲面。同年，斯恩伯格（</a:t>
            </a:r>
            <a:r>
              <a:rPr lang="en-US" altLang="zh-CN" sz="2800">
                <a:ea typeface="楷体_GB2312" pitchFamily="49" charset="-122"/>
              </a:rPr>
              <a:t>Schoenberg</a:t>
            </a:r>
            <a:r>
              <a:rPr lang="zh-CN" altLang="en-US" sz="2800">
                <a:ea typeface="楷体_GB2312" pitchFamily="49" charset="-122"/>
              </a:rPr>
              <a:t>）提出了参数样条曲线、曲面的形式。</a:t>
            </a:r>
          </a:p>
        </p:txBody>
      </p:sp>
      <p:sp>
        <p:nvSpPr>
          <p:cNvPr id="6147" name="标题 2"/>
          <p:cNvSpPr>
            <a:spLocks noGrp="1"/>
          </p:cNvSpPr>
          <p:nvPr>
            <p:ph type="title"/>
          </p:nvPr>
        </p:nvSpPr>
        <p:spPr/>
        <p:txBody>
          <a:bodyPr/>
          <a:lstStyle/>
          <a:p>
            <a:endParaRPr lang="zh-CN" altLang="en-US" smtClean="0"/>
          </a:p>
        </p:txBody>
      </p:sp>
      <p:sp>
        <p:nvSpPr>
          <p:cNvPr id="6148" name="AutoShape 3"/>
          <p:cNvSpPr>
            <a:spLocks noChangeArrowheads="1"/>
          </p:cNvSpPr>
          <p:nvPr/>
        </p:nvSpPr>
        <p:spPr bwMode="auto">
          <a:xfrm>
            <a:off x="1600200" y="0"/>
            <a:ext cx="4876800" cy="2286000"/>
          </a:xfrm>
          <a:prstGeom prst="flowChartMagneticTap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ea typeface="楷体_GB2312" pitchFamily="49" charset="-122"/>
              </a:rPr>
              <a:t>	如何表示象飞机、汽车、</a:t>
            </a:r>
          </a:p>
          <a:p>
            <a:pPr algn="ctr"/>
            <a:r>
              <a:rPr lang="zh-CN" altLang="en-US" sz="2800">
                <a:ea typeface="楷体_GB2312" pitchFamily="49" charset="-122"/>
              </a:rPr>
              <a:t>轮船等具有复杂外形产品</a:t>
            </a:r>
          </a:p>
          <a:p>
            <a:pPr algn="ctr"/>
            <a:r>
              <a:rPr lang="zh-CN" altLang="en-US" sz="2800">
                <a:ea typeface="楷体_GB2312" pitchFamily="49" charset="-122"/>
              </a:rPr>
              <a:t>的表面是工程中必须解</a:t>
            </a:r>
          </a:p>
          <a:p>
            <a:pPr algn="ctr"/>
            <a:r>
              <a:rPr lang="zh-CN" altLang="en-US" sz="2800">
                <a:ea typeface="楷体_GB2312" pitchFamily="49" charset="-122"/>
              </a:rPr>
              <a:t>决的问题。</a:t>
            </a:r>
          </a:p>
        </p:txBody>
      </p:sp>
    </p:spTree>
    <p:extLst>
      <p:ext uri="{BB962C8B-B14F-4D97-AF65-F5344CB8AC3E}">
        <p14:creationId xmlns:p14="http://schemas.microsoft.com/office/powerpoint/2010/main" val="22046293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mtClean="0"/>
              <a:t>Bézier</a:t>
            </a:r>
            <a:r>
              <a:rPr lang="zh-CN" altLang="en-US" smtClean="0"/>
              <a:t>曲线的不足</a:t>
            </a:r>
          </a:p>
        </p:txBody>
      </p:sp>
      <p:sp>
        <p:nvSpPr>
          <p:cNvPr id="30723" name="Rectangle 3"/>
          <p:cNvSpPr>
            <a:spLocks noGrp="1" noChangeArrowheads="1"/>
          </p:cNvSpPr>
          <p:nvPr>
            <p:ph idx="1"/>
          </p:nvPr>
        </p:nvSpPr>
        <p:spPr>
          <a:xfrm>
            <a:off x="566738" y="1414463"/>
            <a:ext cx="8001000" cy="4105275"/>
          </a:xfrm>
        </p:spPr>
        <p:txBody>
          <a:bodyPr/>
          <a:lstStyle/>
          <a:p>
            <a:pPr eaLnBrk="1" hangingPunct="1"/>
            <a:r>
              <a:t>整体性质：当移动曲线的一个控制顶点时，整条曲线的形状都会发生改变</a:t>
            </a:r>
          </a:p>
          <a:p>
            <a:pPr eaLnBrk="1" hangingPunct="1"/>
            <a:endParaRPr/>
          </a:p>
          <a:p>
            <a:pPr eaLnBrk="1" hangingPunct="1"/>
            <a:r>
              <a:t>表示复杂形状时，需要将多条</a:t>
            </a:r>
            <a:r>
              <a:rPr lang="en-US" altLang="zh-CN"/>
              <a:t>B</a:t>
            </a:r>
            <a:r>
              <a:rPr lang="en-US" altLang="zh-CN">
                <a:cs typeface="Times New Roman" panose="02020603050405020304" pitchFamily="18" charset="0"/>
              </a:rPr>
              <a:t>é</a:t>
            </a:r>
            <a:r>
              <a:rPr lang="en-US" altLang="zh-CN"/>
              <a:t>zier </a:t>
            </a:r>
            <a:r>
              <a:t>曲线光滑拼接起来，即</a:t>
            </a:r>
            <a:r>
              <a:rPr lang="en-US" altLang="zh-CN"/>
              <a:t>Bézier</a:t>
            </a:r>
            <a:r>
              <a:t>样条曲线。</a:t>
            </a:r>
          </a:p>
          <a:p>
            <a:pPr lvl="1" eaLnBrk="1" hangingPunct="1">
              <a:buFontTx/>
              <a:buBlip>
                <a:blip r:embed="rId3"/>
              </a:buBlip>
            </a:pPr>
            <a:r>
              <a:t>位置连续：</a:t>
            </a:r>
            <a:r>
              <a:rPr lang="en-US" altLang="zh-CN"/>
              <a:t>C</a:t>
            </a:r>
            <a:r>
              <a:rPr lang="en-US" altLang="zh-CN" baseline="30000"/>
              <a:t>0</a:t>
            </a:r>
            <a:r>
              <a:rPr lang="en-US" altLang="zh-CN"/>
              <a:t>(</a:t>
            </a:r>
            <a:r>
              <a:t>或</a:t>
            </a:r>
            <a:r>
              <a:rPr lang="en-US" altLang="zh-CN"/>
              <a:t>G</a:t>
            </a:r>
            <a:r>
              <a:rPr lang="en-US" altLang="zh-CN" baseline="30000"/>
              <a:t>0</a:t>
            </a:r>
            <a:r>
              <a:rPr lang="en-US" altLang="zh-CN"/>
              <a:t>)</a:t>
            </a:r>
          </a:p>
          <a:p>
            <a:pPr lvl="1" eaLnBrk="1" hangingPunct="1">
              <a:buFontTx/>
              <a:buBlip>
                <a:blip r:embed="rId3"/>
              </a:buBlip>
            </a:pPr>
            <a:r>
              <a:rPr lang="en-US" altLang="zh-CN"/>
              <a:t>n</a:t>
            </a:r>
            <a:r>
              <a:t>次导数</a:t>
            </a:r>
            <a:r>
              <a:rPr lang="en-US" altLang="zh-CN"/>
              <a:t>(</a:t>
            </a:r>
            <a:r>
              <a:t>或几何</a:t>
            </a:r>
            <a:r>
              <a:rPr lang="en-US" altLang="zh-CN"/>
              <a:t>)</a:t>
            </a:r>
            <a:r>
              <a:t>连续：</a:t>
            </a:r>
            <a:r>
              <a:rPr lang="en-US" altLang="zh-CN"/>
              <a:t>C</a:t>
            </a:r>
            <a:r>
              <a:rPr lang="en-US" altLang="zh-CN" baseline="30000"/>
              <a:t>n</a:t>
            </a:r>
            <a:r>
              <a:rPr lang="en-US" altLang="zh-CN"/>
              <a:t>(</a:t>
            </a:r>
            <a:r>
              <a:t>或</a:t>
            </a:r>
            <a:r>
              <a:rPr lang="en-US" altLang="zh-CN"/>
              <a:t>G</a:t>
            </a:r>
            <a:r>
              <a:rPr lang="en-US" altLang="zh-CN" baseline="30000"/>
              <a:t>n</a:t>
            </a:r>
            <a:r>
              <a:rPr lang="en-US" altLang="zh-CN"/>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mtClean="0"/>
              <a:t>内容</a:t>
            </a:r>
          </a:p>
        </p:txBody>
      </p:sp>
      <p:sp>
        <p:nvSpPr>
          <p:cNvPr id="31747" name="Rectangle 3"/>
          <p:cNvSpPr>
            <a:spLocks noGrp="1" noChangeArrowheads="1"/>
          </p:cNvSpPr>
          <p:nvPr>
            <p:ph idx="1"/>
          </p:nvPr>
        </p:nvSpPr>
        <p:spPr>
          <a:xfrm>
            <a:off x="566738" y="1414463"/>
            <a:ext cx="8001000" cy="3970337"/>
          </a:xfrm>
        </p:spPr>
        <p:txBody>
          <a:bodyPr/>
          <a:lstStyle/>
          <a:p>
            <a:pPr eaLnBrk="1" hangingPunct="1"/>
            <a:r>
              <a:t>参数曲面表示</a:t>
            </a:r>
          </a:p>
          <a:p>
            <a:pPr lvl="1" eaLnBrk="1" hangingPunct="1">
              <a:buFontTx/>
              <a:buBlip>
                <a:blip r:embed="rId3"/>
              </a:buBlip>
            </a:pPr>
            <a:r>
              <a:rPr>
                <a:solidFill>
                  <a:srgbClr val="C0C0C0"/>
                </a:solidFill>
              </a:rPr>
              <a:t>数学原理</a:t>
            </a:r>
          </a:p>
          <a:p>
            <a:pPr lvl="1" eaLnBrk="1" hangingPunct="1">
              <a:buFontTx/>
              <a:buBlip>
                <a:blip r:embed="rId3"/>
              </a:buBlip>
            </a:pPr>
            <a:r>
              <a:t>参数曲线</a:t>
            </a:r>
          </a:p>
          <a:p>
            <a:pPr lvl="2" eaLnBrk="1" hangingPunct="1">
              <a:buFontTx/>
              <a:buBlip>
                <a:blip r:embed="rId4"/>
              </a:buBlip>
            </a:pPr>
            <a:r>
              <a:rPr lang="en-US" altLang="zh-CN" smtClean="0">
                <a:solidFill>
                  <a:srgbClr val="C0C0C0"/>
                </a:solidFill>
              </a:rPr>
              <a:t>B</a:t>
            </a:r>
            <a:r>
              <a:rPr lang="en-US" altLang="zh-CN" smtClean="0">
                <a:solidFill>
                  <a:srgbClr val="C0C0C0"/>
                </a:solidFill>
                <a:cs typeface="Times New Roman" panose="02020603050405020304" pitchFamily="18" charset="0"/>
              </a:rPr>
              <a:t>é</a:t>
            </a:r>
            <a:r>
              <a:rPr lang="en-US" altLang="zh-CN" smtClean="0">
                <a:solidFill>
                  <a:srgbClr val="C0C0C0"/>
                </a:solidFill>
              </a:rPr>
              <a:t>zier</a:t>
            </a:r>
            <a:r>
              <a:rPr smtClean="0">
                <a:solidFill>
                  <a:srgbClr val="C0C0C0"/>
                </a:solidFill>
              </a:rPr>
              <a:t>曲线</a:t>
            </a:r>
          </a:p>
          <a:p>
            <a:pPr lvl="2" eaLnBrk="1" hangingPunct="1">
              <a:buFontTx/>
              <a:buBlip>
                <a:blip r:embed="rId4"/>
              </a:buBlip>
            </a:pPr>
            <a:r>
              <a:rPr lang="en-US" altLang="zh-CN" smtClean="0"/>
              <a:t>B-</a:t>
            </a:r>
            <a:r>
              <a:rPr smtClean="0"/>
              <a:t>样条曲线</a:t>
            </a:r>
          </a:p>
          <a:p>
            <a:pPr lvl="2" eaLnBrk="1" hangingPunct="1">
              <a:buFontTx/>
              <a:buBlip>
                <a:blip r:embed="rId4"/>
              </a:buBlip>
            </a:pPr>
            <a:r>
              <a:rPr lang="en-US" altLang="zh-CN" smtClean="0">
                <a:solidFill>
                  <a:srgbClr val="C0C0C0"/>
                </a:solidFill>
              </a:rPr>
              <a:t>NURBS</a:t>
            </a:r>
            <a:r>
              <a:rPr smtClean="0">
                <a:solidFill>
                  <a:srgbClr val="C0C0C0"/>
                </a:solidFill>
              </a:rPr>
              <a:t>曲线</a:t>
            </a:r>
          </a:p>
          <a:p>
            <a:pPr lvl="1" eaLnBrk="1" hangingPunct="1">
              <a:buFontTx/>
              <a:buBlip>
                <a:blip r:embed="rId3"/>
              </a:buBlip>
            </a:pPr>
            <a:r>
              <a:rPr>
                <a:solidFill>
                  <a:srgbClr val="C0C0C0"/>
                </a:solidFill>
              </a:rPr>
              <a:t>参数曲面</a:t>
            </a:r>
          </a:p>
        </p:txBody>
      </p:sp>
      <p:pic>
        <p:nvPicPr>
          <p:cNvPr id="31748" name="图片 3" descr="7-4-1-a-3.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71975" y="2357438"/>
            <a:ext cx="434022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mtClean="0"/>
              <a:t>B-</a:t>
            </a:r>
            <a:r>
              <a:rPr lang="zh-CN" altLang="en-US" smtClean="0"/>
              <a:t>样条曲线实列</a:t>
            </a:r>
          </a:p>
        </p:txBody>
      </p:sp>
      <p:sp>
        <p:nvSpPr>
          <p:cNvPr id="32771" name="Rectangle 20"/>
          <p:cNvSpPr>
            <a:spLocks noChangeArrowheads="1"/>
          </p:cNvSpPr>
          <p:nvPr/>
        </p:nvSpPr>
        <p:spPr bwMode="auto">
          <a:xfrm>
            <a:off x="2771775" y="5713413"/>
            <a:ext cx="4270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800" b="1">
                <a:ea typeface="楷体_GB2312" pitchFamily="49" charset="-122"/>
              </a:rPr>
              <a:t>三次（四阶</a:t>
            </a:r>
            <a:r>
              <a:rPr lang="en-US" altLang="zh-CN" sz="2800" b="1">
                <a:ea typeface="楷体_GB2312" pitchFamily="49" charset="-122"/>
              </a:rPr>
              <a:t>）B-</a:t>
            </a:r>
            <a:r>
              <a:rPr lang="zh-CN" altLang="en-US" sz="2800" b="1">
                <a:ea typeface="楷体_GB2312" pitchFamily="49" charset="-122"/>
              </a:rPr>
              <a:t>样条曲线 </a:t>
            </a:r>
          </a:p>
        </p:txBody>
      </p:sp>
      <p:grpSp>
        <p:nvGrpSpPr>
          <p:cNvPr id="32772" name="Group 30"/>
          <p:cNvGrpSpPr>
            <a:grpSpLocks/>
          </p:cNvGrpSpPr>
          <p:nvPr/>
        </p:nvGrpSpPr>
        <p:grpSpPr bwMode="auto">
          <a:xfrm>
            <a:off x="755650" y="1335088"/>
            <a:ext cx="7705725" cy="4254500"/>
            <a:chOff x="476" y="841"/>
            <a:chExt cx="4854" cy="2680"/>
          </a:xfrm>
        </p:grpSpPr>
        <p:sp>
          <p:nvSpPr>
            <p:cNvPr id="32773" name="Freeform 17"/>
            <p:cNvSpPr>
              <a:spLocks noChangeAspect="1"/>
            </p:cNvSpPr>
            <p:nvPr/>
          </p:nvSpPr>
          <p:spPr bwMode="auto">
            <a:xfrm>
              <a:off x="734" y="1097"/>
              <a:ext cx="4437" cy="2279"/>
            </a:xfrm>
            <a:custGeom>
              <a:avLst/>
              <a:gdLst>
                <a:gd name="T0" fmla="*/ 0 w 7117"/>
                <a:gd name="T1" fmla="*/ 6 h 3652"/>
                <a:gd name="T2" fmla="*/ 2 w 7117"/>
                <a:gd name="T3" fmla="*/ 2 h 3652"/>
                <a:gd name="T4" fmla="*/ 6 w 7117"/>
                <a:gd name="T5" fmla="*/ 0 h 3652"/>
                <a:gd name="T6" fmla="*/ 7 w 7117"/>
                <a:gd name="T7" fmla="*/ 2 h 3652"/>
                <a:gd name="T8" fmla="*/ 9 w 7117"/>
                <a:gd name="T9" fmla="*/ 6 h 3652"/>
                <a:gd name="T10" fmla="*/ 12 w 7117"/>
                <a:gd name="T11" fmla="*/ 7 h 3652"/>
                <a:gd name="T12" fmla="*/ 14 w 7117"/>
                <a:gd name="T13" fmla="*/ 6 h 3652"/>
                <a:gd name="T14" fmla="*/ 16 w 7117"/>
                <a:gd name="T15" fmla="*/ 2 h 3652"/>
                <a:gd name="T16" fmla="*/ 0 60000 65536"/>
                <a:gd name="T17" fmla="*/ 0 60000 65536"/>
                <a:gd name="T18" fmla="*/ 0 60000 65536"/>
                <a:gd name="T19" fmla="*/ 0 60000 65536"/>
                <a:gd name="T20" fmla="*/ 0 60000 65536"/>
                <a:gd name="T21" fmla="*/ 0 60000 65536"/>
                <a:gd name="T22" fmla="*/ 0 60000 65536"/>
                <a:gd name="T23" fmla="*/ 0 60000 65536"/>
                <a:gd name="T24" fmla="*/ 0 w 7117"/>
                <a:gd name="T25" fmla="*/ 0 h 3652"/>
                <a:gd name="T26" fmla="*/ 7117 w 7117"/>
                <a:gd name="T27" fmla="*/ 3652 h 36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17" h="3652">
                  <a:moveTo>
                    <a:pt x="0" y="2542"/>
                  </a:moveTo>
                  <a:lnTo>
                    <a:pt x="1050" y="1042"/>
                  </a:lnTo>
                  <a:lnTo>
                    <a:pt x="2467" y="0"/>
                  </a:lnTo>
                  <a:lnTo>
                    <a:pt x="3555" y="1027"/>
                  </a:lnTo>
                  <a:lnTo>
                    <a:pt x="4260" y="2610"/>
                  </a:lnTo>
                  <a:lnTo>
                    <a:pt x="5707" y="3652"/>
                  </a:lnTo>
                  <a:lnTo>
                    <a:pt x="6772" y="2602"/>
                  </a:lnTo>
                  <a:lnTo>
                    <a:pt x="7117" y="1147"/>
                  </a:lnTo>
                </a:path>
              </a:pathLst>
            </a:custGeom>
            <a:noFill/>
            <a:ln w="28575">
              <a:solidFill>
                <a:srgbClr val="969696"/>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2774" name="Oval 7"/>
            <p:cNvSpPr>
              <a:spLocks noChangeAspect="1" noChangeArrowheads="1"/>
            </p:cNvSpPr>
            <p:nvPr/>
          </p:nvSpPr>
          <p:spPr bwMode="auto">
            <a:xfrm>
              <a:off x="703" y="2676"/>
              <a:ext cx="62" cy="63"/>
            </a:xfrm>
            <a:prstGeom prst="ellipse">
              <a:avLst/>
            </a:prstGeom>
            <a:solidFill>
              <a:srgbClr val="000000"/>
            </a:solidFill>
            <a:ln w="9525" algn="ctr">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2775" name="Oval 8"/>
            <p:cNvSpPr>
              <a:spLocks noChangeAspect="1" noChangeArrowheads="1"/>
            </p:cNvSpPr>
            <p:nvPr/>
          </p:nvSpPr>
          <p:spPr bwMode="auto">
            <a:xfrm>
              <a:off x="1356" y="1728"/>
              <a:ext cx="63" cy="63"/>
            </a:xfrm>
            <a:prstGeom prst="ellipse">
              <a:avLst/>
            </a:prstGeom>
            <a:solidFill>
              <a:srgbClr val="000000"/>
            </a:solidFill>
            <a:ln w="9525" algn="ctr">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2776" name="Oval 9"/>
            <p:cNvSpPr>
              <a:spLocks noChangeAspect="1" noChangeArrowheads="1"/>
            </p:cNvSpPr>
            <p:nvPr/>
          </p:nvSpPr>
          <p:spPr bwMode="auto">
            <a:xfrm>
              <a:off x="2226" y="1068"/>
              <a:ext cx="63" cy="63"/>
            </a:xfrm>
            <a:prstGeom prst="ellipse">
              <a:avLst/>
            </a:prstGeom>
            <a:solidFill>
              <a:srgbClr val="000000"/>
            </a:solidFill>
            <a:ln w="9525" algn="ctr">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2777" name="Oval 10"/>
            <p:cNvSpPr>
              <a:spLocks noChangeAspect="1" noChangeArrowheads="1"/>
            </p:cNvSpPr>
            <p:nvPr/>
          </p:nvSpPr>
          <p:spPr bwMode="auto">
            <a:xfrm>
              <a:off x="2927" y="1723"/>
              <a:ext cx="63" cy="63"/>
            </a:xfrm>
            <a:prstGeom prst="ellipse">
              <a:avLst/>
            </a:prstGeom>
            <a:solidFill>
              <a:srgbClr val="000000"/>
            </a:solidFill>
            <a:ln w="9525" algn="ctr">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2778" name="Oval 11"/>
            <p:cNvSpPr>
              <a:spLocks noChangeAspect="1" noChangeArrowheads="1"/>
            </p:cNvSpPr>
            <p:nvPr/>
          </p:nvSpPr>
          <p:spPr bwMode="auto">
            <a:xfrm>
              <a:off x="3353" y="2701"/>
              <a:ext cx="63" cy="63"/>
            </a:xfrm>
            <a:prstGeom prst="ellipse">
              <a:avLst/>
            </a:prstGeom>
            <a:solidFill>
              <a:srgbClr val="000000"/>
            </a:solidFill>
            <a:ln w="9525" algn="ctr">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2779" name="Oval 12"/>
            <p:cNvSpPr>
              <a:spLocks noChangeAspect="1" noChangeArrowheads="1"/>
            </p:cNvSpPr>
            <p:nvPr/>
          </p:nvSpPr>
          <p:spPr bwMode="auto">
            <a:xfrm>
              <a:off x="4258" y="3340"/>
              <a:ext cx="63" cy="63"/>
            </a:xfrm>
            <a:prstGeom prst="ellipse">
              <a:avLst/>
            </a:prstGeom>
            <a:solidFill>
              <a:srgbClr val="000000"/>
            </a:solidFill>
            <a:ln w="9525" algn="ctr">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2780" name="Oval 13"/>
            <p:cNvSpPr>
              <a:spLocks noChangeAspect="1" noChangeArrowheads="1"/>
            </p:cNvSpPr>
            <p:nvPr/>
          </p:nvSpPr>
          <p:spPr bwMode="auto">
            <a:xfrm>
              <a:off x="4924" y="2696"/>
              <a:ext cx="63" cy="63"/>
            </a:xfrm>
            <a:prstGeom prst="ellipse">
              <a:avLst/>
            </a:prstGeom>
            <a:solidFill>
              <a:srgbClr val="000000"/>
            </a:solidFill>
            <a:ln w="9525" algn="ctr">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2781" name="Oval 14"/>
            <p:cNvSpPr>
              <a:spLocks noChangeAspect="1" noChangeArrowheads="1"/>
            </p:cNvSpPr>
            <p:nvPr/>
          </p:nvSpPr>
          <p:spPr bwMode="auto">
            <a:xfrm>
              <a:off x="5131" y="1795"/>
              <a:ext cx="63" cy="63"/>
            </a:xfrm>
            <a:prstGeom prst="ellipse">
              <a:avLst/>
            </a:prstGeom>
            <a:solidFill>
              <a:srgbClr val="000000"/>
            </a:solidFill>
            <a:ln w="9525" algn="ctr">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2782" name="Freeform 16"/>
            <p:cNvSpPr>
              <a:spLocks noChangeAspect="1"/>
            </p:cNvSpPr>
            <p:nvPr/>
          </p:nvSpPr>
          <p:spPr bwMode="auto">
            <a:xfrm>
              <a:off x="724" y="1356"/>
              <a:ext cx="4442" cy="1763"/>
            </a:xfrm>
            <a:custGeom>
              <a:avLst/>
              <a:gdLst>
                <a:gd name="T0" fmla="*/ 0 w 7126"/>
                <a:gd name="T1" fmla="*/ 4 h 2825"/>
                <a:gd name="T2" fmla="*/ 3 w 7126"/>
                <a:gd name="T3" fmla="*/ 1 h 2825"/>
                <a:gd name="T4" fmla="*/ 6 w 7126"/>
                <a:gd name="T5" fmla="*/ 1 h 2825"/>
                <a:gd name="T6" fmla="*/ 7 w 7126"/>
                <a:gd name="T7" fmla="*/ 1 h 2825"/>
                <a:gd name="T8" fmla="*/ 9 w 7126"/>
                <a:gd name="T9" fmla="*/ 4 h 2825"/>
                <a:gd name="T10" fmla="*/ 11 w 7126"/>
                <a:gd name="T11" fmla="*/ 6 h 2825"/>
                <a:gd name="T12" fmla="*/ 12 w 7126"/>
                <a:gd name="T13" fmla="*/ 6 h 2825"/>
                <a:gd name="T14" fmla="*/ 14 w 7126"/>
                <a:gd name="T15" fmla="*/ 4 h 2825"/>
                <a:gd name="T16" fmla="*/ 16 w 7126"/>
                <a:gd name="T17" fmla="*/ 1 h 28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26"/>
                <a:gd name="T28" fmla="*/ 0 h 2825"/>
                <a:gd name="T29" fmla="*/ 7126 w 7126"/>
                <a:gd name="T30" fmla="*/ 2825 h 28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26" h="2825">
                  <a:moveTo>
                    <a:pt x="0" y="2155"/>
                  </a:moveTo>
                  <a:cubicBezTo>
                    <a:pt x="248" y="1867"/>
                    <a:pt x="1061" y="781"/>
                    <a:pt x="1491" y="426"/>
                  </a:cubicBezTo>
                  <a:cubicBezTo>
                    <a:pt x="1921" y="71"/>
                    <a:pt x="2259" y="0"/>
                    <a:pt x="2582" y="27"/>
                  </a:cubicBezTo>
                  <a:cubicBezTo>
                    <a:pt x="2905" y="54"/>
                    <a:pt x="3144" y="271"/>
                    <a:pt x="3429" y="590"/>
                  </a:cubicBezTo>
                  <a:cubicBezTo>
                    <a:pt x="3714" y="909"/>
                    <a:pt x="4020" y="1600"/>
                    <a:pt x="4292" y="1940"/>
                  </a:cubicBezTo>
                  <a:cubicBezTo>
                    <a:pt x="4564" y="2280"/>
                    <a:pt x="4790" y="2499"/>
                    <a:pt x="5064" y="2629"/>
                  </a:cubicBezTo>
                  <a:cubicBezTo>
                    <a:pt x="5338" y="2759"/>
                    <a:pt x="5670" y="2825"/>
                    <a:pt x="5934" y="2719"/>
                  </a:cubicBezTo>
                  <a:cubicBezTo>
                    <a:pt x="6198" y="2613"/>
                    <a:pt x="6448" y="2326"/>
                    <a:pt x="6647" y="1992"/>
                  </a:cubicBezTo>
                  <a:cubicBezTo>
                    <a:pt x="6846" y="1658"/>
                    <a:pt x="7026" y="980"/>
                    <a:pt x="7126" y="714"/>
                  </a:cubicBezTo>
                </a:path>
              </a:pathLst>
            </a:custGeom>
            <a:noFill/>
            <a:ln w="635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2783" name="Rectangle 21"/>
            <p:cNvSpPr>
              <a:spLocks noChangeArrowheads="1"/>
            </p:cNvSpPr>
            <p:nvPr/>
          </p:nvSpPr>
          <p:spPr bwMode="auto">
            <a:xfrm>
              <a:off x="476" y="2474"/>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t>R</a:t>
              </a:r>
              <a:r>
                <a:rPr lang="en-US" altLang="zh-CN" baseline="-25000"/>
                <a:t>0</a:t>
              </a:r>
              <a:endParaRPr lang="zh-CN" altLang="en-US" baseline="-25000"/>
            </a:p>
          </p:txBody>
        </p:sp>
        <p:sp>
          <p:nvSpPr>
            <p:cNvPr id="32784" name="Rectangle 22"/>
            <p:cNvSpPr>
              <a:spLocks noChangeArrowheads="1"/>
            </p:cNvSpPr>
            <p:nvPr/>
          </p:nvSpPr>
          <p:spPr bwMode="auto">
            <a:xfrm>
              <a:off x="1111" y="1521"/>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t>R</a:t>
              </a:r>
              <a:r>
                <a:rPr lang="en-US" altLang="zh-CN" baseline="-25000"/>
                <a:t>1</a:t>
              </a:r>
              <a:endParaRPr lang="zh-CN" altLang="en-US" baseline="-25000"/>
            </a:p>
          </p:txBody>
        </p:sp>
        <p:sp>
          <p:nvSpPr>
            <p:cNvPr id="32785" name="Rectangle 23"/>
            <p:cNvSpPr>
              <a:spLocks noChangeArrowheads="1"/>
            </p:cNvSpPr>
            <p:nvPr/>
          </p:nvSpPr>
          <p:spPr bwMode="auto">
            <a:xfrm>
              <a:off x="2154" y="841"/>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t>R</a:t>
              </a:r>
              <a:r>
                <a:rPr lang="en-US" altLang="zh-CN" baseline="-25000"/>
                <a:t>2</a:t>
              </a:r>
              <a:endParaRPr lang="zh-CN" altLang="en-US" baseline="-25000"/>
            </a:p>
          </p:txBody>
        </p:sp>
        <p:sp>
          <p:nvSpPr>
            <p:cNvPr id="32786" name="Rectangle 24"/>
            <p:cNvSpPr>
              <a:spLocks noChangeArrowheads="1"/>
            </p:cNvSpPr>
            <p:nvPr/>
          </p:nvSpPr>
          <p:spPr bwMode="auto">
            <a:xfrm>
              <a:off x="2971" y="1612"/>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t>R</a:t>
              </a:r>
              <a:r>
                <a:rPr lang="en-US" altLang="zh-CN" baseline="-25000"/>
                <a:t>3</a:t>
              </a:r>
              <a:endParaRPr lang="zh-CN" altLang="en-US" baseline="-25000"/>
            </a:p>
          </p:txBody>
        </p:sp>
        <p:sp>
          <p:nvSpPr>
            <p:cNvPr id="32787" name="Rectangle 25"/>
            <p:cNvSpPr>
              <a:spLocks noChangeArrowheads="1"/>
            </p:cNvSpPr>
            <p:nvPr/>
          </p:nvSpPr>
          <p:spPr bwMode="auto">
            <a:xfrm>
              <a:off x="3107" y="2655"/>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t>R</a:t>
              </a:r>
              <a:r>
                <a:rPr lang="en-US" altLang="zh-CN" baseline="-25000"/>
                <a:t>4</a:t>
              </a:r>
              <a:endParaRPr lang="zh-CN" altLang="en-US" baseline="-25000"/>
            </a:p>
          </p:txBody>
        </p:sp>
        <p:sp>
          <p:nvSpPr>
            <p:cNvPr id="32788" name="Rectangle 26"/>
            <p:cNvSpPr>
              <a:spLocks noChangeArrowheads="1"/>
            </p:cNvSpPr>
            <p:nvPr/>
          </p:nvSpPr>
          <p:spPr bwMode="auto">
            <a:xfrm>
              <a:off x="4286" y="3290"/>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t>R</a:t>
              </a:r>
              <a:r>
                <a:rPr lang="en-US" altLang="zh-CN" baseline="-25000"/>
                <a:t>5</a:t>
              </a:r>
              <a:endParaRPr lang="zh-CN" altLang="en-US" baseline="-25000"/>
            </a:p>
          </p:txBody>
        </p:sp>
        <p:sp>
          <p:nvSpPr>
            <p:cNvPr id="32789" name="Rectangle 27"/>
            <p:cNvSpPr>
              <a:spLocks noChangeArrowheads="1"/>
            </p:cNvSpPr>
            <p:nvPr/>
          </p:nvSpPr>
          <p:spPr bwMode="auto">
            <a:xfrm>
              <a:off x="4967" y="2696"/>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t>R</a:t>
              </a:r>
              <a:r>
                <a:rPr lang="en-US" altLang="zh-CN" baseline="-25000"/>
                <a:t>6</a:t>
              </a:r>
              <a:endParaRPr lang="zh-CN" altLang="en-US" baseline="-25000"/>
            </a:p>
          </p:txBody>
        </p:sp>
        <p:sp>
          <p:nvSpPr>
            <p:cNvPr id="32790" name="Rectangle 28"/>
            <p:cNvSpPr>
              <a:spLocks noChangeArrowheads="1"/>
            </p:cNvSpPr>
            <p:nvPr/>
          </p:nvSpPr>
          <p:spPr bwMode="auto">
            <a:xfrm>
              <a:off x="5057" y="1567"/>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t>R</a:t>
              </a:r>
              <a:r>
                <a:rPr lang="en-US" altLang="zh-CN" baseline="-25000"/>
                <a:t>7</a:t>
              </a:r>
              <a:endParaRPr lang="zh-CN" altLang="en-US" baseline="-25000"/>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mtClean="0"/>
              <a:t>B-</a:t>
            </a:r>
            <a:r>
              <a:rPr lang="zh-CN" altLang="en-US" smtClean="0"/>
              <a:t>样条曲线的定义 </a:t>
            </a:r>
          </a:p>
        </p:txBody>
      </p:sp>
      <p:sp>
        <p:nvSpPr>
          <p:cNvPr id="33795" name="Rectangle 3"/>
          <p:cNvSpPr>
            <a:spLocks noGrp="1" noChangeArrowheads="1"/>
          </p:cNvSpPr>
          <p:nvPr>
            <p:ph idx="1"/>
          </p:nvPr>
        </p:nvSpPr>
        <p:spPr>
          <a:xfrm>
            <a:off x="566738" y="1414463"/>
            <a:ext cx="8001000" cy="2832100"/>
          </a:xfrm>
        </p:spPr>
        <p:txBody>
          <a:bodyPr/>
          <a:lstStyle/>
          <a:p>
            <a:pPr eaLnBrk="1" hangingPunct="1"/>
            <a:r>
              <a:rPr lang="en-US" altLang="zh-CN">
                <a:cs typeface="Times New Roman" panose="02020603050405020304" pitchFamily="18" charset="0"/>
              </a:rPr>
              <a:t>B-</a:t>
            </a:r>
            <a:r>
              <a:rPr>
                <a:cs typeface="Times New Roman" panose="02020603050405020304" pitchFamily="18" charset="0"/>
              </a:rPr>
              <a:t>样条曲线是分段连续的多项式曲线，其定义与</a:t>
            </a:r>
            <a:r>
              <a:rPr>
                <a:solidFill>
                  <a:srgbClr val="3333FF"/>
                </a:solidFill>
                <a:cs typeface="Times New Roman" panose="02020603050405020304" pitchFamily="18" charset="0"/>
              </a:rPr>
              <a:t>节点向量</a:t>
            </a:r>
            <a:r>
              <a:rPr>
                <a:cs typeface="Times New Roman" panose="02020603050405020304" pitchFamily="18" charset="0"/>
              </a:rPr>
              <a:t>密切相关</a:t>
            </a:r>
            <a:endParaRPr lang="en-US">
              <a:cs typeface="Times New Roman" panose="02020603050405020304" pitchFamily="18" charset="0"/>
            </a:endParaRPr>
          </a:p>
          <a:p>
            <a:pPr eaLnBrk="1" hangingPunct="1"/>
            <a:r>
              <a:rPr>
                <a:cs typeface="Times New Roman" panose="02020603050405020304" pitchFamily="18" charset="0"/>
              </a:rPr>
              <a:t>设</a:t>
            </a:r>
            <a:r>
              <a:rPr lang="en-US" altLang="zh-CN">
                <a:cs typeface="Times New Roman" panose="02020603050405020304" pitchFamily="18" charset="0"/>
              </a:rPr>
              <a:t>U </a:t>
            </a:r>
            <a:r>
              <a:rPr>
                <a:cs typeface="Times New Roman" panose="02020603050405020304" pitchFamily="18" charset="0"/>
              </a:rPr>
              <a:t>是</a:t>
            </a:r>
            <a:r>
              <a:rPr lang="en-US">
                <a:cs typeface="Times New Roman" panose="02020603050405020304" pitchFamily="18" charset="0"/>
              </a:rPr>
              <a:t>n </a:t>
            </a:r>
            <a:r>
              <a:rPr lang="en-US" altLang="zh-CN">
                <a:cs typeface="Times New Roman" panose="02020603050405020304" pitchFamily="18" charset="0"/>
              </a:rPr>
              <a:t>+ 1</a:t>
            </a:r>
            <a:r>
              <a:rPr>
                <a:cs typeface="Times New Roman" panose="02020603050405020304" pitchFamily="18" charset="0"/>
              </a:rPr>
              <a:t>个非递减数的集合，</a:t>
            </a:r>
            <a:r>
              <a:rPr lang="en-US" altLang="zh-CN">
                <a:cs typeface="Times New Roman" panose="02020603050405020304" pitchFamily="18" charset="0"/>
              </a:rPr>
              <a:t>u</a:t>
            </a:r>
            <a:r>
              <a:rPr lang="en-US" altLang="zh-CN" baseline="-25000">
                <a:cs typeface="Times New Roman" panose="02020603050405020304" pitchFamily="18" charset="0"/>
              </a:rPr>
              <a:t>0</a:t>
            </a:r>
            <a:r>
              <a:rPr lang="en-US" altLang="zh-CN">
                <a:cs typeface="Times New Roman" panose="02020603050405020304" pitchFamily="18" charset="0"/>
              </a:rPr>
              <a:t> &lt;= </a:t>
            </a:r>
            <a:r>
              <a:rPr lang="en-US" altLang="zh-CN" i="1">
                <a:cs typeface="Times New Roman" panose="02020603050405020304" pitchFamily="18" charset="0"/>
              </a:rPr>
              <a:t>u</a:t>
            </a:r>
            <a:r>
              <a:rPr lang="en-US" altLang="zh-CN" i="1" baseline="-25000">
                <a:cs typeface="Times New Roman" panose="02020603050405020304" pitchFamily="18" charset="0"/>
              </a:rPr>
              <a:t>1</a:t>
            </a:r>
            <a:r>
              <a:rPr lang="en-US" altLang="zh-CN">
                <a:cs typeface="Times New Roman" panose="02020603050405020304" pitchFamily="18" charset="0"/>
              </a:rPr>
              <a:t> &lt;= </a:t>
            </a:r>
            <a:r>
              <a:rPr lang="en-US" altLang="zh-CN" i="1">
                <a:cs typeface="Times New Roman" panose="02020603050405020304" pitchFamily="18" charset="0"/>
              </a:rPr>
              <a:t>u</a:t>
            </a:r>
            <a:r>
              <a:rPr lang="en-US" altLang="zh-CN" i="1" baseline="-25000">
                <a:cs typeface="Times New Roman" panose="02020603050405020304" pitchFamily="18" charset="0"/>
              </a:rPr>
              <a:t>2</a:t>
            </a:r>
            <a:r>
              <a:rPr lang="en-US" altLang="zh-CN">
                <a:cs typeface="Times New Roman" panose="02020603050405020304" pitchFamily="18" charset="0"/>
              </a:rPr>
              <a:t> &lt;= ... &lt;= </a:t>
            </a:r>
            <a:r>
              <a:rPr lang="en-US" altLang="zh-CN" i="1">
                <a:cs typeface="Times New Roman" panose="02020603050405020304" pitchFamily="18" charset="0"/>
              </a:rPr>
              <a:t>u</a:t>
            </a:r>
            <a:r>
              <a:rPr lang="en-US" altLang="zh-CN" i="1" baseline="-25000">
                <a:cs typeface="Times New Roman" panose="02020603050405020304" pitchFamily="18" charset="0"/>
              </a:rPr>
              <a:t>n</a:t>
            </a:r>
            <a:r>
              <a:rPr>
                <a:cs typeface="Times New Roman" panose="02020603050405020304" pitchFamily="18" charset="0"/>
              </a:rPr>
              <a:t>。</a:t>
            </a:r>
            <a:r>
              <a:rPr lang="en-US" altLang="zh-CN">
                <a:cs typeface="Times New Roman" panose="02020603050405020304" pitchFamily="18" charset="0"/>
              </a:rPr>
              <a:t>u</a:t>
            </a:r>
            <a:r>
              <a:rPr lang="en-US" altLang="zh-CN" baseline="-25000">
                <a:cs typeface="Times New Roman" panose="02020603050405020304" pitchFamily="18" charset="0"/>
              </a:rPr>
              <a:t>i </a:t>
            </a:r>
            <a:r>
              <a:rPr>
                <a:cs typeface="Times New Roman" panose="02020603050405020304" pitchFamily="18" charset="0"/>
              </a:rPr>
              <a:t>称为节点，集合</a:t>
            </a:r>
            <a:r>
              <a:rPr lang="en-US" altLang="zh-CN">
                <a:cs typeface="Times New Roman" panose="02020603050405020304" pitchFamily="18" charset="0"/>
              </a:rPr>
              <a:t>U </a:t>
            </a:r>
            <a:r>
              <a:rPr>
                <a:cs typeface="Times New Roman" panose="02020603050405020304" pitchFamily="18" charset="0"/>
              </a:rPr>
              <a:t>称为节点向量，半开区间</a:t>
            </a:r>
            <a:r>
              <a:rPr lang="en-US" altLang="zh-CN">
                <a:cs typeface="Times New Roman" panose="02020603050405020304" pitchFamily="18" charset="0"/>
              </a:rPr>
              <a:t>[</a:t>
            </a:r>
            <a:r>
              <a:rPr lang="en-US" altLang="zh-CN" i="1">
                <a:cs typeface="Times New Roman" panose="02020603050405020304" pitchFamily="18" charset="0"/>
              </a:rPr>
              <a:t>u</a:t>
            </a:r>
            <a:r>
              <a:rPr lang="en-US" altLang="zh-CN" i="1" baseline="-25000">
                <a:cs typeface="Times New Roman" panose="02020603050405020304" pitchFamily="18" charset="0"/>
              </a:rPr>
              <a:t>i</a:t>
            </a:r>
            <a:r>
              <a:rPr lang="en-US" altLang="zh-CN">
                <a:cs typeface="Times New Roman" panose="02020603050405020304" pitchFamily="18" charset="0"/>
              </a:rPr>
              <a:t>, </a:t>
            </a:r>
            <a:r>
              <a:rPr lang="en-US" altLang="zh-CN" i="1">
                <a:cs typeface="Times New Roman" panose="02020603050405020304" pitchFamily="18" charset="0"/>
              </a:rPr>
              <a:t>u</a:t>
            </a:r>
            <a:r>
              <a:rPr lang="en-US" altLang="zh-CN" i="1" baseline="-25000">
                <a:cs typeface="Times New Roman" panose="02020603050405020304" pitchFamily="18" charset="0"/>
              </a:rPr>
              <a:t>i</a:t>
            </a:r>
            <a:r>
              <a:rPr lang="en-US" altLang="zh-CN" baseline="-25000">
                <a:cs typeface="Times New Roman" panose="02020603050405020304" pitchFamily="18" charset="0"/>
              </a:rPr>
              <a:t>+1</a:t>
            </a:r>
            <a:r>
              <a:rPr lang="en-US" altLang="zh-CN">
                <a:cs typeface="Times New Roman" panose="02020603050405020304" pitchFamily="18" charset="0"/>
              </a:rPr>
              <a:t>) </a:t>
            </a:r>
            <a:r>
              <a:rPr>
                <a:cs typeface="Times New Roman" panose="02020603050405020304" pitchFamily="18" charset="0"/>
              </a:rPr>
              <a:t>是第</a:t>
            </a:r>
            <a:r>
              <a:rPr lang="en-US" altLang="zh-CN">
                <a:cs typeface="Times New Roman" panose="02020603050405020304" pitchFamily="18" charset="0"/>
              </a:rPr>
              <a:t>i</a:t>
            </a:r>
            <a:r>
              <a:rPr>
                <a:cs typeface="Times New Roman" panose="02020603050405020304" pitchFamily="18" charset="0"/>
              </a:rPr>
              <a:t>个节点区间</a:t>
            </a:r>
          </a:p>
        </p:txBody>
      </p:sp>
      <p:sp>
        <p:nvSpPr>
          <p:cNvPr id="33796" name="Rectangle 6"/>
          <p:cNvSpPr>
            <a:spLocks noChangeArrowheads="1"/>
          </p:cNvSpPr>
          <p:nvPr/>
        </p:nvSpPr>
        <p:spPr bwMode="auto">
          <a:xfrm>
            <a:off x="0" y="3270250"/>
            <a:ext cx="438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1000">
                <a:latin typeface="Times New Roman" panose="02020603050405020304" pitchFamily="18" charset="0"/>
              </a:rPr>
              <a:t>        </a:t>
            </a:r>
            <a:endParaRPr lang="zh-CN" altLang="en-US" sz="2400">
              <a:latin typeface="Times New Roman" panose="02020603050405020304" pitchFamily="18" charset="0"/>
            </a:endParaRPr>
          </a:p>
        </p:txBody>
      </p:sp>
      <p:sp>
        <p:nvSpPr>
          <p:cNvPr id="33797" name="Rectangle 8"/>
          <p:cNvSpPr>
            <a:spLocks noChangeArrowheads="1"/>
          </p:cNvSpPr>
          <p:nvPr/>
        </p:nvSpPr>
        <p:spPr bwMode="auto">
          <a:xfrm>
            <a:off x="0" y="3733800"/>
            <a:ext cx="244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1000">
                <a:latin typeface="Times New Roman" panose="02020603050405020304" pitchFamily="18" charset="0"/>
              </a:rPr>
              <a:t> </a:t>
            </a:r>
            <a:r>
              <a:rPr lang="zh-CN" altLang="en-US" sz="900">
                <a:latin typeface="Times New Roman" panose="02020603050405020304" pitchFamily="18" charset="0"/>
              </a:rPr>
              <a:t> </a:t>
            </a:r>
            <a:endParaRPr lang="zh-CN" altLang="en-US" sz="2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zh-CN" smtClean="0"/>
              <a:t>B-</a:t>
            </a:r>
            <a:r>
              <a:rPr lang="zh-CN" altLang="en-US" smtClean="0"/>
              <a:t>样条曲线的定义 </a:t>
            </a:r>
          </a:p>
        </p:txBody>
      </p:sp>
      <p:sp>
        <p:nvSpPr>
          <p:cNvPr id="11268" name="Rectangle 3"/>
          <p:cNvSpPr>
            <a:spLocks noGrp="1" noChangeArrowheads="1"/>
          </p:cNvSpPr>
          <p:nvPr>
            <p:ph idx="1"/>
          </p:nvPr>
        </p:nvSpPr>
        <p:spPr>
          <a:xfrm>
            <a:off x="428625" y="1587500"/>
            <a:ext cx="8501063" cy="1127125"/>
          </a:xfrm>
        </p:spPr>
        <p:txBody>
          <a:bodyPr/>
          <a:lstStyle/>
          <a:p>
            <a:pPr eaLnBrk="1" hangingPunct="1">
              <a:spcBef>
                <a:spcPct val="75000"/>
              </a:spcBef>
            </a:pPr>
            <a:r>
              <a:t>定义在</a:t>
            </a:r>
            <a:r>
              <a:rPr>
                <a:solidFill>
                  <a:srgbClr val="3333FF"/>
                </a:solidFill>
              </a:rPr>
              <a:t>节点向量</a:t>
            </a:r>
            <a:r>
              <a:rPr lang="en-US" altLang="zh-CN"/>
              <a:t>u={</a:t>
            </a:r>
            <a:r>
              <a:rPr lang="en-US" altLang="zh-CN" i="1"/>
              <a:t>u</a:t>
            </a:r>
            <a:r>
              <a:rPr lang="en-US" altLang="zh-CN" baseline="-25000"/>
              <a:t>0</a:t>
            </a:r>
            <a:r>
              <a:rPr lang="en-US" altLang="zh-CN"/>
              <a:t>, </a:t>
            </a:r>
            <a:r>
              <a:rPr lang="en-US" altLang="zh-CN" i="1"/>
              <a:t>u</a:t>
            </a:r>
            <a:r>
              <a:rPr lang="en-US" altLang="zh-CN" baseline="-25000"/>
              <a:t>1</a:t>
            </a:r>
            <a:r>
              <a:rPr lang="en-US" altLang="zh-CN"/>
              <a:t>, …, </a:t>
            </a:r>
            <a:r>
              <a:rPr lang="en-US" altLang="zh-CN" i="1"/>
              <a:t>u</a:t>
            </a:r>
            <a:r>
              <a:rPr lang="en-US" altLang="zh-CN" i="1" baseline="-25000"/>
              <a:t>i</a:t>
            </a:r>
            <a:r>
              <a:rPr lang="en-US" altLang="zh-CN"/>
              <a:t>, …, </a:t>
            </a:r>
            <a:r>
              <a:rPr lang="en-US" altLang="zh-CN" i="1"/>
              <a:t>u</a:t>
            </a:r>
            <a:r>
              <a:rPr lang="en-US" altLang="zh-CN" i="1" baseline="-25000"/>
              <a:t>n</a:t>
            </a:r>
            <a:r>
              <a:rPr lang="en-US" altLang="zh-CN" baseline="-25000"/>
              <a:t>+</a:t>
            </a:r>
            <a:r>
              <a:rPr lang="en-US" altLang="zh-CN" i="1" baseline="-25000"/>
              <a:t>k</a:t>
            </a:r>
            <a:r>
              <a:rPr lang="en-US" altLang="zh-CN" baseline="-25000"/>
              <a:t>+1</a:t>
            </a:r>
            <a:r>
              <a:rPr lang="en-US" altLang="zh-CN"/>
              <a:t> }</a:t>
            </a:r>
            <a:r>
              <a:t>上的</a:t>
            </a:r>
            <a:r>
              <a:rPr lang="en-US" altLang="zh-CN" i="1">
                <a:solidFill>
                  <a:srgbClr val="3333FF"/>
                </a:solidFill>
              </a:rPr>
              <a:t>k</a:t>
            </a:r>
            <a:r>
              <a:rPr>
                <a:solidFill>
                  <a:srgbClr val="3333FF"/>
                </a:solidFill>
              </a:rPr>
              <a:t>阶</a:t>
            </a:r>
            <a:r>
              <a:rPr lang="en-US" altLang="zh-CN">
                <a:solidFill>
                  <a:srgbClr val="3333FF"/>
                </a:solidFill>
              </a:rPr>
              <a:t>(</a:t>
            </a:r>
            <a:r>
              <a:rPr lang="en-US" altLang="zh-CN" i="1">
                <a:solidFill>
                  <a:srgbClr val="3333FF"/>
                </a:solidFill>
              </a:rPr>
              <a:t>k</a:t>
            </a:r>
            <a:r>
              <a:rPr lang="en-US" altLang="zh-CN">
                <a:solidFill>
                  <a:srgbClr val="3333FF"/>
                </a:solidFill>
              </a:rPr>
              <a:t>-1</a:t>
            </a:r>
            <a:r>
              <a:rPr>
                <a:solidFill>
                  <a:srgbClr val="3333FF"/>
                </a:solidFill>
              </a:rPr>
              <a:t>次</a:t>
            </a:r>
            <a:r>
              <a:rPr lang="en-US" altLang="zh-CN">
                <a:solidFill>
                  <a:srgbClr val="3333FF"/>
                </a:solidFill>
              </a:rPr>
              <a:t>)</a:t>
            </a:r>
            <a:r>
              <a:t>、具有</a:t>
            </a:r>
            <a:r>
              <a:rPr lang="en-US" altLang="zh-CN">
                <a:solidFill>
                  <a:srgbClr val="3333FF"/>
                </a:solidFill>
              </a:rPr>
              <a:t>(</a:t>
            </a:r>
            <a:r>
              <a:rPr lang="en-US" altLang="zh-CN" i="1">
                <a:solidFill>
                  <a:srgbClr val="3333FF"/>
                </a:solidFill>
              </a:rPr>
              <a:t>n</a:t>
            </a:r>
            <a:r>
              <a:rPr lang="en-US" altLang="zh-CN">
                <a:solidFill>
                  <a:srgbClr val="3333FF"/>
                </a:solidFill>
              </a:rPr>
              <a:t>+1)</a:t>
            </a:r>
            <a:r>
              <a:rPr>
                <a:solidFill>
                  <a:srgbClr val="3333FF"/>
                </a:solidFill>
              </a:rPr>
              <a:t>个控制顶点</a:t>
            </a:r>
            <a:r>
              <a:t>的</a:t>
            </a:r>
            <a:r>
              <a:rPr lang="en-US" altLang="zh-CN"/>
              <a:t>B-</a:t>
            </a:r>
            <a:r>
              <a:t>样条曲线为：</a:t>
            </a:r>
          </a:p>
        </p:txBody>
      </p:sp>
      <p:graphicFrame>
        <p:nvGraphicFramePr>
          <p:cNvPr id="11266" name="Object 5"/>
          <p:cNvGraphicFramePr>
            <a:graphicFrameLocks noChangeAspect="1"/>
          </p:cNvGraphicFramePr>
          <p:nvPr/>
        </p:nvGraphicFramePr>
        <p:xfrm>
          <a:off x="1143000" y="3071813"/>
          <a:ext cx="4251325" cy="1441450"/>
        </p:xfrm>
        <a:graphic>
          <a:graphicData uri="http://schemas.openxmlformats.org/presentationml/2006/ole">
            <mc:AlternateContent xmlns:mc="http://schemas.openxmlformats.org/markup-compatibility/2006">
              <mc:Choice xmlns:v="urn:schemas-microsoft-com:vml" Requires="v">
                <p:oleObj spid="_x0000_s11281" name="Equation" r:id="rId4" imgW="1155700" imgH="393700" progId="Equation.DSMT4">
                  <p:embed/>
                </p:oleObj>
              </mc:Choice>
              <mc:Fallback>
                <p:oleObj name="Equation" r:id="rId4" imgW="1155700" imgH="3937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071813"/>
                        <a:ext cx="4251325" cy="144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9" name="Rectangle 6"/>
          <p:cNvSpPr>
            <a:spLocks noChangeArrowheads="1"/>
          </p:cNvSpPr>
          <p:nvPr/>
        </p:nvSpPr>
        <p:spPr bwMode="auto">
          <a:xfrm>
            <a:off x="0" y="3270250"/>
            <a:ext cx="438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1000">
                <a:latin typeface="Times New Roman" panose="02020603050405020304" pitchFamily="18" charset="0"/>
              </a:rPr>
              <a:t>        </a:t>
            </a:r>
            <a:endParaRPr lang="zh-CN" altLang="en-US" sz="2400">
              <a:latin typeface="Times New Roman" panose="02020603050405020304" pitchFamily="18" charset="0"/>
            </a:endParaRPr>
          </a:p>
        </p:txBody>
      </p:sp>
      <p:sp>
        <p:nvSpPr>
          <p:cNvPr id="11270" name="Rectangle 8"/>
          <p:cNvSpPr>
            <a:spLocks noChangeArrowheads="1"/>
          </p:cNvSpPr>
          <p:nvPr/>
        </p:nvSpPr>
        <p:spPr bwMode="auto">
          <a:xfrm>
            <a:off x="0" y="3733800"/>
            <a:ext cx="244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1000">
                <a:latin typeface="Times New Roman" panose="02020603050405020304" pitchFamily="18" charset="0"/>
              </a:rPr>
              <a:t> </a:t>
            </a:r>
            <a:r>
              <a:rPr lang="zh-CN" altLang="en-US" sz="900">
                <a:latin typeface="Times New Roman" panose="02020603050405020304" pitchFamily="18" charset="0"/>
              </a:rPr>
              <a:t> </a:t>
            </a:r>
            <a:endParaRPr lang="zh-CN" altLang="en-US" sz="2400">
              <a:latin typeface="Times New Roman" panose="02020603050405020304" pitchFamily="18" charset="0"/>
            </a:endParaRPr>
          </a:p>
        </p:txBody>
      </p:sp>
      <p:sp>
        <p:nvSpPr>
          <p:cNvPr id="8" name="Rectangle 3"/>
          <p:cNvSpPr txBox="1">
            <a:spLocks noChangeArrowheads="1"/>
          </p:cNvSpPr>
          <p:nvPr/>
        </p:nvSpPr>
        <p:spPr bwMode="auto">
          <a:xfrm>
            <a:off x="642938" y="4924425"/>
            <a:ext cx="8001000" cy="608013"/>
          </a:xfrm>
          <a:prstGeom prst="rect">
            <a:avLst/>
          </a:prstGeom>
          <a:noFill/>
          <a:ln w="9525">
            <a:noFill/>
            <a:miter lim="800000"/>
            <a:headEnd/>
            <a:tailEnd/>
          </a:ln>
        </p:spPr>
        <p:txBody>
          <a:bodyPr>
            <a:spAutoFit/>
          </a:bodyPr>
          <a:lstStyle/>
          <a:p>
            <a:pPr marL="358775" indent="-358775" algn="l" eaLnBrk="1" hangingPunct="1">
              <a:lnSpc>
                <a:spcPct val="120000"/>
              </a:lnSpc>
              <a:spcBef>
                <a:spcPts val="1200"/>
              </a:spcBef>
              <a:buClr>
                <a:schemeClr val="accent2"/>
              </a:buClr>
              <a:buSzPct val="85000"/>
              <a:buFont typeface="Wingdings" pitchFamily="2" charset="2"/>
              <a:buNone/>
              <a:defRPr/>
            </a:pPr>
            <a:r>
              <a:rPr lang="en-US" altLang="zh-CN" sz="2800" b="1" kern="0" dirty="0">
                <a:solidFill>
                  <a:srgbClr val="000066"/>
                </a:solidFill>
                <a:latin typeface="Times New Roman" pitchFamily="18" charset="0"/>
                <a:ea typeface="楷体_GB2312" pitchFamily="49" charset="-122"/>
              </a:rPr>
              <a:t>	</a:t>
            </a:r>
            <a:r>
              <a:rPr lang="en-US" altLang="zh-CN" sz="2400" b="1" kern="0" dirty="0" err="1">
                <a:solidFill>
                  <a:srgbClr val="000066"/>
                </a:solidFill>
                <a:latin typeface="Times New Roman" pitchFamily="18" charset="0"/>
                <a:ea typeface="楷体_GB2312" pitchFamily="49" charset="-122"/>
              </a:rPr>
              <a:t>R</a:t>
            </a:r>
            <a:r>
              <a:rPr lang="en-US" altLang="zh-CN" sz="2400" b="1" i="1" kern="0" baseline="-25000" dirty="0" err="1">
                <a:solidFill>
                  <a:srgbClr val="000066"/>
                </a:solidFill>
                <a:latin typeface="Times New Roman" pitchFamily="18" charset="0"/>
                <a:ea typeface="楷体_GB2312" pitchFamily="49" charset="-122"/>
              </a:rPr>
              <a:t>i</a:t>
            </a:r>
            <a:r>
              <a:rPr lang="zh-CN" altLang="en-US" sz="2800" b="1" kern="0" dirty="0">
                <a:solidFill>
                  <a:srgbClr val="000066"/>
                </a:solidFill>
                <a:latin typeface="Times New Roman" pitchFamily="18" charset="0"/>
                <a:ea typeface="楷体_GB2312" pitchFamily="49" charset="-122"/>
              </a:rPr>
              <a:t>为</a:t>
            </a:r>
            <a:r>
              <a:rPr lang="zh-CN" altLang="en-US" sz="2800" b="1" kern="0" dirty="0">
                <a:solidFill>
                  <a:srgbClr val="0000FF"/>
                </a:solidFill>
                <a:latin typeface="Times New Roman" pitchFamily="18" charset="0"/>
                <a:ea typeface="楷体_GB2312" pitchFamily="49" charset="-122"/>
              </a:rPr>
              <a:t>控制顶点。</a:t>
            </a:r>
            <a:endParaRPr lang="en-US" altLang="zh-CN" sz="2800" b="1" kern="0" dirty="0">
              <a:latin typeface="Times New Roman" pitchFamily="18" charset="0"/>
              <a:ea typeface="楷体_GB2312" pitchFamily="49" charset="-122"/>
            </a:endParaRPr>
          </a:p>
        </p:txBody>
      </p:sp>
      <p:sp>
        <p:nvSpPr>
          <p:cNvPr id="11272" name="TextBox 8"/>
          <p:cNvSpPr txBox="1">
            <a:spLocks noChangeArrowheads="1"/>
          </p:cNvSpPr>
          <p:nvPr/>
        </p:nvSpPr>
        <p:spPr bwMode="auto">
          <a:xfrm>
            <a:off x="5572125" y="3214688"/>
            <a:ext cx="2714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i="1">
                <a:latin typeface="Times New Roman" panose="02020603050405020304" pitchFamily="18" charset="0"/>
                <a:cs typeface="Times New Roman" panose="02020603050405020304" pitchFamily="18" charset="0"/>
              </a:rPr>
              <a:t>U</a:t>
            </a:r>
            <a:r>
              <a:rPr lang="en-US" altLang="zh-CN" sz="2400" i="1" baseline="-25000">
                <a:latin typeface="Times New Roman" panose="02020603050405020304" pitchFamily="18" charset="0"/>
                <a:cs typeface="Times New Roman" panose="02020603050405020304" pitchFamily="18" charset="0"/>
              </a:rPr>
              <a:t>min</a:t>
            </a:r>
            <a:r>
              <a:rPr lang="en-US" altLang="zh-CN" sz="2400" i="1">
                <a:latin typeface="Times New Roman" panose="02020603050405020304" pitchFamily="18" charset="0"/>
                <a:cs typeface="Times New Roman" panose="02020603050405020304" pitchFamily="18" charset="0"/>
              </a:rPr>
              <a:t>≤U ≤ U</a:t>
            </a:r>
            <a:r>
              <a:rPr lang="en-US" altLang="zh-CN" sz="2400" i="1" baseline="-25000">
                <a:latin typeface="Times New Roman" panose="02020603050405020304" pitchFamily="18" charset="0"/>
                <a:cs typeface="Times New Roman" panose="02020603050405020304" pitchFamily="18" charset="0"/>
              </a:rPr>
              <a:t>man</a:t>
            </a:r>
            <a:endParaRPr lang="zh-CN" altLang="en-US" sz="2400" i="1">
              <a:latin typeface="Times New Roman" panose="02020603050405020304" pitchFamily="18" charset="0"/>
              <a:cs typeface="Times New Roman" panose="02020603050405020304" pitchFamily="18" charset="0"/>
            </a:endParaRPr>
          </a:p>
        </p:txBody>
      </p:sp>
      <p:sp>
        <p:nvSpPr>
          <p:cNvPr id="11273" name="TextBox 9"/>
          <p:cNvSpPr txBox="1">
            <a:spLocks noChangeArrowheads="1"/>
          </p:cNvSpPr>
          <p:nvPr/>
        </p:nvSpPr>
        <p:spPr bwMode="auto">
          <a:xfrm>
            <a:off x="5572125" y="3929063"/>
            <a:ext cx="2714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i="1">
                <a:latin typeface="Times New Roman" panose="02020603050405020304" pitchFamily="18" charset="0"/>
                <a:cs typeface="Times New Roman" panose="02020603050405020304" pitchFamily="18" charset="0"/>
              </a:rPr>
              <a:t>1 ≤ k ≤  n+1</a:t>
            </a:r>
            <a:endParaRPr lang="zh-CN" altLang="en-US" sz="2800" i="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2"/>
          <p:cNvSpPr>
            <a:spLocks noGrp="1" noChangeArrowheads="1"/>
          </p:cNvSpPr>
          <p:nvPr>
            <p:ph type="title"/>
          </p:nvPr>
        </p:nvSpPr>
        <p:spPr/>
        <p:txBody>
          <a:bodyPr/>
          <a:lstStyle/>
          <a:p>
            <a:pPr eaLnBrk="1" hangingPunct="1"/>
            <a:r>
              <a:rPr lang="en-US" altLang="zh-CN" smtClean="0"/>
              <a:t>B-</a:t>
            </a:r>
            <a:r>
              <a:rPr lang="zh-CN" altLang="en-US" smtClean="0"/>
              <a:t>样条曲线的定义</a:t>
            </a:r>
          </a:p>
        </p:txBody>
      </p:sp>
      <p:sp>
        <p:nvSpPr>
          <p:cNvPr id="12295" name="Rectangle 3"/>
          <p:cNvSpPr>
            <a:spLocks noGrp="1" noChangeArrowheads="1"/>
          </p:cNvSpPr>
          <p:nvPr>
            <p:ph idx="1"/>
          </p:nvPr>
        </p:nvSpPr>
        <p:spPr>
          <a:xfrm>
            <a:off x="428625" y="1214438"/>
            <a:ext cx="8001000" cy="609600"/>
          </a:xfrm>
        </p:spPr>
        <p:txBody>
          <a:bodyPr/>
          <a:lstStyle/>
          <a:p>
            <a:pPr eaLnBrk="1" hangingPunct="1">
              <a:buFont typeface="Wingdings" pitchFamily="2" charset="2"/>
              <a:buNone/>
            </a:pPr>
            <a:r>
              <a:rPr lang="en-US" altLang="zh-CN"/>
              <a:t>	</a:t>
            </a:r>
            <a:r>
              <a:rPr lang="en-US" altLang="zh-CN" i="1"/>
              <a:t>N</a:t>
            </a:r>
            <a:r>
              <a:rPr lang="en-US" altLang="zh-CN" i="1" baseline="-25000"/>
              <a:t>i</a:t>
            </a:r>
            <a:r>
              <a:rPr lang="en-US" altLang="zh-CN" baseline="-25000"/>
              <a:t>, </a:t>
            </a:r>
            <a:r>
              <a:rPr lang="en-US" altLang="zh-CN" i="1" baseline="-25000"/>
              <a:t>k</a:t>
            </a:r>
            <a:r>
              <a:rPr lang="en-US" altLang="zh-CN"/>
              <a:t>(</a:t>
            </a:r>
            <a:r>
              <a:rPr lang="en-US" altLang="zh-CN" i="1"/>
              <a:t>u</a:t>
            </a:r>
            <a:r>
              <a:rPr lang="en-US" altLang="zh-CN"/>
              <a:t>)</a:t>
            </a:r>
            <a:r>
              <a:t>为单位化的</a:t>
            </a:r>
            <a:r>
              <a:rPr lang="en-US" altLang="zh-CN">
                <a:solidFill>
                  <a:srgbClr val="0000FF"/>
                </a:solidFill>
              </a:rPr>
              <a:t>B-</a:t>
            </a:r>
            <a:r>
              <a:rPr>
                <a:solidFill>
                  <a:srgbClr val="0000FF"/>
                </a:solidFill>
              </a:rPr>
              <a:t>样条基函数</a:t>
            </a:r>
            <a:r>
              <a:t>：</a:t>
            </a:r>
            <a:endParaRPr lang="en-US" altLang="zh-CN"/>
          </a:p>
        </p:txBody>
      </p:sp>
      <p:sp>
        <p:nvSpPr>
          <p:cNvPr id="12296" name="Rectangle 4"/>
          <p:cNvSpPr>
            <a:spLocks noChangeArrowheads="1"/>
          </p:cNvSpPr>
          <p:nvPr/>
        </p:nvSpPr>
        <p:spPr bwMode="auto">
          <a:xfrm>
            <a:off x="0" y="2805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12290" name="Object 6"/>
          <p:cNvGraphicFramePr>
            <a:graphicFrameLocks noChangeAspect="1"/>
          </p:cNvGraphicFramePr>
          <p:nvPr/>
        </p:nvGraphicFramePr>
        <p:xfrm>
          <a:off x="785813" y="1857375"/>
          <a:ext cx="4243387" cy="1295400"/>
        </p:xfrm>
        <a:graphic>
          <a:graphicData uri="http://schemas.openxmlformats.org/presentationml/2006/ole">
            <mc:AlternateContent xmlns:mc="http://schemas.openxmlformats.org/markup-compatibility/2006">
              <mc:Choice xmlns:v="urn:schemas-microsoft-com:vml" Requires="v">
                <p:oleObj spid="_x0000_s12326" name="Equation" r:id="rId4" imgW="1574640" imgH="482400" progId="Equation.3">
                  <p:embed/>
                </p:oleObj>
              </mc:Choice>
              <mc:Fallback>
                <p:oleObj name="Equation" r:id="rId4" imgW="1574640" imgH="4824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813" y="1857375"/>
                        <a:ext cx="4243387"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1" name="Object 7"/>
          <p:cNvGraphicFramePr>
            <a:graphicFrameLocks noChangeAspect="1"/>
          </p:cNvGraphicFramePr>
          <p:nvPr/>
        </p:nvGraphicFramePr>
        <p:xfrm>
          <a:off x="714375" y="3214688"/>
          <a:ext cx="8305800" cy="1785937"/>
        </p:xfrm>
        <a:graphic>
          <a:graphicData uri="http://schemas.openxmlformats.org/presentationml/2006/ole">
            <mc:AlternateContent xmlns:mc="http://schemas.openxmlformats.org/markup-compatibility/2006">
              <mc:Choice xmlns:v="urn:schemas-microsoft-com:vml" Requires="v">
                <p:oleObj spid="_x0000_s12327" name="Equation" r:id="rId6" imgW="3073320" imgH="660240" progId="Equation.3">
                  <p:embed/>
                </p:oleObj>
              </mc:Choice>
              <mc:Fallback>
                <p:oleObj name="Equation" r:id="rId6" imgW="3073320" imgH="66024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375" y="3214688"/>
                        <a:ext cx="8305800" cy="178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 name="Object 8"/>
          <p:cNvGraphicFramePr>
            <a:graphicFrameLocks noChangeAspect="1"/>
          </p:cNvGraphicFramePr>
          <p:nvPr/>
        </p:nvGraphicFramePr>
        <p:xfrm>
          <a:off x="3071813" y="4429125"/>
          <a:ext cx="895350" cy="954088"/>
        </p:xfrm>
        <a:graphic>
          <a:graphicData uri="http://schemas.openxmlformats.org/presentationml/2006/ole">
            <mc:AlternateContent xmlns:mc="http://schemas.openxmlformats.org/markup-compatibility/2006">
              <mc:Choice xmlns:v="urn:schemas-microsoft-com:vml" Requires="v">
                <p:oleObj spid="_x0000_s12328" name="公式" r:id="rId8" imgW="368280" imgH="393480" progId="Equation.3">
                  <p:embed/>
                </p:oleObj>
              </mc:Choice>
              <mc:Fallback>
                <p:oleObj name="公式" r:id="rId8" imgW="368280" imgH="39348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71813" y="4429125"/>
                        <a:ext cx="89535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3" name="Object 9"/>
          <p:cNvGraphicFramePr>
            <a:graphicFrameLocks noChangeAspect="1"/>
          </p:cNvGraphicFramePr>
          <p:nvPr/>
        </p:nvGraphicFramePr>
        <p:xfrm>
          <a:off x="146050" y="5500688"/>
          <a:ext cx="8855075" cy="785812"/>
        </p:xfrm>
        <a:graphic>
          <a:graphicData uri="http://schemas.openxmlformats.org/presentationml/2006/ole">
            <mc:AlternateContent xmlns:mc="http://schemas.openxmlformats.org/markup-compatibility/2006">
              <mc:Choice xmlns:v="urn:schemas-microsoft-com:vml" Requires="v">
                <p:oleObj spid="_x0000_s12329" name="Equation" r:id="rId10" imgW="2590560" imgH="228600" progId="Equation.3">
                  <p:embed/>
                </p:oleObj>
              </mc:Choice>
              <mc:Fallback>
                <p:oleObj name="Equation" r:id="rId10" imgW="2590560" imgH="2286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6050" y="5500688"/>
                        <a:ext cx="8855075"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3"/>
          <p:cNvSpPr txBox="1">
            <a:spLocks noChangeArrowheads="1"/>
          </p:cNvSpPr>
          <p:nvPr/>
        </p:nvSpPr>
        <p:spPr bwMode="auto">
          <a:xfrm>
            <a:off x="1000125" y="4605338"/>
            <a:ext cx="2143125" cy="609600"/>
          </a:xfrm>
          <a:prstGeom prst="rect">
            <a:avLst/>
          </a:prstGeom>
          <a:noFill/>
          <a:ln w="9525">
            <a:noFill/>
            <a:miter lim="800000"/>
            <a:headEnd/>
            <a:tailEnd/>
          </a:ln>
        </p:spPr>
        <p:txBody>
          <a:bodyPr>
            <a:spAutoFit/>
          </a:bodyPr>
          <a:lstStyle/>
          <a:p>
            <a:pPr marL="358775" indent="-358775" algn="l" eaLnBrk="1" hangingPunct="1">
              <a:lnSpc>
                <a:spcPct val="120000"/>
              </a:lnSpc>
              <a:spcBef>
                <a:spcPts val="1200"/>
              </a:spcBef>
              <a:buClr>
                <a:schemeClr val="accent2"/>
              </a:buClr>
              <a:buSzPct val="85000"/>
              <a:buFont typeface="Wingdings" pitchFamily="2" charset="2"/>
              <a:buNone/>
              <a:defRPr/>
            </a:pPr>
            <a:r>
              <a:rPr lang="en-US" altLang="zh-CN" sz="2800" b="1" kern="0" dirty="0">
                <a:solidFill>
                  <a:srgbClr val="000066"/>
                </a:solidFill>
                <a:latin typeface="Times New Roman" pitchFamily="18" charset="0"/>
                <a:ea typeface="楷体_GB2312" pitchFamily="49" charset="-122"/>
              </a:rPr>
              <a:t>	</a:t>
            </a:r>
            <a:r>
              <a:rPr lang="zh-CN" altLang="en-US" sz="2800" b="1" kern="0" dirty="0">
                <a:solidFill>
                  <a:srgbClr val="000066"/>
                </a:solidFill>
                <a:latin typeface="Times New Roman" pitchFamily="18" charset="0"/>
                <a:ea typeface="楷体_GB2312" pitchFamily="49" charset="-122"/>
              </a:rPr>
              <a:t>并约定：</a:t>
            </a:r>
            <a:endParaRPr lang="en-US" altLang="zh-CN" sz="2800" b="1" kern="0" dirty="0">
              <a:solidFill>
                <a:srgbClr val="000066"/>
              </a:solidFill>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26978" name="Picture 2" descr="http://www.cs.mtu.edu/~shene/COURSES/cs3621/NOTES/spline/B-spline/bs-basis-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077072"/>
            <a:ext cx="6575497" cy="135798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23528" y="1720840"/>
            <a:ext cx="8568952" cy="2031325"/>
          </a:xfrm>
          <a:prstGeom prst="rect">
            <a:avLst/>
          </a:prstGeom>
        </p:spPr>
        <p:txBody>
          <a:bodyPr wrap="square">
            <a:spAutoFit/>
          </a:bodyPr>
          <a:lstStyle/>
          <a:p>
            <a:r>
              <a:rPr lang="zh-CN" altLang="en-US" dirty="0">
                <a:solidFill>
                  <a:srgbClr val="000000"/>
                </a:solidFill>
                <a:latin typeface="Verdana" panose="020B0604030504040204" pitchFamily="34" charset="0"/>
              </a:rPr>
              <a:t>上述公式通常称为</a:t>
            </a:r>
            <a:r>
              <a:rPr lang="en-US" altLang="zh-CN" i="1" dirty="0">
                <a:solidFill>
                  <a:srgbClr val="000000"/>
                </a:solidFill>
                <a:latin typeface="Verdana" panose="020B0604030504040204" pitchFamily="34" charset="0"/>
              </a:rPr>
              <a:t>Cox-de Boor</a:t>
            </a:r>
            <a:r>
              <a:rPr lang="zh-CN" altLang="en-US" dirty="0">
                <a:solidFill>
                  <a:srgbClr val="000000"/>
                </a:solidFill>
                <a:latin typeface="Verdana" panose="020B0604030504040204" pitchFamily="34" charset="0"/>
              </a:rPr>
              <a:t>递归公式。 这个定义看起来很复杂；但是不难理解。如果次数（</a:t>
            </a:r>
            <a:r>
              <a:rPr lang="en-US" altLang="zh-CN" dirty="0">
                <a:solidFill>
                  <a:srgbClr val="000000"/>
                </a:solidFill>
                <a:latin typeface="Verdana" panose="020B0604030504040204" pitchFamily="34" charset="0"/>
              </a:rPr>
              <a:t>degree</a:t>
            </a:r>
            <a:r>
              <a:rPr lang="zh-CN" altLang="en-US" dirty="0">
                <a:solidFill>
                  <a:srgbClr val="000000"/>
                </a:solidFill>
                <a:latin typeface="Verdana" panose="020B0604030504040204" pitchFamily="34" charset="0"/>
              </a:rPr>
              <a:t>）为零（即， </a:t>
            </a:r>
            <a:r>
              <a:rPr lang="en-US" altLang="zh-CN" i="1" dirty="0">
                <a:solidFill>
                  <a:srgbClr val="000000"/>
                </a:solidFill>
                <a:latin typeface="Verdana" panose="020B0604030504040204" pitchFamily="34" charset="0"/>
              </a:rPr>
              <a:t>p</a:t>
            </a:r>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 0</a:t>
            </a:r>
            <a:r>
              <a:rPr lang="zh-CN" altLang="en-US" dirty="0">
                <a:solidFill>
                  <a:srgbClr val="000000"/>
                </a:solidFill>
                <a:latin typeface="Verdana" panose="020B0604030504040204" pitchFamily="34" charset="0"/>
              </a:rPr>
              <a:t>），这些基函数都是阶梯函数，这也是第一个表达式所表明的。即，如果</a:t>
            </a:r>
            <a:r>
              <a:rPr lang="en-US" altLang="zh-CN" i="1" dirty="0">
                <a:solidFill>
                  <a:srgbClr val="000000"/>
                </a:solidFill>
                <a:latin typeface="Verdana" panose="020B0604030504040204" pitchFamily="34" charset="0"/>
              </a:rPr>
              <a:t>u</a:t>
            </a:r>
            <a:r>
              <a:rPr lang="zh-CN" altLang="en-US" dirty="0">
                <a:solidFill>
                  <a:srgbClr val="000000"/>
                </a:solidFill>
                <a:latin typeface="Verdana" panose="020B0604030504040204" pitchFamily="34" charset="0"/>
              </a:rPr>
              <a:t>是在第</a:t>
            </a:r>
            <a:r>
              <a:rPr lang="en-US" altLang="zh-CN" i="1" dirty="0" err="1">
                <a:solidFill>
                  <a:srgbClr val="000000"/>
                </a:solidFill>
                <a:latin typeface="Verdana" panose="020B0604030504040204" pitchFamily="34" charset="0"/>
              </a:rPr>
              <a:t>i</a:t>
            </a:r>
            <a:r>
              <a:rPr lang="zh-CN" altLang="en-US" dirty="0">
                <a:solidFill>
                  <a:srgbClr val="000000"/>
                </a:solidFill>
                <a:latin typeface="Verdana" panose="020B0604030504040204" pitchFamily="34" charset="0"/>
              </a:rPr>
              <a:t>个节点区间</a:t>
            </a:r>
            <a:r>
              <a:rPr lang="en-US" altLang="zh-CN" dirty="0">
                <a:solidFill>
                  <a:srgbClr val="000000"/>
                </a:solidFill>
                <a:latin typeface="Verdana" panose="020B0604030504040204" pitchFamily="34" charset="0"/>
              </a:rPr>
              <a:t>[</a:t>
            </a:r>
            <a:r>
              <a:rPr lang="en-US" altLang="zh-CN" i="1" dirty="0" err="1">
                <a:solidFill>
                  <a:srgbClr val="000000"/>
                </a:solidFill>
                <a:latin typeface="Verdana" panose="020B0604030504040204" pitchFamily="34" charset="0"/>
              </a:rPr>
              <a:t>u</a:t>
            </a:r>
            <a:r>
              <a:rPr lang="en-US" altLang="zh-CN" i="1" baseline="-25000" dirty="0" err="1">
                <a:solidFill>
                  <a:srgbClr val="000000"/>
                </a:solidFill>
                <a:latin typeface="Verdana" panose="020B0604030504040204" pitchFamily="34" charset="0"/>
              </a:rPr>
              <a:t>i</a:t>
            </a:r>
            <a:r>
              <a:rPr lang="en-US" altLang="zh-CN" dirty="0">
                <a:solidFill>
                  <a:srgbClr val="000000"/>
                </a:solidFill>
                <a:latin typeface="Verdana" panose="020B0604030504040204" pitchFamily="34" charset="0"/>
              </a:rPr>
              <a:t>, </a:t>
            </a:r>
            <a:r>
              <a:rPr lang="en-US" altLang="zh-CN" i="1" dirty="0">
                <a:solidFill>
                  <a:srgbClr val="000000"/>
                </a:solidFill>
                <a:latin typeface="Verdana" panose="020B0604030504040204" pitchFamily="34" charset="0"/>
              </a:rPr>
              <a:t>u</a:t>
            </a:r>
            <a:r>
              <a:rPr lang="en-US" altLang="zh-CN" i="1" baseline="-25000" dirty="0">
                <a:solidFill>
                  <a:srgbClr val="000000"/>
                </a:solidFill>
                <a:latin typeface="Verdana" panose="020B0604030504040204" pitchFamily="34" charset="0"/>
              </a:rPr>
              <a:t>i</a:t>
            </a:r>
            <a:r>
              <a:rPr lang="en-US" altLang="zh-CN" baseline="-25000" dirty="0">
                <a:solidFill>
                  <a:srgbClr val="000000"/>
                </a:solidFill>
                <a:latin typeface="Verdana" panose="020B0604030504040204" pitchFamily="34" charset="0"/>
              </a:rPr>
              <a:t>+1</a:t>
            </a:r>
            <a:r>
              <a:rPr lang="en-US" altLang="zh-CN"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上基函数</a:t>
            </a:r>
            <a:r>
              <a:rPr lang="en-US" altLang="zh-CN" i="1" dirty="0">
                <a:solidFill>
                  <a:srgbClr val="000000"/>
                </a:solidFill>
                <a:latin typeface="Verdana" panose="020B0604030504040204" pitchFamily="34" charset="0"/>
              </a:rPr>
              <a:t>N</a:t>
            </a:r>
            <a:r>
              <a:rPr lang="en-US" altLang="zh-CN" i="1" baseline="-25000" dirty="0">
                <a:solidFill>
                  <a:srgbClr val="000000"/>
                </a:solidFill>
                <a:latin typeface="Verdana" panose="020B0604030504040204" pitchFamily="34" charset="0"/>
              </a:rPr>
              <a:t>i</a:t>
            </a:r>
            <a:r>
              <a:rPr lang="en-US" altLang="zh-CN" baseline="-25000" dirty="0">
                <a:solidFill>
                  <a:srgbClr val="000000"/>
                </a:solidFill>
                <a:latin typeface="Verdana" panose="020B0604030504040204" pitchFamily="34" charset="0"/>
              </a:rPr>
              <a:t>,0</a:t>
            </a:r>
            <a:r>
              <a:rPr lang="en-US" altLang="zh-CN" dirty="0">
                <a:solidFill>
                  <a:srgbClr val="000000"/>
                </a:solidFill>
                <a:latin typeface="Verdana" panose="020B0604030504040204" pitchFamily="34" charset="0"/>
              </a:rPr>
              <a:t>(</a:t>
            </a:r>
            <a:r>
              <a:rPr lang="en-US" altLang="zh-CN" i="1" dirty="0">
                <a:solidFill>
                  <a:srgbClr val="000000"/>
                </a:solidFill>
                <a:latin typeface="Verdana" panose="020B0604030504040204" pitchFamily="34" charset="0"/>
              </a:rPr>
              <a:t>u</a:t>
            </a:r>
            <a:r>
              <a:rPr lang="en-US" altLang="zh-CN"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是</a:t>
            </a:r>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 例如，如果我们有四个节点</a:t>
            </a:r>
            <a:r>
              <a:rPr lang="en-US" altLang="zh-CN" i="1" dirty="0">
                <a:solidFill>
                  <a:srgbClr val="000000"/>
                </a:solidFill>
                <a:latin typeface="Verdana" panose="020B0604030504040204" pitchFamily="34" charset="0"/>
              </a:rPr>
              <a:t>u</a:t>
            </a:r>
            <a:r>
              <a:rPr lang="en-US" altLang="zh-CN" baseline="-25000" dirty="0">
                <a:solidFill>
                  <a:srgbClr val="000000"/>
                </a:solidFill>
                <a:latin typeface="Verdana" panose="020B0604030504040204" pitchFamily="34" charset="0"/>
              </a:rPr>
              <a:t>0</a:t>
            </a:r>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 0, </a:t>
            </a:r>
            <a:r>
              <a:rPr lang="en-US" altLang="zh-CN" i="1" dirty="0">
                <a:solidFill>
                  <a:srgbClr val="000000"/>
                </a:solidFill>
                <a:latin typeface="Verdana" panose="020B0604030504040204" pitchFamily="34" charset="0"/>
              </a:rPr>
              <a:t>u</a:t>
            </a:r>
            <a:r>
              <a:rPr lang="en-US" altLang="zh-CN" baseline="-25000"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 1, </a:t>
            </a:r>
            <a:r>
              <a:rPr lang="en-US" altLang="zh-CN" i="1" dirty="0">
                <a:solidFill>
                  <a:srgbClr val="000000"/>
                </a:solidFill>
                <a:latin typeface="Verdana" panose="020B0604030504040204" pitchFamily="34" charset="0"/>
              </a:rPr>
              <a:t>u</a:t>
            </a:r>
            <a:r>
              <a:rPr lang="en-US" altLang="zh-CN" baseline="-25000" dirty="0">
                <a:solidFill>
                  <a:srgbClr val="000000"/>
                </a:solidFill>
                <a:latin typeface="Verdana" panose="020B0604030504040204" pitchFamily="34" charset="0"/>
              </a:rPr>
              <a:t>2</a:t>
            </a:r>
            <a:r>
              <a:rPr lang="en-US" altLang="zh-CN" dirty="0">
                <a:solidFill>
                  <a:srgbClr val="000000"/>
                </a:solidFill>
                <a:latin typeface="Verdana" panose="020B0604030504040204" pitchFamily="34" charset="0"/>
              </a:rPr>
              <a:t>= 2</a:t>
            </a:r>
            <a:r>
              <a:rPr lang="zh-CN" altLang="en-US" dirty="0">
                <a:solidFill>
                  <a:srgbClr val="000000"/>
                </a:solidFill>
                <a:latin typeface="Verdana" panose="020B0604030504040204" pitchFamily="34" charset="0"/>
              </a:rPr>
              <a:t>和 </a:t>
            </a:r>
            <a:r>
              <a:rPr lang="en-US" altLang="zh-CN" i="1" dirty="0">
                <a:solidFill>
                  <a:srgbClr val="000000"/>
                </a:solidFill>
                <a:latin typeface="Verdana" panose="020B0604030504040204" pitchFamily="34" charset="0"/>
              </a:rPr>
              <a:t>u</a:t>
            </a:r>
            <a:r>
              <a:rPr lang="en-US" altLang="zh-CN" baseline="-25000"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 3, </a:t>
            </a:r>
            <a:r>
              <a:rPr lang="zh-CN" altLang="en-US" dirty="0">
                <a:solidFill>
                  <a:srgbClr val="000000"/>
                </a:solidFill>
                <a:latin typeface="Verdana" panose="020B0604030504040204" pitchFamily="34" charset="0"/>
              </a:rPr>
              <a:t>节点区间 </a:t>
            </a:r>
            <a:r>
              <a:rPr lang="en-US" altLang="zh-CN" dirty="0">
                <a:solidFill>
                  <a:srgbClr val="000000"/>
                </a:solidFill>
                <a:latin typeface="Verdana" panose="020B0604030504040204" pitchFamily="34" charset="0"/>
              </a:rPr>
              <a:t>0, 1 </a:t>
            </a:r>
            <a:r>
              <a:rPr lang="zh-CN" altLang="en-US" dirty="0">
                <a:solidFill>
                  <a:srgbClr val="000000"/>
                </a:solidFill>
                <a:latin typeface="Verdana" panose="020B0604030504040204" pitchFamily="34" charset="0"/>
              </a:rPr>
              <a:t>和</a:t>
            </a:r>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是</a:t>
            </a:r>
            <a:r>
              <a:rPr lang="en-US" altLang="zh-CN" dirty="0">
                <a:solidFill>
                  <a:srgbClr val="000000"/>
                </a:solidFill>
                <a:latin typeface="Verdana" panose="020B0604030504040204" pitchFamily="34" charset="0"/>
              </a:rPr>
              <a:t>[0,1), [1,2), [2,3)</a:t>
            </a:r>
            <a:r>
              <a:rPr lang="zh-CN" altLang="en-US" dirty="0">
                <a:solidFill>
                  <a:srgbClr val="000000"/>
                </a:solidFill>
                <a:latin typeface="Verdana" panose="020B0604030504040204" pitchFamily="34" charset="0"/>
              </a:rPr>
              <a:t>，</a:t>
            </a:r>
            <a:r>
              <a:rPr lang="en-US" altLang="zh-CN" dirty="0">
                <a:solidFill>
                  <a:srgbClr val="000000"/>
                </a:solidFill>
                <a:latin typeface="Verdana" panose="020B0604030504040204" pitchFamily="34" charset="0"/>
              </a:rPr>
              <a:t>0</a:t>
            </a:r>
            <a:r>
              <a:rPr lang="zh-CN" altLang="en-US" dirty="0">
                <a:solidFill>
                  <a:srgbClr val="000000"/>
                </a:solidFill>
                <a:latin typeface="Verdana" panose="020B0604030504040204" pitchFamily="34" charset="0"/>
              </a:rPr>
              <a:t>次基函数是</a:t>
            </a:r>
            <a:r>
              <a:rPr lang="en-US" altLang="zh-CN" i="1" dirty="0">
                <a:solidFill>
                  <a:srgbClr val="000000"/>
                </a:solidFill>
                <a:latin typeface="Verdana" panose="020B0604030504040204" pitchFamily="34" charset="0"/>
              </a:rPr>
              <a:t>N</a:t>
            </a:r>
            <a:r>
              <a:rPr lang="en-US" altLang="zh-CN" baseline="-25000" dirty="0">
                <a:solidFill>
                  <a:srgbClr val="000000"/>
                </a:solidFill>
                <a:latin typeface="Verdana" panose="020B0604030504040204" pitchFamily="34" charset="0"/>
              </a:rPr>
              <a:t>0,0</a:t>
            </a:r>
            <a:r>
              <a:rPr lang="en-US" altLang="zh-CN" dirty="0">
                <a:solidFill>
                  <a:srgbClr val="000000"/>
                </a:solidFill>
                <a:latin typeface="Verdana" panose="020B0604030504040204" pitchFamily="34" charset="0"/>
              </a:rPr>
              <a:t>(</a:t>
            </a:r>
            <a:r>
              <a:rPr lang="en-US" altLang="zh-CN" i="1" dirty="0">
                <a:solidFill>
                  <a:srgbClr val="000000"/>
                </a:solidFill>
                <a:latin typeface="Verdana" panose="020B0604030504040204" pitchFamily="34" charset="0"/>
              </a:rPr>
              <a:t>u</a:t>
            </a:r>
            <a:r>
              <a:rPr lang="en-US" altLang="zh-CN" dirty="0">
                <a:solidFill>
                  <a:srgbClr val="000000"/>
                </a:solidFill>
                <a:latin typeface="Verdana" panose="020B0604030504040204" pitchFamily="34" charset="0"/>
              </a:rPr>
              <a:t>) = 1 </a:t>
            </a:r>
            <a:r>
              <a:rPr lang="zh-CN" altLang="en-US" dirty="0">
                <a:solidFill>
                  <a:srgbClr val="000000"/>
                </a:solidFill>
                <a:latin typeface="Verdana" panose="020B0604030504040204" pitchFamily="34" charset="0"/>
              </a:rPr>
              <a:t>在 </a:t>
            </a:r>
            <a:r>
              <a:rPr lang="en-US" altLang="zh-CN" dirty="0">
                <a:solidFill>
                  <a:srgbClr val="000000"/>
                </a:solidFill>
                <a:latin typeface="Verdana" panose="020B0604030504040204" pitchFamily="34" charset="0"/>
              </a:rPr>
              <a:t>[0,1) </a:t>
            </a:r>
            <a:r>
              <a:rPr lang="zh-CN" altLang="en-US" dirty="0">
                <a:solidFill>
                  <a:srgbClr val="000000"/>
                </a:solidFill>
                <a:latin typeface="Verdana" panose="020B0604030504040204" pitchFamily="34" charset="0"/>
              </a:rPr>
              <a:t>，在其它区间是</a:t>
            </a:r>
            <a:r>
              <a:rPr lang="en-US" altLang="zh-CN" dirty="0">
                <a:solidFill>
                  <a:srgbClr val="000000"/>
                </a:solidFill>
                <a:latin typeface="Verdana" panose="020B0604030504040204" pitchFamily="34" charset="0"/>
              </a:rPr>
              <a:t>0</a:t>
            </a:r>
            <a:r>
              <a:rPr lang="zh-CN" altLang="en-US" dirty="0">
                <a:solidFill>
                  <a:srgbClr val="000000"/>
                </a:solidFill>
                <a:latin typeface="Verdana" panose="020B0604030504040204" pitchFamily="34" charset="0"/>
              </a:rPr>
              <a:t>；</a:t>
            </a:r>
            <a:r>
              <a:rPr lang="en-US" altLang="zh-CN" i="1" dirty="0">
                <a:solidFill>
                  <a:srgbClr val="000000"/>
                </a:solidFill>
                <a:latin typeface="Verdana" panose="020B0604030504040204" pitchFamily="34" charset="0"/>
              </a:rPr>
              <a:t>N</a:t>
            </a:r>
            <a:r>
              <a:rPr lang="en-US" altLang="zh-CN" baseline="-25000" dirty="0">
                <a:solidFill>
                  <a:srgbClr val="000000"/>
                </a:solidFill>
                <a:latin typeface="Verdana" panose="020B0604030504040204" pitchFamily="34" charset="0"/>
              </a:rPr>
              <a:t>1,0</a:t>
            </a:r>
            <a:r>
              <a:rPr lang="en-US" altLang="zh-CN" dirty="0">
                <a:solidFill>
                  <a:srgbClr val="000000"/>
                </a:solidFill>
                <a:latin typeface="Verdana" panose="020B0604030504040204" pitchFamily="34" charset="0"/>
              </a:rPr>
              <a:t>(</a:t>
            </a:r>
            <a:r>
              <a:rPr lang="en-US" altLang="zh-CN" i="1" dirty="0">
                <a:solidFill>
                  <a:srgbClr val="000000"/>
                </a:solidFill>
                <a:latin typeface="Verdana" panose="020B0604030504040204" pitchFamily="34" charset="0"/>
              </a:rPr>
              <a:t>u</a:t>
            </a:r>
            <a:r>
              <a:rPr lang="en-US" altLang="zh-CN" dirty="0">
                <a:solidFill>
                  <a:srgbClr val="000000"/>
                </a:solidFill>
                <a:latin typeface="Verdana" panose="020B0604030504040204" pitchFamily="34" charset="0"/>
              </a:rPr>
              <a:t>) = 1 </a:t>
            </a:r>
            <a:r>
              <a:rPr lang="zh-CN" altLang="en-US" dirty="0">
                <a:solidFill>
                  <a:srgbClr val="000000"/>
                </a:solidFill>
                <a:latin typeface="Verdana" panose="020B0604030504040204" pitchFamily="34" charset="0"/>
              </a:rPr>
              <a:t>在 </a:t>
            </a:r>
            <a:r>
              <a:rPr lang="en-US" altLang="zh-CN" dirty="0">
                <a:solidFill>
                  <a:srgbClr val="000000"/>
                </a:solidFill>
                <a:latin typeface="Verdana" panose="020B0604030504040204" pitchFamily="34" charset="0"/>
              </a:rPr>
              <a:t>[1,2)</a:t>
            </a:r>
            <a:r>
              <a:rPr lang="zh-CN" altLang="en-US" dirty="0">
                <a:solidFill>
                  <a:srgbClr val="000000"/>
                </a:solidFill>
                <a:latin typeface="Verdana" panose="020B0604030504040204" pitchFamily="34" charset="0"/>
              </a:rPr>
              <a:t>上，在其它区间是</a:t>
            </a:r>
            <a:r>
              <a:rPr lang="en-US" altLang="zh-CN" dirty="0">
                <a:solidFill>
                  <a:srgbClr val="000000"/>
                </a:solidFill>
                <a:latin typeface="Verdana" panose="020B0604030504040204" pitchFamily="34" charset="0"/>
              </a:rPr>
              <a:t>0</a:t>
            </a:r>
            <a:r>
              <a:rPr lang="zh-CN" altLang="en-US" dirty="0">
                <a:solidFill>
                  <a:srgbClr val="000000"/>
                </a:solidFill>
                <a:latin typeface="Verdana" panose="020B0604030504040204" pitchFamily="34" charset="0"/>
              </a:rPr>
              <a:t>；</a:t>
            </a:r>
            <a:r>
              <a:rPr lang="en-US" altLang="zh-CN" i="1" dirty="0">
                <a:solidFill>
                  <a:srgbClr val="000000"/>
                </a:solidFill>
                <a:latin typeface="Verdana" panose="020B0604030504040204" pitchFamily="34" charset="0"/>
              </a:rPr>
              <a:t>N</a:t>
            </a:r>
            <a:r>
              <a:rPr lang="en-US" altLang="zh-CN" baseline="-25000" dirty="0">
                <a:solidFill>
                  <a:srgbClr val="000000"/>
                </a:solidFill>
                <a:latin typeface="Verdana" panose="020B0604030504040204" pitchFamily="34" charset="0"/>
              </a:rPr>
              <a:t>2,0</a:t>
            </a:r>
            <a:r>
              <a:rPr lang="en-US" altLang="zh-CN" dirty="0">
                <a:solidFill>
                  <a:srgbClr val="000000"/>
                </a:solidFill>
                <a:latin typeface="Verdana" panose="020B0604030504040204" pitchFamily="34" charset="0"/>
              </a:rPr>
              <a:t>(</a:t>
            </a:r>
            <a:r>
              <a:rPr lang="en-US" altLang="zh-CN" i="1" dirty="0">
                <a:solidFill>
                  <a:srgbClr val="000000"/>
                </a:solidFill>
                <a:latin typeface="Verdana" panose="020B0604030504040204" pitchFamily="34" charset="0"/>
              </a:rPr>
              <a:t>u</a:t>
            </a:r>
            <a:r>
              <a:rPr lang="en-US" altLang="zh-CN" dirty="0">
                <a:solidFill>
                  <a:srgbClr val="000000"/>
                </a:solidFill>
                <a:latin typeface="Verdana" panose="020B0604030504040204" pitchFamily="34" charset="0"/>
              </a:rPr>
              <a:t>) = 1</a:t>
            </a:r>
            <a:r>
              <a:rPr lang="zh-CN" altLang="en-US" dirty="0">
                <a:solidFill>
                  <a:srgbClr val="000000"/>
                </a:solidFill>
                <a:latin typeface="Verdana" panose="020B0604030504040204" pitchFamily="34" charset="0"/>
              </a:rPr>
              <a:t>在</a:t>
            </a:r>
            <a:r>
              <a:rPr lang="en-US" altLang="zh-CN" dirty="0">
                <a:solidFill>
                  <a:srgbClr val="000000"/>
                </a:solidFill>
                <a:latin typeface="Verdana" panose="020B0604030504040204" pitchFamily="34" charset="0"/>
              </a:rPr>
              <a:t>[2,3)</a:t>
            </a:r>
            <a:r>
              <a:rPr lang="zh-CN" altLang="en-US" dirty="0">
                <a:solidFill>
                  <a:srgbClr val="000000"/>
                </a:solidFill>
                <a:latin typeface="Verdana" panose="020B0604030504040204" pitchFamily="34" charset="0"/>
              </a:rPr>
              <a:t>上，其它区间是</a:t>
            </a:r>
            <a:r>
              <a:rPr lang="en-US" altLang="zh-CN" dirty="0">
                <a:solidFill>
                  <a:srgbClr val="000000"/>
                </a:solidFill>
                <a:latin typeface="Verdana" panose="020B0604030504040204" pitchFamily="34" charset="0"/>
              </a:rPr>
              <a:t>0</a:t>
            </a:r>
            <a:endParaRPr lang="zh-CN" altLang="en-US" dirty="0"/>
          </a:p>
        </p:txBody>
      </p:sp>
    </p:spTree>
    <p:extLst>
      <p:ext uri="{BB962C8B-B14F-4D97-AF65-F5344CB8AC3E}">
        <p14:creationId xmlns:p14="http://schemas.microsoft.com/office/powerpoint/2010/main" val="3368062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矩形 4"/>
          <p:cNvSpPr/>
          <p:nvPr/>
        </p:nvSpPr>
        <p:spPr>
          <a:xfrm>
            <a:off x="323528" y="1720840"/>
            <a:ext cx="8568952" cy="646331"/>
          </a:xfrm>
          <a:prstGeom prst="rect">
            <a:avLst/>
          </a:prstGeom>
        </p:spPr>
        <p:txBody>
          <a:bodyPr wrap="square">
            <a:spAutoFit/>
          </a:bodyPr>
          <a:lstStyle/>
          <a:p>
            <a:pPr algn="l"/>
            <a:r>
              <a:rPr lang="zh-CN" altLang="en-US" dirty="0"/>
              <a:t>为了理解</a:t>
            </a:r>
            <a:r>
              <a:rPr lang="en-US" altLang="zh-CN" i="1" dirty="0"/>
              <a:t>p</a:t>
            </a:r>
            <a:r>
              <a:rPr lang="zh-CN" altLang="en-US" dirty="0"/>
              <a:t>大于</a:t>
            </a:r>
            <a:r>
              <a:rPr lang="en-US" altLang="zh-CN" dirty="0"/>
              <a:t>0</a:t>
            </a:r>
            <a:r>
              <a:rPr lang="zh-CN" altLang="en-US" dirty="0"/>
              <a:t>时计算</a:t>
            </a:r>
            <a:r>
              <a:rPr lang="en-US" altLang="zh-CN" i="1" dirty="0" err="1"/>
              <a:t>N</a:t>
            </a:r>
            <a:r>
              <a:rPr lang="en-US" altLang="zh-CN" i="1" baseline="-25000" dirty="0" err="1"/>
              <a:t>i,p</a:t>
            </a:r>
            <a:r>
              <a:rPr lang="en-US" altLang="zh-CN" dirty="0"/>
              <a:t>(</a:t>
            </a:r>
            <a:r>
              <a:rPr lang="en-US" altLang="zh-CN" i="1" dirty="0"/>
              <a:t>u</a:t>
            </a:r>
            <a:r>
              <a:rPr lang="en-US" altLang="zh-CN" dirty="0"/>
              <a:t>)</a:t>
            </a:r>
            <a:r>
              <a:rPr lang="zh-CN" altLang="en-US" dirty="0"/>
              <a:t>的方法，我们使用三角计算格式。所有节点区间列在左边（第一）列，所有零次基函数在第二列。见下图。</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438" y="2564904"/>
            <a:ext cx="5335810" cy="3660614"/>
          </a:xfrm>
          <a:prstGeom prst="rect">
            <a:avLst/>
          </a:prstGeom>
        </p:spPr>
      </p:pic>
    </p:spTree>
    <p:extLst>
      <p:ext uri="{BB962C8B-B14F-4D97-AF65-F5344CB8AC3E}">
        <p14:creationId xmlns:p14="http://schemas.microsoft.com/office/powerpoint/2010/main" val="262860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矩形 4"/>
          <p:cNvSpPr/>
          <p:nvPr/>
        </p:nvSpPr>
        <p:spPr>
          <a:xfrm>
            <a:off x="323528" y="1720840"/>
            <a:ext cx="8568952" cy="646331"/>
          </a:xfrm>
          <a:prstGeom prst="rect">
            <a:avLst/>
          </a:prstGeom>
        </p:spPr>
        <p:txBody>
          <a:bodyPr wrap="square">
            <a:spAutoFit/>
          </a:bodyPr>
          <a:lstStyle/>
          <a:p>
            <a:pPr algn="l"/>
            <a:r>
              <a:rPr lang="zh-CN" altLang="en-US" dirty="0"/>
              <a:t> 上面我们获得了针对节点向量 </a:t>
            </a:r>
            <a:r>
              <a:rPr lang="en-US" altLang="zh-CN" i="1" dirty="0"/>
              <a:t>U</a:t>
            </a:r>
            <a:r>
              <a:rPr lang="en-US" altLang="zh-CN" dirty="0"/>
              <a:t> = { 0, 1, 2, 3 }</a:t>
            </a:r>
            <a:r>
              <a:rPr lang="zh-CN" altLang="en-US" dirty="0"/>
              <a:t>的</a:t>
            </a:r>
            <a:r>
              <a:rPr lang="en-US" altLang="zh-CN" i="1" dirty="0"/>
              <a:t>N</a:t>
            </a:r>
            <a:r>
              <a:rPr lang="en-US" altLang="zh-CN" baseline="-25000" dirty="0"/>
              <a:t>0,0</a:t>
            </a:r>
            <a:r>
              <a:rPr lang="en-US" altLang="zh-CN" dirty="0"/>
              <a:t>(</a:t>
            </a:r>
            <a:r>
              <a:rPr lang="en-US" altLang="zh-CN" i="1" dirty="0"/>
              <a:t>u</a:t>
            </a:r>
            <a:r>
              <a:rPr lang="en-US" altLang="zh-CN" dirty="0"/>
              <a:t>), </a:t>
            </a:r>
            <a:r>
              <a:rPr lang="en-US" altLang="zh-CN" i="1" dirty="0"/>
              <a:t>N</a:t>
            </a:r>
            <a:r>
              <a:rPr lang="en-US" altLang="zh-CN" baseline="-25000" dirty="0"/>
              <a:t>1,0</a:t>
            </a:r>
            <a:r>
              <a:rPr lang="en-US" altLang="zh-CN" dirty="0"/>
              <a:t>(</a:t>
            </a:r>
            <a:r>
              <a:rPr lang="en-US" altLang="zh-CN" i="1" dirty="0"/>
              <a:t>u</a:t>
            </a:r>
            <a:r>
              <a:rPr lang="en-US" altLang="zh-CN" dirty="0"/>
              <a:t>)</a:t>
            </a:r>
            <a:r>
              <a:rPr lang="zh-CN" altLang="en-US" dirty="0"/>
              <a:t>和</a:t>
            </a:r>
            <a:r>
              <a:rPr lang="en-US" altLang="zh-CN" i="1" dirty="0"/>
              <a:t>N</a:t>
            </a:r>
            <a:r>
              <a:rPr lang="en-US" altLang="zh-CN" baseline="-25000" dirty="0"/>
              <a:t>2,0</a:t>
            </a:r>
            <a:r>
              <a:rPr lang="en-US" altLang="zh-CN" dirty="0"/>
              <a:t>(</a:t>
            </a:r>
            <a:r>
              <a:rPr lang="en-US" altLang="zh-CN" i="1" dirty="0"/>
              <a:t>u</a:t>
            </a:r>
            <a:r>
              <a:rPr lang="en-US" altLang="zh-CN" dirty="0"/>
              <a:t>) </a:t>
            </a:r>
            <a:r>
              <a:rPr lang="zh-CN" altLang="en-US" dirty="0"/>
              <a:t>。现在计算</a:t>
            </a:r>
            <a:r>
              <a:rPr lang="en-US" altLang="zh-CN" i="1" dirty="0"/>
              <a:t>N</a:t>
            </a:r>
            <a:r>
              <a:rPr lang="en-US" altLang="zh-CN" baseline="-25000" dirty="0"/>
              <a:t>0,1</a:t>
            </a:r>
            <a:r>
              <a:rPr lang="en-US" altLang="zh-CN" dirty="0"/>
              <a:t>(</a:t>
            </a:r>
            <a:r>
              <a:rPr lang="en-US" altLang="zh-CN" i="1" dirty="0"/>
              <a:t>u</a:t>
            </a:r>
            <a:r>
              <a:rPr lang="en-US" altLang="zh-CN" dirty="0"/>
              <a:t>)</a:t>
            </a:r>
            <a:r>
              <a:rPr lang="zh-CN" altLang="en-US" dirty="0"/>
              <a:t>和</a:t>
            </a:r>
            <a:r>
              <a:rPr lang="en-US" altLang="zh-CN" i="1" dirty="0"/>
              <a:t>N</a:t>
            </a:r>
            <a:r>
              <a:rPr lang="en-US" altLang="zh-CN" baseline="-25000" dirty="0"/>
              <a:t>1,1</a:t>
            </a:r>
            <a:r>
              <a:rPr lang="en-US" altLang="zh-CN" dirty="0"/>
              <a:t>(</a:t>
            </a:r>
            <a:r>
              <a:rPr lang="en-US" altLang="zh-CN" i="1" dirty="0"/>
              <a:t>u</a:t>
            </a:r>
            <a:r>
              <a:rPr lang="en-US" altLang="zh-CN" dirty="0"/>
              <a:t>)</a:t>
            </a:r>
            <a:r>
              <a:rPr lang="zh-CN" altLang="en-US" dirty="0"/>
              <a:t>。要计算</a:t>
            </a:r>
            <a:r>
              <a:rPr lang="en-US" altLang="zh-CN" i="1" dirty="0"/>
              <a:t>N</a:t>
            </a:r>
            <a:r>
              <a:rPr lang="en-US" altLang="zh-CN" baseline="-25000" dirty="0"/>
              <a:t>0,1</a:t>
            </a:r>
            <a:r>
              <a:rPr lang="en-US" altLang="zh-CN" dirty="0"/>
              <a:t>(</a:t>
            </a:r>
            <a:r>
              <a:rPr lang="en-US" altLang="zh-CN" i="1" dirty="0"/>
              <a:t>u</a:t>
            </a:r>
            <a:r>
              <a:rPr lang="en-US" altLang="zh-CN" dirty="0"/>
              <a:t>)</a:t>
            </a:r>
            <a:r>
              <a:rPr lang="zh-CN" altLang="en-US" dirty="0"/>
              <a:t>，因为</a:t>
            </a:r>
            <a:r>
              <a:rPr lang="en-US" altLang="zh-CN" i="1" dirty="0" err="1"/>
              <a:t>i</a:t>
            </a:r>
            <a:r>
              <a:rPr lang="en-US" altLang="zh-CN" dirty="0"/>
              <a:t> = 0</a:t>
            </a:r>
            <a:r>
              <a:rPr lang="zh-CN" altLang="en-US" dirty="0"/>
              <a:t>和</a:t>
            </a:r>
            <a:r>
              <a:rPr lang="en-US" altLang="zh-CN" i="1" dirty="0"/>
              <a:t>p</a:t>
            </a:r>
            <a:r>
              <a:rPr lang="en-US" altLang="zh-CN" dirty="0"/>
              <a:t> = 1</a:t>
            </a:r>
            <a:r>
              <a:rPr lang="zh-CN" altLang="en-US" dirty="0"/>
              <a:t>，从定义出发有</a:t>
            </a:r>
          </a:p>
        </p:txBody>
      </p:sp>
      <p:pic>
        <p:nvPicPr>
          <p:cNvPr id="110594" name="Picture 2" descr="http://www.cs.mtu.edu/~shene/COURSES/cs3621/NOTES/spline/B-spline/bs-basis-example-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44" y="2989910"/>
            <a:ext cx="6549215" cy="79208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27665" y="2528753"/>
            <a:ext cx="4280339" cy="369332"/>
          </a:xfrm>
          <a:prstGeom prst="rect">
            <a:avLst/>
          </a:prstGeom>
        </p:spPr>
        <p:txBody>
          <a:bodyPr wrap="none">
            <a:spAutoFit/>
          </a:bodyPr>
          <a:lstStyle/>
          <a:p>
            <a:r>
              <a:rPr lang="zh-CN" altLang="en-US" dirty="0">
                <a:solidFill>
                  <a:srgbClr val="000000"/>
                </a:solidFill>
                <a:latin typeface="Verdana" panose="020B0604030504040204" pitchFamily="34" charset="0"/>
              </a:rPr>
              <a:t>因为</a:t>
            </a:r>
            <a:r>
              <a:rPr lang="en-US" altLang="zh-CN" i="1" dirty="0">
                <a:solidFill>
                  <a:srgbClr val="000000"/>
                </a:solidFill>
                <a:latin typeface="Verdana" panose="020B0604030504040204" pitchFamily="34" charset="0"/>
              </a:rPr>
              <a:t>u</a:t>
            </a:r>
            <a:r>
              <a:rPr lang="en-US" altLang="zh-CN" baseline="-25000" dirty="0">
                <a:solidFill>
                  <a:srgbClr val="000000"/>
                </a:solidFill>
                <a:latin typeface="Verdana" panose="020B0604030504040204" pitchFamily="34" charset="0"/>
              </a:rPr>
              <a:t>0</a:t>
            </a:r>
            <a:r>
              <a:rPr lang="en-US" altLang="zh-CN" dirty="0">
                <a:solidFill>
                  <a:srgbClr val="000000"/>
                </a:solidFill>
                <a:latin typeface="Verdana" panose="020B0604030504040204" pitchFamily="34" charset="0"/>
              </a:rPr>
              <a:t> = 0, </a:t>
            </a:r>
            <a:r>
              <a:rPr lang="en-US" altLang="zh-CN" i="1" dirty="0">
                <a:solidFill>
                  <a:srgbClr val="000000"/>
                </a:solidFill>
                <a:latin typeface="Verdana" panose="020B0604030504040204" pitchFamily="34" charset="0"/>
              </a:rPr>
              <a:t>u</a:t>
            </a:r>
            <a:r>
              <a:rPr lang="en-US" altLang="zh-CN" baseline="-25000" dirty="0">
                <a:solidFill>
                  <a:srgbClr val="000000"/>
                </a:solidFill>
                <a:latin typeface="Verdana" panose="020B0604030504040204" pitchFamily="34" charset="0"/>
              </a:rPr>
              <a:t>1</a:t>
            </a:r>
            <a:r>
              <a:rPr lang="en-US" altLang="zh-CN" dirty="0">
                <a:solidFill>
                  <a:srgbClr val="000000"/>
                </a:solidFill>
                <a:latin typeface="Verdana" panose="020B0604030504040204" pitchFamily="34" charset="0"/>
              </a:rPr>
              <a:t> = 1</a:t>
            </a:r>
            <a:r>
              <a:rPr lang="zh-CN" altLang="en-US" dirty="0">
                <a:solidFill>
                  <a:srgbClr val="000000"/>
                </a:solidFill>
                <a:latin typeface="Verdana" panose="020B0604030504040204" pitchFamily="34" charset="0"/>
              </a:rPr>
              <a:t>和</a:t>
            </a:r>
            <a:r>
              <a:rPr lang="en-US" altLang="zh-CN" i="1" dirty="0">
                <a:solidFill>
                  <a:srgbClr val="000000"/>
                </a:solidFill>
                <a:latin typeface="Verdana" panose="020B0604030504040204" pitchFamily="34" charset="0"/>
              </a:rPr>
              <a:t>u</a:t>
            </a:r>
            <a:r>
              <a:rPr lang="en-US" altLang="zh-CN" baseline="-25000" dirty="0">
                <a:solidFill>
                  <a:srgbClr val="000000"/>
                </a:solidFill>
                <a:latin typeface="Verdana" panose="020B0604030504040204" pitchFamily="34" charset="0"/>
              </a:rPr>
              <a:t>2</a:t>
            </a:r>
            <a:r>
              <a:rPr lang="en-US" altLang="zh-CN" dirty="0">
                <a:solidFill>
                  <a:srgbClr val="000000"/>
                </a:solidFill>
                <a:latin typeface="Verdana" panose="020B0604030504040204" pitchFamily="34" charset="0"/>
              </a:rPr>
              <a:t> = 2,</a:t>
            </a:r>
            <a:r>
              <a:rPr lang="zh-CN" altLang="en-US" dirty="0">
                <a:solidFill>
                  <a:srgbClr val="000000"/>
                </a:solidFill>
                <a:latin typeface="Verdana" panose="020B0604030504040204" pitchFamily="34" charset="0"/>
              </a:rPr>
              <a:t>上式变为</a:t>
            </a:r>
            <a:endParaRPr lang="zh-CN" altLang="en-US" dirty="0"/>
          </a:p>
        </p:txBody>
      </p:sp>
      <p:sp>
        <p:nvSpPr>
          <p:cNvPr id="6" name="矩形 5"/>
          <p:cNvSpPr/>
          <p:nvPr/>
        </p:nvSpPr>
        <p:spPr>
          <a:xfrm>
            <a:off x="141705" y="4005064"/>
            <a:ext cx="8386786" cy="1754326"/>
          </a:xfrm>
          <a:prstGeom prst="rect">
            <a:avLst/>
          </a:prstGeom>
        </p:spPr>
        <p:txBody>
          <a:bodyPr wrap="square">
            <a:spAutoFit/>
          </a:bodyPr>
          <a:lstStyle/>
          <a:p>
            <a:pPr algn="l"/>
            <a:r>
              <a:rPr lang="zh-CN" altLang="en-US" dirty="0">
                <a:solidFill>
                  <a:srgbClr val="000000"/>
                </a:solidFill>
                <a:latin typeface="Verdana" panose="020B0604030504040204" pitchFamily="34" charset="0"/>
              </a:rPr>
              <a:t>因为</a:t>
            </a:r>
            <a:r>
              <a:rPr lang="en-US" altLang="zh-CN" i="1" dirty="0">
                <a:solidFill>
                  <a:srgbClr val="000000"/>
                </a:solidFill>
                <a:latin typeface="Verdana" panose="020B0604030504040204" pitchFamily="34" charset="0"/>
              </a:rPr>
              <a:t>N</a:t>
            </a:r>
            <a:r>
              <a:rPr lang="en-US" altLang="zh-CN" baseline="-25000" dirty="0">
                <a:solidFill>
                  <a:srgbClr val="000000"/>
                </a:solidFill>
                <a:latin typeface="Verdana" panose="020B0604030504040204" pitchFamily="34" charset="0"/>
              </a:rPr>
              <a:t>0,0</a:t>
            </a:r>
            <a:r>
              <a:rPr lang="en-US" altLang="zh-CN" dirty="0">
                <a:solidFill>
                  <a:srgbClr val="000000"/>
                </a:solidFill>
                <a:latin typeface="Verdana" panose="020B0604030504040204" pitchFamily="34" charset="0"/>
              </a:rPr>
              <a:t>(</a:t>
            </a:r>
            <a:r>
              <a:rPr lang="en-US" altLang="zh-CN" i="1" dirty="0">
                <a:solidFill>
                  <a:srgbClr val="000000"/>
                </a:solidFill>
                <a:latin typeface="Verdana" panose="020B0604030504040204" pitchFamily="34" charset="0"/>
              </a:rPr>
              <a:t>u</a:t>
            </a:r>
            <a:r>
              <a:rPr lang="en-US" altLang="zh-CN"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在</a:t>
            </a:r>
            <a:r>
              <a:rPr lang="en-US" altLang="zh-CN" dirty="0">
                <a:solidFill>
                  <a:srgbClr val="000000"/>
                </a:solidFill>
                <a:latin typeface="Verdana" panose="020B0604030504040204" pitchFamily="34" charset="0"/>
              </a:rPr>
              <a:t>[0,1)</a:t>
            </a:r>
            <a:r>
              <a:rPr lang="zh-CN" altLang="en-US" dirty="0">
                <a:solidFill>
                  <a:srgbClr val="000000"/>
                </a:solidFill>
                <a:latin typeface="Verdana" panose="020B0604030504040204" pitchFamily="34" charset="0"/>
              </a:rPr>
              <a:t>上非零且</a:t>
            </a:r>
            <a:r>
              <a:rPr lang="en-US" altLang="zh-CN" i="1" dirty="0">
                <a:solidFill>
                  <a:srgbClr val="000000"/>
                </a:solidFill>
                <a:latin typeface="Verdana" panose="020B0604030504040204" pitchFamily="34" charset="0"/>
              </a:rPr>
              <a:t>N</a:t>
            </a:r>
            <a:r>
              <a:rPr lang="en-US" altLang="zh-CN" baseline="-25000" dirty="0">
                <a:solidFill>
                  <a:srgbClr val="000000"/>
                </a:solidFill>
                <a:latin typeface="Verdana" panose="020B0604030504040204" pitchFamily="34" charset="0"/>
              </a:rPr>
              <a:t>1,0</a:t>
            </a:r>
            <a:r>
              <a:rPr lang="en-US" altLang="zh-CN" dirty="0">
                <a:solidFill>
                  <a:srgbClr val="000000"/>
                </a:solidFill>
                <a:latin typeface="Verdana" panose="020B0604030504040204" pitchFamily="34" charset="0"/>
              </a:rPr>
              <a:t>(</a:t>
            </a:r>
            <a:r>
              <a:rPr lang="en-US" altLang="zh-CN" i="1" dirty="0">
                <a:solidFill>
                  <a:srgbClr val="000000"/>
                </a:solidFill>
                <a:latin typeface="Verdana" panose="020B0604030504040204" pitchFamily="34" charset="0"/>
              </a:rPr>
              <a:t>u</a:t>
            </a:r>
            <a:r>
              <a:rPr lang="en-US" altLang="zh-CN"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在</a:t>
            </a:r>
            <a:r>
              <a:rPr lang="en-US" altLang="zh-CN" dirty="0">
                <a:solidFill>
                  <a:srgbClr val="000000"/>
                </a:solidFill>
                <a:latin typeface="Verdana" panose="020B0604030504040204" pitchFamily="34" charset="0"/>
              </a:rPr>
              <a:t>[1,2)</a:t>
            </a:r>
            <a:r>
              <a:rPr lang="zh-CN" altLang="en-US" dirty="0">
                <a:solidFill>
                  <a:srgbClr val="000000"/>
                </a:solidFill>
                <a:latin typeface="Verdana" panose="020B0604030504040204" pitchFamily="34" charset="0"/>
              </a:rPr>
              <a:t>上非零，如果</a:t>
            </a:r>
            <a:r>
              <a:rPr lang="en-US" altLang="zh-CN" i="1" dirty="0">
                <a:solidFill>
                  <a:srgbClr val="000000"/>
                </a:solidFill>
                <a:latin typeface="Verdana" panose="020B0604030504040204" pitchFamily="34" charset="0"/>
              </a:rPr>
              <a:t>u</a:t>
            </a:r>
            <a:r>
              <a:rPr lang="zh-CN" altLang="en-US" dirty="0">
                <a:solidFill>
                  <a:srgbClr val="000000"/>
                </a:solidFill>
                <a:latin typeface="Verdana" panose="020B0604030504040204" pitchFamily="34" charset="0"/>
              </a:rPr>
              <a:t>在</a:t>
            </a:r>
            <a:r>
              <a:rPr lang="en-US" altLang="zh-CN" dirty="0">
                <a:solidFill>
                  <a:srgbClr val="000000"/>
                </a:solidFill>
                <a:latin typeface="Verdana" panose="020B0604030504040204" pitchFamily="34" charset="0"/>
              </a:rPr>
              <a:t>[0,1)</a:t>
            </a:r>
            <a:r>
              <a:rPr lang="zh-CN" altLang="en-US" dirty="0">
                <a:solidFill>
                  <a:srgbClr val="000000"/>
                </a:solidFill>
                <a:latin typeface="Verdana" panose="020B0604030504040204" pitchFamily="34" charset="0"/>
              </a:rPr>
              <a:t>上 </a:t>
            </a:r>
            <a:r>
              <a:rPr lang="en-US" altLang="zh-CN" dirty="0">
                <a:solidFill>
                  <a:srgbClr val="000000"/>
                </a:solidFill>
                <a:latin typeface="Verdana" panose="020B0604030504040204" pitchFamily="34" charset="0"/>
              </a:rPr>
              <a:t>(</a:t>
            </a:r>
            <a:r>
              <a:rPr lang="en-US" altLang="zh-CN" i="1" dirty="0">
                <a:solidFill>
                  <a:srgbClr val="000000"/>
                </a:solidFill>
                <a:latin typeface="Verdana" panose="020B0604030504040204" pitchFamily="34" charset="0"/>
              </a:rPr>
              <a:t>resp.</a:t>
            </a:r>
            <a:r>
              <a:rPr lang="en-US" altLang="zh-CN" dirty="0">
                <a:solidFill>
                  <a:srgbClr val="000000"/>
                </a:solidFill>
                <a:latin typeface="Verdana" panose="020B0604030504040204" pitchFamily="34" charset="0"/>
              </a:rPr>
              <a:t>, [1,2) ), </a:t>
            </a:r>
            <a:r>
              <a:rPr lang="zh-CN" altLang="en-US" dirty="0">
                <a:solidFill>
                  <a:srgbClr val="000000"/>
                </a:solidFill>
                <a:latin typeface="Verdana" panose="020B0604030504040204" pitchFamily="34" charset="0"/>
              </a:rPr>
              <a:t>只有</a:t>
            </a:r>
            <a:r>
              <a:rPr lang="en-US" altLang="zh-CN" i="1" dirty="0">
                <a:solidFill>
                  <a:srgbClr val="000000"/>
                </a:solidFill>
                <a:latin typeface="Verdana" panose="020B0604030504040204" pitchFamily="34" charset="0"/>
              </a:rPr>
              <a:t>N</a:t>
            </a:r>
            <a:r>
              <a:rPr lang="en-US" altLang="zh-CN" baseline="-25000" dirty="0">
                <a:solidFill>
                  <a:srgbClr val="000000"/>
                </a:solidFill>
                <a:latin typeface="Verdana" panose="020B0604030504040204" pitchFamily="34" charset="0"/>
              </a:rPr>
              <a:t>0,0</a:t>
            </a:r>
            <a:r>
              <a:rPr lang="en-US" altLang="zh-CN" dirty="0">
                <a:solidFill>
                  <a:srgbClr val="000000"/>
                </a:solidFill>
                <a:latin typeface="Verdana" panose="020B0604030504040204" pitchFamily="34" charset="0"/>
              </a:rPr>
              <a:t>(</a:t>
            </a:r>
            <a:r>
              <a:rPr lang="en-US" altLang="zh-CN" i="1" dirty="0">
                <a:solidFill>
                  <a:srgbClr val="000000"/>
                </a:solidFill>
                <a:latin typeface="Verdana" panose="020B0604030504040204" pitchFamily="34" charset="0"/>
              </a:rPr>
              <a:t>u</a:t>
            </a:r>
            <a:r>
              <a:rPr lang="en-US" altLang="zh-CN" dirty="0">
                <a:solidFill>
                  <a:srgbClr val="000000"/>
                </a:solidFill>
                <a:latin typeface="Verdana" panose="020B0604030504040204" pitchFamily="34" charset="0"/>
              </a:rPr>
              <a:t>) (</a:t>
            </a:r>
            <a:r>
              <a:rPr lang="en-US" altLang="zh-CN" i="1" dirty="0">
                <a:solidFill>
                  <a:srgbClr val="000000"/>
                </a:solidFill>
                <a:latin typeface="Verdana" panose="020B0604030504040204" pitchFamily="34" charset="0"/>
              </a:rPr>
              <a:t>resp.</a:t>
            </a:r>
            <a:r>
              <a:rPr lang="en-US" altLang="zh-CN" dirty="0">
                <a:solidFill>
                  <a:srgbClr val="000000"/>
                </a:solidFill>
                <a:latin typeface="Verdana" panose="020B0604030504040204" pitchFamily="34" charset="0"/>
              </a:rPr>
              <a:t>, </a:t>
            </a:r>
            <a:r>
              <a:rPr lang="en-US" altLang="zh-CN" i="1" dirty="0">
                <a:solidFill>
                  <a:srgbClr val="000000"/>
                </a:solidFill>
                <a:latin typeface="Verdana" panose="020B0604030504040204" pitchFamily="34" charset="0"/>
              </a:rPr>
              <a:t>N</a:t>
            </a:r>
            <a:r>
              <a:rPr lang="en-US" altLang="zh-CN" baseline="-25000" dirty="0">
                <a:solidFill>
                  <a:srgbClr val="000000"/>
                </a:solidFill>
                <a:latin typeface="Verdana" panose="020B0604030504040204" pitchFamily="34" charset="0"/>
              </a:rPr>
              <a:t>1,0</a:t>
            </a:r>
            <a:r>
              <a:rPr lang="en-US" altLang="zh-CN" dirty="0">
                <a:solidFill>
                  <a:srgbClr val="000000"/>
                </a:solidFill>
                <a:latin typeface="Verdana" panose="020B0604030504040204" pitchFamily="34" charset="0"/>
              </a:rPr>
              <a:t>(</a:t>
            </a:r>
            <a:r>
              <a:rPr lang="en-US" altLang="zh-CN" i="1" dirty="0">
                <a:solidFill>
                  <a:srgbClr val="000000"/>
                </a:solidFill>
                <a:latin typeface="Verdana" panose="020B0604030504040204" pitchFamily="34" charset="0"/>
              </a:rPr>
              <a:t>u</a:t>
            </a:r>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对</a:t>
            </a:r>
            <a:r>
              <a:rPr lang="en-US" altLang="zh-CN" i="1" dirty="0">
                <a:solidFill>
                  <a:srgbClr val="000000"/>
                </a:solidFill>
                <a:latin typeface="Verdana" panose="020B0604030504040204" pitchFamily="34" charset="0"/>
              </a:rPr>
              <a:t>N</a:t>
            </a:r>
            <a:r>
              <a:rPr lang="en-US" altLang="zh-CN" baseline="-25000" dirty="0">
                <a:solidFill>
                  <a:srgbClr val="000000"/>
                </a:solidFill>
                <a:latin typeface="Verdana" panose="020B0604030504040204" pitchFamily="34" charset="0"/>
              </a:rPr>
              <a:t>0,1</a:t>
            </a:r>
            <a:r>
              <a:rPr lang="en-US" altLang="zh-CN" dirty="0">
                <a:solidFill>
                  <a:srgbClr val="000000"/>
                </a:solidFill>
                <a:latin typeface="Verdana" panose="020B0604030504040204" pitchFamily="34" charset="0"/>
              </a:rPr>
              <a:t>(</a:t>
            </a:r>
            <a:r>
              <a:rPr lang="en-US" altLang="zh-CN" i="1" dirty="0">
                <a:solidFill>
                  <a:srgbClr val="000000"/>
                </a:solidFill>
                <a:latin typeface="Verdana" panose="020B0604030504040204" pitchFamily="34" charset="0"/>
              </a:rPr>
              <a:t>u</a:t>
            </a:r>
            <a:r>
              <a:rPr lang="en-US" altLang="zh-CN"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有贡献。因此，如果</a:t>
            </a:r>
            <a:r>
              <a:rPr lang="en-US" altLang="zh-CN" i="1" dirty="0">
                <a:solidFill>
                  <a:srgbClr val="000000"/>
                </a:solidFill>
                <a:latin typeface="Verdana" panose="020B0604030504040204" pitchFamily="34" charset="0"/>
              </a:rPr>
              <a:t>u</a:t>
            </a:r>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在</a:t>
            </a:r>
            <a:r>
              <a:rPr lang="en-US" altLang="zh-CN" dirty="0">
                <a:solidFill>
                  <a:srgbClr val="000000"/>
                </a:solidFill>
                <a:latin typeface="Verdana" panose="020B0604030504040204" pitchFamily="34" charset="0"/>
              </a:rPr>
              <a:t>[0,1)</a:t>
            </a:r>
            <a:r>
              <a:rPr lang="zh-CN" altLang="en-US" dirty="0">
                <a:solidFill>
                  <a:srgbClr val="000000"/>
                </a:solidFill>
                <a:latin typeface="Verdana" panose="020B0604030504040204" pitchFamily="34" charset="0"/>
              </a:rPr>
              <a:t>上</a:t>
            </a:r>
            <a:r>
              <a:rPr lang="en-US" altLang="zh-CN" dirty="0">
                <a:solidFill>
                  <a:srgbClr val="000000"/>
                </a:solidFill>
                <a:latin typeface="Verdana" panose="020B0604030504040204" pitchFamily="34" charset="0"/>
              </a:rPr>
              <a:t>, </a:t>
            </a:r>
            <a:r>
              <a:rPr lang="en-US" altLang="zh-CN" i="1" dirty="0">
                <a:solidFill>
                  <a:srgbClr val="000000"/>
                </a:solidFill>
                <a:latin typeface="Verdana" panose="020B0604030504040204" pitchFamily="34" charset="0"/>
              </a:rPr>
              <a:t>N</a:t>
            </a:r>
            <a:r>
              <a:rPr lang="en-US" altLang="zh-CN" baseline="-25000" dirty="0">
                <a:solidFill>
                  <a:srgbClr val="000000"/>
                </a:solidFill>
                <a:latin typeface="Verdana" panose="020B0604030504040204" pitchFamily="34" charset="0"/>
              </a:rPr>
              <a:t>0,1</a:t>
            </a:r>
            <a:r>
              <a:rPr lang="en-US" altLang="zh-CN" dirty="0">
                <a:solidFill>
                  <a:srgbClr val="000000"/>
                </a:solidFill>
                <a:latin typeface="Verdana" panose="020B0604030504040204" pitchFamily="34" charset="0"/>
              </a:rPr>
              <a:t>(</a:t>
            </a:r>
            <a:r>
              <a:rPr lang="en-US" altLang="zh-CN" i="1" dirty="0">
                <a:solidFill>
                  <a:srgbClr val="000000"/>
                </a:solidFill>
                <a:latin typeface="Verdana" panose="020B0604030504040204" pitchFamily="34" charset="0"/>
              </a:rPr>
              <a:t>u</a:t>
            </a:r>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是</a:t>
            </a:r>
            <a:r>
              <a:rPr lang="en-US" altLang="zh-CN" i="1" dirty="0">
                <a:solidFill>
                  <a:srgbClr val="000000"/>
                </a:solidFill>
                <a:latin typeface="Verdana" panose="020B0604030504040204" pitchFamily="34" charset="0"/>
              </a:rPr>
              <a:t>uN</a:t>
            </a:r>
            <a:r>
              <a:rPr lang="en-US" altLang="zh-CN" baseline="-25000" dirty="0">
                <a:solidFill>
                  <a:srgbClr val="000000"/>
                </a:solidFill>
                <a:latin typeface="Verdana" panose="020B0604030504040204" pitchFamily="34" charset="0"/>
              </a:rPr>
              <a:t>0,0</a:t>
            </a:r>
            <a:r>
              <a:rPr lang="en-US" altLang="zh-CN" dirty="0">
                <a:solidFill>
                  <a:srgbClr val="000000"/>
                </a:solidFill>
                <a:latin typeface="Verdana" panose="020B0604030504040204" pitchFamily="34" charset="0"/>
              </a:rPr>
              <a:t>(</a:t>
            </a:r>
            <a:r>
              <a:rPr lang="en-US" altLang="zh-CN" i="1" dirty="0">
                <a:solidFill>
                  <a:srgbClr val="000000"/>
                </a:solidFill>
                <a:latin typeface="Verdana" panose="020B0604030504040204" pitchFamily="34" charset="0"/>
              </a:rPr>
              <a:t>u</a:t>
            </a:r>
            <a:r>
              <a:rPr lang="en-US" altLang="zh-CN" dirty="0">
                <a:solidFill>
                  <a:srgbClr val="000000"/>
                </a:solidFill>
                <a:latin typeface="Verdana" panose="020B0604030504040204" pitchFamily="34" charset="0"/>
              </a:rPr>
              <a:t>) =</a:t>
            </a:r>
            <a:r>
              <a:rPr lang="en-US" altLang="zh-CN" i="1" dirty="0">
                <a:solidFill>
                  <a:srgbClr val="000000"/>
                </a:solidFill>
                <a:latin typeface="Verdana" panose="020B0604030504040204" pitchFamily="34" charset="0"/>
              </a:rPr>
              <a:t>u</a:t>
            </a:r>
            <a:r>
              <a:rPr lang="zh-CN" altLang="en-US" dirty="0">
                <a:solidFill>
                  <a:srgbClr val="000000"/>
                </a:solidFill>
                <a:latin typeface="Verdana" panose="020B0604030504040204" pitchFamily="34" charset="0"/>
              </a:rPr>
              <a:t>而如果</a:t>
            </a:r>
            <a:r>
              <a:rPr lang="en-US" altLang="zh-CN" i="1" dirty="0">
                <a:solidFill>
                  <a:srgbClr val="000000"/>
                </a:solidFill>
                <a:latin typeface="Verdana" panose="020B0604030504040204" pitchFamily="34" charset="0"/>
              </a:rPr>
              <a:t>u</a:t>
            </a:r>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在</a:t>
            </a:r>
            <a:r>
              <a:rPr lang="en-US" altLang="zh-CN" dirty="0">
                <a:solidFill>
                  <a:srgbClr val="000000"/>
                </a:solidFill>
                <a:latin typeface="Verdana" panose="020B0604030504040204" pitchFamily="34" charset="0"/>
              </a:rPr>
              <a:t>[1,2)</a:t>
            </a:r>
            <a:r>
              <a:rPr lang="zh-CN" altLang="en-US" dirty="0">
                <a:solidFill>
                  <a:srgbClr val="000000"/>
                </a:solidFill>
                <a:latin typeface="Verdana" panose="020B0604030504040204" pitchFamily="34" charset="0"/>
              </a:rPr>
              <a:t>上</a:t>
            </a:r>
            <a:r>
              <a:rPr lang="en-US" altLang="zh-CN" dirty="0">
                <a:solidFill>
                  <a:srgbClr val="000000"/>
                </a:solidFill>
                <a:latin typeface="Verdana" panose="020B0604030504040204" pitchFamily="34" charset="0"/>
              </a:rPr>
              <a:t>, </a:t>
            </a:r>
            <a:r>
              <a:rPr lang="en-US" altLang="zh-CN" i="1" dirty="0">
                <a:solidFill>
                  <a:srgbClr val="000000"/>
                </a:solidFill>
                <a:latin typeface="Verdana" panose="020B0604030504040204" pitchFamily="34" charset="0"/>
              </a:rPr>
              <a:t>N</a:t>
            </a:r>
            <a:r>
              <a:rPr lang="en-US" altLang="zh-CN" baseline="-25000" dirty="0">
                <a:solidFill>
                  <a:srgbClr val="000000"/>
                </a:solidFill>
                <a:latin typeface="Verdana" panose="020B0604030504040204" pitchFamily="34" charset="0"/>
              </a:rPr>
              <a:t>0,1</a:t>
            </a:r>
            <a:r>
              <a:rPr lang="en-US" altLang="zh-CN" dirty="0">
                <a:solidFill>
                  <a:srgbClr val="000000"/>
                </a:solidFill>
                <a:latin typeface="Verdana" panose="020B0604030504040204" pitchFamily="34" charset="0"/>
              </a:rPr>
              <a:t>(</a:t>
            </a:r>
            <a:r>
              <a:rPr lang="en-US" altLang="zh-CN" i="1" dirty="0">
                <a:solidFill>
                  <a:srgbClr val="000000"/>
                </a:solidFill>
                <a:latin typeface="Verdana" panose="020B0604030504040204" pitchFamily="34" charset="0"/>
              </a:rPr>
              <a:t>u</a:t>
            </a:r>
            <a:r>
              <a:rPr lang="en-US" altLang="zh-CN"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是 </a:t>
            </a:r>
            <a:r>
              <a:rPr lang="en-US" altLang="zh-CN" dirty="0">
                <a:solidFill>
                  <a:srgbClr val="000000"/>
                </a:solidFill>
                <a:latin typeface="Verdana" panose="020B0604030504040204" pitchFamily="34" charset="0"/>
              </a:rPr>
              <a:t>(2 - </a:t>
            </a:r>
            <a:r>
              <a:rPr lang="en-US" altLang="zh-CN" i="1" dirty="0">
                <a:solidFill>
                  <a:srgbClr val="000000"/>
                </a:solidFill>
                <a:latin typeface="Verdana" panose="020B0604030504040204" pitchFamily="34" charset="0"/>
              </a:rPr>
              <a:t>u</a:t>
            </a:r>
            <a:r>
              <a:rPr lang="en-US" altLang="zh-CN" dirty="0">
                <a:solidFill>
                  <a:srgbClr val="000000"/>
                </a:solidFill>
                <a:latin typeface="Verdana" panose="020B0604030504040204" pitchFamily="34" charset="0"/>
              </a:rPr>
              <a:t>)</a:t>
            </a:r>
            <a:r>
              <a:rPr lang="en-US" altLang="zh-CN" i="1" dirty="0">
                <a:solidFill>
                  <a:srgbClr val="000000"/>
                </a:solidFill>
                <a:latin typeface="Verdana" panose="020B0604030504040204" pitchFamily="34" charset="0"/>
              </a:rPr>
              <a:t>N</a:t>
            </a:r>
            <a:r>
              <a:rPr lang="en-US" altLang="zh-CN" baseline="-25000" dirty="0">
                <a:solidFill>
                  <a:srgbClr val="000000"/>
                </a:solidFill>
                <a:latin typeface="Verdana" panose="020B0604030504040204" pitchFamily="34" charset="0"/>
              </a:rPr>
              <a:t>1,0</a:t>
            </a:r>
            <a:r>
              <a:rPr lang="en-US" altLang="zh-CN" dirty="0">
                <a:solidFill>
                  <a:srgbClr val="000000"/>
                </a:solidFill>
                <a:latin typeface="Verdana" panose="020B0604030504040204" pitchFamily="34" charset="0"/>
              </a:rPr>
              <a:t>(</a:t>
            </a:r>
            <a:r>
              <a:rPr lang="en-US" altLang="zh-CN" i="1" dirty="0">
                <a:solidFill>
                  <a:srgbClr val="000000"/>
                </a:solidFill>
                <a:latin typeface="Verdana" panose="020B0604030504040204" pitchFamily="34" charset="0"/>
              </a:rPr>
              <a:t>u</a:t>
            </a:r>
            <a:r>
              <a:rPr lang="en-US" altLang="zh-CN" dirty="0">
                <a:solidFill>
                  <a:srgbClr val="000000"/>
                </a:solidFill>
                <a:latin typeface="Verdana" panose="020B0604030504040204" pitchFamily="34" charset="0"/>
              </a:rPr>
              <a:t>) = (2 - </a:t>
            </a:r>
            <a:r>
              <a:rPr lang="en-US" altLang="zh-CN" i="1" dirty="0">
                <a:solidFill>
                  <a:srgbClr val="000000"/>
                </a:solidFill>
                <a:latin typeface="Verdana" panose="020B0604030504040204" pitchFamily="34" charset="0"/>
              </a:rPr>
              <a:t>u</a:t>
            </a:r>
            <a:r>
              <a:rPr lang="en-US" altLang="zh-CN"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。相似的计算得到</a:t>
            </a:r>
            <a:r>
              <a:rPr lang="en-US" altLang="zh-CN" i="1" dirty="0">
                <a:solidFill>
                  <a:srgbClr val="000000"/>
                </a:solidFill>
                <a:latin typeface="Verdana" panose="020B0604030504040204" pitchFamily="34" charset="0"/>
              </a:rPr>
              <a:t>N</a:t>
            </a:r>
            <a:r>
              <a:rPr lang="en-US" altLang="zh-CN" baseline="-25000" dirty="0">
                <a:solidFill>
                  <a:srgbClr val="000000"/>
                </a:solidFill>
                <a:latin typeface="Verdana" panose="020B0604030504040204" pitchFamily="34" charset="0"/>
              </a:rPr>
              <a:t>1,1</a:t>
            </a:r>
            <a:r>
              <a:rPr lang="en-US" altLang="zh-CN" dirty="0">
                <a:solidFill>
                  <a:srgbClr val="000000"/>
                </a:solidFill>
                <a:latin typeface="Verdana" panose="020B0604030504040204" pitchFamily="34" charset="0"/>
              </a:rPr>
              <a:t>(</a:t>
            </a:r>
            <a:r>
              <a:rPr lang="en-US" altLang="zh-CN" i="1" dirty="0">
                <a:solidFill>
                  <a:srgbClr val="000000"/>
                </a:solidFill>
                <a:latin typeface="Verdana" panose="020B0604030504040204" pitchFamily="34" charset="0"/>
              </a:rPr>
              <a:t>u</a:t>
            </a:r>
            <a:r>
              <a:rPr lang="en-US" altLang="zh-CN" dirty="0">
                <a:solidFill>
                  <a:srgbClr val="000000"/>
                </a:solidFill>
                <a:latin typeface="Verdana" panose="020B0604030504040204" pitchFamily="34" charset="0"/>
              </a:rPr>
              <a:t>) = </a:t>
            </a:r>
            <a:r>
              <a:rPr lang="en-US" altLang="zh-CN" i="1" dirty="0">
                <a:solidFill>
                  <a:srgbClr val="000000"/>
                </a:solidFill>
                <a:latin typeface="Verdana" panose="020B0604030504040204" pitchFamily="34" charset="0"/>
              </a:rPr>
              <a:t>u</a:t>
            </a:r>
            <a:r>
              <a:rPr lang="en-US" altLang="zh-CN" dirty="0">
                <a:solidFill>
                  <a:srgbClr val="000000"/>
                </a:solidFill>
                <a:latin typeface="Verdana" panose="020B0604030504040204" pitchFamily="34" charset="0"/>
              </a:rPr>
              <a:t> - 1</a:t>
            </a:r>
            <a:r>
              <a:rPr lang="zh-CN" altLang="en-US" dirty="0">
                <a:solidFill>
                  <a:srgbClr val="000000"/>
                </a:solidFill>
                <a:latin typeface="Verdana" panose="020B0604030504040204" pitchFamily="34" charset="0"/>
              </a:rPr>
              <a:t>如果</a:t>
            </a:r>
            <a:r>
              <a:rPr lang="en-US" altLang="zh-CN" i="1" dirty="0">
                <a:solidFill>
                  <a:srgbClr val="000000"/>
                </a:solidFill>
                <a:latin typeface="Verdana" panose="020B0604030504040204" pitchFamily="34" charset="0"/>
              </a:rPr>
              <a:t>u</a:t>
            </a:r>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在</a:t>
            </a:r>
            <a:r>
              <a:rPr lang="en-US" altLang="zh-CN" dirty="0">
                <a:solidFill>
                  <a:srgbClr val="000000"/>
                </a:solidFill>
                <a:latin typeface="Verdana" panose="020B0604030504040204" pitchFamily="34" charset="0"/>
              </a:rPr>
              <a:t>[1,2)</a:t>
            </a:r>
            <a:r>
              <a:rPr lang="zh-CN" altLang="en-US" dirty="0">
                <a:solidFill>
                  <a:srgbClr val="000000"/>
                </a:solidFill>
                <a:latin typeface="Verdana" panose="020B0604030504040204" pitchFamily="34" charset="0"/>
              </a:rPr>
              <a:t>上</a:t>
            </a:r>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而</a:t>
            </a:r>
            <a:r>
              <a:rPr lang="en-US" altLang="zh-CN" i="1" dirty="0">
                <a:solidFill>
                  <a:srgbClr val="000000"/>
                </a:solidFill>
                <a:latin typeface="Verdana" panose="020B0604030504040204" pitchFamily="34" charset="0"/>
              </a:rPr>
              <a:t>N</a:t>
            </a:r>
            <a:r>
              <a:rPr lang="en-US" altLang="zh-CN" baseline="-25000" dirty="0">
                <a:solidFill>
                  <a:srgbClr val="000000"/>
                </a:solidFill>
                <a:latin typeface="Verdana" panose="020B0604030504040204" pitchFamily="34" charset="0"/>
              </a:rPr>
              <a:t>1,1</a:t>
            </a:r>
            <a:r>
              <a:rPr lang="en-US" altLang="zh-CN" dirty="0">
                <a:solidFill>
                  <a:srgbClr val="000000"/>
                </a:solidFill>
                <a:latin typeface="Verdana" panose="020B0604030504040204" pitchFamily="34" charset="0"/>
              </a:rPr>
              <a:t>(</a:t>
            </a:r>
            <a:r>
              <a:rPr lang="en-US" altLang="zh-CN" i="1" dirty="0">
                <a:solidFill>
                  <a:srgbClr val="000000"/>
                </a:solidFill>
                <a:latin typeface="Verdana" panose="020B0604030504040204" pitchFamily="34" charset="0"/>
              </a:rPr>
              <a:t>u</a:t>
            </a:r>
            <a:r>
              <a:rPr lang="en-US" altLang="zh-CN" dirty="0">
                <a:solidFill>
                  <a:srgbClr val="000000"/>
                </a:solidFill>
                <a:latin typeface="Verdana" panose="020B0604030504040204" pitchFamily="34" charset="0"/>
              </a:rPr>
              <a:t>) = 3 - </a:t>
            </a:r>
            <a:r>
              <a:rPr lang="en-US" altLang="zh-CN" i="1" dirty="0">
                <a:solidFill>
                  <a:srgbClr val="000000"/>
                </a:solidFill>
                <a:latin typeface="Verdana" panose="020B0604030504040204" pitchFamily="34" charset="0"/>
              </a:rPr>
              <a:t>u</a:t>
            </a:r>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如果 </a:t>
            </a:r>
            <a:r>
              <a:rPr lang="en-US" altLang="zh-CN" i="1" dirty="0">
                <a:solidFill>
                  <a:srgbClr val="000000"/>
                </a:solidFill>
                <a:latin typeface="Verdana" panose="020B0604030504040204" pitchFamily="34" charset="0"/>
              </a:rPr>
              <a:t>u</a:t>
            </a:r>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在</a:t>
            </a:r>
            <a:r>
              <a:rPr lang="en-US" altLang="zh-CN" dirty="0">
                <a:solidFill>
                  <a:srgbClr val="000000"/>
                </a:solidFill>
                <a:latin typeface="Verdana" panose="020B0604030504040204" pitchFamily="34" charset="0"/>
              </a:rPr>
              <a:t>[2,3)</a:t>
            </a:r>
            <a:r>
              <a:rPr lang="zh-CN" altLang="en-US" dirty="0">
                <a:solidFill>
                  <a:srgbClr val="000000"/>
                </a:solidFill>
                <a:latin typeface="Verdana" panose="020B0604030504040204" pitchFamily="34" charset="0"/>
              </a:rPr>
              <a:t>上。下图中，黑色和红色线分别是</a:t>
            </a:r>
            <a:r>
              <a:rPr lang="en-US" altLang="zh-CN" i="1" dirty="0">
                <a:solidFill>
                  <a:srgbClr val="000000"/>
                </a:solidFill>
                <a:latin typeface="Verdana" panose="020B0604030504040204" pitchFamily="34" charset="0"/>
              </a:rPr>
              <a:t>N</a:t>
            </a:r>
            <a:r>
              <a:rPr lang="en-US" altLang="zh-CN" baseline="-25000" dirty="0">
                <a:solidFill>
                  <a:srgbClr val="000000"/>
                </a:solidFill>
                <a:latin typeface="Verdana" panose="020B0604030504040204" pitchFamily="34" charset="0"/>
              </a:rPr>
              <a:t>0,1</a:t>
            </a:r>
            <a:r>
              <a:rPr lang="en-US" altLang="zh-CN" dirty="0">
                <a:solidFill>
                  <a:srgbClr val="000000"/>
                </a:solidFill>
                <a:latin typeface="Verdana" panose="020B0604030504040204" pitchFamily="34" charset="0"/>
              </a:rPr>
              <a:t>(</a:t>
            </a:r>
            <a:r>
              <a:rPr lang="en-US" altLang="zh-CN" i="1" dirty="0">
                <a:solidFill>
                  <a:srgbClr val="000000"/>
                </a:solidFill>
                <a:latin typeface="Verdana" panose="020B0604030504040204" pitchFamily="34" charset="0"/>
              </a:rPr>
              <a:t>u</a:t>
            </a:r>
            <a:r>
              <a:rPr lang="en-US" altLang="zh-CN"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和  </a:t>
            </a:r>
            <a:r>
              <a:rPr lang="en-US" altLang="zh-CN" i="1" dirty="0">
                <a:solidFill>
                  <a:srgbClr val="000000"/>
                </a:solidFill>
                <a:latin typeface="Verdana" panose="020B0604030504040204" pitchFamily="34" charset="0"/>
              </a:rPr>
              <a:t>N</a:t>
            </a:r>
            <a:r>
              <a:rPr lang="en-US" altLang="zh-CN" baseline="-25000" dirty="0">
                <a:solidFill>
                  <a:srgbClr val="000000"/>
                </a:solidFill>
                <a:latin typeface="Verdana" panose="020B0604030504040204" pitchFamily="34" charset="0"/>
              </a:rPr>
              <a:t>1,1</a:t>
            </a:r>
            <a:r>
              <a:rPr lang="en-US" altLang="zh-CN" dirty="0">
                <a:solidFill>
                  <a:srgbClr val="000000"/>
                </a:solidFill>
                <a:latin typeface="Verdana" panose="020B0604030504040204" pitchFamily="34" charset="0"/>
              </a:rPr>
              <a:t>(</a:t>
            </a:r>
            <a:r>
              <a:rPr lang="en-US" altLang="zh-CN" i="1" dirty="0">
                <a:solidFill>
                  <a:srgbClr val="000000"/>
                </a:solidFill>
                <a:latin typeface="Verdana" panose="020B0604030504040204" pitchFamily="34" charset="0"/>
              </a:rPr>
              <a:t>u</a:t>
            </a:r>
            <a:r>
              <a:rPr lang="en-US" altLang="zh-CN"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。注意</a:t>
            </a:r>
            <a:r>
              <a:rPr lang="en-US" altLang="zh-CN" i="1" dirty="0">
                <a:solidFill>
                  <a:srgbClr val="000000"/>
                </a:solidFill>
                <a:latin typeface="Verdana" panose="020B0604030504040204" pitchFamily="34" charset="0"/>
              </a:rPr>
              <a:t>N</a:t>
            </a:r>
            <a:r>
              <a:rPr lang="en-US" altLang="zh-CN" baseline="-25000" dirty="0">
                <a:solidFill>
                  <a:srgbClr val="000000"/>
                </a:solidFill>
                <a:latin typeface="Verdana" panose="020B0604030504040204" pitchFamily="34" charset="0"/>
              </a:rPr>
              <a:t>0,1</a:t>
            </a:r>
            <a:r>
              <a:rPr lang="en-US" altLang="zh-CN" dirty="0">
                <a:solidFill>
                  <a:srgbClr val="000000"/>
                </a:solidFill>
                <a:latin typeface="Verdana" panose="020B0604030504040204" pitchFamily="34" charset="0"/>
              </a:rPr>
              <a:t>(</a:t>
            </a:r>
            <a:r>
              <a:rPr lang="en-US" altLang="zh-CN" i="1" dirty="0">
                <a:solidFill>
                  <a:srgbClr val="000000"/>
                </a:solidFill>
                <a:latin typeface="Verdana" panose="020B0604030504040204" pitchFamily="34" charset="0"/>
              </a:rPr>
              <a:t>u</a:t>
            </a:r>
            <a:r>
              <a:rPr lang="en-US" altLang="zh-CN" dirty="0">
                <a:solidFill>
                  <a:srgbClr val="000000"/>
                </a:solidFill>
                <a:latin typeface="Verdana" panose="020B0604030504040204" pitchFamily="34" charset="0"/>
              </a:rPr>
              <a:t>) (</a:t>
            </a:r>
            <a:r>
              <a:rPr lang="en-US" altLang="zh-CN" i="1" dirty="0">
                <a:solidFill>
                  <a:srgbClr val="000000"/>
                </a:solidFill>
                <a:latin typeface="Verdana" panose="020B0604030504040204" pitchFamily="34" charset="0"/>
              </a:rPr>
              <a:t>resp.</a:t>
            </a:r>
            <a:r>
              <a:rPr lang="en-US" altLang="zh-CN" dirty="0">
                <a:solidFill>
                  <a:srgbClr val="000000"/>
                </a:solidFill>
                <a:latin typeface="Verdana" panose="020B0604030504040204" pitchFamily="34" charset="0"/>
              </a:rPr>
              <a:t>, </a:t>
            </a:r>
            <a:r>
              <a:rPr lang="en-US" altLang="zh-CN" i="1" dirty="0">
                <a:solidFill>
                  <a:srgbClr val="000000"/>
                </a:solidFill>
                <a:latin typeface="Verdana" panose="020B0604030504040204" pitchFamily="34" charset="0"/>
              </a:rPr>
              <a:t>N</a:t>
            </a:r>
            <a:r>
              <a:rPr lang="en-US" altLang="zh-CN" baseline="-25000" dirty="0">
                <a:solidFill>
                  <a:srgbClr val="000000"/>
                </a:solidFill>
                <a:latin typeface="Verdana" panose="020B0604030504040204" pitchFamily="34" charset="0"/>
              </a:rPr>
              <a:t>1,1</a:t>
            </a:r>
            <a:r>
              <a:rPr lang="en-US" altLang="zh-CN" dirty="0">
                <a:solidFill>
                  <a:srgbClr val="000000"/>
                </a:solidFill>
                <a:latin typeface="Verdana" panose="020B0604030504040204" pitchFamily="34" charset="0"/>
              </a:rPr>
              <a:t>(</a:t>
            </a:r>
            <a:r>
              <a:rPr lang="en-US" altLang="zh-CN" i="1" dirty="0">
                <a:solidFill>
                  <a:srgbClr val="000000"/>
                </a:solidFill>
                <a:latin typeface="Verdana" panose="020B0604030504040204" pitchFamily="34" charset="0"/>
              </a:rPr>
              <a:t>u</a:t>
            </a:r>
            <a:r>
              <a:rPr lang="en-US" altLang="zh-CN"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在</a:t>
            </a:r>
            <a:r>
              <a:rPr lang="en-US" altLang="zh-CN" dirty="0">
                <a:solidFill>
                  <a:srgbClr val="000000"/>
                </a:solidFill>
                <a:latin typeface="Verdana" panose="020B0604030504040204" pitchFamily="34" charset="0"/>
              </a:rPr>
              <a:t>[0,1) </a:t>
            </a:r>
            <a:r>
              <a:rPr lang="zh-CN" altLang="en-US" dirty="0">
                <a:solidFill>
                  <a:srgbClr val="000000"/>
                </a:solidFill>
                <a:latin typeface="Verdana" panose="020B0604030504040204" pitchFamily="34" charset="0"/>
              </a:rPr>
              <a:t>和</a:t>
            </a:r>
            <a:r>
              <a:rPr lang="en-US" altLang="zh-CN" dirty="0">
                <a:solidFill>
                  <a:srgbClr val="000000"/>
                </a:solidFill>
                <a:latin typeface="Verdana" panose="020B0604030504040204" pitchFamily="34" charset="0"/>
              </a:rPr>
              <a:t>[1,2) </a:t>
            </a:r>
            <a:r>
              <a:rPr lang="zh-CN" altLang="en-US" dirty="0">
                <a:solidFill>
                  <a:srgbClr val="000000"/>
                </a:solidFill>
                <a:latin typeface="Verdana" panose="020B0604030504040204" pitchFamily="34" charset="0"/>
              </a:rPr>
              <a:t>上</a:t>
            </a:r>
            <a:r>
              <a:rPr lang="en-US" altLang="zh-CN" dirty="0">
                <a:solidFill>
                  <a:srgbClr val="000000"/>
                </a:solidFill>
                <a:latin typeface="Verdana" panose="020B0604030504040204" pitchFamily="34" charset="0"/>
              </a:rPr>
              <a:t>(</a:t>
            </a:r>
            <a:r>
              <a:rPr lang="en-US" altLang="zh-CN" i="1" dirty="0">
                <a:solidFill>
                  <a:srgbClr val="000000"/>
                </a:solidFill>
                <a:latin typeface="Verdana" panose="020B0604030504040204" pitchFamily="34" charset="0"/>
              </a:rPr>
              <a:t>resp.</a:t>
            </a:r>
            <a:r>
              <a:rPr lang="en-US" altLang="zh-CN" dirty="0">
                <a:solidFill>
                  <a:srgbClr val="000000"/>
                </a:solidFill>
                <a:latin typeface="Verdana" panose="020B0604030504040204" pitchFamily="34" charset="0"/>
              </a:rPr>
              <a:t>, [1,2) </a:t>
            </a:r>
            <a:r>
              <a:rPr lang="zh-CN" altLang="en-US" dirty="0">
                <a:solidFill>
                  <a:srgbClr val="000000"/>
                </a:solidFill>
                <a:latin typeface="Verdana" panose="020B0604030504040204" pitchFamily="34" charset="0"/>
              </a:rPr>
              <a:t>和 </a:t>
            </a:r>
            <a:r>
              <a:rPr lang="en-US" altLang="zh-CN" dirty="0">
                <a:solidFill>
                  <a:srgbClr val="000000"/>
                </a:solidFill>
                <a:latin typeface="Verdana" panose="020B0604030504040204" pitchFamily="34" charset="0"/>
              </a:rPr>
              <a:t>[2,3))</a:t>
            </a:r>
            <a:r>
              <a:rPr lang="zh-CN" altLang="en-US" dirty="0">
                <a:solidFill>
                  <a:srgbClr val="000000"/>
                </a:solidFill>
                <a:latin typeface="Verdana" panose="020B0604030504040204" pitchFamily="34" charset="0"/>
              </a:rPr>
              <a:t>是非零的。</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0355" y="2713419"/>
            <a:ext cx="1762125" cy="1200150"/>
          </a:xfrm>
          <a:prstGeom prst="rect">
            <a:avLst/>
          </a:prstGeom>
        </p:spPr>
      </p:pic>
    </p:spTree>
    <p:extLst>
      <p:ext uri="{BB962C8B-B14F-4D97-AF65-F5344CB8AC3E}">
        <p14:creationId xmlns:p14="http://schemas.microsoft.com/office/powerpoint/2010/main" val="2578747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mtClean="0"/>
              <a:t>B-</a:t>
            </a:r>
            <a:r>
              <a:rPr lang="zh-CN" altLang="en-US" smtClean="0"/>
              <a:t>样条基函数实例</a:t>
            </a:r>
            <a:endParaRPr lang="en-US" altLang="zh-CN" smtClean="0"/>
          </a:p>
        </p:txBody>
      </p:sp>
      <p:sp>
        <p:nvSpPr>
          <p:cNvPr id="34819" name="Rectangle 3"/>
          <p:cNvSpPr>
            <a:spLocks noGrp="1" noChangeArrowheads="1"/>
          </p:cNvSpPr>
          <p:nvPr>
            <p:ph idx="1"/>
          </p:nvPr>
        </p:nvSpPr>
        <p:spPr>
          <a:xfrm>
            <a:off x="566738" y="1414463"/>
            <a:ext cx="8001000" cy="4616450"/>
          </a:xfrm>
        </p:spPr>
        <p:txBody>
          <a:bodyPr/>
          <a:lstStyle/>
          <a:p>
            <a:pPr eaLnBrk="1" hangingPunct="1">
              <a:spcBef>
                <a:spcPct val="75000"/>
              </a:spcBef>
              <a:buFont typeface="Wingdings" pitchFamily="2" charset="2"/>
              <a:buNone/>
            </a:pPr>
            <a:r>
              <a:rPr lang="en-US" altLang="zh-CN" i="1"/>
              <a:t>n</a:t>
            </a:r>
            <a:r>
              <a:rPr lang="en-US" altLang="zh-CN"/>
              <a:t>=3  (4</a:t>
            </a:r>
            <a:r>
              <a:t>个控制顶点</a:t>
            </a:r>
            <a:r>
              <a:rPr lang="en-US" altLang="zh-CN"/>
              <a:t>)</a:t>
            </a:r>
          </a:p>
          <a:p>
            <a:pPr eaLnBrk="1" hangingPunct="1">
              <a:spcBef>
                <a:spcPct val="40000"/>
              </a:spcBef>
              <a:buFont typeface="Wingdings" pitchFamily="2" charset="2"/>
              <a:buNone/>
            </a:pPr>
            <a:r>
              <a:rPr lang="en-US" altLang="zh-CN" i="1"/>
              <a:t>k</a:t>
            </a:r>
            <a:r>
              <a:rPr lang="en-US" altLang="zh-CN"/>
              <a:t>=3  </a:t>
            </a:r>
            <a:r>
              <a:t>三次</a:t>
            </a:r>
            <a:r>
              <a:rPr lang="en-US" altLang="zh-CN"/>
              <a:t>(</a:t>
            </a:r>
            <a:r>
              <a:t>四阶</a:t>
            </a:r>
            <a:r>
              <a:rPr lang="en-US" altLang="zh-CN"/>
              <a:t>)</a:t>
            </a:r>
            <a:r>
              <a:t>曲线</a:t>
            </a:r>
          </a:p>
          <a:p>
            <a:pPr eaLnBrk="1" hangingPunct="1">
              <a:spcBef>
                <a:spcPct val="40000"/>
              </a:spcBef>
              <a:buFont typeface="Wingdings" pitchFamily="2" charset="2"/>
              <a:buNone/>
            </a:pPr>
            <a:r>
              <a:rPr lang="en-US" altLang="zh-CN"/>
              <a:t>u=[0 0 0 1 2 2 2 2]</a:t>
            </a:r>
          </a:p>
          <a:p>
            <a:pPr eaLnBrk="1" hangingPunct="1">
              <a:spcBef>
                <a:spcPct val="40000"/>
              </a:spcBef>
              <a:buFont typeface="Wingdings" pitchFamily="2" charset="2"/>
              <a:buNone/>
            </a:pPr>
            <a:endParaRPr lang="en-US" altLang="zh-CN" i="1"/>
          </a:p>
          <a:p>
            <a:pPr eaLnBrk="1" hangingPunct="1">
              <a:spcBef>
                <a:spcPct val="40000"/>
              </a:spcBef>
              <a:buFont typeface="Wingdings" pitchFamily="2" charset="2"/>
              <a:buNone/>
            </a:pPr>
            <a:r>
              <a:t>在 </a:t>
            </a:r>
            <a:r>
              <a:rPr lang="en-US" altLang="zh-CN" i="1"/>
              <a:t>u = </a:t>
            </a:r>
            <a:r>
              <a:rPr lang="en-US" altLang="zh-CN"/>
              <a:t>0.6 </a:t>
            </a:r>
            <a:r>
              <a:t>处，</a:t>
            </a:r>
          </a:p>
          <a:p>
            <a:pPr eaLnBrk="1" hangingPunct="1">
              <a:spcBef>
                <a:spcPct val="0"/>
              </a:spcBef>
              <a:buFont typeface="Wingdings" pitchFamily="2" charset="2"/>
              <a:buNone/>
            </a:pPr>
            <a:r>
              <a:t>基函数的和为：</a:t>
            </a:r>
          </a:p>
          <a:p>
            <a:pPr eaLnBrk="1" hangingPunct="1">
              <a:spcBef>
                <a:spcPct val="50000"/>
              </a:spcBef>
              <a:buFont typeface="Wingdings" pitchFamily="2" charset="2"/>
              <a:buNone/>
            </a:pPr>
            <a:r>
              <a:rPr lang="en-US" altLang="zh-CN" i="1"/>
              <a:t>N</a:t>
            </a:r>
            <a:r>
              <a:rPr lang="en-US" altLang="zh-CN" baseline="-25000"/>
              <a:t>1,3</a:t>
            </a:r>
            <a:r>
              <a:rPr lang="en-US" altLang="zh-CN"/>
              <a:t>+ </a:t>
            </a:r>
            <a:r>
              <a:rPr lang="en-US" altLang="zh-CN" i="1"/>
              <a:t>N</a:t>
            </a:r>
            <a:r>
              <a:rPr lang="en-US" altLang="zh-CN" baseline="-25000"/>
              <a:t>2,3</a:t>
            </a:r>
            <a:r>
              <a:rPr lang="en-US" altLang="zh-CN"/>
              <a:t>+ </a:t>
            </a:r>
            <a:r>
              <a:rPr lang="en-US" altLang="zh-CN" i="1"/>
              <a:t>N</a:t>
            </a:r>
            <a:r>
              <a:rPr lang="en-US" altLang="zh-CN" baseline="-25000"/>
              <a:t>3,3</a:t>
            </a:r>
            <a:r>
              <a:rPr lang="en-US" altLang="zh-CN"/>
              <a:t>+ </a:t>
            </a:r>
            <a:r>
              <a:rPr lang="en-US" altLang="zh-CN" i="1"/>
              <a:t>N</a:t>
            </a:r>
            <a:r>
              <a:rPr lang="en-US" altLang="zh-CN" baseline="-25000"/>
              <a:t>4,3  </a:t>
            </a:r>
            <a:r>
              <a:rPr lang="en-US" altLang="zh-CN"/>
              <a:t>= 0.16+0.66+0.18+0.0 = 1.0 </a:t>
            </a:r>
            <a:endParaRPr/>
          </a:p>
        </p:txBody>
      </p:sp>
      <p:grpSp>
        <p:nvGrpSpPr>
          <p:cNvPr id="34820" name="Group 7"/>
          <p:cNvGrpSpPr>
            <a:grpSpLocks/>
          </p:cNvGrpSpPr>
          <p:nvPr/>
        </p:nvGrpSpPr>
        <p:grpSpPr bwMode="auto">
          <a:xfrm>
            <a:off x="4211638" y="1700213"/>
            <a:ext cx="4032250" cy="3057525"/>
            <a:chOff x="2653" y="935"/>
            <a:chExt cx="2540" cy="1926"/>
          </a:xfrm>
        </p:grpSpPr>
        <p:pic>
          <p:nvPicPr>
            <p:cNvPr id="34822" name="Picture 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7121"/>
            <a:stretch>
              <a:fillRect/>
            </a:stretch>
          </p:blipFill>
          <p:spPr bwMode="auto">
            <a:xfrm>
              <a:off x="2653" y="935"/>
              <a:ext cx="2540" cy="1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3" name="Text Box 9"/>
            <p:cNvSpPr txBox="1">
              <a:spLocks noChangeArrowheads="1"/>
            </p:cNvSpPr>
            <p:nvPr/>
          </p:nvSpPr>
          <p:spPr bwMode="auto">
            <a:xfrm>
              <a:off x="3366" y="1106"/>
              <a:ext cx="116" cy="19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b="1" i="1">
                  <a:latin typeface="Times New Roman" panose="02020603050405020304" pitchFamily="18" charset="0"/>
                </a:rPr>
                <a:t>u</a:t>
              </a:r>
            </a:p>
          </p:txBody>
        </p:sp>
      </p:grpSp>
      <p:sp>
        <p:nvSpPr>
          <p:cNvPr id="34821" name="Text Box 9"/>
          <p:cNvSpPr txBox="1">
            <a:spLocks noChangeArrowheads="1"/>
          </p:cNvSpPr>
          <p:nvPr/>
        </p:nvSpPr>
        <p:spPr bwMode="auto">
          <a:xfrm>
            <a:off x="8132763" y="4132263"/>
            <a:ext cx="184150" cy="30480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b="1" i="1">
                <a:latin typeface="Times New Roman" panose="02020603050405020304" pitchFamily="18" charset="0"/>
              </a:rPr>
              <a:t>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endParaRPr lang="zh-CN" altLang="en-US" smtClean="0"/>
          </a:p>
        </p:txBody>
      </p:sp>
      <p:sp>
        <p:nvSpPr>
          <p:cNvPr id="8195" name="AutoShape 3"/>
          <p:cNvSpPr>
            <a:spLocks noChangeArrowheads="1"/>
          </p:cNvSpPr>
          <p:nvPr/>
        </p:nvSpPr>
        <p:spPr bwMode="auto">
          <a:xfrm>
            <a:off x="228600" y="1125538"/>
            <a:ext cx="8915400" cy="2286000"/>
          </a:xfrm>
          <a:prstGeom prst="homePlate">
            <a:avLst>
              <a:gd name="adj" fmla="val 9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a:ea typeface="楷体_GB2312" pitchFamily="49" charset="-122"/>
              </a:rPr>
              <a:t>3、1971年，法国雷诺（</a:t>
            </a:r>
            <a:r>
              <a:rPr lang="en-US" altLang="zh-CN" sz="2800">
                <a:ea typeface="楷体_GB2312" pitchFamily="49" charset="-122"/>
              </a:rPr>
              <a:t>Renault</a:t>
            </a:r>
            <a:r>
              <a:rPr lang="zh-CN" altLang="en-US" sz="2800">
                <a:ea typeface="楷体_GB2312" pitchFamily="49" charset="-122"/>
              </a:rPr>
              <a:t>）汽车公</a:t>
            </a:r>
          </a:p>
          <a:p>
            <a:pPr algn="ctr"/>
            <a:r>
              <a:rPr lang="zh-CN" altLang="en-US" sz="2800">
                <a:ea typeface="楷体_GB2312" pitchFamily="49" charset="-122"/>
              </a:rPr>
              <a:t>司的贝塞尔（</a:t>
            </a:r>
            <a:r>
              <a:rPr lang="en-US" altLang="zh-CN" sz="2800">
                <a:ea typeface="楷体_GB2312" pitchFamily="49" charset="-122"/>
              </a:rPr>
              <a:t>Bezier</a:t>
            </a:r>
            <a:r>
              <a:rPr lang="zh-CN" altLang="en-US" sz="2800">
                <a:ea typeface="楷体_GB2312" pitchFamily="49" charset="-122"/>
              </a:rPr>
              <a:t>）发表了一种用控制多边形定义曲线和曲面的方法。同期法国雪铁龙</a:t>
            </a:r>
            <a:r>
              <a:rPr lang="en-US" altLang="zh-CN" sz="2800">
                <a:ea typeface="楷体_GB2312" pitchFamily="49" charset="-122"/>
              </a:rPr>
              <a:t>Citroen </a:t>
            </a:r>
            <a:r>
              <a:rPr lang="zh-CN" altLang="en-US" sz="2800">
                <a:ea typeface="楷体_GB2312" pitchFamily="49" charset="-122"/>
              </a:rPr>
              <a:t>汽车公司的德卡斯特里奥（</a:t>
            </a:r>
            <a:r>
              <a:rPr lang="en-US" altLang="zh-CN" sz="2800">
                <a:ea typeface="楷体_GB2312" pitchFamily="49" charset="-122"/>
              </a:rPr>
              <a:t>de Castelijau</a:t>
            </a:r>
            <a:r>
              <a:rPr lang="zh-CN" altLang="en-US" sz="2800">
                <a:ea typeface="楷体_GB2312" pitchFamily="49" charset="-122"/>
              </a:rPr>
              <a:t>）也独立地研究出与</a:t>
            </a:r>
            <a:r>
              <a:rPr lang="en-US" altLang="zh-CN" sz="2800">
                <a:ea typeface="楷体_GB2312" pitchFamily="49" charset="-122"/>
              </a:rPr>
              <a:t>Bezier</a:t>
            </a:r>
            <a:r>
              <a:rPr lang="zh-CN" altLang="en-US" sz="2800">
                <a:ea typeface="楷体_GB2312" pitchFamily="49" charset="-122"/>
              </a:rPr>
              <a:t>类似的方法。</a:t>
            </a:r>
          </a:p>
        </p:txBody>
      </p:sp>
      <p:sp>
        <p:nvSpPr>
          <p:cNvPr id="8196" name="Rectangle 2"/>
          <p:cNvSpPr>
            <a:spLocks noChangeArrowheads="1"/>
          </p:cNvSpPr>
          <p:nvPr/>
        </p:nvSpPr>
        <p:spPr bwMode="auto">
          <a:xfrm>
            <a:off x="201613" y="3387725"/>
            <a:ext cx="8077200" cy="30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400">
                <a:ea typeface="楷体_GB2312" pitchFamily="49" charset="-122"/>
              </a:rPr>
              <a:t>4、1972年，德布尔（</a:t>
            </a:r>
            <a:r>
              <a:rPr lang="en-US" altLang="zh-CN" sz="2400">
                <a:ea typeface="楷体_GB2312" pitchFamily="49" charset="-122"/>
              </a:rPr>
              <a:t>de Boor</a:t>
            </a:r>
            <a:r>
              <a:rPr lang="zh-CN" altLang="en-US" sz="2400">
                <a:ea typeface="楷体_GB2312" pitchFamily="49" charset="-122"/>
              </a:rPr>
              <a:t>）给出了</a:t>
            </a:r>
            <a:r>
              <a:rPr lang="en-US" altLang="zh-CN" sz="2400">
                <a:ea typeface="楷体_GB2312" pitchFamily="49" charset="-122"/>
              </a:rPr>
              <a:t>B</a:t>
            </a:r>
            <a:r>
              <a:rPr lang="zh-CN" altLang="en-US" sz="2400">
                <a:ea typeface="楷体_GB2312" pitchFamily="49" charset="-122"/>
              </a:rPr>
              <a:t>样条的标准计算方法。1974年，美国通用汽车公司的戈登（</a:t>
            </a:r>
            <a:r>
              <a:rPr lang="en-US" altLang="zh-CN" sz="2400">
                <a:ea typeface="楷体_GB2312" pitchFamily="49" charset="-122"/>
              </a:rPr>
              <a:t>Gorden</a:t>
            </a:r>
            <a:r>
              <a:rPr lang="zh-CN" altLang="en-US" sz="2400">
                <a:ea typeface="楷体_GB2312" pitchFamily="49" charset="-122"/>
              </a:rPr>
              <a:t>）和里森费尔德（</a:t>
            </a:r>
            <a:r>
              <a:rPr lang="en-US" altLang="zh-CN" sz="2400">
                <a:ea typeface="楷体_GB2312" pitchFamily="49" charset="-122"/>
              </a:rPr>
              <a:t>Riesenfeld</a:t>
            </a:r>
            <a:r>
              <a:rPr lang="zh-CN" altLang="en-US" sz="2400">
                <a:ea typeface="楷体_GB2312" pitchFamily="49" charset="-122"/>
              </a:rPr>
              <a:t>）将</a:t>
            </a:r>
            <a:r>
              <a:rPr lang="en-US" altLang="zh-CN" sz="2400">
                <a:ea typeface="楷体_GB2312" pitchFamily="49" charset="-122"/>
              </a:rPr>
              <a:t>B</a:t>
            </a:r>
            <a:r>
              <a:rPr lang="zh-CN" altLang="en-US" sz="2400">
                <a:ea typeface="楷体_GB2312" pitchFamily="49" charset="-122"/>
              </a:rPr>
              <a:t>样条理论用于形状描述，提出了</a:t>
            </a:r>
            <a:r>
              <a:rPr lang="en-US" altLang="zh-CN" sz="2400">
                <a:solidFill>
                  <a:srgbClr val="FF0000"/>
                </a:solidFill>
                <a:hlinkClick r:id="rId3"/>
              </a:rPr>
              <a:t>B</a:t>
            </a:r>
            <a:r>
              <a:rPr lang="zh-CN" altLang="en-US" sz="2400">
                <a:solidFill>
                  <a:srgbClr val="FF0000"/>
                </a:solidFill>
                <a:hlinkClick r:id="rId3"/>
              </a:rPr>
              <a:t>样条曲线和曲面</a:t>
            </a:r>
            <a:r>
              <a:rPr lang="zh-CN" altLang="en-US" sz="2400">
                <a:ea typeface="楷体_GB2312" pitchFamily="49" charset="-122"/>
              </a:rPr>
              <a:t>。1975年，美国锡拉丘兹（</a:t>
            </a:r>
            <a:r>
              <a:rPr lang="en-US" altLang="zh-CN" sz="2400">
                <a:ea typeface="楷体_GB2312" pitchFamily="49" charset="-122"/>
              </a:rPr>
              <a:t>Syracuse</a:t>
            </a:r>
            <a:r>
              <a:rPr lang="zh-CN" altLang="en-US" sz="2400">
                <a:ea typeface="楷体_GB2312" pitchFamily="49" charset="-122"/>
              </a:rPr>
              <a:t>）大学的佛斯普里尔（</a:t>
            </a:r>
            <a:r>
              <a:rPr lang="en-US" altLang="zh-CN" sz="2400">
                <a:ea typeface="楷体_GB2312" pitchFamily="49" charset="-122"/>
              </a:rPr>
              <a:t>Versprill</a:t>
            </a:r>
            <a:r>
              <a:rPr lang="zh-CN" altLang="en-US" sz="2400">
                <a:ea typeface="楷体_GB2312" pitchFamily="49" charset="-122"/>
              </a:rPr>
              <a:t>）提出了有理</a:t>
            </a:r>
            <a:r>
              <a:rPr lang="en-US" altLang="zh-CN" sz="2400">
                <a:ea typeface="楷体_GB2312" pitchFamily="49" charset="-122"/>
              </a:rPr>
              <a:t>B</a:t>
            </a:r>
            <a:r>
              <a:rPr lang="zh-CN" altLang="en-US" sz="2400">
                <a:ea typeface="楷体_GB2312" pitchFamily="49" charset="-122"/>
              </a:rPr>
              <a:t>样条方法。80年代后期皮格尔（</a:t>
            </a:r>
            <a:r>
              <a:rPr lang="en-US" altLang="zh-CN" sz="2400">
                <a:ea typeface="楷体_GB2312" pitchFamily="49" charset="-122"/>
              </a:rPr>
              <a:t>Piegl</a:t>
            </a:r>
            <a:r>
              <a:rPr lang="zh-CN" altLang="en-US" sz="2400">
                <a:ea typeface="楷体_GB2312" pitchFamily="49" charset="-122"/>
              </a:rPr>
              <a:t>）和蒂勒（</a:t>
            </a:r>
            <a:r>
              <a:rPr lang="en-US" altLang="zh-CN" sz="2400">
                <a:ea typeface="楷体_GB2312" pitchFamily="49" charset="-122"/>
              </a:rPr>
              <a:t>Tiller</a:t>
            </a:r>
            <a:r>
              <a:rPr lang="zh-CN" altLang="en-US" sz="2400">
                <a:ea typeface="楷体_GB2312" pitchFamily="49" charset="-122"/>
              </a:rPr>
              <a:t>）将有理</a:t>
            </a:r>
            <a:r>
              <a:rPr lang="en-US" altLang="zh-CN" sz="2400">
                <a:ea typeface="楷体_GB2312" pitchFamily="49" charset="-122"/>
              </a:rPr>
              <a:t>B</a:t>
            </a:r>
            <a:r>
              <a:rPr lang="zh-CN" altLang="en-US" sz="2400">
                <a:ea typeface="楷体_GB2312" pitchFamily="49" charset="-122"/>
              </a:rPr>
              <a:t>样条发展成非均匀有理</a:t>
            </a:r>
            <a:r>
              <a:rPr lang="en-US" altLang="zh-CN" sz="2400">
                <a:ea typeface="楷体_GB2312" pitchFamily="49" charset="-122"/>
              </a:rPr>
              <a:t>B</a:t>
            </a:r>
            <a:r>
              <a:rPr lang="zh-CN" altLang="en-US" sz="2400">
                <a:ea typeface="楷体_GB2312" pitchFamily="49" charset="-122"/>
              </a:rPr>
              <a:t>样条方法，并已成为当前自由曲线和曲面描述的最广为流行的技术。 </a:t>
            </a:r>
            <a:endParaRPr lang="zh-CN" altLang="en-US" sz="2400"/>
          </a:p>
        </p:txBody>
      </p:sp>
    </p:spTree>
    <p:extLst>
      <p:ext uri="{BB962C8B-B14F-4D97-AF65-F5344CB8AC3E}">
        <p14:creationId xmlns:p14="http://schemas.microsoft.com/office/powerpoint/2010/main" val="23213525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mtClean="0"/>
              <a:t>开放均匀的B-</a:t>
            </a:r>
            <a:r>
              <a:rPr lang="zh-CN" altLang="en-US" smtClean="0"/>
              <a:t>样条曲线</a:t>
            </a:r>
            <a:endParaRPr lang="en-US" altLang="zh-CN" smtClean="0"/>
          </a:p>
        </p:txBody>
      </p:sp>
      <p:sp>
        <p:nvSpPr>
          <p:cNvPr id="35843" name="Rectangle 3"/>
          <p:cNvSpPr>
            <a:spLocks noGrp="1" noChangeArrowheads="1"/>
          </p:cNvSpPr>
          <p:nvPr>
            <p:ph idx="1"/>
          </p:nvPr>
        </p:nvSpPr>
        <p:spPr>
          <a:xfrm>
            <a:off x="566738" y="2154238"/>
            <a:ext cx="8001000" cy="1203325"/>
          </a:xfrm>
        </p:spPr>
        <p:txBody>
          <a:bodyPr/>
          <a:lstStyle/>
          <a:p>
            <a:pPr eaLnBrk="1" hangingPunct="1">
              <a:spcBef>
                <a:spcPts val="600"/>
              </a:spcBef>
              <a:buFont typeface="Wingdings" pitchFamily="2" charset="2"/>
              <a:buNone/>
            </a:pPr>
            <a:r>
              <a:t>如</a:t>
            </a:r>
            <a:r>
              <a:rPr lang="en-US" altLang="zh-CN"/>
              <a:t>k=3, n=4(5个控制点)，则</a:t>
            </a:r>
          </a:p>
          <a:p>
            <a:pPr eaLnBrk="1" hangingPunct="1">
              <a:spcBef>
                <a:spcPts val="600"/>
              </a:spcBef>
              <a:buFont typeface="Wingdings" pitchFamily="2" charset="2"/>
              <a:buNone/>
            </a:pPr>
            <a:r>
              <a:rPr lang="en-US" altLang="zh-CN"/>
              <a:t>{u</a:t>
            </a:r>
            <a:r>
              <a:rPr lang="en-US" altLang="zh-CN" baseline="-25000"/>
              <a:t>0</a:t>
            </a:r>
            <a:r>
              <a:rPr lang="en-US" altLang="zh-CN"/>
              <a:t>, u</a:t>
            </a:r>
            <a:r>
              <a:rPr lang="en-US" altLang="zh-CN" baseline="-25000"/>
              <a:t>1</a:t>
            </a:r>
            <a:r>
              <a:rPr lang="en-US" altLang="zh-CN"/>
              <a:t>, u</a:t>
            </a:r>
            <a:r>
              <a:rPr lang="en-US" altLang="zh-CN" baseline="-25000"/>
              <a:t>2</a:t>
            </a:r>
            <a:r>
              <a:rPr lang="en-US" altLang="zh-CN"/>
              <a:t>, u</a:t>
            </a:r>
            <a:r>
              <a:rPr lang="en-US" altLang="zh-CN" baseline="-25000"/>
              <a:t>3</a:t>
            </a:r>
            <a:r>
              <a:rPr lang="en-US" altLang="zh-CN"/>
              <a:t>, u</a:t>
            </a:r>
            <a:r>
              <a:rPr lang="en-US" altLang="zh-CN" baseline="-25000"/>
              <a:t>4</a:t>
            </a:r>
            <a:r>
              <a:rPr lang="en-US" altLang="zh-CN"/>
              <a:t>, u</a:t>
            </a:r>
            <a:r>
              <a:rPr lang="en-US" altLang="zh-CN" baseline="-25000"/>
              <a:t>5</a:t>
            </a:r>
            <a:r>
              <a:rPr lang="en-US" altLang="zh-CN"/>
              <a:t>, u</a:t>
            </a:r>
            <a:r>
              <a:rPr lang="en-US" altLang="zh-CN" baseline="-25000"/>
              <a:t>6</a:t>
            </a:r>
            <a:r>
              <a:rPr lang="en-US" altLang="zh-CN"/>
              <a:t>, u</a:t>
            </a:r>
            <a:r>
              <a:rPr lang="en-US" altLang="zh-CN" baseline="-25000"/>
              <a:t>7</a:t>
            </a:r>
            <a:r>
              <a:rPr lang="en-US" altLang="zh-CN"/>
              <a:t>} = {0, 0, 0, 1, 2, 3, 3, 3} </a:t>
            </a:r>
            <a:endParaRPr/>
          </a:p>
        </p:txBody>
      </p:sp>
      <p:sp>
        <p:nvSpPr>
          <p:cNvPr id="8" name="Rectangle 3"/>
          <p:cNvSpPr txBox="1">
            <a:spLocks noChangeArrowheads="1"/>
          </p:cNvSpPr>
          <p:nvPr/>
        </p:nvSpPr>
        <p:spPr bwMode="auto">
          <a:xfrm>
            <a:off x="642938" y="1341438"/>
            <a:ext cx="7920037" cy="566737"/>
          </a:xfrm>
          <a:prstGeom prst="rect">
            <a:avLst/>
          </a:prstGeom>
          <a:noFill/>
          <a:ln w="9525">
            <a:noFill/>
            <a:miter lim="800000"/>
            <a:headEnd/>
            <a:tailEnd/>
          </a:ln>
          <a:effectLst/>
        </p:spPr>
        <p:txBody>
          <a:bodyPr>
            <a:spAutoFit/>
          </a:bodyPr>
          <a:lstStyle/>
          <a:p>
            <a:pPr marL="342900" indent="-342900" algn="l" eaLnBrk="1" hangingPunct="1">
              <a:lnSpc>
                <a:spcPct val="110000"/>
              </a:lnSpc>
              <a:spcBef>
                <a:spcPct val="75000"/>
              </a:spcBef>
              <a:buClr>
                <a:schemeClr val="hlink"/>
              </a:buClr>
              <a:buSzPct val="80000"/>
              <a:buFont typeface="Wingdings" pitchFamily="2" charset="2"/>
              <a:buNone/>
              <a:defRPr/>
            </a:pPr>
            <a:r>
              <a:rPr lang="zh-CN" altLang="en-US" sz="2800" b="1" kern="0" dirty="0">
                <a:latin typeface="Times New Roman" pitchFamily="18" charset="0"/>
                <a:ea typeface="楷体_GB2312" pitchFamily="49" charset="-122"/>
              </a:rPr>
              <a:t>在两端的节点值重复</a:t>
            </a:r>
            <a:r>
              <a:rPr lang="en-US" altLang="zh-CN" sz="2800" b="1" kern="0" dirty="0" err="1">
                <a:latin typeface="Times New Roman" pitchFamily="18" charset="0"/>
                <a:ea typeface="楷体_GB2312" pitchFamily="49" charset="-122"/>
              </a:rPr>
              <a:t>d次，其他节点是均匀的</a:t>
            </a:r>
            <a:endParaRPr lang="zh-CN" altLang="en-US" sz="2800" b="1" kern="0" dirty="0">
              <a:latin typeface="Times New Roman" pitchFamily="18" charset="0"/>
              <a:ea typeface="楷体_GB2312" pitchFamily="49" charset="-122"/>
            </a:endParaRPr>
          </a:p>
        </p:txBody>
      </p:sp>
      <p:grpSp>
        <p:nvGrpSpPr>
          <p:cNvPr id="35845" name="组合 11"/>
          <p:cNvGrpSpPr>
            <a:grpSpLocks/>
          </p:cNvGrpSpPr>
          <p:nvPr/>
        </p:nvGrpSpPr>
        <p:grpSpPr bwMode="auto">
          <a:xfrm>
            <a:off x="642938" y="3716338"/>
            <a:ext cx="7920037" cy="2160587"/>
            <a:chOff x="642910" y="2285992"/>
            <a:chExt cx="7920037" cy="2160591"/>
          </a:xfrm>
        </p:grpSpPr>
        <p:sp>
          <p:nvSpPr>
            <p:cNvPr id="9" name="Rectangle 3"/>
            <p:cNvSpPr txBox="1">
              <a:spLocks noChangeArrowheads="1"/>
            </p:cNvSpPr>
            <p:nvPr/>
          </p:nvSpPr>
          <p:spPr bwMode="auto">
            <a:xfrm>
              <a:off x="642910" y="2285992"/>
              <a:ext cx="7920037" cy="2160591"/>
            </a:xfrm>
            <a:prstGeom prst="rect">
              <a:avLst/>
            </a:prstGeom>
            <a:noFill/>
            <a:ln w="9525">
              <a:noFill/>
              <a:miter lim="800000"/>
              <a:headEnd/>
              <a:tailEnd/>
            </a:ln>
            <a:effectLst/>
          </p:spPr>
          <p:txBody>
            <a:bodyPr>
              <a:spAutoFit/>
            </a:bodyPr>
            <a:lstStyle/>
            <a:p>
              <a:pPr marL="342900" indent="-342900" algn="l" eaLnBrk="1" hangingPunct="1">
                <a:lnSpc>
                  <a:spcPct val="110000"/>
                </a:lnSpc>
                <a:spcBef>
                  <a:spcPct val="75000"/>
                </a:spcBef>
                <a:buClr>
                  <a:schemeClr val="hlink"/>
                </a:buClr>
                <a:buSzPct val="80000"/>
                <a:defRPr/>
              </a:pPr>
              <a:r>
                <a:rPr lang="en-US" altLang="zh-CN" sz="2800" kern="0" dirty="0">
                  <a:latin typeface="Times New Roman" pitchFamily="18" charset="0"/>
                  <a:ea typeface="楷体_GB2312" pitchFamily="49" charset="-122"/>
                </a:rPr>
                <a:t>	          0            		0 ≤ j &lt;d           	</a:t>
              </a:r>
            </a:p>
            <a:p>
              <a:pPr marL="342900" indent="-342900" algn="l" eaLnBrk="1" hangingPunct="1">
                <a:lnSpc>
                  <a:spcPct val="110000"/>
                </a:lnSpc>
                <a:spcBef>
                  <a:spcPct val="75000"/>
                </a:spcBef>
                <a:buClr>
                  <a:schemeClr val="hlink"/>
                </a:buClr>
                <a:buSzPct val="80000"/>
                <a:defRPr/>
              </a:pPr>
              <a:r>
                <a:rPr lang="en-US" altLang="zh-CN" sz="2800" kern="0" dirty="0" err="1">
                  <a:latin typeface="Times New Roman" pitchFamily="18" charset="0"/>
                  <a:ea typeface="楷体_GB2312" pitchFamily="49" charset="-122"/>
                </a:rPr>
                <a:t>u</a:t>
              </a:r>
              <a:r>
                <a:rPr lang="en-US" altLang="zh-CN" sz="2800" kern="0" baseline="-25000" dirty="0" err="1">
                  <a:latin typeface="Times New Roman" pitchFamily="18" charset="0"/>
                  <a:ea typeface="楷体_GB2312" pitchFamily="49" charset="-122"/>
                </a:rPr>
                <a:t>j</a:t>
              </a:r>
              <a:r>
                <a:rPr lang="en-US" altLang="zh-CN" sz="2800" kern="0" dirty="0">
                  <a:latin typeface="Times New Roman" pitchFamily="18" charset="0"/>
                  <a:ea typeface="楷体_GB2312" pitchFamily="49" charset="-122"/>
                </a:rPr>
                <a:t> =        j – d + 1  		d ≤ j ≤ n</a:t>
              </a:r>
            </a:p>
            <a:p>
              <a:pPr marL="342900" indent="-342900" algn="l" eaLnBrk="1" hangingPunct="1">
                <a:lnSpc>
                  <a:spcPct val="110000"/>
                </a:lnSpc>
                <a:spcBef>
                  <a:spcPct val="75000"/>
                </a:spcBef>
                <a:buClr>
                  <a:schemeClr val="hlink"/>
                </a:buClr>
                <a:buSzPct val="80000"/>
                <a:defRPr/>
              </a:pPr>
              <a:r>
                <a:rPr lang="en-US" altLang="zh-CN" sz="2800" kern="0" dirty="0">
                  <a:latin typeface="Times New Roman" pitchFamily="18" charset="0"/>
                  <a:ea typeface="楷体_GB2312" pitchFamily="49" charset="-122"/>
                </a:rPr>
                <a:t>	          n – d + 2  		j &gt; n</a:t>
              </a:r>
              <a:endParaRPr lang="zh-CN" altLang="en-US" sz="2800" kern="0" dirty="0">
                <a:latin typeface="Times New Roman" pitchFamily="18" charset="0"/>
                <a:ea typeface="楷体_GB2312" pitchFamily="49" charset="-122"/>
              </a:endParaRPr>
            </a:p>
          </p:txBody>
        </p:sp>
        <p:sp>
          <p:nvSpPr>
            <p:cNvPr id="35847" name="左大括号 9"/>
            <p:cNvSpPr>
              <a:spLocks/>
            </p:cNvSpPr>
            <p:nvPr/>
          </p:nvSpPr>
          <p:spPr bwMode="auto">
            <a:xfrm>
              <a:off x="1428728" y="2357430"/>
              <a:ext cx="357190" cy="1928826"/>
            </a:xfrm>
            <a:prstGeom prst="leftBrace">
              <a:avLst>
                <a:gd name="adj1" fmla="val 8325"/>
                <a:gd name="adj2" fmla="val 50000"/>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smtClean="0"/>
              <a:t>B-</a:t>
            </a:r>
            <a:r>
              <a:rPr lang="zh-CN" altLang="en-US" smtClean="0"/>
              <a:t>样条曲线的定义</a:t>
            </a:r>
          </a:p>
        </p:txBody>
      </p:sp>
      <p:sp>
        <p:nvSpPr>
          <p:cNvPr id="59395" name="Rectangle 4"/>
          <p:cNvSpPr>
            <a:spLocks noChangeArrowheads="1"/>
          </p:cNvSpPr>
          <p:nvPr/>
        </p:nvSpPr>
        <p:spPr bwMode="auto">
          <a:xfrm>
            <a:off x="0" y="2805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59396" name="矩形 2"/>
          <p:cNvSpPr>
            <a:spLocks noChangeArrowheads="1"/>
          </p:cNvSpPr>
          <p:nvPr/>
        </p:nvSpPr>
        <p:spPr bwMode="auto">
          <a:xfrm>
            <a:off x="611188" y="1379538"/>
            <a:ext cx="7416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b="1">
                <a:solidFill>
                  <a:schemeClr val="accent2"/>
                </a:solidFill>
                <a:latin typeface="华文楷体" panose="02010600040101010101" pitchFamily="2" charset="-122"/>
                <a:ea typeface="华文楷体" panose="02010600040101010101" pitchFamily="2" charset="-122"/>
              </a:rPr>
              <a:t>二次Ｂ样条曲线</a:t>
            </a:r>
          </a:p>
          <a:p>
            <a:r>
              <a:rPr lang="zh-CN" altLang="zh-CN" sz="2400">
                <a:latin typeface="华文楷体" panose="02010600040101010101" pitchFamily="2" charset="-122"/>
                <a:ea typeface="华文楷体" panose="02010600040101010101" pitchFamily="2" charset="-122"/>
              </a:rPr>
              <a:t>　在二次Ｂ样条曲线中，n=2,k=0,1,2</a:t>
            </a:r>
          </a:p>
          <a:p>
            <a:r>
              <a:rPr lang="zh-CN" altLang="zh-CN" sz="2400">
                <a:latin typeface="华文楷体" panose="02010600040101010101" pitchFamily="2" charset="-122"/>
                <a:ea typeface="华文楷体" panose="02010600040101010101" pitchFamily="2" charset="-122"/>
              </a:rPr>
              <a:t>　故其基函数形式为：</a:t>
            </a:r>
          </a:p>
        </p:txBody>
      </p:sp>
      <p:graphicFrame>
        <p:nvGraphicFramePr>
          <p:cNvPr id="12" name="Object 3"/>
          <p:cNvGraphicFramePr>
            <a:graphicFrameLocks noChangeAspect="1"/>
          </p:cNvGraphicFramePr>
          <p:nvPr/>
        </p:nvGraphicFramePr>
        <p:xfrm>
          <a:off x="688975" y="2579688"/>
          <a:ext cx="8112125" cy="3394075"/>
        </p:xfrm>
        <a:graphic>
          <a:graphicData uri="http://schemas.openxmlformats.org/presentationml/2006/ole">
            <mc:AlternateContent xmlns:mc="http://schemas.openxmlformats.org/markup-compatibility/2006">
              <mc:Choice xmlns:v="urn:schemas-microsoft-com:vml" Requires="v">
                <p:oleObj spid="_x0000_s113669" name="公式" r:id="rId4" imgW="3302000" imgH="1701800" progId="Equation.3">
                  <p:embed/>
                </p:oleObj>
              </mc:Choice>
              <mc:Fallback>
                <p:oleObj name="公式" r:id="rId4" imgW="3302000" imgH="170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975" y="2579688"/>
                        <a:ext cx="8112125"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456698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smtClean="0"/>
              <a:t>B-</a:t>
            </a:r>
            <a:r>
              <a:rPr lang="zh-CN" altLang="en-US" smtClean="0"/>
              <a:t>样条曲线的定义</a:t>
            </a:r>
          </a:p>
        </p:txBody>
      </p:sp>
      <p:sp>
        <p:nvSpPr>
          <p:cNvPr id="61443" name="Rectangle 4"/>
          <p:cNvSpPr>
            <a:spLocks noChangeArrowheads="1"/>
          </p:cNvSpPr>
          <p:nvPr/>
        </p:nvSpPr>
        <p:spPr bwMode="auto">
          <a:xfrm>
            <a:off x="0" y="2805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61444" name="矩形 2"/>
          <p:cNvSpPr>
            <a:spLocks noChangeArrowheads="1"/>
          </p:cNvSpPr>
          <p:nvPr/>
        </p:nvSpPr>
        <p:spPr bwMode="auto">
          <a:xfrm>
            <a:off x="611188" y="1379538"/>
            <a:ext cx="741680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3200">
                <a:latin typeface="华文楷体" panose="02010600040101010101" pitchFamily="2" charset="-122"/>
                <a:ea typeface="华文楷体" panose="02010600040101010101" pitchFamily="2" charset="-122"/>
              </a:rPr>
              <a:t>有了基函数，因此可写出二次Ｂ样条</a:t>
            </a:r>
          </a:p>
          <a:p>
            <a:pPr algn="ctr"/>
            <a:r>
              <a:rPr lang="zh-CN" altLang="en-US" sz="3200">
                <a:latin typeface="华文楷体" panose="02010600040101010101" pitchFamily="2" charset="-122"/>
                <a:ea typeface="华文楷体" panose="02010600040101010101" pitchFamily="2" charset="-122"/>
              </a:rPr>
              <a:t>　曲线的分段表达式为：</a:t>
            </a:r>
          </a:p>
          <a:p>
            <a:pPr algn="ctr"/>
            <a:endParaRPr lang="zh-CN" altLang="en-US" sz="3200">
              <a:latin typeface="华文楷体" panose="02010600040101010101" pitchFamily="2" charset="-122"/>
              <a:ea typeface="华文楷体" panose="02010600040101010101" pitchFamily="2" charset="-122"/>
            </a:endParaRPr>
          </a:p>
          <a:p>
            <a:pPr algn="ctr"/>
            <a:r>
              <a:rPr lang="zh-CN" altLang="en-US" sz="3200">
                <a:latin typeface="华文楷体" panose="02010600040101010101" pitchFamily="2" charset="-122"/>
                <a:ea typeface="华文楷体" panose="02010600040101010101" pitchFamily="2" charset="-122"/>
              </a:rPr>
              <a:t>　</a:t>
            </a:r>
          </a:p>
          <a:p>
            <a:pPr algn="ctr"/>
            <a:r>
              <a:rPr lang="zh-CN" altLang="en-US" sz="3200">
                <a:latin typeface="华文楷体" panose="02010600040101010101" pitchFamily="2" charset="-122"/>
                <a:ea typeface="华文楷体" panose="02010600040101010101" pitchFamily="2" charset="-122"/>
              </a:rPr>
              <a:t>　( i= 0,1,2,</a:t>
            </a:r>
            <a:r>
              <a:rPr lang="zh-CN" altLang="en-US" sz="3200">
                <a:ea typeface="华文楷体" panose="02010600040101010101" pitchFamily="2" charset="-122"/>
              </a:rPr>
              <a:t>…</a:t>
            </a:r>
            <a:r>
              <a:rPr lang="zh-CN" altLang="en-US" sz="3200">
                <a:latin typeface="华文楷体" panose="02010600040101010101" pitchFamily="2" charset="-122"/>
                <a:ea typeface="华文楷体" panose="02010600040101010101" pitchFamily="2" charset="-122"/>
              </a:rPr>
              <a:t>,m )　m+1段</a:t>
            </a:r>
          </a:p>
        </p:txBody>
      </p:sp>
      <p:graphicFrame>
        <p:nvGraphicFramePr>
          <p:cNvPr id="6" name="Object 3"/>
          <p:cNvGraphicFramePr>
            <a:graphicFrameLocks noChangeAspect="1"/>
          </p:cNvGraphicFramePr>
          <p:nvPr/>
        </p:nvGraphicFramePr>
        <p:xfrm>
          <a:off x="457200" y="2435225"/>
          <a:ext cx="8591550" cy="633413"/>
        </p:xfrm>
        <a:graphic>
          <a:graphicData uri="http://schemas.openxmlformats.org/presentationml/2006/ole">
            <mc:AlternateContent xmlns:mc="http://schemas.openxmlformats.org/markup-compatibility/2006">
              <mc:Choice xmlns:v="urn:schemas-microsoft-com:vml" Requires="v">
                <p:oleObj spid="_x0000_s114692" name="公式" r:id="rId4" imgW="3251200" imgH="241300" progId="Equation.3">
                  <p:embed/>
                </p:oleObj>
              </mc:Choice>
              <mc:Fallback>
                <p:oleObj name="公式" r:id="rId4" imgW="3251200" imgH="241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435225"/>
                        <a:ext cx="859155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52717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smtClean="0"/>
              <a:t>B-</a:t>
            </a:r>
            <a:r>
              <a:rPr lang="zh-CN" altLang="en-US" smtClean="0"/>
              <a:t>样条曲线的定义</a:t>
            </a:r>
          </a:p>
        </p:txBody>
      </p:sp>
      <p:sp>
        <p:nvSpPr>
          <p:cNvPr id="63491" name="Rectangle 4"/>
          <p:cNvSpPr>
            <a:spLocks noChangeArrowheads="1"/>
          </p:cNvSpPr>
          <p:nvPr/>
        </p:nvSpPr>
        <p:spPr bwMode="auto">
          <a:xfrm>
            <a:off x="0" y="2805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63492" name="矩形 1"/>
          <p:cNvSpPr>
            <a:spLocks noChangeArrowheads="1"/>
          </p:cNvSpPr>
          <p:nvPr/>
        </p:nvSpPr>
        <p:spPr bwMode="auto">
          <a:xfrm>
            <a:off x="404813" y="1471613"/>
            <a:ext cx="3570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solidFill>
                  <a:schemeClr val="accent2"/>
                </a:solidFill>
                <a:latin typeface="华文楷体" panose="02010600040101010101" pitchFamily="2" charset="-122"/>
                <a:ea typeface="华文楷体" panose="02010600040101010101" pitchFamily="2" charset="-122"/>
              </a:rPr>
              <a:t>写成一般的矩阵形式为：</a:t>
            </a:r>
          </a:p>
        </p:txBody>
      </p:sp>
      <p:graphicFrame>
        <p:nvGraphicFramePr>
          <p:cNvPr id="7" name="Object 3"/>
          <p:cNvGraphicFramePr>
            <a:graphicFrameLocks noChangeAspect="1"/>
          </p:cNvGraphicFramePr>
          <p:nvPr/>
        </p:nvGraphicFramePr>
        <p:xfrm>
          <a:off x="655638" y="2133600"/>
          <a:ext cx="7832725" cy="1576388"/>
        </p:xfrm>
        <a:graphic>
          <a:graphicData uri="http://schemas.openxmlformats.org/presentationml/2006/ole">
            <mc:AlternateContent xmlns:mc="http://schemas.openxmlformats.org/markup-compatibility/2006">
              <mc:Choice xmlns:v="urn:schemas-microsoft-com:vml" Requires="v">
                <p:oleObj spid="_x0000_s115716" name="公式" r:id="rId4" imgW="3657600" imgH="736600" progId="Equation.3">
                  <p:embed/>
                </p:oleObj>
              </mc:Choice>
              <mc:Fallback>
                <p:oleObj name="公式" r:id="rId4" imgW="3657600" imgH="736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638" y="2133600"/>
                        <a:ext cx="7832725" cy="157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494" name="矩形 3"/>
          <p:cNvSpPr>
            <a:spLocks noChangeArrowheads="1"/>
          </p:cNvSpPr>
          <p:nvPr/>
        </p:nvSpPr>
        <p:spPr bwMode="auto">
          <a:xfrm>
            <a:off x="379413" y="3979863"/>
            <a:ext cx="851376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a:latin typeface="华文楷体" panose="02010600040101010101" pitchFamily="2" charset="-122"/>
                <a:ea typeface="华文楷体" panose="02010600040101010101" pitchFamily="2" charset="-122"/>
              </a:rPr>
              <a:t>　式中，</a:t>
            </a:r>
            <a:r>
              <a:rPr lang="en-US" altLang="zh-CN" sz="2800">
                <a:solidFill>
                  <a:srgbClr val="FF0000"/>
                </a:solidFill>
                <a:latin typeface="华文楷体" panose="02010600040101010101" pitchFamily="2" charset="-122"/>
                <a:ea typeface="华文楷体" panose="02010600040101010101" pitchFamily="2" charset="-122"/>
              </a:rPr>
              <a:t>R</a:t>
            </a:r>
            <a:r>
              <a:rPr lang="zh-CN" altLang="en-US" sz="2800">
                <a:solidFill>
                  <a:srgbClr val="FF0000"/>
                </a:solidFill>
                <a:latin typeface="华文楷体" panose="02010600040101010101" pitchFamily="2" charset="-122"/>
                <a:ea typeface="华文楷体" panose="02010600040101010101" pitchFamily="2" charset="-122"/>
              </a:rPr>
              <a:t>k为分段曲线的Ｂ特征多边形</a:t>
            </a:r>
          </a:p>
          <a:p>
            <a:r>
              <a:rPr lang="zh-CN" altLang="en-US" sz="2800">
                <a:solidFill>
                  <a:srgbClr val="FF0000"/>
                </a:solidFill>
                <a:latin typeface="华文楷体" panose="02010600040101010101" pitchFamily="2" charset="-122"/>
                <a:ea typeface="华文楷体" panose="02010600040101010101" pitchFamily="2" charset="-122"/>
              </a:rPr>
              <a:t>　的顶点：</a:t>
            </a:r>
            <a:r>
              <a:rPr lang="en-US" altLang="zh-CN" sz="2800">
                <a:solidFill>
                  <a:srgbClr val="FF0000"/>
                </a:solidFill>
                <a:latin typeface="华文楷体" panose="02010600040101010101" pitchFamily="2" charset="-122"/>
                <a:ea typeface="华文楷体" panose="02010600040101010101" pitchFamily="2" charset="-122"/>
              </a:rPr>
              <a:t>R</a:t>
            </a:r>
            <a:r>
              <a:rPr lang="zh-CN" altLang="en-US" sz="2800">
                <a:solidFill>
                  <a:srgbClr val="FF0000"/>
                </a:solidFill>
                <a:latin typeface="华文楷体" panose="02010600040101010101" pitchFamily="2" charset="-122"/>
                <a:ea typeface="华文楷体" panose="02010600040101010101" pitchFamily="2" charset="-122"/>
              </a:rPr>
              <a:t>0,</a:t>
            </a:r>
            <a:r>
              <a:rPr lang="en-US" altLang="zh-CN" sz="2800">
                <a:solidFill>
                  <a:srgbClr val="FF0000"/>
                </a:solidFill>
                <a:latin typeface="华文楷体" panose="02010600040101010101" pitchFamily="2" charset="-122"/>
                <a:ea typeface="华文楷体" panose="02010600040101010101" pitchFamily="2" charset="-122"/>
              </a:rPr>
              <a:t>R</a:t>
            </a:r>
            <a:r>
              <a:rPr lang="zh-CN" altLang="en-US" sz="2800">
                <a:solidFill>
                  <a:srgbClr val="FF0000"/>
                </a:solidFill>
                <a:latin typeface="华文楷体" panose="02010600040101010101" pitchFamily="2" charset="-122"/>
                <a:ea typeface="华文楷体" panose="02010600040101010101" pitchFamily="2" charset="-122"/>
              </a:rPr>
              <a:t>1,</a:t>
            </a:r>
            <a:r>
              <a:rPr lang="en-US" altLang="zh-CN" sz="2800">
                <a:solidFill>
                  <a:srgbClr val="FF0000"/>
                </a:solidFill>
                <a:latin typeface="华文楷体" panose="02010600040101010101" pitchFamily="2" charset="-122"/>
                <a:ea typeface="华文楷体" panose="02010600040101010101" pitchFamily="2" charset="-122"/>
              </a:rPr>
              <a:t>R</a:t>
            </a:r>
            <a:r>
              <a:rPr lang="zh-CN" altLang="en-US" sz="2800">
                <a:solidFill>
                  <a:srgbClr val="FF0000"/>
                </a:solidFill>
                <a:latin typeface="华文楷体" panose="02010600040101010101" pitchFamily="2" charset="-122"/>
                <a:ea typeface="华文楷体" panose="02010600040101010101" pitchFamily="2" charset="-122"/>
              </a:rPr>
              <a:t>2。对于第i段曲线的</a:t>
            </a:r>
          </a:p>
          <a:p>
            <a:r>
              <a:rPr lang="zh-CN" altLang="en-US" sz="2800">
                <a:solidFill>
                  <a:srgbClr val="FF0000"/>
                </a:solidFill>
                <a:latin typeface="华文楷体" panose="02010600040101010101" pitchFamily="2" charset="-122"/>
                <a:ea typeface="华文楷体" panose="02010600040101010101" pitchFamily="2" charset="-122"/>
              </a:rPr>
              <a:t>　</a:t>
            </a:r>
            <a:r>
              <a:rPr lang="en-US" altLang="zh-CN" sz="2800">
                <a:solidFill>
                  <a:srgbClr val="FF0000"/>
                </a:solidFill>
                <a:latin typeface="华文楷体" panose="02010600040101010101" pitchFamily="2" charset="-122"/>
                <a:ea typeface="华文楷体" panose="02010600040101010101" pitchFamily="2" charset="-122"/>
              </a:rPr>
              <a:t>R</a:t>
            </a:r>
            <a:r>
              <a:rPr lang="zh-CN" altLang="en-US" sz="2800">
                <a:solidFill>
                  <a:srgbClr val="FF0000"/>
                </a:solidFill>
                <a:latin typeface="华文楷体" panose="02010600040101010101" pitchFamily="2" charset="-122"/>
                <a:ea typeface="华文楷体" panose="02010600040101010101" pitchFamily="2" charset="-122"/>
              </a:rPr>
              <a:t>k 即为：</a:t>
            </a:r>
            <a:r>
              <a:rPr lang="en-US" altLang="zh-CN" sz="2800">
                <a:solidFill>
                  <a:srgbClr val="FF0000"/>
                </a:solidFill>
                <a:latin typeface="华文楷体" panose="02010600040101010101" pitchFamily="2" charset="-122"/>
                <a:ea typeface="华文楷体" panose="02010600040101010101" pitchFamily="2" charset="-122"/>
              </a:rPr>
              <a:t>R</a:t>
            </a:r>
            <a:r>
              <a:rPr lang="zh-CN" altLang="en-US" sz="2800">
                <a:solidFill>
                  <a:srgbClr val="FF0000"/>
                </a:solidFill>
                <a:latin typeface="华文楷体" panose="02010600040101010101" pitchFamily="2" charset="-122"/>
                <a:ea typeface="华文楷体" panose="02010600040101010101" pitchFamily="2" charset="-122"/>
              </a:rPr>
              <a:t>i,</a:t>
            </a:r>
            <a:r>
              <a:rPr lang="en-US" altLang="zh-CN" sz="2800">
                <a:solidFill>
                  <a:srgbClr val="FF0000"/>
                </a:solidFill>
                <a:latin typeface="华文楷体" panose="02010600040101010101" pitchFamily="2" charset="-122"/>
                <a:ea typeface="华文楷体" panose="02010600040101010101" pitchFamily="2" charset="-122"/>
              </a:rPr>
              <a:t>R</a:t>
            </a:r>
            <a:r>
              <a:rPr lang="zh-CN" altLang="en-US" sz="2800">
                <a:solidFill>
                  <a:srgbClr val="FF0000"/>
                </a:solidFill>
                <a:latin typeface="华文楷体" panose="02010600040101010101" pitchFamily="2" charset="-122"/>
                <a:ea typeface="华文楷体" panose="02010600040101010101" pitchFamily="2" charset="-122"/>
              </a:rPr>
              <a:t>i+1,</a:t>
            </a:r>
            <a:r>
              <a:rPr lang="en-US" altLang="zh-CN" sz="2800">
                <a:solidFill>
                  <a:srgbClr val="FF0000"/>
                </a:solidFill>
                <a:latin typeface="华文楷体" panose="02010600040101010101" pitchFamily="2" charset="-122"/>
                <a:ea typeface="华文楷体" panose="02010600040101010101" pitchFamily="2" charset="-122"/>
              </a:rPr>
              <a:t>R</a:t>
            </a:r>
            <a:r>
              <a:rPr lang="zh-CN" altLang="en-US" sz="2800">
                <a:solidFill>
                  <a:srgbClr val="FF0000"/>
                </a:solidFill>
                <a:latin typeface="华文楷体" panose="02010600040101010101" pitchFamily="2" charset="-122"/>
                <a:ea typeface="华文楷体" panose="02010600040101010101" pitchFamily="2" charset="-122"/>
              </a:rPr>
              <a:t>i+2 连续的三个顶</a:t>
            </a:r>
          </a:p>
          <a:p>
            <a:r>
              <a:rPr lang="zh-CN" altLang="en-US" sz="2800">
                <a:solidFill>
                  <a:srgbClr val="FF0000"/>
                </a:solidFill>
                <a:latin typeface="华文楷体" panose="02010600040101010101" pitchFamily="2" charset="-122"/>
                <a:ea typeface="华文楷体" panose="02010600040101010101" pitchFamily="2" charset="-122"/>
              </a:rPr>
              <a:t>　点。</a:t>
            </a:r>
            <a:endParaRPr lang="zh-CN" altLang="en-US" sz="2800"/>
          </a:p>
        </p:txBody>
      </p:sp>
    </p:spTree>
    <p:extLst>
      <p:ext uri="{BB962C8B-B14F-4D97-AF65-F5344CB8AC3E}">
        <p14:creationId xmlns:p14="http://schemas.microsoft.com/office/powerpoint/2010/main" val="3517050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smtClean="0"/>
              <a:t>B-</a:t>
            </a:r>
            <a:r>
              <a:rPr lang="zh-CN" altLang="en-US" smtClean="0"/>
              <a:t>样条曲线的定义</a:t>
            </a:r>
          </a:p>
        </p:txBody>
      </p:sp>
      <p:sp>
        <p:nvSpPr>
          <p:cNvPr id="65539" name="Rectangle 4"/>
          <p:cNvSpPr>
            <a:spLocks noChangeArrowheads="1"/>
          </p:cNvSpPr>
          <p:nvPr/>
        </p:nvSpPr>
        <p:spPr bwMode="auto">
          <a:xfrm>
            <a:off x="0" y="2805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graphicFrame>
        <p:nvGraphicFramePr>
          <p:cNvPr id="8" name="Object 2"/>
          <p:cNvGraphicFramePr>
            <a:graphicFrameLocks noChangeAspect="1"/>
          </p:cNvGraphicFramePr>
          <p:nvPr/>
        </p:nvGraphicFramePr>
        <p:xfrm>
          <a:off x="0" y="895350"/>
          <a:ext cx="9144000" cy="5067300"/>
        </p:xfrm>
        <a:graphic>
          <a:graphicData uri="http://schemas.openxmlformats.org/presentationml/2006/ole">
            <mc:AlternateContent xmlns:mc="http://schemas.openxmlformats.org/markup-compatibility/2006">
              <mc:Choice xmlns:v="urn:schemas-microsoft-com:vml" Requires="v">
                <p:oleObj spid="_x0000_s116740" r:id="rId4" imgW="5086350" imgH="2819400" progId="AutoCAD.Drawing.14">
                  <p:embed/>
                </p:oleObj>
              </mc:Choice>
              <mc:Fallback>
                <p:oleObj r:id="rId4" imgW="5086350" imgH="2819400" progId="AutoCAD.Drawing.1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895350"/>
                        <a:ext cx="9144000"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41" name="矩形 2"/>
          <p:cNvSpPr>
            <a:spLocks noChangeArrowheads="1"/>
          </p:cNvSpPr>
          <p:nvPr/>
        </p:nvSpPr>
        <p:spPr bwMode="auto">
          <a:xfrm>
            <a:off x="5867400" y="1041400"/>
            <a:ext cx="31686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latin typeface="幼圆" panose="02010509060101010101" pitchFamily="49" charset="-122"/>
                <a:ea typeface="幼圆" panose="02010509060101010101" pitchFamily="49" charset="-122"/>
              </a:rPr>
              <a:t>n=2,二次B样条曲线</a:t>
            </a:r>
          </a:p>
          <a:p>
            <a:pPr algn="ctr"/>
            <a:r>
              <a:rPr lang="zh-CN" altLang="en-US">
                <a:latin typeface="幼圆" panose="02010509060101010101" pitchFamily="49" charset="-122"/>
                <a:ea typeface="幼圆" panose="02010509060101010101" pitchFamily="49" charset="-122"/>
              </a:rPr>
              <a:t>m+n+1个顶点，三</a:t>
            </a:r>
          </a:p>
          <a:p>
            <a:pPr algn="ctr"/>
            <a:r>
              <a:rPr lang="zh-CN" altLang="en-US">
                <a:latin typeface="幼圆" panose="02010509060101010101" pitchFamily="49" charset="-122"/>
                <a:ea typeface="幼圆" panose="02010509060101010101" pitchFamily="49" charset="-122"/>
              </a:rPr>
              <a:t>点一段，共m+1段。</a:t>
            </a:r>
            <a:endParaRPr lang="zh-CN" altLang="en-US"/>
          </a:p>
        </p:txBody>
      </p:sp>
    </p:spTree>
    <p:extLst>
      <p:ext uri="{BB962C8B-B14F-4D97-AF65-F5344CB8AC3E}">
        <p14:creationId xmlns:p14="http://schemas.microsoft.com/office/powerpoint/2010/main" val="92606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smtClean="0"/>
              <a:t>B-</a:t>
            </a:r>
            <a:r>
              <a:rPr lang="zh-CN" altLang="en-US" smtClean="0"/>
              <a:t>样条曲线性质</a:t>
            </a:r>
          </a:p>
        </p:txBody>
      </p:sp>
      <p:sp>
        <p:nvSpPr>
          <p:cNvPr id="36867" name="Rectangle 3"/>
          <p:cNvSpPr>
            <a:spLocks noGrp="1" noChangeArrowheads="1"/>
          </p:cNvSpPr>
          <p:nvPr>
            <p:ph idx="1"/>
          </p:nvPr>
        </p:nvSpPr>
        <p:spPr>
          <a:xfrm>
            <a:off x="566738" y="1335088"/>
            <a:ext cx="8001000" cy="4470400"/>
          </a:xfrm>
        </p:spPr>
        <p:txBody>
          <a:bodyPr/>
          <a:lstStyle/>
          <a:p>
            <a:pPr eaLnBrk="1" hangingPunct="1">
              <a:spcBef>
                <a:spcPts val="600"/>
              </a:spcBef>
            </a:pPr>
            <a:r>
              <a:rPr lang="en-US" altLang="zh-CN"/>
              <a:t>B-</a:t>
            </a:r>
            <a:r>
              <a:t>样条曲线具有</a:t>
            </a:r>
            <a:r>
              <a:rPr>
                <a:solidFill>
                  <a:srgbClr val="3333FF"/>
                </a:solidFill>
              </a:rPr>
              <a:t>凸包性</a:t>
            </a:r>
            <a:r>
              <a:t>和</a:t>
            </a:r>
            <a:r>
              <a:rPr>
                <a:solidFill>
                  <a:srgbClr val="3333FF"/>
                </a:solidFill>
              </a:rPr>
              <a:t>几何不变性</a:t>
            </a:r>
            <a:r>
              <a:t>。</a:t>
            </a:r>
          </a:p>
          <a:p>
            <a:pPr eaLnBrk="1" hangingPunct="1">
              <a:spcBef>
                <a:spcPts val="600"/>
              </a:spcBef>
            </a:pPr>
            <a:r>
              <a:t>当曲线的两个端节点的重复度是</a:t>
            </a:r>
            <a:r>
              <a:rPr lang="en-US" altLang="zh-CN" i="1"/>
              <a:t>k</a:t>
            </a:r>
            <a:r>
              <a:rPr lang="en-US" altLang="zh-CN"/>
              <a:t>+1</a:t>
            </a:r>
            <a:r>
              <a:t>时</a:t>
            </a:r>
          </a:p>
          <a:p>
            <a:pPr lvl="1" eaLnBrk="1" hangingPunct="1">
              <a:spcBef>
                <a:spcPts val="600"/>
              </a:spcBef>
              <a:buFontTx/>
              <a:buBlip>
                <a:blip r:embed="rId3"/>
              </a:buBlip>
            </a:pPr>
            <a:r>
              <a:rPr lang="en-US" altLang="zh-CN"/>
              <a:t>B-</a:t>
            </a:r>
            <a:r>
              <a:t>样条曲线具有类似于</a:t>
            </a:r>
            <a:r>
              <a:rPr lang="en-US" altLang="zh-CN"/>
              <a:t>B</a:t>
            </a:r>
            <a:r>
              <a:rPr lang="en-US" altLang="zh-CN">
                <a:cs typeface="Times New Roman" panose="02020603050405020304" pitchFamily="18" charset="0"/>
              </a:rPr>
              <a:t>é</a:t>
            </a:r>
            <a:r>
              <a:rPr lang="en-US" altLang="zh-CN"/>
              <a:t>zier</a:t>
            </a:r>
            <a:r>
              <a:t>曲线的性质</a:t>
            </a:r>
          </a:p>
          <a:p>
            <a:pPr lvl="2" eaLnBrk="1" hangingPunct="1">
              <a:spcBef>
                <a:spcPts val="600"/>
              </a:spcBef>
              <a:buFontTx/>
              <a:buBlip>
                <a:blip r:embed="rId4"/>
              </a:buBlip>
            </a:pPr>
            <a:r>
              <a:rPr smtClean="0">
                <a:solidFill>
                  <a:srgbClr val="3333FF"/>
                </a:solidFill>
              </a:rPr>
              <a:t>端点插值</a:t>
            </a:r>
            <a:r>
              <a:rPr smtClean="0"/>
              <a:t>性质</a:t>
            </a:r>
          </a:p>
          <a:p>
            <a:pPr lvl="2" eaLnBrk="1" hangingPunct="1">
              <a:spcBef>
                <a:spcPts val="600"/>
              </a:spcBef>
              <a:buFontTx/>
              <a:buBlip>
                <a:blip r:embed="rId4"/>
              </a:buBlip>
            </a:pPr>
            <a:r>
              <a:rPr smtClean="0">
                <a:solidFill>
                  <a:srgbClr val="3333FF"/>
                </a:solidFill>
              </a:rPr>
              <a:t>端点导数</a:t>
            </a:r>
            <a:r>
              <a:rPr smtClean="0"/>
              <a:t>与控制的起始边与终止边相切</a:t>
            </a:r>
          </a:p>
          <a:p>
            <a:pPr lvl="1" eaLnBrk="1" hangingPunct="1">
              <a:spcBef>
                <a:spcPts val="600"/>
              </a:spcBef>
              <a:buFontTx/>
              <a:buBlip>
                <a:blip r:embed="rId3"/>
              </a:buBlip>
            </a:pPr>
            <a:r>
              <a:t>当</a:t>
            </a:r>
            <a:r>
              <a:rPr lang="en-US" altLang="zh-CN" i="1"/>
              <a:t>n</a:t>
            </a:r>
            <a:r>
              <a:rPr lang="en-US" altLang="zh-CN"/>
              <a:t>=</a:t>
            </a:r>
            <a:r>
              <a:rPr lang="en-US" altLang="zh-CN" i="1"/>
              <a:t>k</a:t>
            </a:r>
            <a:r>
              <a:rPr lang="en-US" altLang="zh-CN"/>
              <a:t>+1</a:t>
            </a:r>
            <a:r>
              <a:t>时，</a:t>
            </a:r>
            <a:r>
              <a:rPr lang="en-US" altLang="zh-CN"/>
              <a:t>B-</a:t>
            </a:r>
            <a:r>
              <a:t>样条曲线就是一条</a:t>
            </a:r>
            <a:r>
              <a:rPr lang="en-US" altLang="zh-CN"/>
              <a:t>Bézier</a:t>
            </a:r>
            <a:r>
              <a:t>曲线</a:t>
            </a:r>
            <a:endParaRPr lang="en-US" altLang="zh-CN"/>
          </a:p>
          <a:p>
            <a:pPr lvl="1" eaLnBrk="1" hangingPunct="1">
              <a:spcBef>
                <a:spcPts val="600"/>
              </a:spcBef>
              <a:buFont typeface="Wingdings" panose="05000000000000000000" pitchFamily="2" charset="2"/>
              <a:buNone/>
            </a:pPr>
            <a:r>
              <a:t>例如，三次（四阶）</a:t>
            </a:r>
            <a:r>
              <a:rPr lang="en-US" altLang="zh-CN"/>
              <a:t>B-样条，则节点向量</a:t>
            </a:r>
          </a:p>
          <a:p>
            <a:pPr lvl="1" eaLnBrk="1" hangingPunct="1">
              <a:spcBef>
                <a:spcPts val="600"/>
              </a:spcBef>
              <a:buFont typeface="Wingdings" panose="05000000000000000000" pitchFamily="2" charset="2"/>
              <a:buNone/>
            </a:pPr>
            <a:r>
              <a:rPr lang="en-US" altLang="zh-CN"/>
              <a:t>			{0，0，0，0，1，1，1，1}</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smtClean="0"/>
              <a:t>B-</a:t>
            </a:r>
            <a:r>
              <a:rPr lang="zh-CN" altLang="en-US" smtClean="0"/>
              <a:t>样条曲线性质</a:t>
            </a:r>
          </a:p>
        </p:txBody>
      </p:sp>
      <p:sp>
        <p:nvSpPr>
          <p:cNvPr id="37891" name="Rectangle 3"/>
          <p:cNvSpPr>
            <a:spLocks noGrp="1" noChangeArrowheads="1"/>
          </p:cNvSpPr>
          <p:nvPr>
            <p:ph idx="1"/>
          </p:nvPr>
        </p:nvSpPr>
        <p:spPr>
          <a:xfrm>
            <a:off x="566738" y="1414463"/>
            <a:ext cx="8001000" cy="1076325"/>
          </a:xfrm>
        </p:spPr>
        <p:txBody>
          <a:bodyPr/>
          <a:lstStyle/>
          <a:p>
            <a:pPr eaLnBrk="1" hangingPunct="1"/>
            <a:r>
              <a:rPr>
                <a:solidFill>
                  <a:srgbClr val="3333FF"/>
                </a:solidFill>
              </a:rPr>
              <a:t>局部性</a:t>
            </a:r>
            <a:r>
              <a:t>：当移动一个控制顶点时，只会影响曲线的一部分，而不是整条曲线</a:t>
            </a:r>
            <a:endParaRPr lang="en-US" altLang="zh-CN"/>
          </a:p>
        </p:txBody>
      </p:sp>
      <p:sp>
        <p:nvSpPr>
          <p:cNvPr id="37892" name="AutoShape 5"/>
          <p:cNvSpPr>
            <a:spLocks noChangeAspect="1" noChangeArrowheads="1"/>
          </p:cNvSpPr>
          <p:nvPr/>
        </p:nvSpPr>
        <p:spPr bwMode="auto">
          <a:xfrm>
            <a:off x="1619250" y="2997200"/>
            <a:ext cx="5689600" cy="330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893" name="Text Box 6"/>
          <p:cNvSpPr txBox="1">
            <a:spLocks noChangeArrowheads="1"/>
          </p:cNvSpPr>
          <p:nvPr/>
        </p:nvSpPr>
        <p:spPr bwMode="auto">
          <a:xfrm>
            <a:off x="1619250" y="5734050"/>
            <a:ext cx="56896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ea typeface="楷体_GB2312" pitchFamily="49" charset="-122"/>
              </a:rPr>
              <a:t>三次</a:t>
            </a:r>
            <a:r>
              <a:rPr lang="en-US" altLang="zh-CN" sz="2000" b="1">
                <a:ea typeface="楷体_GB2312" pitchFamily="49" charset="-122"/>
              </a:rPr>
              <a:t>B-</a:t>
            </a:r>
            <a:r>
              <a:rPr lang="zh-CN" altLang="en-US" sz="2000" b="1">
                <a:ea typeface="楷体_GB2312" pitchFamily="49" charset="-122"/>
              </a:rPr>
              <a:t>样条曲线的局部性质</a:t>
            </a:r>
          </a:p>
        </p:txBody>
      </p:sp>
      <p:grpSp>
        <p:nvGrpSpPr>
          <p:cNvPr id="37894" name="Group 22"/>
          <p:cNvGrpSpPr>
            <a:grpSpLocks/>
          </p:cNvGrpSpPr>
          <p:nvPr/>
        </p:nvGrpSpPr>
        <p:grpSpPr bwMode="auto">
          <a:xfrm>
            <a:off x="1816100" y="2781300"/>
            <a:ext cx="5203825" cy="2703513"/>
            <a:chOff x="1144" y="1752"/>
            <a:chExt cx="3278" cy="1703"/>
          </a:xfrm>
        </p:grpSpPr>
        <p:sp>
          <p:nvSpPr>
            <p:cNvPr id="37895" name="Freeform 21"/>
            <p:cNvSpPr>
              <a:spLocks noChangeAspect="1"/>
            </p:cNvSpPr>
            <p:nvPr/>
          </p:nvSpPr>
          <p:spPr bwMode="auto">
            <a:xfrm>
              <a:off x="1167" y="1773"/>
              <a:ext cx="3238" cy="1662"/>
            </a:xfrm>
            <a:custGeom>
              <a:avLst/>
              <a:gdLst>
                <a:gd name="T0" fmla="*/ 0 w 7117"/>
                <a:gd name="T1" fmla="*/ 0 h 3652"/>
                <a:gd name="T2" fmla="*/ 0 w 7117"/>
                <a:gd name="T3" fmla="*/ 0 h 3652"/>
                <a:gd name="T4" fmla="*/ 0 w 7117"/>
                <a:gd name="T5" fmla="*/ 0 h 3652"/>
                <a:gd name="T6" fmla="*/ 0 w 7117"/>
                <a:gd name="T7" fmla="*/ 0 h 3652"/>
                <a:gd name="T8" fmla="*/ 0 w 7117"/>
                <a:gd name="T9" fmla="*/ 0 h 3652"/>
                <a:gd name="T10" fmla="*/ 0 w 7117"/>
                <a:gd name="T11" fmla="*/ 0 h 3652"/>
                <a:gd name="T12" fmla="*/ 0 w 7117"/>
                <a:gd name="T13" fmla="*/ 0 h 3652"/>
                <a:gd name="T14" fmla="*/ 0 w 7117"/>
                <a:gd name="T15" fmla="*/ 0 h 3652"/>
                <a:gd name="T16" fmla="*/ 0 60000 65536"/>
                <a:gd name="T17" fmla="*/ 0 60000 65536"/>
                <a:gd name="T18" fmla="*/ 0 60000 65536"/>
                <a:gd name="T19" fmla="*/ 0 60000 65536"/>
                <a:gd name="T20" fmla="*/ 0 60000 65536"/>
                <a:gd name="T21" fmla="*/ 0 60000 65536"/>
                <a:gd name="T22" fmla="*/ 0 60000 65536"/>
                <a:gd name="T23" fmla="*/ 0 60000 65536"/>
                <a:gd name="T24" fmla="*/ 0 w 7117"/>
                <a:gd name="T25" fmla="*/ 0 h 3652"/>
                <a:gd name="T26" fmla="*/ 7117 w 7117"/>
                <a:gd name="T27" fmla="*/ 3652 h 36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17" h="3652">
                  <a:moveTo>
                    <a:pt x="0" y="2542"/>
                  </a:moveTo>
                  <a:lnTo>
                    <a:pt x="1050" y="1042"/>
                  </a:lnTo>
                  <a:lnTo>
                    <a:pt x="2467" y="0"/>
                  </a:lnTo>
                  <a:lnTo>
                    <a:pt x="3938" y="17"/>
                  </a:lnTo>
                  <a:lnTo>
                    <a:pt x="4260" y="2610"/>
                  </a:lnTo>
                  <a:lnTo>
                    <a:pt x="5707" y="3652"/>
                  </a:lnTo>
                  <a:lnTo>
                    <a:pt x="6772" y="2602"/>
                  </a:lnTo>
                  <a:lnTo>
                    <a:pt x="7117" y="1147"/>
                  </a:lnTo>
                </a:path>
              </a:pathLst>
            </a:custGeom>
            <a:noFill/>
            <a:ln w="28575">
              <a:solidFill>
                <a:srgbClr val="6666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896" name="Freeform 20"/>
            <p:cNvSpPr>
              <a:spLocks noChangeAspect="1"/>
            </p:cNvSpPr>
            <p:nvPr/>
          </p:nvSpPr>
          <p:spPr bwMode="auto">
            <a:xfrm>
              <a:off x="1167" y="1773"/>
              <a:ext cx="3238" cy="1662"/>
            </a:xfrm>
            <a:custGeom>
              <a:avLst/>
              <a:gdLst>
                <a:gd name="T0" fmla="*/ 0 w 7117"/>
                <a:gd name="T1" fmla="*/ 0 h 3652"/>
                <a:gd name="T2" fmla="*/ 0 w 7117"/>
                <a:gd name="T3" fmla="*/ 0 h 3652"/>
                <a:gd name="T4" fmla="*/ 0 w 7117"/>
                <a:gd name="T5" fmla="*/ 0 h 3652"/>
                <a:gd name="T6" fmla="*/ 0 w 7117"/>
                <a:gd name="T7" fmla="*/ 0 h 3652"/>
                <a:gd name="T8" fmla="*/ 0 w 7117"/>
                <a:gd name="T9" fmla="*/ 0 h 3652"/>
                <a:gd name="T10" fmla="*/ 0 w 7117"/>
                <a:gd name="T11" fmla="*/ 0 h 3652"/>
                <a:gd name="T12" fmla="*/ 0 w 7117"/>
                <a:gd name="T13" fmla="*/ 0 h 3652"/>
                <a:gd name="T14" fmla="*/ 0 w 7117"/>
                <a:gd name="T15" fmla="*/ 0 h 3652"/>
                <a:gd name="T16" fmla="*/ 0 60000 65536"/>
                <a:gd name="T17" fmla="*/ 0 60000 65536"/>
                <a:gd name="T18" fmla="*/ 0 60000 65536"/>
                <a:gd name="T19" fmla="*/ 0 60000 65536"/>
                <a:gd name="T20" fmla="*/ 0 60000 65536"/>
                <a:gd name="T21" fmla="*/ 0 60000 65536"/>
                <a:gd name="T22" fmla="*/ 0 60000 65536"/>
                <a:gd name="T23" fmla="*/ 0 60000 65536"/>
                <a:gd name="T24" fmla="*/ 0 w 7117"/>
                <a:gd name="T25" fmla="*/ 0 h 3652"/>
                <a:gd name="T26" fmla="*/ 7117 w 7117"/>
                <a:gd name="T27" fmla="*/ 3652 h 36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17" h="3652">
                  <a:moveTo>
                    <a:pt x="0" y="2542"/>
                  </a:moveTo>
                  <a:lnTo>
                    <a:pt x="1050" y="1042"/>
                  </a:lnTo>
                  <a:lnTo>
                    <a:pt x="2467" y="0"/>
                  </a:lnTo>
                  <a:lnTo>
                    <a:pt x="3555" y="1027"/>
                  </a:lnTo>
                  <a:lnTo>
                    <a:pt x="4260" y="2610"/>
                  </a:lnTo>
                  <a:lnTo>
                    <a:pt x="5707" y="3652"/>
                  </a:lnTo>
                  <a:lnTo>
                    <a:pt x="6772" y="2602"/>
                  </a:lnTo>
                  <a:lnTo>
                    <a:pt x="7117" y="1147"/>
                  </a:lnTo>
                </a:path>
              </a:pathLst>
            </a:custGeom>
            <a:noFill/>
            <a:ln w="28575">
              <a:solidFill>
                <a:srgbClr val="969696"/>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897" name="Freeform 8"/>
            <p:cNvSpPr>
              <a:spLocks noChangeAspect="1"/>
            </p:cNvSpPr>
            <p:nvPr/>
          </p:nvSpPr>
          <p:spPr bwMode="auto">
            <a:xfrm>
              <a:off x="2794" y="1816"/>
              <a:ext cx="151" cy="426"/>
            </a:xfrm>
            <a:custGeom>
              <a:avLst/>
              <a:gdLst>
                <a:gd name="T0" fmla="*/ 0 w 330"/>
                <a:gd name="T1" fmla="*/ 0 h 937"/>
                <a:gd name="T2" fmla="*/ 0 w 330"/>
                <a:gd name="T3" fmla="*/ 0 h 937"/>
                <a:gd name="T4" fmla="*/ 0 60000 65536"/>
                <a:gd name="T5" fmla="*/ 0 60000 65536"/>
                <a:gd name="T6" fmla="*/ 0 w 330"/>
                <a:gd name="T7" fmla="*/ 0 h 937"/>
                <a:gd name="T8" fmla="*/ 330 w 330"/>
                <a:gd name="T9" fmla="*/ 937 h 937"/>
              </a:gdLst>
              <a:ahLst/>
              <a:cxnLst>
                <a:cxn ang="T4">
                  <a:pos x="T0" y="T1"/>
                </a:cxn>
                <a:cxn ang="T5">
                  <a:pos x="T2" y="T3"/>
                </a:cxn>
              </a:cxnLst>
              <a:rect l="T6" t="T7" r="T8" b="T9"/>
              <a:pathLst>
                <a:path w="330" h="937">
                  <a:moveTo>
                    <a:pt x="0" y="937"/>
                  </a:moveTo>
                  <a:lnTo>
                    <a:pt x="330" y="0"/>
                  </a:lnTo>
                </a:path>
              </a:pathLst>
            </a:custGeom>
            <a:noFill/>
            <a:ln w="9525">
              <a:solidFill>
                <a:srgbClr val="00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898" name="Oval 9"/>
            <p:cNvSpPr>
              <a:spLocks noChangeAspect="1" noChangeArrowheads="1"/>
            </p:cNvSpPr>
            <p:nvPr/>
          </p:nvSpPr>
          <p:spPr bwMode="auto">
            <a:xfrm>
              <a:off x="2931" y="1766"/>
              <a:ext cx="46" cy="46"/>
            </a:xfrm>
            <a:prstGeom prst="ellipse">
              <a:avLst/>
            </a:prstGeom>
            <a:solidFill>
              <a:srgbClr val="C0C0C0"/>
            </a:solidFill>
            <a:ln w="9525" algn="ctr">
              <a:solidFill>
                <a:srgbClr val="969696"/>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899" name="Oval 10"/>
            <p:cNvSpPr>
              <a:spLocks noChangeAspect="1" noChangeArrowheads="1"/>
            </p:cNvSpPr>
            <p:nvPr/>
          </p:nvSpPr>
          <p:spPr bwMode="auto">
            <a:xfrm>
              <a:off x="1144" y="2925"/>
              <a:ext cx="46" cy="46"/>
            </a:xfrm>
            <a:prstGeom prst="ellipse">
              <a:avLst/>
            </a:prstGeom>
            <a:solidFill>
              <a:srgbClr val="000000"/>
            </a:solidFill>
            <a:ln w="9525" algn="ctr">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900" name="Oval 11"/>
            <p:cNvSpPr>
              <a:spLocks noChangeAspect="1" noChangeArrowheads="1"/>
            </p:cNvSpPr>
            <p:nvPr/>
          </p:nvSpPr>
          <p:spPr bwMode="auto">
            <a:xfrm>
              <a:off x="1620" y="2233"/>
              <a:ext cx="46" cy="46"/>
            </a:xfrm>
            <a:prstGeom prst="ellipse">
              <a:avLst/>
            </a:prstGeom>
            <a:solidFill>
              <a:srgbClr val="000000"/>
            </a:solidFill>
            <a:ln w="9525" algn="ctr">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901" name="Oval 12"/>
            <p:cNvSpPr>
              <a:spLocks noChangeAspect="1" noChangeArrowheads="1"/>
            </p:cNvSpPr>
            <p:nvPr/>
          </p:nvSpPr>
          <p:spPr bwMode="auto">
            <a:xfrm>
              <a:off x="2256" y="1752"/>
              <a:ext cx="46" cy="46"/>
            </a:xfrm>
            <a:prstGeom prst="ellipse">
              <a:avLst/>
            </a:prstGeom>
            <a:solidFill>
              <a:srgbClr val="000000"/>
            </a:solidFill>
            <a:ln w="9525" algn="ctr">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902" name="Oval 13"/>
            <p:cNvSpPr>
              <a:spLocks noChangeAspect="1" noChangeArrowheads="1"/>
            </p:cNvSpPr>
            <p:nvPr/>
          </p:nvSpPr>
          <p:spPr bwMode="auto">
            <a:xfrm>
              <a:off x="2767" y="2230"/>
              <a:ext cx="46" cy="46"/>
            </a:xfrm>
            <a:prstGeom prst="ellipse">
              <a:avLst/>
            </a:prstGeom>
            <a:solidFill>
              <a:srgbClr val="000000"/>
            </a:solidFill>
            <a:ln w="9525" algn="ctr">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903" name="Oval 14"/>
            <p:cNvSpPr>
              <a:spLocks noChangeAspect="1" noChangeArrowheads="1"/>
            </p:cNvSpPr>
            <p:nvPr/>
          </p:nvSpPr>
          <p:spPr bwMode="auto">
            <a:xfrm>
              <a:off x="3078" y="2943"/>
              <a:ext cx="46" cy="46"/>
            </a:xfrm>
            <a:prstGeom prst="ellipse">
              <a:avLst/>
            </a:prstGeom>
            <a:solidFill>
              <a:srgbClr val="000000"/>
            </a:solidFill>
            <a:ln w="9525" algn="ctr">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904" name="Oval 15"/>
            <p:cNvSpPr>
              <a:spLocks noChangeAspect="1" noChangeArrowheads="1"/>
            </p:cNvSpPr>
            <p:nvPr/>
          </p:nvSpPr>
          <p:spPr bwMode="auto">
            <a:xfrm>
              <a:off x="3739" y="3409"/>
              <a:ext cx="46" cy="46"/>
            </a:xfrm>
            <a:prstGeom prst="ellipse">
              <a:avLst/>
            </a:prstGeom>
            <a:solidFill>
              <a:srgbClr val="000000"/>
            </a:solidFill>
            <a:ln w="9525" algn="ctr">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905" name="Oval 16"/>
            <p:cNvSpPr>
              <a:spLocks noChangeAspect="1" noChangeArrowheads="1"/>
            </p:cNvSpPr>
            <p:nvPr/>
          </p:nvSpPr>
          <p:spPr bwMode="auto">
            <a:xfrm>
              <a:off x="4225" y="2940"/>
              <a:ext cx="46" cy="45"/>
            </a:xfrm>
            <a:prstGeom prst="ellipse">
              <a:avLst/>
            </a:prstGeom>
            <a:solidFill>
              <a:srgbClr val="000000"/>
            </a:solidFill>
            <a:ln w="9525" algn="ctr">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906" name="Oval 17"/>
            <p:cNvSpPr>
              <a:spLocks noChangeAspect="1" noChangeArrowheads="1"/>
            </p:cNvSpPr>
            <p:nvPr/>
          </p:nvSpPr>
          <p:spPr bwMode="auto">
            <a:xfrm>
              <a:off x="4376" y="2283"/>
              <a:ext cx="46" cy="45"/>
            </a:xfrm>
            <a:prstGeom prst="ellipse">
              <a:avLst/>
            </a:prstGeom>
            <a:solidFill>
              <a:srgbClr val="000000"/>
            </a:solidFill>
            <a:ln w="9525" algn="ctr">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907" name="Freeform 18"/>
            <p:cNvSpPr>
              <a:spLocks noChangeAspect="1"/>
            </p:cNvSpPr>
            <p:nvPr/>
          </p:nvSpPr>
          <p:spPr bwMode="auto">
            <a:xfrm>
              <a:off x="1163" y="1797"/>
              <a:ext cx="3242" cy="1455"/>
            </a:xfrm>
            <a:custGeom>
              <a:avLst/>
              <a:gdLst>
                <a:gd name="T0" fmla="*/ 0 w 7126"/>
                <a:gd name="T1" fmla="*/ 0 h 3199"/>
                <a:gd name="T2" fmla="*/ 0 w 7126"/>
                <a:gd name="T3" fmla="*/ 0 h 3199"/>
                <a:gd name="T4" fmla="*/ 0 w 7126"/>
                <a:gd name="T5" fmla="*/ 0 h 3199"/>
                <a:gd name="T6" fmla="*/ 0 w 7126"/>
                <a:gd name="T7" fmla="*/ 0 h 3199"/>
                <a:gd name="T8" fmla="*/ 0 w 7126"/>
                <a:gd name="T9" fmla="*/ 0 h 3199"/>
                <a:gd name="T10" fmla="*/ 0 w 7126"/>
                <a:gd name="T11" fmla="*/ 0 h 3199"/>
                <a:gd name="T12" fmla="*/ 0 w 7126"/>
                <a:gd name="T13" fmla="*/ 0 h 3199"/>
                <a:gd name="T14" fmla="*/ 0 w 7126"/>
                <a:gd name="T15" fmla="*/ 0 h 3199"/>
                <a:gd name="T16" fmla="*/ 0 w 7126"/>
                <a:gd name="T17" fmla="*/ 0 h 31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26"/>
                <a:gd name="T28" fmla="*/ 0 h 3199"/>
                <a:gd name="T29" fmla="*/ 7126 w 7126"/>
                <a:gd name="T30" fmla="*/ 3199 h 31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26" h="3199">
                  <a:moveTo>
                    <a:pt x="0" y="2527"/>
                  </a:moveTo>
                  <a:cubicBezTo>
                    <a:pt x="245" y="2238"/>
                    <a:pt x="974" y="1208"/>
                    <a:pt x="1470" y="793"/>
                  </a:cubicBezTo>
                  <a:cubicBezTo>
                    <a:pt x="1966" y="378"/>
                    <a:pt x="2587" y="78"/>
                    <a:pt x="2979" y="39"/>
                  </a:cubicBezTo>
                  <a:cubicBezTo>
                    <a:pt x="3371" y="0"/>
                    <a:pt x="3581" y="197"/>
                    <a:pt x="3823" y="559"/>
                  </a:cubicBezTo>
                  <a:cubicBezTo>
                    <a:pt x="4065" y="921"/>
                    <a:pt x="4224" y="1805"/>
                    <a:pt x="4431" y="2212"/>
                  </a:cubicBezTo>
                  <a:cubicBezTo>
                    <a:pt x="4638" y="2619"/>
                    <a:pt x="4814" y="2855"/>
                    <a:pt x="5064" y="3001"/>
                  </a:cubicBezTo>
                  <a:cubicBezTo>
                    <a:pt x="5314" y="3147"/>
                    <a:pt x="5671" y="3199"/>
                    <a:pt x="5934" y="3091"/>
                  </a:cubicBezTo>
                  <a:cubicBezTo>
                    <a:pt x="6197" y="2983"/>
                    <a:pt x="6443" y="2688"/>
                    <a:pt x="6642" y="2354"/>
                  </a:cubicBezTo>
                  <a:cubicBezTo>
                    <a:pt x="6841" y="2020"/>
                    <a:pt x="7025" y="1350"/>
                    <a:pt x="7126" y="1086"/>
                  </a:cubicBezTo>
                </a:path>
              </a:pathLst>
            </a:custGeom>
            <a:noFill/>
            <a:ln w="571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908" name="Freeform 19"/>
            <p:cNvSpPr>
              <a:spLocks noChangeAspect="1"/>
            </p:cNvSpPr>
            <p:nvPr/>
          </p:nvSpPr>
          <p:spPr bwMode="auto">
            <a:xfrm>
              <a:off x="1159" y="1962"/>
              <a:ext cx="3243" cy="1286"/>
            </a:xfrm>
            <a:custGeom>
              <a:avLst/>
              <a:gdLst>
                <a:gd name="T0" fmla="*/ 0 w 7126"/>
                <a:gd name="T1" fmla="*/ 0 h 2825"/>
                <a:gd name="T2" fmla="*/ 0 w 7126"/>
                <a:gd name="T3" fmla="*/ 0 h 2825"/>
                <a:gd name="T4" fmla="*/ 0 w 7126"/>
                <a:gd name="T5" fmla="*/ 0 h 2825"/>
                <a:gd name="T6" fmla="*/ 0 w 7126"/>
                <a:gd name="T7" fmla="*/ 0 h 2825"/>
                <a:gd name="T8" fmla="*/ 0 w 7126"/>
                <a:gd name="T9" fmla="*/ 0 h 2825"/>
                <a:gd name="T10" fmla="*/ 0 w 7126"/>
                <a:gd name="T11" fmla="*/ 0 h 2825"/>
                <a:gd name="T12" fmla="*/ 0 w 7126"/>
                <a:gd name="T13" fmla="*/ 0 h 2825"/>
                <a:gd name="T14" fmla="*/ 0 w 7126"/>
                <a:gd name="T15" fmla="*/ 0 h 2825"/>
                <a:gd name="T16" fmla="*/ 0 w 7126"/>
                <a:gd name="T17" fmla="*/ 0 h 28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26"/>
                <a:gd name="T28" fmla="*/ 0 h 2825"/>
                <a:gd name="T29" fmla="*/ 7126 w 7126"/>
                <a:gd name="T30" fmla="*/ 2825 h 28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26" h="2825">
                  <a:moveTo>
                    <a:pt x="0" y="2155"/>
                  </a:moveTo>
                  <a:cubicBezTo>
                    <a:pt x="248" y="1867"/>
                    <a:pt x="1061" y="781"/>
                    <a:pt x="1491" y="426"/>
                  </a:cubicBezTo>
                  <a:cubicBezTo>
                    <a:pt x="1921" y="71"/>
                    <a:pt x="2259" y="0"/>
                    <a:pt x="2582" y="27"/>
                  </a:cubicBezTo>
                  <a:cubicBezTo>
                    <a:pt x="2905" y="54"/>
                    <a:pt x="3144" y="271"/>
                    <a:pt x="3429" y="590"/>
                  </a:cubicBezTo>
                  <a:cubicBezTo>
                    <a:pt x="3714" y="909"/>
                    <a:pt x="4020" y="1600"/>
                    <a:pt x="4292" y="1940"/>
                  </a:cubicBezTo>
                  <a:cubicBezTo>
                    <a:pt x="4564" y="2280"/>
                    <a:pt x="4790" y="2499"/>
                    <a:pt x="5064" y="2629"/>
                  </a:cubicBezTo>
                  <a:cubicBezTo>
                    <a:pt x="5338" y="2759"/>
                    <a:pt x="5670" y="2825"/>
                    <a:pt x="5934" y="2719"/>
                  </a:cubicBezTo>
                  <a:cubicBezTo>
                    <a:pt x="6198" y="2613"/>
                    <a:pt x="6448" y="2326"/>
                    <a:pt x="6647" y="1992"/>
                  </a:cubicBezTo>
                  <a:cubicBezTo>
                    <a:pt x="6846" y="1658"/>
                    <a:pt x="7026" y="980"/>
                    <a:pt x="7126" y="714"/>
                  </a:cubicBezTo>
                </a:path>
              </a:pathLst>
            </a:custGeom>
            <a:noFill/>
            <a:ln w="57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smtClean="0"/>
              <a:t>B-</a:t>
            </a:r>
            <a:r>
              <a:rPr lang="zh-CN" altLang="en-US" smtClean="0"/>
              <a:t>样条曲线</a:t>
            </a:r>
          </a:p>
        </p:txBody>
      </p:sp>
      <p:sp>
        <p:nvSpPr>
          <p:cNvPr id="38915" name="Rectangle 3"/>
          <p:cNvSpPr>
            <a:spLocks noGrp="1" noChangeArrowheads="1"/>
          </p:cNvSpPr>
          <p:nvPr>
            <p:ph idx="1"/>
          </p:nvPr>
        </p:nvSpPr>
        <p:spPr>
          <a:xfrm>
            <a:off x="566738" y="1414463"/>
            <a:ext cx="8001000" cy="3071812"/>
          </a:xfrm>
        </p:spPr>
        <p:txBody>
          <a:bodyPr/>
          <a:lstStyle/>
          <a:p>
            <a:pPr eaLnBrk="1" hangingPunct="1"/>
            <a:r>
              <a:t>优点：</a:t>
            </a:r>
            <a:endParaRPr lang="en-US"/>
          </a:p>
          <a:p>
            <a:pPr lvl="1" eaLnBrk="1" hangingPunct="1">
              <a:buFontTx/>
              <a:buBlip>
                <a:blip r:embed="rId3"/>
              </a:buBlip>
            </a:pPr>
            <a:r>
              <a:rPr lang="en-US" altLang="zh-CN"/>
              <a:t>B-</a:t>
            </a:r>
            <a:r>
              <a:t>样条曲线多项式独立于控制点数目</a:t>
            </a:r>
            <a:endParaRPr lang="en-US"/>
          </a:p>
          <a:p>
            <a:pPr lvl="1" eaLnBrk="1" hangingPunct="1">
              <a:buFontTx/>
              <a:buBlip>
                <a:blip r:embed="rId3"/>
              </a:buBlip>
            </a:pPr>
            <a:r>
              <a:rPr lang="en-US" altLang="zh-CN"/>
              <a:t>B-</a:t>
            </a:r>
            <a:r>
              <a:t>样条允许局部控制曲线或曲面</a:t>
            </a:r>
            <a:endParaRPr lang="en-US"/>
          </a:p>
          <a:p>
            <a:pPr eaLnBrk="1" hangingPunct="1"/>
            <a:r>
              <a:t>缺点：</a:t>
            </a:r>
            <a:endParaRPr lang="en-US"/>
          </a:p>
          <a:p>
            <a:pPr lvl="1" eaLnBrk="1" hangingPunct="1">
              <a:buFontTx/>
              <a:buBlip>
                <a:blip r:embed="rId3"/>
              </a:buBlip>
            </a:pPr>
            <a:r>
              <a:rPr lang="en-US" altLang="zh-CN"/>
              <a:t>B-</a:t>
            </a:r>
            <a:r>
              <a:t>样条比</a:t>
            </a:r>
            <a:r>
              <a:rPr lang="en-US"/>
              <a:t>Bezier</a:t>
            </a:r>
            <a:r>
              <a:t>样条更复杂</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mtClean="0"/>
              <a:t>内容</a:t>
            </a:r>
          </a:p>
        </p:txBody>
      </p:sp>
      <p:sp>
        <p:nvSpPr>
          <p:cNvPr id="39939" name="Rectangle 3"/>
          <p:cNvSpPr>
            <a:spLocks noGrp="1" noChangeArrowheads="1"/>
          </p:cNvSpPr>
          <p:nvPr>
            <p:ph idx="1"/>
          </p:nvPr>
        </p:nvSpPr>
        <p:spPr>
          <a:xfrm>
            <a:off x="566738" y="1414463"/>
            <a:ext cx="8001000" cy="3970337"/>
          </a:xfrm>
        </p:spPr>
        <p:txBody>
          <a:bodyPr/>
          <a:lstStyle/>
          <a:p>
            <a:pPr eaLnBrk="1" hangingPunct="1"/>
            <a:r>
              <a:t>参数曲面表示</a:t>
            </a:r>
          </a:p>
          <a:p>
            <a:pPr lvl="1" eaLnBrk="1" hangingPunct="1">
              <a:buFontTx/>
              <a:buBlip>
                <a:blip r:embed="rId3"/>
              </a:buBlip>
            </a:pPr>
            <a:r>
              <a:rPr>
                <a:solidFill>
                  <a:srgbClr val="C0C0C0"/>
                </a:solidFill>
              </a:rPr>
              <a:t>数学原理</a:t>
            </a:r>
          </a:p>
          <a:p>
            <a:pPr lvl="1" eaLnBrk="1" hangingPunct="1">
              <a:buFontTx/>
              <a:buBlip>
                <a:blip r:embed="rId3"/>
              </a:buBlip>
            </a:pPr>
            <a:r>
              <a:t>参数曲线</a:t>
            </a:r>
          </a:p>
          <a:p>
            <a:pPr lvl="2" eaLnBrk="1" hangingPunct="1">
              <a:buFontTx/>
              <a:buBlip>
                <a:blip r:embed="rId4"/>
              </a:buBlip>
            </a:pPr>
            <a:r>
              <a:rPr lang="en-US" altLang="zh-CN" smtClean="0">
                <a:solidFill>
                  <a:srgbClr val="C0C0C0"/>
                </a:solidFill>
              </a:rPr>
              <a:t>B</a:t>
            </a:r>
            <a:r>
              <a:rPr lang="en-US" altLang="zh-CN" smtClean="0">
                <a:solidFill>
                  <a:srgbClr val="C0C0C0"/>
                </a:solidFill>
                <a:cs typeface="Times New Roman" panose="02020603050405020304" pitchFamily="18" charset="0"/>
              </a:rPr>
              <a:t>é</a:t>
            </a:r>
            <a:r>
              <a:rPr lang="en-US" altLang="zh-CN" smtClean="0">
                <a:solidFill>
                  <a:srgbClr val="C0C0C0"/>
                </a:solidFill>
              </a:rPr>
              <a:t>zier</a:t>
            </a:r>
            <a:r>
              <a:rPr smtClean="0">
                <a:solidFill>
                  <a:srgbClr val="C0C0C0"/>
                </a:solidFill>
              </a:rPr>
              <a:t>曲线</a:t>
            </a:r>
          </a:p>
          <a:p>
            <a:pPr lvl="2" eaLnBrk="1" hangingPunct="1">
              <a:buFontTx/>
              <a:buBlip>
                <a:blip r:embed="rId4"/>
              </a:buBlip>
            </a:pPr>
            <a:r>
              <a:rPr lang="en-US" altLang="zh-CN" smtClean="0">
                <a:solidFill>
                  <a:srgbClr val="C0C0C0"/>
                </a:solidFill>
              </a:rPr>
              <a:t>B-</a:t>
            </a:r>
            <a:r>
              <a:rPr smtClean="0">
                <a:solidFill>
                  <a:srgbClr val="C0C0C0"/>
                </a:solidFill>
              </a:rPr>
              <a:t>样条曲线</a:t>
            </a:r>
          </a:p>
          <a:p>
            <a:pPr lvl="2" eaLnBrk="1" hangingPunct="1">
              <a:buFontTx/>
              <a:buBlip>
                <a:blip r:embed="rId4"/>
              </a:buBlip>
            </a:pPr>
            <a:r>
              <a:rPr lang="en-US" altLang="zh-CN" smtClean="0"/>
              <a:t>NURBS</a:t>
            </a:r>
            <a:r>
              <a:rPr smtClean="0"/>
              <a:t>曲线</a:t>
            </a:r>
          </a:p>
          <a:p>
            <a:pPr lvl="1" eaLnBrk="1" hangingPunct="1">
              <a:buFontTx/>
              <a:buBlip>
                <a:blip r:embed="rId3"/>
              </a:buBlip>
            </a:pPr>
            <a:r>
              <a:rPr>
                <a:solidFill>
                  <a:srgbClr val="C0C0C0"/>
                </a:solidFill>
              </a:rPr>
              <a:t>参数曲面</a:t>
            </a:r>
          </a:p>
        </p:txBody>
      </p:sp>
      <p:pic>
        <p:nvPicPr>
          <p:cNvPr id="39940" name="图片 4" descr="201011814443164.jpg"/>
          <p:cNvPicPr>
            <a:picLocks noChangeAspect="1"/>
          </p:cNvPicPr>
          <p:nvPr/>
        </p:nvPicPr>
        <p:blipFill>
          <a:blip r:embed="rId5">
            <a:extLst>
              <a:ext uri="{28A0092B-C50C-407E-A947-70E740481C1C}">
                <a14:useLocalDpi xmlns:a14="http://schemas.microsoft.com/office/drawing/2010/main" val="0"/>
              </a:ext>
            </a:extLst>
          </a:blip>
          <a:srcRect l="9554" t="8139" r="4930" b="9883"/>
          <a:stretch>
            <a:fillRect/>
          </a:stretch>
        </p:blipFill>
        <p:spPr bwMode="auto">
          <a:xfrm>
            <a:off x="4500563" y="2286000"/>
            <a:ext cx="41624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t>引入</a:t>
            </a:r>
            <a:r>
              <a:rPr lang="en-US" altLang="zh-CN" smtClean="0"/>
              <a:t>NURBS</a:t>
            </a:r>
            <a:r>
              <a:rPr lang="zh-CN" altLang="en-US" smtClean="0"/>
              <a:t>曲线的原因</a:t>
            </a:r>
          </a:p>
        </p:txBody>
      </p:sp>
      <p:sp>
        <p:nvSpPr>
          <p:cNvPr id="40963" name="Rectangle 3"/>
          <p:cNvSpPr>
            <a:spLocks noGrp="1" noChangeArrowheads="1"/>
          </p:cNvSpPr>
          <p:nvPr>
            <p:ph idx="1"/>
          </p:nvPr>
        </p:nvSpPr>
        <p:spPr>
          <a:xfrm>
            <a:off x="566738" y="1414463"/>
            <a:ext cx="8001000" cy="1076325"/>
          </a:xfrm>
        </p:spPr>
        <p:txBody>
          <a:bodyPr/>
          <a:lstStyle/>
          <a:p>
            <a:pPr eaLnBrk="1" hangingPunct="1"/>
            <a:r>
              <a:rPr lang="en-US" altLang="zh-CN"/>
              <a:t>B-</a:t>
            </a:r>
            <a:r>
              <a:t>样条情形不能精确表示二次曲面与平面的交线，如圆锥曲线</a:t>
            </a:r>
            <a:r>
              <a:rPr lang="en-US" altLang="zh-CN"/>
              <a:t>(</a:t>
            </a:r>
            <a:r>
              <a:t>平面与圆锥的交线</a:t>
            </a:r>
            <a:r>
              <a:rPr lang="en-US" altLang="zh-CN"/>
              <a:t>)</a:t>
            </a:r>
          </a:p>
        </p:txBody>
      </p:sp>
      <p:grpSp>
        <p:nvGrpSpPr>
          <p:cNvPr id="40964" name="Group 9"/>
          <p:cNvGrpSpPr>
            <a:grpSpLocks/>
          </p:cNvGrpSpPr>
          <p:nvPr/>
        </p:nvGrpSpPr>
        <p:grpSpPr bwMode="auto">
          <a:xfrm>
            <a:off x="1763713" y="2997200"/>
            <a:ext cx="5616575" cy="3175000"/>
            <a:chOff x="1156" y="1888"/>
            <a:chExt cx="3538" cy="2000"/>
          </a:xfrm>
        </p:grpSpPr>
        <p:pic>
          <p:nvPicPr>
            <p:cNvPr id="40965" name="Picture 5" descr="Types of conic sections"/>
            <p:cNvPicPr>
              <a:picLocks noChangeAspect="1" noChangeArrowheads="1"/>
            </p:cNvPicPr>
            <p:nvPr/>
          </p:nvPicPr>
          <p:blipFill>
            <a:blip r:embed="rId3">
              <a:extLst>
                <a:ext uri="{28A0092B-C50C-407E-A947-70E740481C1C}">
                  <a14:useLocalDpi xmlns:a14="http://schemas.microsoft.com/office/drawing/2010/main" val="0"/>
                </a:ext>
              </a:extLst>
            </a:blip>
            <a:srcRect b="13608"/>
            <a:stretch>
              <a:fillRect/>
            </a:stretch>
          </p:blipFill>
          <p:spPr bwMode="auto">
            <a:xfrm>
              <a:off x="1156" y="1888"/>
              <a:ext cx="3538" cy="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Text Box 6"/>
            <p:cNvSpPr txBox="1">
              <a:spLocks noChangeArrowheads="1"/>
            </p:cNvSpPr>
            <p:nvPr/>
          </p:nvSpPr>
          <p:spPr bwMode="auto">
            <a:xfrm>
              <a:off x="1429" y="3657"/>
              <a:ext cx="8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ea typeface="楷体_GB2312" pitchFamily="49" charset="-122"/>
                </a:rPr>
                <a:t>抛物线</a:t>
              </a:r>
            </a:p>
          </p:txBody>
        </p:sp>
        <p:sp>
          <p:nvSpPr>
            <p:cNvPr id="40967" name="Text Box 7"/>
            <p:cNvSpPr txBox="1">
              <a:spLocks noChangeArrowheads="1"/>
            </p:cNvSpPr>
            <p:nvPr/>
          </p:nvSpPr>
          <p:spPr bwMode="auto">
            <a:xfrm>
              <a:off x="2381" y="3657"/>
              <a:ext cx="117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ea typeface="楷体_GB2312" pitchFamily="49" charset="-122"/>
                </a:rPr>
                <a:t>椭圆</a:t>
              </a:r>
              <a:r>
                <a:rPr lang="en-US" altLang="zh-CN" b="1">
                  <a:ea typeface="楷体_GB2312" pitchFamily="49" charset="-122"/>
                </a:rPr>
                <a:t>(</a:t>
              </a:r>
              <a:r>
                <a:rPr lang="zh-CN" altLang="en-US" b="1">
                  <a:ea typeface="楷体_GB2312" pitchFamily="49" charset="-122"/>
                </a:rPr>
                <a:t>上</a:t>
              </a:r>
              <a:r>
                <a:rPr lang="en-US" altLang="zh-CN" b="1">
                  <a:ea typeface="楷体_GB2312" pitchFamily="49" charset="-122"/>
                </a:rPr>
                <a:t>)</a:t>
              </a:r>
              <a:r>
                <a:rPr lang="zh-CN" altLang="en-US" b="1">
                  <a:ea typeface="楷体_GB2312" pitchFamily="49" charset="-122"/>
                </a:rPr>
                <a:t>与圆</a:t>
              </a:r>
              <a:r>
                <a:rPr lang="en-US" altLang="zh-CN" b="1">
                  <a:ea typeface="楷体_GB2312" pitchFamily="49" charset="-122"/>
                </a:rPr>
                <a:t>(</a:t>
              </a:r>
              <a:r>
                <a:rPr lang="zh-CN" altLang="en-US" b="1">
                  <a:ea typeface="楷体_GB2312" pitchFamily="49" charset="-122"/>
                </a:rPr>
                <a:t>下</a:t>
              </a:r>
              <a:r>
                <a:rPr lang="en-US" altLang="zh-CN" b="1">
                  <a:ea typeface="楷体_GB2312" pitchFamily="49" charset="-122"/>
                </a:rPr>
                <a:t>)</a:t>
              </a:r>
            </a:p>
          </p:txBody>
        </p:sp>
        <p:sp>
          <p:nvSpPr>
            <p:cNvPr id="40968" name="Text Box 8"/>
            <p:cNvSpPr txBox="1">
              <a:spLocks noChangeArrowheads="1"/>
            </p:cNvSpPr>
            <p:nvPr/>
          </p:nvSpPr>
          <p:spPr bwMode="auto">
            <a:xfrm>
              <a:off x="3651" y="3657"/>
              <a:ext cx="7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b="1">
                  <a:ea typeface="楷体_GB2312" pitchFamily="49" charset="-122"/>
                </a:rPr>
                <a:t>双曲线</a:t>
              </a:r>
              <a:endParaRPr lang="en-US" altLang="zh-CN" b="1">
                <a:ea typeface="楷体_GB2312" pitchFamily="49" charset="-122"/>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t>内容</a:t>
            </a:r>
          </a:p>
        </p:txBody>
      </p:sp>
      <p:sp>
        <p:nvSpPr>
          <p:cNvPr id="24579" name="Rectangle 3"/>
          <p:cNvSpPr>
            <a:spLocks noGrp="1" noChangeArrowheads="1"/>
          </p:cNvSpPr>
          <p:nvPr>
            <p:ph idx="1"/>
          </p:nvPr>
        </p:nvSpPr>
        <p:spPr>
          <a:xfrm>
            <a:off x="566738" y="1414463"/>
            <a:ext cx="8001000" cy="2289175"/>
          </a:xfrm>
        </p:spPr>
        <p:txBody>
          <a:bodyPr/>
          <a:lstStyle/>
          <a:p>
            <a:pPr eaLnBrk="1" hangingPunct="1"/>
            <a:r>
              <a:t>参数曲面表示</a:t>
            </a:r>
          </a:p>
          <a:p>
            <a:pPr lvl="1" eaLnBrk="1" hangingPunct="1">
              <a:buFontTx/>
              <a:buBlip>
                <a:blip r:embed="rId3"/>
              </a:buBlip>
            </a:pPr>
            <a:r>
              <a:t>数学原理</a:t>
            </a:r>
          </a:p>
          <a:p>
            <a:pPr lvl="1" eaLnBrk="1" hangingPunct="1">
              <a:buFontTx/>
              <a:buBlip>
                <a:blip r:embed="rId3"/>
              </a:buBlip>
            </a:pPr>
            <a:r>
              <a:t>参数曲线</a:t>
            </a:r>
          </a:p>
          <a:p>
            <a:pPr lvl="1" eaLnBrk="1" hangingPunct="1">
              <a:buFontTx/>
              <a:buBlip>
                <a:blip r:embed="rId3"/>
              </a:buBlip>
            </a:pPr>
            <a:r>
              <a:t>参数曲面</a:t>
            </a:r>
          </a:p>
        </p:txBody>
      </p:sp>
      <p:pic>
        <p:nvPicPr>
          <p:cNvPr id="24580" name="图片 3" descr="ec1f297e876adee2c38f88b6abb21a55.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19500" y="2857500"/>
            <a:ext cx="4881563"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4"/>
          <p:cNvSpPr>
            <a:spLocks noGrp="1" noChangeArrowheads="1"/>
          </p:cNvSpPr>
          <p:nvPr>
            <p:ph type="title"/>
          </p:nvPr>
        </p:nvSpPr>
        <p:spPr/>
        <p:txBody>
          <a:bodyPr/>
          <a:lstStyle/>
          <a:p>
            <a:pPr eaLnBrk="1" hangingPunct="1"/>
            <a:r>
              <a:rPr lang="en-US" altLang="zh-CN" smtClean="0"/>
              <a:t>NURBS</a:t>
            </a:r>
            <a:r>
              <a:rPr lang="zh-CN" altLang="en-US" smtClean="0"/>
              <a:t>曲线 </a:t>
            </a:r>
          </a:p>
        </p:txBody>
      </p:sp>
      <p:sp>
        <p:nvSpPr>
          <p:cNvPr id="13316" name="Rectangle 2"/>
          <p:cNvSpPr>
            <a:spLocks noGrp="1" noChangeArrowheads="1"/>
          </p:cNvSpPr>
          <p:nvPr>
            <p:ph idx="1"/>
          </p:nvPr>
        </p:nvSpPr>
        <p:spPr>
          <a:xfrm>
            <a:off x="566738" y="1414463"/>
            <a:ext cx="8001000" cy="3089275"/>
          </a:xfrm>
        </p:spPr>
        <p:txBody>
          <a:bodyPr/>
          <a:lstStyle/>
          <a:p>
            <a:pPr eaLnBrk="1" hangingPunct="1"/>
            <a:r>
              <a:rPr lang="en-US" altLang="zh-CN"/>
              <a:t>NURBS (Non-Uniform Rational B-Spline)</a:t>
            </a:r>
            <a:r>
              <a:t>：非均匀有理</a:t>
            </a:r>
            <a:r>
              <a:rPr lang="en-US" altLang="zh-CN"/>
              <a:t>B-</a:t>
            </a:r>
            <a:r>
              <a:t>样条的简称</a:t>
            </a:r>
          </a:p>
          <a:p>
            <a:pPr eaLnBrk="1" hangingPunct="1"/>
            <a:endParaRPr/>
          </a:p>
          <a:p>
            <a:pPr eaLnBrk="1" hangingPunct="1"/>
            <a:endParaRPr/>
          </a:p>
          <a:p>
            <a:pPr eaLnBrk="1" hangingPunct="1"/>
            <a:r>
              <a:t>定义：</a:t>
            </a:r>
          </a:p>
        </p:txBody>
      </p:sp>
      <p:graphicFrame>
        <p:nvGraphicFramePr>
          <p:cNvPr id="13314" name="Object 3"/>
          <p:cNvGraphicFramePr>
            <a:graphicFrameLocks noChangeAspect="1"/>
          </p:cNvGraphicFramePr>
          <p:nvPr/>
        </p:nvGraphicFramePr>
        <p:xfrm>
          <a:off x="2411413" y="2997200"/>
          <a:ext cx="4176712" cy="2425700"/>
        </p:xfrm>
        <a:graphic>
          <a:graphicData uri="http://schemas.openxmlformats.org/presentationml/2006/ole">
            <mc:AlternateContent xmlns:mc="http://schemas.openxmlformats.org/markup-compatibility/2006">
              <mc:Choice xmlns:v="urn:schemas-microsoft-com:vml" Requires="v">
                <p:oleObj spid="_x0000_s13325" name="Equation" r:id="rId4" imgW="1295400" imgH="749300" progId="Equation.DSMT4">
                  <p:embed/>
                </p:oleObj>
              </mc:Choice>
              <mc:Fallback>
                <p:oleObj name="Equation" r:id="rId4" imgW="1295400" imgH="7493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2997200"/>
                        <a:ext cx="4176712" cy="2425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7" name="Rectangle 5"/>
          <p:cNvSpPr>
            <a:spLocks noChangeArrowheads="1"/>
          </p:cNvSpPr>
          <p:nvPr/>
        </p:nvSpPr>
        <p:spPr bwMode="auto">
          <a:xfrm>
            <a:off x="0" y="3052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smtClean="0"/>
              <a:t>NURBS</a:t>
            </a:r>
            <a:r>
              <a:rPr lang="zh-CN" altLang="en-US" smtClean="0"/>
              <a:t>曲线</a:t>
            </a:r>
          </a:p>
        </p:txBody>
      </p:sp>
      <p:sp>
        <p:nvSpPr>
          <p:cNvPr id="41987" name="Rectangle 3"/>
          <p:cNvSpPr>
            <a:spLocks noGrp="1" noChangeArrowheads="1"/>
          </p:cNvSpPr>
          <p:nvPr>
            <p:ph idx="1"/>
          </p:nvPr>
        </p:nvSpPr>
        <p:spPr>
          <a:xfrm>
            <a:off x="566738" y="1414463"/>
            <a:ext cx="8001000" cy="3414712"/>
          </a:xfrm>
        </p:spPr>
        <p:txBody>
          <a:bodyPr/>
          <a:lstStyle/>
          <a:p>
            <a:pPr eaLnBrk="1" hangingPunct="1">
              <a:spcBef>
                <a:spcPct val="50000"/>
              </a:spcBef>
            </a:pPr>
            <a:r>
              <a:rPr lang="en-US" altLang="zh-CN"/>
              <a:t>{</a:t>
            </a:r>
            <a:r>
              <a:rPr lang="en-US" altLang="zh-CN" i="1"/>
              <a:t>N</a:t>
            </a:r>
            <a:r>
              <a:rPr lang="en-US" altLang="zh-CN" i="1" baseline="-25000"/>
              <a:t>i</a:t>
            </a:r>
            <a:r>
              <a:rPr lang="en-US" altLang="zh-CN" baseline="-25000"/>
              <a:t>,</a:t>
            </a:r>
            <a:r>
              <a:rPr lang="en-US" altLang="zh-CN" i="1" baseline="-25000"/>
              <a:t>k</a:t>
            </a:r>
            <a:r>
              <a:rPr lang="en-US" altLang="zh-CN"/>
              <a:t>(</a:t>
            </a:r>
            <a:r>
              <a:rPr lang="en-US" altLang="zh-CN" i="1"/>
              <a:t>u</a:t>
            </a:r>
            <a:r>
              <a:rPr lang="en-US" altLang="zh-CN"/>
              <a:t>)}</a:t>
            </a:r>
            <a:r>
              <a:t>为单位化的</a:t>
            </a:r>
            <a:r>
              <a:rPr lang="en-US" altLang="zh-CN"/>
              <a:t>B-</a:t>
            </a:r>
            <a:r>
              <a:t>样条基函数</a:t>
            </a:r>
          </a:p>
          <a:p>
            <a:pPr eaLnBrk="1" hangingPunct="1">
              <a:spcBef>
                <a:spcPct val="50000"/>
              </a:spcBef>
            </a:pPr>
            <a:r>
              <a:rPr lang="en-US" altLang="zh-CN"/>
              <a:t>{R</a:t>
            </a:r>
            <a:r>
              <a:rPr lang="en-US" altLang="zh-CN" i="1" baseline="-25000"/>
              <a:t>i</a:t>
            </a:r>
            <a:r>
              <a:rPr lang="en-US" altLang="zh-CN"/>
              <a:t>}</a:t>
            </a:r>
            <a:r>
              <a:t>为控制顶点</a:t>
            </a:r>
          </a:p>
          <a:p>
            <a:pPr eaLnBrk="1" hangingPunct="1">
              <a:spcBef>
                <a:spcPct val="50000"/>
              </a:spcBef>
            </a:pPr>
            <a:r>
              <a:rPr lang="en-US" altLang="zh-CN"/>
              <a:t>NURBS</a:t>
            </a:r>
            <a:r>
              <a:t>曲线新增加的曲线控制手段是</a:t>
            </a:r>
            <a:r>
              <a:rPr>
                <a:solidFill>
                  <a:srgbClr val="FF0000"/>
                </a:solidFill>
              </a:rPr>
              <a:t>权因子</a:t>
            </a:r>
            <a:r>
              <a:rPr lang="en-US" altLang="zh-CN"/>
              <a:t>{</a:t>
            </a:r>
            <a:r>
              <a:rPr lang="en-US" altLang="zh-CN" i="1"/>
              <a:t>ω</a:t>
            </a:r>
            <a:r>
              <a:rPr lang="en-US" altLang="zh-CN" i="1" baseline="-25000"/>
              <a:t>i </a:t>
            </a:r>
            <a:r>
              <a:rPr lang="en-US" altLang="zh-CN"/>
              <a:t>}</a:t>
            </a:r>
            <a:endParaRPr/>
          </a:p>
          <a:p>
            <a:pPr lvl="1" eaLnBrk="1" hangingPunct="1">
              <a:spcBef>
                <a:spcPct val="50000"/>
              </a:spcBef>
              <a:buFontTx/>
              <a:buBlip>
                <a:blip r:embed="rId3"/>
              </a:buBlip>
            </a:pPr>
            <a:r>
              <a:t>首末两个权因子</a:t>
            </a:r>
            <a:r>
              <a:rPr lang="en-US" altLang="zh-CN" i="1"/>
              <a:t>ω</a:t>
            </a:r>
            <a:r>
              <a:rPr lang="en-US" altLang="zh-CN" baseline="-25000"/>
              <a:t>0</a:t>
            </a:r>
            <a:r>
              <a:rPr lang="en-US" altLang="zh-CN"/>
              <a:t>&gt;0</a:t>
            </a:r>
            <a:r>
              <a:t>、</a:t>
            </a:r>
            <a:r>
              <a:rPr lang="en-US" altLang="zh-CN" i="1"/>
              <a:t>ω</a:t>
            </a:r>
            <a:r>
              <a:rPr lang="en-US" altLang="zh-CN" i="1" baseline="-25000"/>
              <a:t>n</a:t>
            </a:r>
            <a:r>
              <a:rPr lang="en-US" altLang="zh-CN"/>
              <a:t>&gt;0 </a:t>
            </a:r>
            <a:endParaRPr/>
          </a:p>
          <a:p>
            <a:pPr lvl="1" eaLnBrk="1" hangingPunct="1">
              <a:spcBef>
                <a:spcPct val="50000"/>
              </a:spcBef>
              <a:buFontTx/>
              <a:buBlip>
                <a:blip r:embed="rId3"/>
              </a:buBlip>
            </a:pPr>
            <a:r>
              <a:t>其余的权因子满足</a:t>
            </a:r>
            <a:r>
              <a:rPr lang="en-US" altLang="zh-CN" i="1"/>
              <a:t>ω</a:t>
            </a:r>
            <a:r>
              <a:rPr lang="en-US" altLang="zh-CN" i="1" baseline="-25000"/>
              <a:t>i</a:t>
            </a:r>
            <a:r>
              <a:rPr lang="en-US" altLang="zh-CN"/>
              <a:t>≥0</a:t>
            </a:r>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smtClean="0"/>
              <a:t>NURBS</a:t>
            </a:r>
            <a:r>
              <a:rPr lang="zh-CN" altLang="en-US" smtClean="0"/>
              <a:t>曲线的权因子</a:t>
            </a:r>
          </a:p>
        </p:txBody>
      </p:sp>
      <p:sp>
        <p:nvSpPr>
          <p:cNvPr id="43011" name="Rectangle 3"/>
          <p:cNvSpPr>
            <a:spLocks noGrp="1" noChangeArrowheads="1"/>
          </p:cNvSpPr>
          <p:nvPr>
            <p:ph idx="1"/>
          </p:nvPr>
        </p:nvSpPr>
        <p:spPr>
          <a:xfrm>
            <a:off x="566738" y="1414463"/>
            <a:ext cx="8001000" cy="3943350"/>
          </a:xfrm>
        </p:spPr>
        <p:txBody>
          <a:bodyPr/>
          <a:lstStyle/>
          <a:p>
            <a:pPr eaLnBrk="1" hangingPunct="1">
              <a:spcBef>
                <a:spcPct val="50000"/>
              </a:spcBef>
            </a:pPr>
            <a:r>
              <a:t>每一个</a:t>
            </a:r>
            <a:r>
              <a:rPr>
                <a:solidFill>
                  <a:srgbClr val="FF0000"/>
                </a:solidFill>
              </a:rPr>
              <a:t>权因子</a:t>
            </a:r>
            <a:r>
              <a:t>对应于一个</a:t>
            </a:r>
            <a:r>
              <a:rPr>
                <a:solidFill>
                  <a:srgbClr val="FF0000"/>
                </a:solidFill>
              </a:rPr>
              <a:t>控制顶点</a:t>
            </a:r>
          </a:p>
          <a:p>
            <a:pPr eaLnBrk="1" hangingPunct="1">
              <a:spcBef>
                <a:spcPct val="50000"/>
              </a:spcBef>
            </a:pPr>
            <a:r>
              <a:t>通过调整权因子的大小可以调整曲线的形状。</a:t>
            </a:r>
          </a:p>
          <a:p>
            <a:pPr lvl="1" eaLnBrk="1" hangingPunct="1">
              <a:spcBef>
                <a:spcPts val="600"/>
              </a:spcBef>
              <a:buFontTx/>
              <a:buBlip>
                <a:blip r:embed="rId3"/>
              </a:buBlip>
            </a:pPr>
            <a:r>
              <a:t>当所有的权因子</a:t>
            </a:r>
            <a:r>
              <a:rPr lang="en-US" altLang="zh-CN" i="1">
                <a:solidFill>
                  <a:srgbClr val="FF0000"/>
                </a:solidFill>
              </a:rPr>
              <a:t>ω</a:t>
            </a:r>
            <a:r>
              <a:rPr lang="en-US" altLang="zh-CN" i="1" baseline="-25000">
                <a:solidFill>
                  <a:srgbClr val="FF0000"/>
                </a:solidFill>
              </a:rPr>
              <a:t>i</a:t>
            </a:r>
            <a:r>
              <a:rPr lang="en-US" altLang="zh-CN">
                <a:solidFill>
                  <a:srgbClr val="FF0000"/>
                </a:solidFill>
              </a:rPr>
              <a:t>=1</a:t>
            </a:r>
            <a:r>
              <a:t>时，就是</a:t>
            </a:r>
            <a:r>
              <a:rPr lang="en-US" altLang="zh-CN">
                <a:solidFill>
                  <a:srgbClr val="FF0000"/>
                </a:solidFill>
              </a:rPr>
              <a:t>B-</a:t>
            </a:r>
            <a:r>
              <a:rPr>
                <a:solidFill>
                  <a:srgbClr val="FF0000"/>
                </a:solidFill>
              </a:rPr>
              <a:t>样条曲线</a:t>
            </a:r>
            <a:r>
              <a:t>；</a:t>
            </a:r>
          </a:p>
          <a:p>
            <a:pPr lvl="1" eaLnBrk="1" hangingPunct="1">
              <a:spcBef>
                <a:spcPts val="600"/>
              </a:spcBef>
              <a:buFontTx/>
              <a:buBlip>
                <a:blip r:embed="rId3"/>
              </a:buBlip>
            </a:pPr>
            <a:r>
              <a:t>当某个权因子</a:t>
            </a:r>
            <a:r>
              <a:rPr lang="en-US" altLang="zh-CN" i="1"/>
              <a:t>ω</a:t>
            </a:r>
            <a:r>
              <a:rPr lang="en-US" altLang="zh-CN" i="1" baseline="-25000"/>
              <a:t>i</a:t>
            </a:r>
            <a:r>
              <a:rPr lang="en-US" altLang="zh-CN"/>
              <a:t>=0</a:t>
            </a:r>
            <a:r>
              <a:t>时，对应的控制顶点对曲线的形状没有影响</a:t>
            </a:r>
          </a:p>
          <a:p>
            <a:pPr lvl="1" eaLnBrk="1" hangingPunct="1">
              <a:spcBef>
                <a:spcPts val="600"/>
              </a:spcBef>
              <a:buFontTx/>
              <a:buBlip>
                <a:blip r:embed="rId3"/>
              </a:buBlip>
            </a:pPr>
            <a:r>
              <a:t>权越大，越靠近控制点，当</a:t>
            </a:r>
            <a:r>
              <a:rPr lang="en-US" altLang="zh-CN" i="1"/>
              <a:t>ω</a:t>
            </a:r>
            <a:r>
              <a:rPr lang="en-US" altLang="zh-CN" i="1" baseline="-25000"/>
              <a:t>i</a:t>
            </a:r>
            <a:r>
              <a:rPr lang="en-US" altLang="zh-CN"/>
              <a:t>→∞</a:t>
            </a:r>
            <a:r>
              <a:t>时，曲线</a:t>
            </a:r>
            <a:r>
              <a:rPr lang="en-US" altLang="zh-CN"/>
              <a:t>R(</a:t>
            </a:r>
            <a:r>
              <a:rPr lang="en-US" altLang="zh-CN" i="1"/>
              <a:t>u</a:t>
            </a:r>
            <a:r>
              <a:rPr lang="en-US" altLang="zh-CN"/>
              <a:t>) →R</a:t>
            </a:r>
            <a:r>
              <a:rPr lang="en-US" altLang="zh-CN" i="1" baseline="-25000"/>
              <a:t>i</a:t>
            </a:r>
            <a:r>
              <a:t> ，即曲线过点</a:t>
            </a:r>
            <a:r>
              <a:rPr lang="en-US" altLang="zh-CN"/>
              <a:t>R</a:t>
            </a:r>
            <a:r>
              <a:rPr lang="en-US" altLang="zh-CN" i="1" baseline="-25000"/>
              <a:t>i</a:t>
            </a:r>
            <a:r>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ltLang="zh-CN" smtClean="0"/>
              <a:t>NURBS</a:t>
            </a:r>
            <a:r>
              <a:rPr lang="zh-CN" altLang="en-US" smtClean="0"/>
              <a:t>曲线的例子</a:t>
            </a:r>
          </a:p>
        </p:txBody>
      </p:sp>
      <p:graphicFrame>
        <p:nvGraphicFramePr>
          <p:cNvPr id="14338" name="Object 8"/>
          <p:cNvGraphicFramePr>
            <a:graphicFrameLocks noGrp="1" noChangeAspect="1"/>
          </p:cNvGraphicFramePr>
          <p:nvPr>
            <p:ph idx="1"/>
          </p:nvPr>
        </p:nvGraphicFramePr>
        <p:xfrm>
          <a:off x="1158875" y="1485900"/>
          <a:ext cx="6797675" cy="3743325"/>
        </p:xfrm>
        <a:graphic>
          <a:graphicData uri="http://schemas.openxmlformats.org/presentationml/2006/ole">
            <mc:AlternateContent xmlns:mc="http://schemas.openxmlformats.org/markup-compatibility/2006">
              <mc:Choice xmlns:v="urn:schemas-microsoft-com:vml" Requires="v">
                <p:oleObj spid="_x0000_s14348" name="位图图像" r:id="rId4" imgW="11403017" imgH="6276190" progId="Paint.Picture">
                  <p:embed/>
                </p:oleObj>
              </mc:Choice>
              <mc:Fallback>
                <p:oleObj name="位图图像" r:id="rId4" imgW="11403017" imgH="6276190" progId="Paint.Picture">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8875" y="1485900"/>
                        <a:ext cx="679767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0" name="Text Box 4"/>
          <p:cNvSpPr txBox="1">
            <a:spLocks noChangeArrowheads="1"/>
          </p:cNvSpPr>
          <p:nvPr/>
        </p:nvSpPr>
        <p:spPr bwMode="auto">
          <a:xfrm>
            <a:off x="1619250" y="5516563"/>
            <a:ext cx="6049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ea typeface="楷体_GB2312" pitchFamily="49" charset="-122"/>
              </a:rPr>
              <a:t>NURBS</a:t>
            </a:r>
            <a:r>
              <a:rPr lang="zh-CN" altLang="en-US" sz="2400" b="1">
                <a:ea typeface="楷体_GB2312" pitchFamily="49" charset="-122"/>
              </a:rPr>
              <a:t>曲线权因子对曲线形状的影响</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smtClean="0"/>
              <a:t>NURBS</a:t>
            </a:r>
            <a:r>
              <a:rPr lang="zh-CN" altLang="en-US" smtClean="0"/>
              <a:t>曲线表示圆</a:t>
            </a:r>
          </a:p>
        </p:txBody>
      </p:sp>
      <p:sp>
        <p:nvSpPr>
          <p:cNvPr id="44035" name="Rectangle 4"/>
          <p:cNvSpPr>
            <a:spLocks noGrp="1" noChangeArrowheads="1"/>
          </p:cNvSpPr>
          <p:nvPr>
            <p:ph idx="1"/>
          </p:nvPr>
        </p:nvSpPr>
        <p:spPr>
          <a:xfrm>
            <a:off x="566738" y="1414463"/>
            <a:ext cx="8001000" cy="4271962"/>
          </a:xfrm>
        </p:spPr>
        <p:txBody>
          <a:bodyPr/>
          <a:lstStyle/>
          <a:p>
            <a:pPr eaLnBrk="1" hangingPunct="1">
              <a:buFont typeface="Wingdings" pitchFamily="2" charset="2"/>
              <a:buNone/>
            </a:pPr>
            <a:r>
              <a:t>用三个</a:t>
            </a:r>
            <a:r>
              <a:rPr lang="en-US" altLang="zh-CN"/>
              <a:t>120</a:t>
            </a:r>
            <a:r>
              <a:rPr lang="en-US" altLang="zh-CN">
                <a:cs typeface="Times New Roman" panose="02020603050405020304" pitchFamily="18" charset="0"/>
              </a:rPr>
              <a:t>°</a:t>
            </a:r>
            <a:r>
              <a:t>圆弧表示圆：</a:t>
            </a:r>
          </a:p>
          <a:p>
            <a:pPr eaLnBrk="1" hangingPunct="1">
              <a:spcBef>
                <a:spcPct val="50000"/>
              </a:spcBef>
              <a:buFont typeface="Wingdings" pitchFamily="2" charset="2"/>
              <a:buNone/>
            </a:pPr>
            <a:endParaRPr lang="en-US" altLang="zh-CN"/>
          </a:p>
          <a:p>
            <a:pPr eaLnBrk="1" hangingPunct="1">
              <a:spcBef>
                <a:spcPct val="50000"/>
              </a:spcBef>
              <a:buFont typeface="Wingdings" pitchFamily="2" charset="2"/>
              <a:buNone/>
            </a:pPr>
            <a:r>
              <a:rPr lang="en-US" altLang="zh-CN"/>
              <a:t>u=[0 0 0 1 1 2 2 3 3 3]</a:t>
            </a:r>
          </a:p>
          <a:p>
            <a:pPr eaLnBrk="1" hangingPunct="1">
              <a:spcBef>
                <a:spcPct val="50000"/>
              </a:spcBef>
              <a:buFont typeface="Wingdings" pitchFamily="2" charset="2"/>
              <a:buNone/>
            </a:pPr>
            <a:r>
              <a:rPr lang="en-US" altLang="zh-CN" i="1"/>
              <a:t>k </a:t>
            </a:r>
            <a:r>
              <a:rPr lang="en-US" altLang="zh-CN"/>
              <a:t>= 3</a:t>
            </a:r>
          </a:p>
          <a:p>
            <a:pPr eaLnBrk="1" hangingPunct="1">
              <a:spcBef>
                <a:spcPct val="50000"/>
              </a:spcBef>
              <a:buFont typeface="Wingdings" pitchFamily="2" charset="2"/>
              <a:buNone/>
            </a:pPr>
            <a:r>
              <a:rPr lang="en-US" altLang="zh-CN"/>
              <a:t>[</a:t>
            </a:r>
            <a:r>
              <a:rPr lang="en-US" altLang="zh-CN" i="1"/>
              <a:t>ω</a:t>
            </a:r>
            <a:r>
              <a:rPr lang="en-US" altLang="zh-CN" i="1" baseline="-25000"/>
              <a:t>i</a:t>
            </a:r>
            <a:r>
              <a:rPr lang="en-US" altLang="zh-CN"/>
              <a:t>] = [1, ½, 1 , ½, 1,  ½, 1]</a:t>
            </a:r>
          </a:p>
          <a:p>
            <a:pPr eaLnBrk="1" hangingPunct="1">
              <a:spcBef>
                <a:spcPct val="50000"/>
              </a:spcBef>
              <a:buFont typeface="Wingdings" pitchFamily="2" charset="2"/>
              <a:buNone/>
            </a:pPr>
            <a:r>
              <a:t>控制顶点分布如右图所示</a:t>
            </a:r>
          </a:p>
        </p:txBody>
      </p:sp>
      <p:sp>
        <p:nvSpPr>
          <p:cNvPr id="44036" name="Text Box 5"/>
          <p:cNvSpPr txBox="1">
            <a:spLocks noChangeArrowheads="1"/>
          </p:cNvSpPr>
          <p:nvPr/>
        </p:nvSpPr>
        <p:spPr bwMode="auto">
          <a:xfrm>
            <a:off x="5219700" y="4941888"/>
            <a:ext cx="3240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ea typeface="楷体_GB2312" pitchFamily="49" charset="-122"/>
              </a:rPr>
              <a:t>NURBS</a:t>
            </a:r>
            <a:r>
              <a:rPr lang="zh-CN" altLang="en-US" sz="2400" b="1">
                <a:ea typeface="楷体_GB2312" pitchFamily="49" charset="-122"/>
              </a:rPr>
              <a:t>曲线表示圆</a:t>
            </a:r>
          </a:p>
        </p:txBody>
      </p:sp>
      <p:grpSp>
        <p:nvGrpSpPr>
          <p:cNvPr id="44037" name="Group 16"/>
          <p:cNvGrpSpPr>
            <a:grpSpLocks/>
          </p:cNvGrpSpPr>
          <p:nvPr/>
        </p:nvGrpSpPr>
        <p:grpSpPr bwMode="auto">
          <a:xfrm>
            <a:off x="5076825" y="1484313"/>
            <a:ext cx="3578225" cy="3252787"/>
            <a:chOff x="3166" y="963"/>
            <a:chExt cx="2254" cy="2049"/>
          </a:xfrm>
        </p:grpSpPr>
        <p:pic>
          <p:nvPicPr>
            <p:cNvPr id="44038"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66" y="981"/>
              <a:ext cx="2223" cy="2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9" name="Text Box 7"/>
            <p:cNvSpPr txBox="1">
              <a:spLocks noChangeArrowheads="1"/>
            </p:cNvSpPr>
            <p:nvPr/>
          </p:nvSpPr>
          <p:spPr bwMode="auto">
            <a:xfrm>
              <a:off x="4300" y="2799"/>
              <a:ext cx="272" cy="17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t>R</a:t>
              </a:r>
              <a:r>
                <a:rPr lang="en-US" altLang="zh-CN" baseline="-25000"/>
                <a:t>0</a:t>
              </a:r>
            </a:p>
          </p:txBody>
        </p:sp>
        <p:sp>
          <p:nvSpPr>
            <p:cNvPr id="44040" name="Text Box 9"/>
            <p:cNvSpPr txBox="1">
              <a:spLocks noChangeArrowheads="1"/>
            </p:cNvSpPr>
            <p:nvPr/>
          </p:nvSpPr>
          <p:spPr bwMode="auto">
            <a:xfrm>
              <a:off x="4028" y="2795"/>
              <a:ext cx="272" cy="17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t>R</a:t>
              </a:r>
              <a:r>
                <a:rPr lang="en-US" altLang="zh-CN" baseline="-25000"/>
                <a:t>6</a:t>
              </a:r>
            </a:p>
          </p:txBody>
        </p:sp>
        <p:sp>
          <p:nvSpPr>
            <p:cNvPr id="44041" name="Text Box 10"/>
            <p:cNvSpPr txBox="1">
              <a:spLocks noChangeArrowheads="1"/>
            </p:cNvSpPr>
            <p:nvPr/>
          </p:nvSpPr>
          <p:spPr bwMode="auto">
            <a:xfrm>
              <a:off x="5193" y="2786"/>
              <a:ext cx="227" cy="17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t>R</a:t>
              </a:r>
              <a:r>
                <a:rPr lang="en-US" altLang="zh-CN" baseline="-25000"/>
                <a:t>1</a:t>
              </a:r>
            </a:p>
          </p:txBody>
        </p:sp>
        <p:sp>
          <p:nvSpPr>
            <p:cNvPr id="44042" name="Text Box 11"/>
            <p:cNvSpPr txBox="1">
              <a:spLocks noChangeArrowheads="1"/>
            </p:cNvSpPr>
            <p:nvPr/>
          </p:nvSpPr>
          <p:spPr bwMode="auto">
            <a:xfrm>
              <a:off x="4785" y="1877"/>
              <a:ext cx="272" cy="17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t>R</a:t>
              </a:r>
              <a:r>
                <a:rPr lang="en-US" altLang="zh-CN" baseline="-25000"/>
                <a:t>2</a:t>
              </a:r>
            </a:p>
          </p:txBody>
        </p:sp>
        <p:sp>
          <p:nvSpPr>
            <p:cNvPr id="44043" name="Text Box 12"/>
            <p:cNvSpPr txBox="1">
              <a:spLocks noChangeArrowheads="1"/>
            </p:cNvSpPr>
            <p:nvPr/>
          </p:nvSpPr>
          <p:spPr bwMode="auto">
            <a:xfrm>
              <a:off x="4164" y="963"/>
              <a:ext cx="272" cy="17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t>R</a:t>
              </a:r>
              <a:r>
                <a:rPr lang="en-US" altLang="zh-CN" baseline="-25000"/>
                <a:t>3</a:t>
              </a:r>
            </a:p>
          </p:txBody>
        </p:sp>
        <p:sp>
          <p:nvSpPr>
            <p:cNvPr id="44044" name="Text Box 13"/>
            <p:cNvSpPr txBox="1">
              <a:spLocks noChangeArrowheads="1"/>
            </p:cNvSpPr>
            <p:nvPr/>
          </p:nvSpPr>
          <p:spPr bwMode="auto">
            <a:xfrm>
              <a:off x="3574" y="1867"/>
              <a:ext cx="206" cy="17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t>R</a:t>
              </a:r>
              <a:r>
                <a:rPr lang="en-US" altLang="zh-CN" baseline="-25000"/>
                <a:t>4</a:t>
              </a:r>
            </a:p>
          </p:txBody>
        </p:sp>
        <p:sp>
          <p:nvSpPr>
            <p:cNvPr id="44045" name="Text Box 14"/>
            <p:cNvSpPr txBox="1">
              <a:spLocks noChangeArrowheads="1"/>
            </p:cNvSpPr>
            <p:nvPr/>
          </p:nvSpPr>
          <p:spPr bwMode="auto">
            <a:xfrm>
              <a:off x="3166" y="2795"/>
              <a:ext cx="206" cy="17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a:t>R</a:t>
              </a:r>
              <a:r>
                <a:rPr lang="en-US" altLang="zh-CN" baseline="-25000"/>
                <a:t>5</a:t>
              </a: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t>内容</a:t>
            </a:r>
          </a:p>
        </p:txBody>
      </p:sp>
      <p:sp>
        <p:nvSpPr>
          <p:cNvPr id="45059" name="Rectangle 3"/>
          <p:cNvSpPr>
            <a:spLocks noGrp="1" noChangeArrowheads="1"/>
          </p:cNvSpPr>
          <p:nvPr>
            <p:ph idx="1"/>
          </p:nvPr>
        </p:nvSpPr>
        <p:spPr>
          <a:xfrm>
            <a:off x="566738" y="1414463"/>
            <a:ext cx="8001000" cy="3970337"/>
          </a:xfrm>
        </p:spPr>
        <p:txBody>
          <a:bodyPr/>
          <a:lstStyle/>
          <a:p>
            <a:pPr eaLnBrk="1" hangingPunct="1"/>
            <a:r>
              <a:t>参数曲面表示</a:t>
            </a:r>
          </a:p>
          <a:p>
            <a:pPr lvl="1" eaLnBrk="1" hangingPunct="1">
              <a:buFontTx/>
              <a:buBlip>
                <a:blip r:embed="rId3"/>
              </a:buBlip>
            </a:pPr>
            <a:r>
              <a:rPr>
                <a:solidFill>
                  <a:srgbClr val="C0C0C0"/>
                </a:solidFill>
              </a:rPr>
              <a:t>数学原理</a:t>
            </a:r>
          </a:p>
          <a:p>
            <a:pPr lvl="1" eaLnBrk="1" hangingPunct="1">
              <a:buFontTx/>
              <a:buBlip>
                <a:blip r:embed="rId3"/>
              </a:buBlip>
            </a:pPr>
            <a:r>
              <a:rPr>
                <a:solidFill>
                  <a:srgbClr val="C0C0C0"/>
                </a:solidFill>
              </a:rPr>
              <a:t>参数曲线</a:t>
            </a:r>
          </a:p>
          <a:p>
            <a:pPr lvl="1" eaLnBrk="1" hangingPunct="1">
              <a:buFontTx/>
              <a:buBlip>
                <a:blip r:embed="rId3"/>
              </a:buBlip>
            </a:pPr>
            <a:r>
              <a:t>参数曲面</a:t>
            </a:r>
          </a:p>
          <a:p>
            <a:pPr lvl="2" eaLnBrk="1" hangingPunct="1">
              <a:buFontTx/>
              <a:buBlip>
                <a:blip r:embed="rId4"/>
              </a:buBlip>
            </a:pPr>
            <a:r>
              <a:rPr lang="en-US" altLang="zh-CN" smtClean="0"/>
              <a:t>B</a:t>
            </a:r>
            <a:r>
              <a:rPr lang="en-US" altLang="zh-CN" smtClean="0">
                <a:cs typeface="Times New Roman" panose="02020603050405020304" pitchFamily="18" charset="0"/>
              </a:rPr>
              <a:t>é</a:t>
            </a:r>
            <a:r>
              <a:rPr lang="en-US" altLang="zh-CN" smtClean="0"/>
              <a:t>zier</a:t>
            </a:r>
            <a:r>
              <a:rPr smtClean="0"/>
              <a:t>曲面</a:t>
            </a:r>
          </a:p>
          <a:p>
            <a:pPr lvl="2" eaLnBrk="1" hangingPunct="1">
              <a:buFontTx/>
              <a:buBlip>
                <a:blip r:embed="rId4"/>
              </a:buBlip>
            </a:pPr>
            <a:r>
              <a:rPr lang="en-US" altLang="zh-CN" smtClean="0">
                <a:solidFill>
                  <a:srgbClr val="C0C0C0"/>
                </a:solidFill>
              </a:rPr>
              <a:t>B-</a:t>
            </a:r>
            <a:r>
              <a:rPr smtClean="0">
                <a:solidFill>
                  <a:srgbClr val="C0C0C0"/>
                </a:solidFill>
              </a:rPr>
              <a:t>样条曲面</a:t>
            </a:r>
          </a:p>
          <a:p>
            <a:pPr lvl="2" eaLnBrk="1" hangingPunct="1">
              <a:buFontTx/>
              <a:buBlip>
                <a:blip r:embed="rId4"/>
              </a:buBlip>
            </a:pPr>
            <a:r>
              <a:rPr lang="en-US" altLang="zh-CN" smtClean="0">
                <a:solidFill>
                  <a:srgbClr val="C0C0C0"/>
                </a:solidFill>
              </a:rPr>
              <a:t>NURBS</a:t>
            </a:r>
            <a:r>
              <a:rPr smtClean="0">
                <a:solidFill>
                  <a:srgbClr val="C0C0C0"/>
                </a:solidFill>
              </a:rPr>
              <a:t>曲面</a:t>
            </a:r>
          </a:p>
        </p:txBody>
      </p:sp>
      <p:pic>
        <p:nvPicPr>
          <p:cNvPr id="7" name="图片 6" descr="20091718227960.jpg"/>
          <p:cNvPicPr>
            <a:picLocks noChangeAspect="1"/>
          </p:cNvPicPr>
          <p:nvPr/>
        </p:nvPicPr>
        <p:blipFill>
          <a:blip r:embed="rId5" cstate="print"/>
          <a:srcRect l="9538"/>
          <a:stretch>
            <a:fillRect/>
          </a:stretch>
        </p:blipFill>
        <p:spPr>
          <a:xfrm>
            <a:off x="4500562" y="2285992"/>
            <a:ext cx="4000528" cy="260910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mtClean="0"/>
              <a:t>双三次</a:t>
            </a:r>
            <a:r>
              <a:rPr lang="en-US" altLang="zh-CN" smtClean="0"/>
              <a:t>Bézier</a:t>
            </a:r>
            <a:r>
              <a:rPr lang="zh-CN" altLang="en-US" smtClean="0"/>
              <a:t>曲面实列</a:t>
            </a:r>
            <a:endParaRPr lang="en-US" altLang="zh-CN" smtClean="0"/>
          </a:p>
        </p:txBody>
      </p:sp>
      <p:sp>
        <p:nvSpPr>
          <p:cNvPr id="46083" name="Rectangle 4"/>
          <p:cNvSpPr>
            <a:spLocks noChangeArrowheads="1"/>
          </p:cNvSpPr>
          <p:nvPr/>
        </p:nvSpPr>
        <p:spPr bwMode="auto">
          <a:xfrm>
            <a:off x="2916238" y="5635625"/>
            <a:ext cx="32750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a:latin typeface="Times New Roman" panose="02020603050405020304" pitchFamily="18" charset="0"/>
                <a:ea typeface="楷体_GB2312" pitchFamily="49" charset="-122"/>
              </a:rPr>
              <a:t>双三次</a:t>
            </a:r>
            <a:r>
              <a:rPr lang="en-US" altLang="zh-CN" sz="2400" b="1">
                <a:ea typeface="楷体_GB2312" pitchFamily="49" charset="-122"/>
              </a:rPr>
              <a:t>Bézier</a:t>
            </a:r>
            <a:r>
              <a:rPr lang="zh-CN" altLang="en-US" sz="2400" b="1">
                <a:latin typeface="Times New Roman" panose="02020603050405020304" pitchFamily="18" charset="0"/>
                <a:ea typeface="楷体_GB2312" pitchFamily="49" charset="-122"/>
              </a:rPr>
              <a:t>曲面实例</a:t>
            </a:r>
          </a:p>
        </p:txBody>
      </p:sp>
      <p:pic>
        <p:nvPicPr>
          <p:cNvPr id="46084" name="Picture 5"/>
          <p:cNvPicPr>
            <a:picLocks noChangeAspect="1" noChangeArrowheads="1"/>
          </p:cNvPicPr>
          <p:nvPr/>
        </p:nvPicPr>
        <p:blipFill>
          <a:blip r:embed="rId3">
            <a:clrChange>
              <a:clrFrom>
                <a:srgbClr val="FFF3F3"/>
              </a:clrFrom>
              <a:clrTo>
                <a:srgbClr val="FFF3F3">
                  <a:alpha val="0"/>
                </a:srgbClr>
              </a:clrTo>
            </a:clrChange>
            <a:extLst>
              <a:ext uri="{28A0092B-C50C-407E-A947-70E740481C1C}">
                <a14:useLocalDpi xmlns:a14="http://schemas.microsoft.com/office/drawing/2010/main" val="0"/>
              </a:ext>
            </a:extLst>
          </a:blip>
          <a:srcRect l="8682" t="9843" r="11104" b="7561"/>
          <a:stretch>
            <a:fillRect/>
          </a:stretch>
        </p:blipFill>
        <p:spPr bwMode="auto">
          <a:xfrm>
            <a:off x="1619250" y="1166813"/>
            <a:ext cx="5761038"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p:txBody>
          <a:bodyPr/>
          <a:lstStyle/>
          <a:p>
            <a:pPr eaLnBrk="1" hangingPunct="1"/>
            <a:r>
              <a:rPr lang="en-US" altLang="zh-CN" smtClean="0"/>
              <a:t>Bézier</a:t>
            </a:r>
            <a:r>
              <a:rPr lang="zh-CN" altLang="en-US" smtClean="0"/>
              <a:t>曲面</a:t>
            </a:r>
          </a:p>
        </p:txBody>
      </p:sp>
      <p:sp>
        <p:nvSpPr>
          <p:cNvPr id="15364" name="Rectangle 2"/>
          <p:cNvSpPr>
            <a:spLocks noGrp="1" noChangeArrowheads="1"/>
          </p:cNvSpPr>
          <p:nvPr>
            <p:ph idx="1"/>
          </p:nvPr>
        </p:nvSpPr>
        <p:spPr>
          <a:xfrm>
            <a:off x="566738" y="1414463"/>
            <a:ext cx="8001000" cy="3330575"/>
          </a:xfrm>
        </p:spPr>
        <p:txBody>
          <a:bodyPr/>
          <a:lstStyle/>
          <a:p>
            <a:pPr eaLnBrk="1" hangingPunct="1"/>
            <a:r>
              <a:rPr lang="en-US" altLang="zh-CN" i="1"/>
              <a:t>m</a:t>
            </a:r>
            <a:r>
              <a:rPr lang="en-US" altLang="zh-CN" sz="2000"/>
              <a:t>×</a:t>
            </a:r>
            <a:r>
              <a:rPr lang="en-US" altLang="zh-CN" i="1"/>
              <a:t>n</a:t>
            </a:r>
            <a:r>
              <a:t>次</a:t>
            </a:r>
            <a:r>
              <a:rPr lang="en-US" altLang="zh-CN"/>
              <a:t>B</a:t>
            </a:r>
            <a:r>
              <a:rPr lang="en-US" altLang="zh-CN">
                <a:cs typeface="Times New Roman" panose="02020603050405020304" pitchFamily="18" charset="0"/>
              </a:rPr>
              <a:t>é</a:t>
            </a:r>
            <a:r>
              <a:rPr lang="en-US" altLang="zh-CN"/>
              <a:t>zier</a:t>
            </a:r>
            <a:r>
              <a:t>曲面：</a:t>
            </a:r>
          </a:p>
          <a:p>
            <a:pPr eaLnBrk="1" hangingPunct="1"/>
            <a:endParaRPr lang="en-US" altLang="zh-CN"/>
          </a:p>
          <a:p>
            <a:pPr eaLnBrk="1" hangingPunct="1"/>
            <a:endParaRPr lang="en-US" altLang="zh-CN"/>
          </a:p>
          <a:p>
            <a:pPr lvl="1" eaLnBrk="1" hangingPunct="1">
              <a:spcBef>
                <a:spcPct val="50000"/>
              </a:spcBef>
              <a:buFontTx/>
              <a:buBlip>
                <a:blip r:embed="rId4"/>
              </a:buBlip>
            </a:pPr>
            <a:r>
              <a:rPr lang="en-US" altLang="zh-CN" i="1"/>
              <a:t>B</a:t>
            </a:r>
            <a:r>
              <a:rPr lang="en-US" altLang="zh-CN" i="1" baseline="-25000"/>
              <a:t>i</a:t>
            </a:r>
            <a:r>
              <a:rPr lang="en-US" altLang="zh-CN" baseline="-25000"/>
              <a:t>,</a:t>
            </a:r>
            <a:r>
              <a:rPr lang="en-US" altLang="zh-CN" i="1" baseline="-25000"/>
              <a:t>m</a:t>
            </a:r>
            <a:r>
              <a:rPr lang="en-US" altLang="zh-CN"/>
              <a:t>(</a:t>
            </a:r>
            <a:r>
              <a:rPr lang="en-US" altLang="zh-CN" i="1"/>
              <a:t>u</a:t>
            </a:r>
            <a:r>
              <a:rPr lang="en-US" altLang="zh-CN"/>
              <a:t>)</a:t>
            </a:r>
            <a:r>
              <a:t>和</a:t>
            </a:r>
            <a:r>
              <a:rPr lang="en-US" altLang="zh-CN" i="1"/>
              <a:t>B</a:t>
            </a:r>
            <a:r>
              <a:rPr lang="en-US" altLang="zh-CN" i="1" baseline="-25000"/>
              <a:t>j</a:t>
            </a:r>
            <a:r>
              <a:rPr lang="en-US" altLang="zh-CN" baseline="-25000"/>
              <a:t>,</a:t>
            </a:r>
            <a:r>
              <a:rPr lang="en-US" altLang="zh-CN" i="1" baseline="-25000"/>
              <a:t>n</a:t>
            </a:r>
            <a:r>
              <a:rPr lang="en-US" altLang="zh-CN"/>
              <a:t>(</a:t>
            </a:r>
            <a:r>
              <a:rPr lang="en-US" altLang="zh-CN" i="1"/>
              <a:t>v</a:t>
            </a:r>
            <a:r>
              <a:rPr lang="en-US" altLang="zh-CN"/>
              <a:t>)</a:t>
            </a:r>
            <a:r>
              <a:t>为</a:t>
            </a:r>
            <a:r>
              <a:rPr lang="en-US" altLang="zh-CN"/>
              <a:t>Bernstein</a:t>
            </a:r>
            <a:r>
              <a:t>基函数 </a:t>
            </a:r>
          </a:p>
          <a:p>
            <a:pPr lvl="1" eaLnBrk="1" hangingPunct="1">
              <a:spcBef>
                <a:spcPct val="50000"/>
              </a:spcBef>
              <a:buFontTx/>
              <a:buBlip>
                <a:blip r:embed="rId4"/>
              </a:buBlip>
            </a:pPr>
            <a:r>
              <a:rPr lang="en-US" altLang="zh-CN"/>
              <a:t>{R</a:t>
            </a:r>
            <a:r>
              <a:rPr lang="en-US" altLang="zh-CN" i="1" baseline="-25000"/>
              <a:t>ij</a:t>
            </a:r>
            <a:r>
              <a:rPr lang="en-US" altLang="zh-CN"/>
              <a:t>}</a:t>
            </a:r>
            <a:r>
              <a:t>规则连接形成控制网</a:t>
            </a:r>
            <a:r>
              <a:rPr lang="en-US" altLang="zh-CN"/>
              <a:t> </a:t>
            </a:r>
          </a:p>
        </p:txBody>
      </p:sp>
      <p:sp>
        <p:nvSpPr>
          <p:cNvPr id="15365" name="Rectangle 4"/>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15362" name="Object 5"/>
          <p:cNvGraphicFramePr>
            <a:graphicFrameLocks noChangeAspect="1"/>
          </p:cNvGraphicFramePr>
          <p:nvPr/>
        </p:nvGraphicFramePr>
        <p:xfrm>
          <a:off x="1979613" y="2133600"/>
          <a:ext cx="5500687" cy="1223963"/>
        </p:xfrm>
        <a:graphic>
          <a:graphicData uri="http://schemas.openxmlformats.org/presentationml/2006/ole">
            <mc:AlternateContent xmlns:mc="http://schemas.openxmlformats.org/markup-compatibility/2006">
              <mc:Choice xmlns:v="urn:schemas-microsoft-com:vml" Requires="v">
                <p:oleObj spid="_x0000_s15373" name="Equation" r:id="rId5" imgW="1841500" imgH="406400" progId="Equation.DSMT4">
                  <p:embed/>
                </p:oleObj>
              </mc:Choice>
              <mc:Fallback>
                <p:oleObj name="Equation" r:id="rId5" imgW="1841500" imgH="4064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2133600"/>
                        <a:ext cx="5500687" cy="1223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smtClean="0"/>
              <a:t>Bézier</a:t>
            </a:r>
            <a:r>
              <a:rPr lang="zh-CN" altLang="en-US" smtClean="0"/>
              <a:t>曲面性质</a:t>
            </a:r>
          </a:p>
        </p:txBody>
      </p:sp>
      <p:sp>
        <p:nvSpPr>
          <p:cNvPr id="47107" name="Rectangle 3"/>
          <p:cNvSpPr>
            <a:spLocks noGrp="1" noChangeArrowheads="1"/>
          </p:cNvSpPr>
          <p:nvPr>
            <p:ph idx="1"/>
          </p:nvPr>
        </p:nvSpPr>
        <p:spPr>
          <a:xfrm>
            <a:off x="566738" y="1414463"/>
            <a:ext cx="8001000" cy="1643062"/>
          </a:xfrm>
        </p:spPr>
        <p:txBody>
          <a:bodyPr/>
          <a:lstStyle/>
          <a:p>
            <a:pPr eaLnBrk="1" hangingPunct="1"/>
            <a:r>
              <a:rPr lang="en-US" altLang="zh-CN"/>
              <a:t>B</a:t>
            </a:r>
            <a:r>
              <a:rPr lang="en-US" altLang="zh-CN">
                <a:cs typeface="Times New Roman" panose="02020603050405020304" pitchFamily="18" charset="0"/>
              </a:rPr>
              <a:t>é</a:t>
            </a:r>
            <a:r>
              <a:rPr lang="en-US" altLang="zh-CN"/>
              <a:t>zier</a:t>
            </a:r>
            <a:r>
              <a:t>曲面的控制顶点所形成的控制网格大致反应了曲面的形状，所以可通过编辑控制顶点的方式来实现对曲面形状的改变</a:t>
            </a:r>
          </a:p>
        </p:txBody>
      </p:sp>
      <p:sp>
        <p:nvSpPr>
          <p:cNvPr id="47108" name="Rectangle 4"/>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47109" name="Picture 6"/>
          <p:cNvPicPr>
            <a:picLocks noChangeAspect="1" noChangeArrowheads="1"/>
          </p:cNvPicPr>
          <p:nvPr/>
        </p:nvPicPr>
        <p:blipFill>
          <a:blip r:embed="rId3">
            <a:clrChange>
              <a:clrFrom>
                <a:srgbClr val="FFF3F3"/>
              </a:clrFrom>
              <a:clrTo>
                <a:srgbClr val="FFF3F3">
                  <a:alpha val="0"/>
                </a:srgbClr>
              </a:clrTo>
            </a:clrChange>
            <a:extLst>
              <a:ext uri="{28A0092B-C50C-407E-A947-70E740481C1C}">
                <a14:useLocalDpi xmlns:a14="http://schemas.microsoft.com/office/drawing/2010/main" val="0"/>
              </a:ext>
            </a:extLst>
          </a:blip>
          <a:srcRect l="8682" t="9843" r="11104" b="7561"/>
          <a:stretch>
            <a:fillRect/>
          </a:stretch>
        </p:blipFill>
        <p:spPr bwMode="auto">
          <a:xfrm>
            <a:off x="2555875" y="3068638"/>
            <a:ext cx="4176713" cy="323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zh-CN" smtClean="0"/>
              <a:t>Bézier</a:t>
            </a:r>
            <a:r>
              <a:rPr lang="zh-CN" altLang="en-US" smtClean="0"/>
              <a:t>曲面性质</a:t>
            </a:r>
          </a:p>
        </p:txBody>
      </p:sp>
      <p:graphicFrame>
        <p:nvGraphicFramePr>
          <p:cNvPr id="16386" name="Object 5"/>
          <p:cNvGraphicFramePr>
            <a:graphicFrameLocks noGrp="1" noChangeAspect="1"/>
          </p:cNvGraphicFramePr>
          <p:nvPr>
            <p:ph idx="1"/>
          </p:nvPr>
        </p:nvGraphicFramePr>
        <p:xfrm>
          <a:off x="2051050" y="1916113"/>
          <a:ext cx="5016500" cy="1130300"/>
        </p:xfrm>
        <a:graphic>
          <a:graphicData uri="http://schemas.openxmlformats.org/presentationml/2006/ole">
            <mc:AlternateContent xmlns:mc="http://schemas.openxmlformats.org/markup-compatibility/2006">
              <mc:Choice xmlns:v="urn:schemas-microsoft-com:vml" Requires="v">
                <p:oleObj spid="_x0000_s16398" name="Equation" r:id="rId4" imgW="1803240" imgH="406080" progId="Equation.DSMT4">
                  <p:embed/>
                </p:oleObj>
              </mc:Choice>
              <mc:Fallback>
                <p:oleObj name="Equation" r:id="rId4" imgW="1803240" imgH="40608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1916113"/>
                        <a:ext cx="5016500"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8" name="Rectangle 3"/>
          <p:cNvSpPr>
            <a:spLocks noGrp="1" noChangeArrowheads="1"/>
          </p:cNvSpPr>
          <p:nvPr>
            <p:ph type="body" idx="4294967295"/>
          </p:nvPr>
        </p:nvSpPr>
        <p:spPr>
          <a:xfrm>
            <a:off x="750888" y="1268413"/>
            <a:ext cx="7924800" cy="552450"/>
          </a:xfrm>
        </p:spPr>
        <p:txBody>
          <a:bodyPr/>
          <a:lstStyle/>
          <a:p>
            <a:pPr eaLnBrk="1" hangingPunct="1"/>
            <a:r>
              <a:rPr lang="en-US" altLang="zh-CN" smtClean="0"/>
              <a:t>B</a:t>
            </a:r>
            <a:r>
              <a:rPr lang="en-US" altLang="zh-CN" smtClean="0">
                <a:cs typeface="Times New Roman" panose="02020603050405020304" pitchFamily="18" charset="0"/>
              </a:rPr>
              <a:t>é</a:t>
            </a:r>
            <a:r>
              <a:rPr lang="en-US" altLang="zh-CN" smtClean="0"/>
              <a:t>zier</a:t>
            </a:r>
            <a:r>
              <a:rPr smtClean="0"/>
              <a:t>曲面通过四个角点处的控制顶点 </a:t>
            </a:r>
          </a:p>
        </p:txBody>
      </p:sp>
      <p:sp>
        <p:nvSpPr>
          <p:cNvPr id="16389" name="Rectangle 4"/>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6390" name="Picture 6"/>
          <p:cNvPicPr>
            <a:picLocks noChangeAspect="1" noChangeArrowheads="1"/>
          </p:cNvPicPr>
          <p:nvPr/>
        </p:nvPicPr>
        <p:blipFill>
          <a:blip r:embed="rId6">
            <a:clrChange>
              <a:clrFrom>
                <a:srgbClr val="FFF3F3"/>
              </a:clrFrom>
              <a:clrTo>
                <a:srgbClr val="FFF3F3">
                  <a:alpha val="0"/>
                </a:srgbClr>
              </a:clrTo>
            </a:clrChange>
            <a:extLst>
              <a:ext uri="{28A0092B-C50C-407E-A947-70E740481C1C}">
                <a14:useLocalDpi xmlns:a14="http://schemas.microsoft.com/office/drawing/2010/main" val="0"/>
              </a:ext>
            </a:extLst>
          </a:blip>
          <a:srcRect l="8682" t="9843" r="11104" b="7561"/>
          <a:stretch>
            <a:fillRect/>
          </a:stretch>
        </p:blipFill>
        <p:spPr bwMode="auto">
          <a:xfrm>
            <a:off x="2413000" y="3068638"/>
            <a:ext cx="4103688" cy="317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内容</a:t>
            </a:r>
          </a:p>
        </p:txBody>
      </p:sp>
      <p:sp>
        <p:nvSpPr>
          <p:cNvPr id="25603" name="Rectangle 3"/>
          <p:cNvSpPr>
            <a:spLocks noGrp="1" noChangeArrowheads="1"/>
          </p:cNvSpPr>
          <p:nvPr>
            <p:ph idx="1"/>
          </p:nvPr>
        </p:nvSpPr>
        <p:spPr>
          <a:xfrm>
            <a:off x="566738" y="1414463"/>
            <a:ext cx="8001000" cy="2289175"/>
          </a:xfrm>
        </p:spPr>
        <p:txBody>
          <a:bodyPr/>
          <a:lstStyle/>
          <a:p>
            <a:pPr eaLnBrk="1" hangingPunct="1"/>
            <a:r>
              <a:t>参数曲面表示</a:t>
            </a:r>
          </a:p>
          <a:p>
            <a:pPr lvl="1" eaLnBrk="1" hangingPunct="1">
              <a:buFontTx/>
              <a:buBlip>
                <a:blip r:embed="rId3"/>
              </a:buBlip>
            </a:pPr>
            <a:r>
              <a:t>数学原理</a:t>
            </a:r>
          </a:p>
          <a:p>
            <a:pPr lvl="1" eaLnBrk="1" hangingPunct="1">
              <a:buFontTx/>
              <a:buBlip>
                <a:blip r:embed="rId3"/>
              </a:buBlip>
            </a:pPr>
            <a:r>
              <a:rPr>
                <a:solidFill>
                  <a:srgbClr val="C0C0C0"/>
                </a:solidFill>
              </a:rPr>
              <a:t>参数曲线</a:t>
            </a:r>
          </a:p>
          <a:p>
            <a:pPr lvl="1" eaLnBrk="1" hangingPunct="1">
              <a:buFontTx/>
              <a:buBlip>
                <a:blip r:embed="rId3"/>
              </a:buBlip>
            </a:pPr>
            <a:r>
              <a:rPr>
                <a:solidFill>
                  <a:srgbClr val="C0C0C0"/>
                </a:solidFill>
              </a:rPr>
              <a:t>参数曲面</a:t>
            </a:r>
          </a:p>
        </p:txBody>
      </p:sp>
      <p:pic>
        <p:nvPicPr>
          <p:cNvPr id="25604" name="图片 3" descr="ec1f297e876adee2c38f88b6abb21a55.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19500" y="2857500"/>
            <a:ext cx="4881563"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altLang="zh-CN" smtClean="0"/>
              <a:t>Bézier</a:t>
            </a:r>
            <a:r>
              <a:rPr lang="zh-CN" altLang="en-US" smtClean="0"/>
              <a:t>曲面性质</a:t>
            </a:r>
          </a:p>
        </p:txBody>
      </p:sp>
      <p:sp>
        <p:nvSpPr>
          <p:cNvPr id="17412" name="Rectangle 3"/>
          <p:cNvSpPr>
            <a:spLocks noGrp="1" noChangeArrowheads="1"/>
          </p:cNvSpPr>
          <p:nvPr>
            <p:ph idx="1"/>
          </p:nvPr>
        </p:nvSpPr>
        <p:spPr>
          <a:xfrm>
            <a:off x="566738" y="1414463"/>
            <a:ext cx="8001000" cy="3810000"/>
          </a:xfrm>
        </p:spPr>
        <p:txBody>
          <a:bodyPr/>
          <a:lstStyle/>
          <a:p>
            <a:pPr eaLnBrk="1" hangingPunct="1"/>
            <a:r>
              <a:t>在角点处曲面与控制多边形相切 </a:t>
            </a:r>
          </a:p>
          <a:p>
            <a:pPr eaLnBrk="1" hangingPunct="1"/>
            <a:endParaRPr/>
          </a:p>
          <a:p>
            <a:pPr eaLnBrk="1" hangingPunct="1"/>
            <a:endParaRPr/>
          </a:p>
          <a:p>
            <a:pPr eaLnBrk="1" hangingPunct="1"/>
            <a:endParaRPr lang="en-US" altLang="zh-CN"/>
          </a:p>
          <a:p>
            <a:pPr eaLnBrk="1" hangingPunct="1"/>
            <a:r>
              <a:rPr lang="en-US" altLang="zh-CN"/>
              <a:t>B</a:t>
            </a:r>
            <a:r>
              <a:rPr lang="en-US" altLang="zh-CN">
                <a:cs typeface="Times New Roman" panose="02020603050405020304" pitchFamily="18" charset="0"/>
              </a:rPr>
              <a:t>é</a:t>
            </a:r>
            <a:r>
              <a:rPr lang="en-US" altLang="zh-CN"/>
              <a:t>zier</a:t>
            </a:r>
            <a:r>
              <a:t>曲面具有剖分算法：用加密的控制多边形来逼近显示</a:t>
            </a:r>
            <a:r>
              <a:rPr lang="en-US" altLang="zh-CN"/>
              <a:t>Bézier</a:t>
            </a:r>
            <a:r>
              <a:t>曲面 </a:t>
            </a:r>
          </a:p>
        </p:txBody>
      </p:sp>
      <p:sp>
        <p:nvSpPr>
          <p:cNvPr id="17413" name="Rectangle 4"/>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17410" name="Object 5"/>
          <p:cNvGraphicFramePr>
            <a:graphicFrameLocks noChangeAspect="1"/>
          </p:cNvGraphicFramePr>
          <p:nvPr/>
        </p:nvGraphicFramePr>
        <p:xfrm>
          <a:off x="2195513" y="2060575"/>
          <a:ext cx="4987925" cy="1374775"/>
        </p:xfrm>
        <a:graphic>
          <a:graphicData uri="http://schemas.openxmlformats.org/presentationml/2006/ole">
            <mc:AlternateContent xmlns:mc="http://schemas.openxmlformats.org/markup-compatibility/2006">
              <mc:Choice xmlns:v="urn:schemas-microsoft-com:vml" Requires="v">
                <p:oleObj spid="_x0000_s17421" name="Equation" r:id="rId4" imgW="1485255" imgH="406224" progId="Equation.DSMT4">
                  <p:embed/>
                </p:oleObj>
              </mc:Choice>
              <mc:Fallback>
                <p:oleObj name="Equation" r:id="rId4" imgW="1485255" imgH="406224"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2060575"/>
                        <a:ext cx="4987925" cy="137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smtClean="0"/>
              <a:t>Bézier</a:t>
            </a:r>
            <a:r>
              <a:rPr lang="zh-CN" altLang="en-US" smtClean="0"/>
              <a:t>曲面的不足</a:t>
            </a:r>
          </a:p>
        </p:txBody>
      </p:sp>
      <p:sp>
        <p:nvSpPr>
          <p:cNvPr id="48131" name="Rectangle 3"/>
          <p:cNvSpPr>
            <a:spLocks noGrp="1" noChangeArrowheads="1"/>
          </p:cNvSpPr>
          <p:nvPr>
            <p:ph idx="1"/>
          </p:nvPr>
        </p:nvSpPr>
        <p:spPr>
          <a:xfrm>
            <a:off x="566738" y="1414463"/>
            <a:ext cx="8001000" cy="3502025"/>
          </a:xfrm>
        </p:spPr>
        <p:txBody>
          <a:bodyPr/>
          <a:lstStyle/>
          <a:p>
            <a:pPr eaLnBrk="1" hangingPunct="1"/>
            <a:r>
              <a:t>全局性：当移动一个控制顶点的位置时，整个曲面的形状会发生改变，这对于外形设计是很不方便的 </a:t>
            </a:r>
          </a:p>
          <a:p>
            <a:pPr eaLnBrk="1" hangingPunct="1"/>
            <a:endParaRPr/>
          </a:p>
          <a:p>
            <a:pPr eaLnBrk="1" hangingPunct="1"/>
            <a:r>
              <a:t>生成复杂外形需要多个</a:t>
            </a:r>
            <a:r>
              <a:rPr lang="en-US" altLang="zh-CN"/>
              <a:t>B</a:t>
            </a:r>
            <a:r>
              <a:rPr lang="en-US" altLang="zh-CN">
                <a:cs typeface="Times New Roman" panose="02020603050405020304" pitchFamily="18" charset="0"/>
              </a:rPr>
              <a:t>é</a:t>
            </a:r>
            <a:r>
              <a:rPr lang="en-US" altLang="zh-CN"/>
              <a:t>zier</a:t>
            </a:r>
            <a:r>
              <a:t>曲面的光滑拼接，十分复杂</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t>内容</a:t>
            </a:r>
          </a:p>
        </p:txBody>
      </p:sp>
      <p:sp>
        <p:nvSpPr>
          <p:cNvPr id="49155" name="Rectangle 3"/>
          <p:cNvSpPr>
            <a:spLocks noGrp="1" noChangeArrowheads="1"/>
          </p:cNvSpPr>
          <p:nvPr>
            <p:ph idx="1"/>
          </p:nvPr>
        </p:nvSpPr>
        <p:spPr>
          <a:xfrm>
            <a:off x="566738" y="1414463"/>
            <a:ext cx="4005262" cy="3970337"/>
          </a:xfrm>
        </p:spPr>
        <p:txBody>
          <a:bodyPr/>
          <a:lstStyle/>
          <a:p>
            <a:pPr eaLnBrk="1" hangingPunct="1"/>
            <a:r>
              <a:t>参数曲面表示</a:t>
            </a:r>
          </a:p>
          <a:p>
            <a:pPr lvl="1" eaLnBrk="1" hangingPunct="1">
              <a:buFontTx/>
              <a:buBlip>
                <a:blip r:embed="rId3"/>
              </a:buBlip>
            </a:pPr>
            <a:r>
              <a:rPr>
                <a:solidFill>
                  <a:srgbClr val="C0C0C0"/>
                </a:solidFill>
              </a:rPr>
              <a:t>数学原理</a:t>
            </a:r>
          </a:p>
          <a:p>
            <a:pPr lvl="1" eaLnBrk="1" hangingPunct="1">
              <a:buFontTx/>
              <a:buBlip>
                <a:blip r:embed="rId3"/>
              </a:buBlip>
            </a:pPr>
            <a:r>
              <a:rPr>
                <a:solidFill>
                  <a:srgbClr val="C0C0C0"/>
                </a:solidFill>
              </a:rPr>
              <a:t>参数曲线</a:t>
            </a:r>
          </a:p>
          <a:p>
            <a:pPr lvl="1" eaLnBrk="1" hangingPunct="1">
              <a:buFontTx/>
              <a:buBlip>
                <a:blip r:embed="rId3"/>
              </a:buBlip>
            </a:pPr>
            <a:r>
              <a:t>参数曲面</a:t>
            </a:r>
          </a:p>
          <a:p>
            <a:pPr lvl="2" eaLnBrk="1" hangingPunct="1">
              <a:buFontTx/>
              <a:buBlip>
                <a:blip r:embed="rId4"/>
              </a:buBlip>
            </a:pPr>
            <a:r>
              <a:rPr lang="en-US" altLang="zh-CN" smtClean="0">
                <a:solidFill>
                  <a:srgbClr val="C0C0C0"/>
                </a:solidFill>
              </a:rPr>
              <a:t>B</a:t>
            </a:r>
            <a:r>
              <a:rPr lang="en-US" altLang="zh-CN" smtClean="0">
                <a:solidFill>
                  <a:srgbClr val="C0C0C0"/>
                </a:solidFill>
                <a:cs typeface="Times New Roman" panose="02020603050405020304" pitchFamily="18" charset="0"/>
              </a:rPr>
              <a:t>é</a:t>
            </a:r>
            <a:r>
              <a:rPr lang="en-US" altLang="zh-CN" smtClean="0">
                <a:solidFill>
                  <a:srgbClr val="C0C0C0"/>
                </a:solidFill>
              </a:rPr>
              <a:t>zier</a:t>
            </a:r>
            <a:r>
              <a:rPr smtClean="0">
                <a:solidFill>
                  <a:srgbClr val="C0C0C0"/>
                </a:solidFill>
              </a:rPr>
              <a:t>曲面</a:t>
            </a:r>
          </a:p>
          <a:p>
            <a:pPr lvl="2" eaLnBrk="1" hangingPunct="1">
              <a:buFontTx/>
              <a:buBlip>
                <a:blip r:embed="rId4"/>
              </a:buBlip>
            </a:pPr>
            <a:r>
              <a:rPr lang="en-US" altLang="zh-CN" smtClean="0"/>
              <a:t>B-</a:t>
            </a:r>
            <a:r>
              <a:rPr smtClean="0"/>
              <a:t>样条曲面</a:t>
            </a:r>
          </a:p>
          <a:p>
            <a:pPr lvl="2" eaLnBrk="1" hangingPunct="1">
              <a:buFontTx/>
              <a:buBlip>
                <a:blip r:embed="rId4"/>
              </a:buBlip>
            </a:pPr>
            <a:r>
              <a:rPr lang="en-US" altLang="zh-CN" smtClean="0">
                <a:solidFill>
                  <a:srgbClr val="C0C0C0"/>
                </a:solidFill>
              </a:rPr>
              <a:t>NURBS</a:t>
            </a:r>
            <a:r>
              <a:rPr smtClean="0">
                <a:solidFill>
                  <a:srgbClr val="C0C0C0"/>
                </a:solidFill>
              </a:rPr>
              <a:t>曲面</a:t>
            </a:r>
          </a:p>
        </p:txBody>
      </p:sp>
      <p:pic>
        <p:nvPicPr>
          <p:cNvPr id="4" name="图片 3" descr="0711411.jpg"/>
          <p:cNvPicPr>
            <a:picLocks noChangeAspect="1"/>
          </p:cNvPicPr>
          <p:nvPr/>
        </p:nvPicPr>
        <p:blipFill>
          <a:blip r:embed="rId5"/>
          <a:srcRect l="38000" t="23724" r="26000" b="15073"/>
          <a:stretch>
            <a:fillRect/>
          </a:stretch>
        </p:blipFill>
        <p:spPr>
          <a:xfrm>
            <a:off x="5160416" y="1571612"/>
            <a:ext cx="2626294" cy="364333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type="title"/>
          </p:nvPr>
        </p:nvSpPr>
        <p:spPr/>
        <p:txBody>
          <a:bodyPr/>
          <a:lstStyle/>
          <a:p>
            <a:pPr eaLnBrk="1" hangingPunct="1"/>
            <a:r>
              <a:rPr lang="en-US" altLang="zh-CN" smtClean="0"/>
              <a:t>B-</a:t>
            </a:r>
            <a:r>
              <a:rPr lang="zh-CN" altLang="en-US" smtClean="0"/>
              <a:t>样条曲面</a:t>
            </a:r>
          </a:p>
        </p:txBody>
      </p:sp>
      <p:sp>
        <p:nvSpPr>
          <p:cNvPr id="18438" name="Rectangle 2"/>
          <p:cNvSpPr>
            <a:spLocks noGrp="1" noChangeArrowheads="1"/>
          </p:cNvSpPr>
          <p:nvPr>
            <p:ph idx="1"/>
          </p:nvPr>
        </p:nvSpPr>
        <p:spPr>
          <a:xfrm>
            <a:off x="566738" y="1106488"/>
            <a:ext cx="8001000" cy="2251075"/>
          </a:xfrm>
        </p:spPr>
        <p:txBody>
          <a:bodyPr/>
          <a:lstStyle/>
          <a:p>
            <a:pPr eaLnBrk="1" hangingPunct="1"/>
            <a:r>
              <a:rPr lang="en-US" altLang="zh-CN"/>
              <a:t>B-</a:t>
            </a:r>
            <a:r>
              <a:t>样条曲面定义：</a:t>
            </a:r>
          </a:p>
          <a:p>
            <a:pPr lvl="1" eaLnBrk="1" hangingPunct="1">
              <a:buFontTx/>
              <a:buBlip>
                <a:blip r:embed="rId4"/>
              </a:buBlip>
            </a:pPr>
            <a:r>
              <a:t>次数：</a:t>
            </a:r>
            <a:r>
              <a:rPr lang="en-US" altLang="zh-CN" i="1"/>
              <a:t>k</a:t>
            </a:r>
            <a:r>
              <a:rPr lang="en-US" altLang="zh-CN" i="1" baseline="-25000"/>
              <a:t>u</a:t>
            </a:r>
            <a:r>
              <a:rPr lang="en-US" altLang="zh-CN" sz="2000"/>
              <a:t>×</a:t>
            </a:r>
            <a:r>
              <a:rPr lang="en-US" altLang="zh-CN" i="1"/>
              <a:t>k</a:t>
            </a:r>
            <a:r>
              <a:rPr lang="en-US" altLang="zh-CN" i="1" baseline="-25000"/>
              <a:t>v</a:t>
            </a:r>
            <a:endParaRPr lang="en-US" altLang="zh-CN"/>
          </a:p>
          <a:p>
            <a:pPr lvl="1" eaLnBrk="1" hangingPunct="1">
              <a:buFontTx/>
              <a:buBlip>
                <a:blip r:embed="rId4"/>
              </a:buBlip>
            </a:pPr>
            <a:r>
              <a:t>控制顶点数：</a:t>
            </a:r>
            <a:r>
              <a:rPr lang="en-US" altLang="zh-CN"/>
              <a:t>(</a:t>
            </a:r>
            <a:r>
              <a:rPr lang="en-US" altLang="zh-CN" i="1"/>
              <a:t>n</a:t>
            </a:r>
            <a:r>
              <a:rPr lang="en-US" altLang="zh-CN" i="1" baseline="-25000"/>
              <a:t>u</a:t>
            </a:r>
            <a:r>
              <a:rPr lang="en-US" altLang="zh-CN"/>
              <a:t>+1) </a:t>
            </a:r>
            <a:r>
              <a:rPr lang="en-US" altLang="zh-CN" sz="2000"/>
              <a:t>× </a:t>
            </a:r>
            <a:r>
              <a:rPr lang="en-US" altLang="zh-CN"/>
              <a:t>(</a:t>
            </a:r>
            <a:r>
              <a:rPr lang="en-US" altLang="zh-CN" i="1"/>
              <a:t>n</a:t>
            </a:r>
            <a:r>
              <a:rPr lang="en-US" altLang="zh-CN" i="1" baseline="-25000"/>
              <a:t>v</a:t>
            </a:r>
            <a:r>
              <a:rPr lang="en-US" altLang="zh-CN"/>
              <a:t>+1) </a:t>
            </a:r>
          </a:p>
          <a:p>
            <a:pPr lvl="1" eaLnBrk="1" hangingPunct="1">
              <a:buFontTx/>
              <a:buBlip>
                <a:blip r:embed="rId4"/>
              </a:buBlip>
            </a:pPr>
            <a:r>
              <a:t>节点向量 </a:t>
            </a:r>
          </a:p>
        </p:txBody>
      </p:sp>
      <p:sp>
        <p:nvSpPr>
          <p:cNvPr id="18439" name="Rectangle 4"/>
          <p:cNvSpPr>
            <a:spLocks noChangeArrowheads="1"/>
          </p:cNvSpPr>
          <p:nvPr/>
        </p:nvSpPr>
        <p:spPr bwMode="auto">
          <a:xfrm>
            <a:off x="0" y="2925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18440" name="Group 5"/>
          <p:cNvGrpSpPr>
            <a:grpSpLocks/>
          </p:cNvGrpSpPr>
          <p:nvPr/>
        </p:nvGrpSpPr>
        <p:grpSpPr bwMode="auto">
          <a:xfrm>
            <a:off x="3119438" y="2714625"/>
            <a:ext cx="4167187" cy="1571625"/>
            <a:chOff x="1920" y="2205"/>
            <a:chExt cx="2412" cy="874"/>
          </a:xfrm>
        </p:grpSpPr>
        <p:graphicFrame>
          <p:nvGraphicFramePr>
            <p:cNvPr id="18435" name="Object 6"/>
            <p:cNvGraphicFramePr>
              <a:graphicFrameLocks noChangeAspect="1"/>
            </p:cNvGraphicFramePr>
            <p:nvPr/>
          </p:nvGraphicFramePr>
          <p:xfrm>
            <a:off x="1920" y="2205"/>
            <a:ext cx="2412" cy="420"/>
          </p:xfrm>
          <a:graphic>
            <a:graphicData uri="http://schemas.openxmlformats.org/presentationml/2006/ole">
              <mc:AlternateContent xmlns:mc="http://schemas.openxmlformats.org/markup-compatibility/2006">
                <mc:Choice xmlns:v="urn:schemas-microsoft-com:vml" Requires="v">
                  <p:oleObj spid="_x0000_s18465" name="Equation" r:id="rId5" imgW="1536033" imgH="266584" progId="Equation.DSMT4">
                    <p:embed/>
                  </p:oleObj>
                </mc:Choice>
                <mc:Fallback>
                  <p:oleObj name="Equation" r:id="rId5" imgW="1536033" imgH="266584"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0" y="2205"/>
                          <a:ext cx="2412" cy="4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6" name="Object 7"/>
            <p:cNvGraphicFramePr>
              <a:graphicFrameLocks noChangeAspect="1"/>
            </p:cNvGraphicFramePr>
            <p:nvPr/>
          </p:nvGraphicFramePr>
          <p:xfrm>
            <a:off x="1927" y="2659"/>
            <a:ext cx="2383" cy="420"/>
          </p:xfrm>
          <a:graphic>
            <a:graphicData uri="http://schemas.openxmlformats.org/presentationml/2006/ole">
              <mc:AlternateContent xmlns:mc="http://schemas.openxmlformats.org/markup-compatibility/2006">
                <mc:Choice xmlns:v="urn:schemas-microsoft-com:vml" Requires="v">
                  <p:oleObj spid="_x0000_s18466" name="Equation" r:id="rId7" imgW="1511300" imgH="266700" progId="Equation.DSMT4">
                    <p:embed/>
                  </p:oleObj>
                </mc:Choice>
                <mc:Fallback>
                  <p:oleObj name="Equation" r:id="rId7" imgW="1511300" imgH="2667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7" y="2659"/>
                          <a:ext cx="2383" cy="4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441" name="Rectangle 8"/>
          <p:cNvSpPr>
            <a:spLocks noChangeArrowheads="1"/>
          </p:cNvSpPr>
          <p:nvPr/>
        </p:nvSpPr>
        <p:spPr bwMode="auto">
          <a:xfrm>
            <a:off x="0" y="3703638"/>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900">
                <a:latin typeface="Times New Roman" panose="02020603050405020304" pitchFamily="18" charset="0"/>
              </a:rPr>
              <a:t> </a:t>
            </a:r>
            <a:endParaRPr lang="zh-CN" altLang="en-US" sz="2400">
              <a:latin typeface="Times New Roman" panose="02020603050405020304" pitchFamily="18" charset="0"/>
            </a:endParaRPr>
          </a:p>
        </p:txBody>
      </p:sp>
      <p:sp>
        <p:nvSpPr>
          <p:cNvPr id="18442" name="Rectangle 9"/>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18434" name="Object 10"/>
          <p:cNvGraphicFramePr>
            <a:graphicFrameLocks noChangeAspect="1"/>
          </p:cNvGraphicFramePr>
          <p:nvPr/>
        </p:nvGraphicFramePr>
        <p:xfrm>
          <a:off x="2124075" y="4143375"/>
          <a:ext cx="5214938" cy="1130300"/>
        </p:xfrm>
        <a:graphic>
          <a:graphicData uri="http://schemas.openxmlformats.org/presentationml/2006/ole">
            <mc:AlternateContent xmlns:mc="http://schemas.openxmlformats.org/markup-compatibility/2006">
              <mc:Choice xmlns:v="urn:schemas-microsoft-com:vml" Requires="v">
                <p:oleObj spid="_x0000_s18467" name="Equation" r:id="rId9" imgW="1930400" imgH="419100" progId="Equation.DSMT4">
                  <p:embed/>
                </p:oleObj>
              </mc:Choice>
              <mc:Fallback>
                <p:oleObj name="Equation" r:id="rId9" imgW="1930400" imgH="4191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4075" y="4143375"/>
                        <a:ext cx="5214938" cy="113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3"/>
          <p:cNvSpPr txBox="1">
            <a:spLocks noChangeArrowheads="1"/>
          </p:cNvSpPr>
          <p:nvPr/>
        </p:nvSpPr>
        <p:spPr bwMode="auto">
          <a:xfrm>
            <a:off x="566738" y="4900613"/>
            <a:ext cx="8001000" cy="1528762"/>
          </a:xfrm>
          <a:prstGeom prst="rect">
            <a:avLst/>
          </a:prstGeom>
          <a:noFill/>
          <a:ln w="9525">
            <a:noFill/>
            <a:miter lim="800000"/>
            <a:headEnd/>
            <a:tailEnd/>
          </a:ln>
        </p:spPr>
        <p:txBody>
          <a:bodyPr>
            <a:spAutoFit/>
          </a:bodyPr>
          <a:lstStyle/>
          <a:p>
            <a:pPr marL="358775" indent="-358775" algn="l" eaLnBrk="1" hangingPunct="1">
              <a:lnSpc>
                <a:spcPct val="120000"/>
              </a:lnSpc>
              <a:spcBef>
                <a:spcPct val="40000"/>
              </a:spcBef>
              <a:buClr>
                <a:schemeClr val="accent2"/>
              </a:buClr>
              <a:buSzPct val="85000"/>
              <a:buFont typeface="Wingdings" pitchFamily="2" charset="2"/>
              <a:buNone/>
              <a:defRPr/>
            </a:pPr>
            <a:r>
              <a:rPr lang="zh-CN" altLang="en-US" sz="2400" b="1" kern="0" dirty="0">
                <a:solidFill>
                  <a:srgbClr val="000066"/>
                </a:solidFill>
                <a:latin typeface="Times New Roman" pitchFamily="18" charset="0"/>
                <a:ea typeface="楷体_GB2312" pitchFamily="49" charset="-122"/>
              </a:rPr>
              <a:t>	</a:t>
            </a:r>
            <a:r>
              <a:rPr lang="en-US" altLang="zh-CN" sz="2400" b="1" kern="0" dirty="0">
                <a:solidFill>
                  <a:srgbClr val="000066"/>
                </a:solidFill>
                <a:latin typeface="Times New Roman" pitchFamily="18" charset="0"/>
                <a:ea typeface="楷体_GB2312" pitchFamily="49" charset="-122"/>
              </a:rPr>
              <a:t>{</a:t>
            </a:r>
            <a:r>
              <a:rPr lang="en-US" altLang="zh-CN" sz="2400" b="1" kern="0" dirty="0" err="1">
                <a:solidFill>
                  <a:srgbClr val="000066"/>
                </a:solidFill>
                <a:latin typeface="Times New Roman" pitchFamily="18" charset="0"/>
                <a:ea typeface="楷体_GB2312" pitchFamily="49" charset="-122"/>
              </a:rPr>
              <a:t>R</a:t>
            </a:r>
            <a:r>
              <a:rPr lang="en-US" altLang="zh-CN" sz="2400" b="1" i="1" kern="0" baseline="-25000" dirty="0" err="1">
                <a:solidFill>
                  <a:srgbClr val="000066"/>
                </a:solidFill>
                <a:latin typeface="Times New Roman" pitchFamily="18" charset="0"/>
                <a:ea typeface="楷体_GB2312" pitchFamily="49" charset="-122"/>
              </a:rPr>
              <a:t>ij</a:t>
            </a:r>
            <a:r>
              <a:rPr lang="en-US" altLang="zh-CN" sz="2400" b="1" kern="0" dirty="0">
                <a:solidFill>
                  <a:srgbClr val="000066"/>
                </a:solidFill>
                <a:latin typeface="Times New Roman" pitchFamily="18" charset="0"/>
                <a:ea typeface="楷体_GB2312" pitchFamily="49" charset="-122"/>
              </a:rPr>
              <a:t>}</a:t>
            </a:r>
            <a:r>
              <a:rPr lang="zh-CN" altLang="en-US" sz="2400" b="1" kern="0" dirty="0">
                <a:solidFill>
                  <a:srgbClr val="000066"/>
                </a:solidFill>
                <a:latin typeface="Times New Roman" pitchFamily="18" charset="0"/>
                <a:ea typeface="楷体_GB2312" pitchFamily="49" charset="-122"/>
              </a:rPr>
              <a:t>为控制顶点 </a:t>
            </a:r>
          </a:p>
          <a:p>
            <a:pPr marL="358775" indent="-358775" algn="l" eaLnBrk="1" hangingPunct="1">
              <a:lnSpc>
                <a:spcPct val="120000"/>
              </a:lnSpc>
              <a:spcBef>
                <a:spcPct val="40000"/>
              </a:spcBef>
              <a:buClr>
                <a:schemeClr val="accent2"/>
              </a:buClr>
              <a:buSzPct val="85000"/>
              <a:buFont typeface="Wingdings" pitchFamily="2" charset="2"/>
              <a:buNone/>
              <a:defRPr/>
            </a:pPr>
            <a:r>
              <a:rPr lang="zh-CN" altLang="en-US" sz="2400" b="1" kern="0" dirty="0">
                <a:solidFill>
                  <a:srgbClr val="000066"/>
                </a:solidFill>
                <a:latin typeface="Times New Roman" pitchFamily="18" charset="0"/>
                <a:ea typeface="楷体_GB2312" pitchFamily="49" charset="-122"/>
              </a:rPr>
              <a:t>	</a:t>
            </a:r>
            <a:r>
              <a:rPr lang="en-US" altLang="zh-CN" sz="2400" b="1" i="1" kern="0" dirty="0" err="1">
                <a:solidFill>
                  <a:srgbClr val="000066"/>
                </a:solidFill>
                <a:latin typeface="Times New Roman" pitchFamily="18" charset="0"/>
                <a:ea typeface="楷体_GB2312" pitchFamily="49" charset="-122"/>
              </a:rPr>
              <a:t>N</a:t>
            </a:r>
            <a:r>
              <a:rPr lang="en-US" altLang="zh-CN" sz="2400" b="1" i="1" kern="0" baseline="-25000" dirty="0" err="1">
                <a:solidFill>
                  <a:srgbClr val="000066"/>
                </a:solidFill>
                <a:latin typeface="Times New Roman" pitchFamily="18" charset="0"/>
                <a:ea typeface="楷体_GB2312" pitchFamily="49" charset="-122"/>
              </a:rPr>
              <a:t>i</a:t>
            </a:r>
            <a:r>
              <a:rPr lang="en-US" altLang="zh-CN" sz="2400" b="1" kern="0" baseline="-25000" dirty="0" err="1">
                <a:solidFill>
                  <a:srgbClr val="000066"/>
                </a:solidFill>
                <a:latin typeface="Times New Roman" pitchFamily="18" charset="0"/>
                <a:ea typeface="楷体_GB2312" pitchFamily="49" charset="-122"/>
              </a:rPr>
              <a:t>,</a:t>
            </a:r>
            <a:r>
              <a:rPr lang="en-US" altLang="zh-CN" sz="2400" b="1" i="1" kern="0" baseline="-25000" dirty="0" err="1">
                <a:solidFill>
                  <a:srgbClr val="000066"/>
                </a:solidFill>
                <a:latin typeface="Times New Roman" pitchFamily="18" charset="0"/>
                <a:ea typeface="楷体_GB2312" pitchFamily="49" charset="-122"/>
              </a:rPr>
              <a:t>ku</a:t>
            </a:r>
            <a:r>
              <a:rPr lang="en-US" altLang="zh-CN" sz="2400" b="1" kern="0" dirty="0">
                <a:solidFill>
                  <a:srgbClr val="000066"/>
                </a:solidFill>
                <a:latin typeface="Times New Roman" pitchFamily="18" charset="0"/>
                <a:ea typeface="楷体_GB2312" pitchFamily="49" charset="-122"/>
              </a:rPr>
              <a:t>(</a:t>
            </a:r>
            <a:r>
              <a:rPr lang="en-US" altLang="zh-CN" sz="2400" b="1" i="1" kern="0" dirty="0">
                <a:solidFill>
                  <a:srgbClr val="000066"/>
                </a:solidFill>
                <a:latin typeface="Times New Roman" pitchFamily="18" charset="0"/>
                <a:ea typeface="楷体_GB2312" pitchFamily="49" charset="-122"/>
              </a:rPr>
              <a:t>u</a:t>
            </a:r>
            <a:r>
              <a:rPr lang="en-US" altLang="zh-CN" sz="2400" b="1" kern="0" dirty="0">
                <a:solidFill>
                  <a:srgbClr val="000066"/>
                </a:solidFill>
                <a:latin typeface="Times New Roman" pitchFamily="18" charset="0"/>
                <a:ea typeface="楷体_GB2312" pitchFamily="49" charset="-122"/>
              </a:rPr>
              <a:t>)</a:t>
            </a:r>
            <a:r>
              <a:rPr lang="zh-CN" altLang="en-US" sz="2400" b="1" kern="0" dirty="0">
                <a:solidFill>
                  <a:srgbClr val="000066"/>
                </a:solidFill>
                <a:latin typeface="Times New Roman" pitchFamily="18" charset="0"/>
                <a:ea typeface="楷体_GB2312" pitchFamily="49" charset="-122"/>
              </a:rPr>
              <a:t>和</a:t>
            </a:r>
            <a:r>
              <a:rPr lang="en-US" altLang="zh-CN" sz="2400" b="1" i="1" kern="0" dirty="0" err="1">
                <a:solidFill>
                  <a:srgbClr val="000066"/>
                </a:solidFill>
                <a:latin typeface="Times New Roman" pitchFamily="18" charset="0"/>
                <a:ea typeface="楷体_GB2312" pitchFamily="49" charset="-122"/>
              </a:rPr>
              <a:t>N</a:t>
            </a:r>
            <a:r>
              <a:rPr lang="en-US" altLang="zh-CN" sz="2400" b="1" i="1" kern="0" baseline="-25000" dirty="0" err="1">
                <a:solidFill>
                  <a:srgbClr val="000066"/>
                </a:solidFill>
                <a:latin typeface="Times New Roman" pitchFamily="18" charset="0"/>
                <a:ea typeface="楷体_GB2312" pitchFamily="49" charset="-122"/>
              </a:rPr>
              <a:t>i</a:t>
            </a:r>
            <a:r>
              <a:rPr lang="en-US" altLang="zh-CN" sz="2400" b="1" kern="0" baseline="-25000" dirty="0" err="1">
                <a:solidFill>
                  <a:srgbClr val="000066"/>
                </a:solidFill>
                <a:latin typeface="Times New Roman" pitchFamily="18" charset="0"/>
                <a:ea typeface="楷体_GB2312" pitchFamily="49" charset="-122"/>
              </a:rPr>
              <a:t>,</a:t>
            </a:r>
            <a:r>
              <a:rPr lang="en-US" altLang="zh-CN" sz="2400" b="1" i="1" kern="0" baseline="-25000" dirty="0" err="1">
                <a:solidFill>
                  <a:srgbClr val="000066"/>
                </a:solidFill>
                <a:latin typeface="Times New Roman" pitchFamily="18" charset="0"/>
                <a:ea typeface="楷体_GB2312" pitchFamily="49" charset="-122"/>
              </a:rPr>
              <a:t>kv</a:t>
            </a:r>
            <a:r>
              <a:rPr lang="en-US" altLang="zh-CN" sz="2400" b="1" kern="0" dirty="0">
                <a:solidFill>
                  <a:srgbClr val="000066"/>
                </a:solidFill>
                <a:latin typeface="Times New Roman" pitchFamily="18" charset="0"/>
                <a:ea typeface="楷体_GB2312" pitchFamily="49" charset="-122"/>
              </a:rPr>
              <a:t>(</a:t>
            </a:r>
            <a:r>
              <a:rPr lang="en-US" altLang="zh-CN" sz="2400" b="1" i="1" kern="0" dirty="0">
                <a:solidFill>
                  <a:srgbClr val="000066"/>
                </a:solidFill>
                <a:latin typeface="Times New Roman" pitchFamily="18" charset="0"/>
                <a:ea typeface="楷体_GB2312" pitchFamily="49" charset="-122"/>
              </a:rPr>
              <a:t>v</a:t>
            </a:r>
            <a:r>
              <a:rPr lang="en-US" altLang="zh-CN" sz="2400" b="1" kern="0" dirty="0">
                <a:solidFill>
                  <a:srgbClr val="000066"/>
                </a:solidFill>
                <a:latin typeface="Times New Roman" pitchFamily="18" charset="0"/>
                <a:ea typeface="楷体_GB2312" pitchFamily="49" charset="-122"/>
              </a:rPr>
              <a:t>)</a:t>
            </a:r>
            <a:r>
              <a:rPr lang="zh-CN" altLang="en-US" sz="2400" b="1" kern="0" dirty="0">
                <a:solidFill>
                  <a:srgbClr val="000066"/>
                </a:solidFill>
                <a:latin typeface="Times New Roman" pitchFamily="18" charset="0"/>
                <a:ea typeface="楷体_GB2312" pitchFamily="49" charset="-122"/>
              </a:rPr>
              <a:t>分别为定义在节点向量</a:t>
            </a:r>
            <a:r>
              <a:rPr lang="en-US" altLang="zh-CN" sz="2400" b="1" kern="0" dirty="0">
                <a:solidFill>
                  <a:srgbClr val="000066"/>
                </a:solidFill>
                <a:latin typeface="Times New Roman" pitchFamily="18" charset="0"/>
                <a:ea typeface="楷体_GB2312" pitchFamily="49" charset="-122"/>
              </a:rPr>
              <a:t>u</a:t>
            </a:r>
            <a:r>
              <a:rPr lang="zh-CN" altLang="en-US" sz="2400" b="1" kern="0" dirty="0">
                <a:solidFill>
                  <a:srgbClr val="000066"/>
                </a:solidFill>
                <a:latin typeface="Times New Roman" pitchFamily="18" charset="0"/>
                <a:ea typeface="楷体_GB2312" pitchFamily="49" charset="-122"/>
              </a:rPr>
              <a:t>和</a:t>
            </a:r>
            <a:r>
              <a:rPr lang="en-US" altLang="zh-CN" sz="2400" b="1" kern="0" dirty="0">
                <a:solidFill>
                  <a:srgbClr val="000066"/>
                </a:solidFill>
                <a:latin typeface="Times New Roman" pitchFamily="18" charset="0"/>
                <a:ea typeface="楷体_GB2312" pitchFamily="49" charset="-122"/>
              </a:rPr>
              <a:t>v</a:t>
            </a:r>
            <a:r>
              <a:rPr lang="zh-CN" altLang="en-US" sz="2400" b="1" kern="0" dirty="0">
                <a:solidFill>
                  <a:srgbClr val="000066"/>
                </a:solidFill>
                <a:latin typeface="Times New Roman" pitchFamily="18" charset="0"/>
                <a:ea typeface="楷体_GB2312" pitchFamily="49" charset="-122"/>
              </a:rPr>
              <a:t>上的规范化</a:t>
            </a:r>
            <a:r>
              <a:rPr lang="en-US" altLang="zh-CN" sz="2400" b="1" kern="0" dirty="0">
                <a:solidFill>
                  <a:srgbClr val="000066"/>
                </a:solidFill>
                <a:latin typeface="Times New Roman" pitchFamily="18" charset="0"/>
                <a:ea typeface="楷体_GB2312" pitchFamily="49" charset="-122"/>
              </a:rPr>
              <a:t>B-</a:t>
            </a:r>
            <a:r>
              <a:rPr lang="zh-CN" altLang="en-US" sz="2400" b="1" kern="0" dirty="0">
                <a:solidFill>
                  <a:srgbClr val="000066"/>
                </a:solidFill>
                <a:latin typeface="Times New Roman" pitchFamily="18" charset="0"/>
                <a:ea typeface="楷体_GB2312" pitchFamily="49" charset="-122"/>
              </a:rPr>
              <a:t>样条基函数</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smtClean="0"/>
              <a:t>B-</a:t>
            </a:r>
            <a:r>
              <a:rPr lang="zh-CN" altLang="en-US" smtClean="0"/>
              <a:t>样条曲面的重要性质</a:t>
            </a:r>
          </a:p>
        </p:txBody>
      </p:sp>
      <p:sp>
        <p:nvSpPr>
          <p:cNvPr id="50179" name="Rectangle 3"/>
          <p:cNvSpPr>
            <a:spLocks noGrp="1" noChangeArrowheads="1"/>
          </p:cNvSpPr>
          <p:nvPr>
            <p:ph idx="1"/>
          </p:nvPr>
        </p:nvSpPr>
        <p:spPr>
          <a:xfrm>
            <a:off x="566738" y="1414463"/>
            <a:ext cx="8001000" cy="4229100"/>
          </a:xfrm>
        </p:spPr>
        <p:txBody>
          <a:bodyPr/>
          <a:lstStyle/>
          <a:p>
            <a:pPr eaLnBrk="1" hangingPunct="1">
              <a:spcBef>
                <a:spcPct val="40000"/>
              </a:spcBef>
            </a:pPr>
            <a:r>
              <a:t>局部性质</a:t>
            </a:r>
          </a:p>
          <a:p>
            <a:pPr eaLnBrk="1" hangingPunct="1">
              <a:spcBef>
                <a:spcPct val="40000"/>
              </a:spcBef>
            </a:pPr>
            <a:r>
              <a:t>控制顶点数目</a:t>
            </a:r>
          </a:p>
          <a:p>
            <a:pPr lvl="1" eaLnBrk="1" hangingPunct="1">
              <a:spcBef>
                <a:spcPct val="40000"/>
              </a:spcBef>
              <a:buFontTx/>
              <a:buBlip>
                <a:blip r:embed="rId3"/>
              </a:buBlip>
            </a:pPr>
            <a:r>
              <a:rPr lang="en-US" altLang="zh-CN"/>
              <a:t>B</a:t>
            </a:r>
            <a:r>
              <a:rPr lang="en-US" altLang="zh-CN">
                <a:cs typeface="Times New Roman" panose="02020603050405020304" pitchFamily="18" charset="0"/>
              </a:rPr>
              <a:t>é</a:t>
            </a:r>
            <a:r>
              <a:rPr lang="en-US" altLang="zh-CN"/>
              <a:t>zier</a:t>
            </a:r>
            <a:r>
              <a:t>曲面的次数确定后，控制顶点数目就定了</a:t>
            </a:r>
          </a:p>
          <a:p>
            <a:pPr lvl="1" eaLnBrk="1" hangingPunct="1">
              <a:spcBef>
                <a:spcPct val="40000"/>
              </a:spcBef>
              <a:buFontTx/>
              <a:buBlip>
                <a:blip r:embed="rId3"/>
              </a:buBlip>
            </a:pPr>
            <a:r>
              <a:rPr lang="en-US" altLang="zh-CN"/>
              <a:t>B-</a:t>
            </a:r>
            <a:r>
              <a:t>样条曲面的次数确定后，控制顶点数目可任意</a:t>
            </a:r>
          </a:p>
          <a:p>
            <a:pPr eaLnBrk="1" hangingPunct="1">
              <a:spcBef>
                <a:spcPct val="40000"/>
              </a:spcBef>
            </a:pPr>
            <a:r>
              <a:t>其它性质：参考曲线情形</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smtClean="0"/>
              <a:t>B-</a:t>
            </a:r>
            <a:r>
              <a:rPr lang="zh-CN" altLang="en-US" smtClean="0"/>
              <a:t>样条曲面实例</a:t>
            </a:r>
          </a:p>
        </p:txBody>
      </p:sp>
      <p:sp>
        <p:nvSpPr>
          <p:cNvPr id="51203" name="Text Box 11"/>
          <p:cNvSpPr txBox="1">
            <a:spLocks noChangeArrowheads="1"/>
          </p:cNvSpPr>
          <p:nvPr/>
        </p:nvSpPr>
        <p:spPr bwMode="auto">
          <a:xfrm>
            <a:off x="611188" y="4149725"/>
            <a:ext cx="784860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1950" indent="-3619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40000"/>
              </a:spcBef>
            </a:pPr>
            <a:r>
              <a:rPr lang="zh-CN" altLang="en-US" sz="2000" b="1">
                <a:ea typeface="楷体_GB2312" pitchFamily="49" charset="-122"/>
              </a:rPr>
              <a:t>具有</a:t>
            </a:r>
            <a:r>
              <a:rPr lang="en-US" altLang="zh-CN" sz="2000" b="1">
                <a:ea typeface="楷体_GB2312" pitchFamily="49" charset="-122"/>
              </a:rPr>
              <a:t>6×6</a:t>
            </a:r>
            <a:r>
              <a:rPr lang="zh-CN" altLang="en-US" sz="2000" b="1">
                <a:ea typeface="楷体_GB2312" pitchFamily="49" charset="-122"/>
              </a:rPr>
              <a:t>个控制顶点双三次</a:t>
            </a:r>
            <a:r>
              <a:rPr lang="en-US" altLang="zh-CN" sz="2000" b="1">
                <a:ea typeface="楷体_GB2312" pitchFamily="49" charset="-122"/>
              </a:rPr>
              <a:t>B-</a:t>
            </a:r>
            <a:r>
              <a:rPr lang="zh-CN" altLang="en-US" sz="2000" b="1">
                <a:ea typeface="楷体_GB2312" pitchFamily="49" charset="-122"/>
              </a:rPr>
              <a:t>样条曲面：</a:t>
            </a:r>
          </a:p>
          <a:p>
            <a:pPr algn="just">
              <a:spcBef>
                <a:spcPct val="40000"/>
              </a:spcBef>
            </a:pPr>
            <a:r>
              <a:rPr lang="en-US" altLang="zh-CN" sz="2000" b="1">
                <a:ea typeface="楷体_GB2312" pitchFamily="49" charset="-122"/>
              </a:rPr>
              <a:t>(a) </a:t>
            </a:r>
            <a:r>
              <a:rPr lang="zh-CN" altLang="en-US" sz="2000" b="1">
                <a:ea typeface="楷体_GB2312" pitchFamily="49" charset="-122"/>
              </a:rPr>
              <a:t>均匀节点向量</a:t>
            </a:r>
            <a:r>
              <a:rPr lang="en-US" altLang="zh-CN" sz="2000" b="1">
                <a:latin typeface="Times New Roman" panose="02020603050405020304" pitchFamily="18" charset="0"/>
                <a:ea typeface="楷体_GB2312" pitchFamily="49" charset="-122"/>
              </a:rPr>
              <a:t>u= v =[-4, -3, -2, -1, 0, 1, 2, 3, 4, 5]</a:t>
            </a:r>
            <a:r>
              <a:rPr lang="zh-CN" altLang="en-US" sz="2000" b="1">
                <a:ea typeface="楷体_GB2312" pitchFamily="49" charset="-122"/>
              </a:rPr>
              <a:t>，所构造曲面不插值角点</a:t>
            </a:r>
          </a:p>
          <a:p>
            <a:pPr algn="just">
              <a:spcBef>
                <a:spcPct val="40000"/>
              </a:spcBef>
            </a:pPr>
            <a:r>
              <a:rPr lang="en-US" altLang="zh-CN" sz="2000" b="1">
                <a:ea typeface="楷体_GB2312" pitchFamily="49" charset="-122"/>
              </a:rPr>
              <a:t>(b) </a:t>
            </a:r>
            <a:r>
              <a:rPr lang="zh-CN" altLang="en-US" sz="2000" b="1">
                <a:ea typeface="楷体_GB2312" pitchFamily="49" charset="-122"/>
              </a:rPr>
              <a:t>具有端点处</a:t>
            </a:r>
            <a:r>
              <a:rPr lang="en-US" altLang="zh-CN" sz="2000" b="1">
                <a:ea typeface="楷体_GB2312" pitchFamily="49" charset="-122"/>
              </a:rPr>
              <a:t>4</a:t>
            </a:r>
            <a:r>
              <a:rPr lang="zh-CN" altLang="en-US" sz="2000" b="1">
                <a:ea typeface="楷体_GB2312" pitchFamily="49" charset="-122"/>
              </a:rPr>
              <a:t>阶重节点的节点向量</a:t>
            </a:r>
            <a:r>
              <a:rPr lang="en-US" altLang="zh-CN" sz="2000" b="1">
                <a:latin typeface="Times New Roman" panose="02020603050405020304" pitchFamily="18" charset="0"/>
                <a:ea typeface="楷体_GB2312" pitchFamily="49" charset="-122"/>
              </a:rPr>
              <a:t>u= v =[0, 0, 0, 0, 1, 2, 3, 3, 3, 3]</a:t>
            </a:r>
            <a:r>
              <a:rPr lang="zh-CN" altLang="en-US" sz="2000" b="1">
                <a:ea typeface="楷体_GB2312" pitchFamily="49" charset="-122"/>
              </a:rPr>
              <a:t>，曲面插值角点</a:t>
            </a:r>
          </a:p>
          <a:p>
            <a:pPr algn="just">
              <a:spcBef>
                <a:spcPct val="40000"/>
              </a:spcBef>
            </a:pPr>
            <a:r>
              <a:rPr lang="en-US" altLang="zh-CN" sz="2000" b="1">
                <a:ea typeface="楷体_GB2312" pitchFamily="49" charset="-122"/>
              </a:rPr>
              <a:t>(c) </a:t>
            </a:r>
            <a:r>
              <a:rPr lang="zh-CN" altLang="en-US" sz="2000" b="1">
                <a:ea typeface="楷体_GB2312" pitchFamily="49" charset="-122"/>
              </a:rPr>
              <a:t>采用了与图</a:t>
            </a:r>
            <a:r>
              <a:rPr lang="en-US" altLang="zh-CN" sz="2000" b="1">
                <a:ea typeface="楷体_GB2312" pitchFamily="49" charset="-122"/>
              </a:rPr>
              <a:t>(b)</a:t>
            </a:r>
            <a:r>
              <a:rPr lang="zh-CN" altLang="en-US" sz="2000" b="1">
                <a:ea typeface="楷体_GB2312" pitchFamily="49" charset="-122"/>
              </a:rPr>
              <a:t>相同的节点向量，扰动顶点</a:t>
            </a:r>
            <a:r>
              <a:rPr lang="en-US" altLang="zh-CN" sz="2000" b="1">
                <a:latin typeface="Times New Roman" panose="02020603050405020304" pitchFamily="18" charset="0"/>
                <a:ea typeface="楷体_GB2312" pitchFamily="49" charset="-122"/>
              </a:rPr>
              <a:t>R</a:t>
            </a:r>
            <a:r>
              <a:rPr lang="en-US" altLang="zh-CN" sz="2000" b="1" baseline="-25000">
                <a:latin typeface="Times New Roman" panose="02020603050405020304" pitchFamily="18" charset="0"/>
                <a:ea typeface="楷体_GB2312" pitchFamily="49" charset="-122"/>
              </a:rPr>
              <a:t>4,4</a:t>
            </a:r>
            <a:r>
              <a:rPr lang="zh-CN" altLang="en-US" sz="2000" b="1">
                <a:ea typeface="楷体_GB2312" pitchFamily="49" charset="-122"/>
              </a:rPr>
              <a:t>的位置后，其形状变化的红色区域局限于变动顶点的邻域中．</a:t>
            </a:r>
          </a:p>
        </p:txBody>
      </p:sp>
      <p:sp>
        <p:nvSpPr>
          <p:cNvPr id="51204" name="Text Box 13"/>
          <p:cNvSpPr txBox="1">
            <a:spLocks noChangeArrowheads="1"/>
          </p:cNvSpPr>
          <p:nvPr/>
        </p:nvSpPr>
        <p:spPr bwMode="auto">
          <a:xfrm>
            <a:off x="611188" y="3571875"/>
            <a:ext cx="2284412"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ea typeface="楷体_GB2312" pitchFamily="49" charset="-122"/>
              </a:rPr>
              <a:t>(a) </a:t>
            </a:r>
            <a:r>
              <a:rPr lang="zh-CN" altLang="en-US">
                <a:ea typeface="楷体_GB2312" pitchFamily="49" charset="-122"/>
              </a:rPr>
              <a:t>均匀节点</a:t>
            </a:r>
          </a:p>
        </p:txBody>
      </p:sp>
      <p:sp>
        <p:nvSpPr>
          <p:cNvPr id="51205" name="Text Box 15"/>
          <p:cNvSpPr txBox="1">
            <a:spLocks noChangeArrowheads="1"/>
          </p:cNvSpPr>
          <p:nvPr/>
        </p:nvSpPr>
        <p:spPr bwMode="auto">
          <a:xfrm>
            <a:off x="3333750" y="3571875"/>
            <a:ext cx="2462213"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ea typeface="楷体_GB2312" pitchFamily="49" charset="-122"/>
              </a:rPr>
              <a:t>(b) </a:t>
            </a:r>
            <a:r>
              <a:rPr lang="zh-CN" altLang="en-US">
                <a:ea typeface="楷体_GB2312" pitchFamily="49" charset="-122"/>
              </a:rPr>
              <a:t>端点重节点</a:t>
            </a:r>
          </a:p>
        </p:txBody>
      </p:sp>
      <p:sp>
        <p:nvSpPr>
          <p:cNvPr id="51206" name="Text Box 16"/>
          <p:cNvSpPr txBox="1">
            <a:spLocks noChangeArrowheads="1"/>
          </p:cNvSpPr>
          <p:nvPr/>
        </p:nvSpPr>
        <p:spPr bwMode="auto">
          <a:xfrm>
            <a:off x="5864225" y="3571875"/>
            <a:ext cx="26416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ea typeface="楷体_GB2312" pitchFamily="49" charset="-122"/>
              </a:rPr>
              <a:t>(c) B-</a:t>
            </a:r>
            <a:r>
              <a:rPr lang="zh-CN" altLang="en-US">
                <a:ea typeface="楷体_GB2312" pitchFamily="49" charset="-122"/>
              </a:rPr>
              <a:t>样条曲面的局部性</a:t>
            </a:r>
          </a:p>
        </p:txBody>
      </p:sp>
      <p:grpSp>
        <p:nvGrpSpPr>
          <p:cNvPr id="51207" name="Group 31"/>
          <p:cNvGrpSpPr>
            <a:grpSpLocks/>
          </p:cNvGrpSpPr>
          <p:nvPr/>
        </p:nvGrpSpPr>
        <p:grpSpPr bwMode="auto">
          <a:xfrm>
            <a:off x="468313" y="1123950"/>
            <a:ext cx="2616200" cy="2246313"/>
            <a:chOff x="333" y="935"/>
            <a:chExt cx="1648" cy="1415"/>
          </a:xfrm>
        </p:grpSpPr>
        <p:pic>
          <p:nvPicPr>
            <p:cNvPr id="51221" name="Picture 12"/>
            <p:cNvPicPr>
              <a:picLocks noChangeAspect="1" noChangeArrowheads="1"/>
            </p:cNvPicPr>
            <p:nvPr/>
          </p:nvPicPr>
          <p:blipFill>
            <a:blip r:embed="rId3">
              <a:extLst>
                <a:ext uri="{28A0092B-C50C-407E-A947-70E740481C1C}">
                  <a14:useLocalDpi xmlns:a14="http://schemas.microsoft.com/office/drawing/2010/main" val="0"/>
                </a:ext>
              </a:extLst>
            </a:blip>
            <a:srcRect l="10629" r="9744"/>
            <a:stretch>
              <a:fillRect/>
            </a:stretch>
          </p:blipFill>
          <p:spPr bwMode="auto">
            <a:xfrm>
              <a:off x="385" y="935"/>
              <a:ext cx="1506" cy="1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2" name="Text Box 18"/>
            <p:cNvSpPr txBox="1">
              <a:spLocks noChangeArrowheads="1"/>
            </p:cNvSpPr>
            <p:nvPr/>
          </p:nvSpPr>
          <p:spPr bwMode="auto">
            <a:xfrm>
              <a:off x="582" y="2109"/>
              <a:ext cx="2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rPr>
                <a:t>R</a:t>
              </a:r>
              <a:r>
                <a:rPr lang="en-US" altLang="zh-CN" baseline="-25000">
                  <a:latin typeface="Times New Roman" panose="02020603050405020304" pitchFamily="18" charset="0"/>
                </a:rPr>
                <a:t>0,0</a:t>
              </a:r>
              <a:endParaRPr lang="en-US" altLang="zh-CN" sz="3600"/>
            </a:p>
          </p:txBody>
        </p:sp>
        <p:sp>
          <p:nvSpPr>
            <p:cNvPr id="51223" name="Text Box 19"/>
            <p:cNvSpPr txBox="1">
              <a:spLocks noChangeArrowheads="1"/>
            </p:cNvSpPr>
            <p:nvPr/>
          </p:nvSpPr>
          <p:spPr bwMode="auto">
            <a:xfrm>
              <a:off x="1746" y="1434"/>
              <a:ext cx="2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rPr>
                <a:t>R</a:t>
              </a:r>
              <a:r>
                <a:rPr lang="en-US" altLang="zh-CN" baseline="-25000">
                  <a:latin typeface="Times New Roman" panose="02020603050405020304" pitchFamily="18" charset="0"/>
                </a:rPr>
                <a:t>5,0</a:t>
              </a:r>
              <a:endParaRPr lang="en-US" altLang="zh-CN" sz="3600"/>
            </a:p>
          </p:txBody>
        </p:sp>
        <p:sp>
          <p:nvSpPr>
            <p:cNvPr id="51224" name="Text Box 20"/>
            <p:cNvSpPr txBox="1">
              <a:spLocks noChangeArrowheads="1"/>
            </p:cNvSpPr>
            <p:nvPr/>
          </p:nvSpPr>
          <p:spPr bwMode="auto">
            <a:xfrm>
              <a:off x="1248" y="935"/>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rPr>
                <a:t>R</a:t>
              </a:r>
              <a:r>
                <a:rPr lang="en-US" altLang="zh-CN" baseline="-25000">
                  <a:latin typeface="Times New Roman" panose="02020603050405020304" pitchFamily="18" charset="0"/>
                </a:rPr>
                <a:t>5,5</a:t>
              </a:r>
              <a:endParaRPr lang="en-US" altLang="zh-CN" sz="3600"/>
            </a:p>
          </p:txBody>
        </p:sp>
        <p:sp>
          <p:nvSpPr>
            <p:cNvPr id="51225" name="Text Box 21"/>
            <p:cNvSpPr txBox="1">
              <a:spLocks noChangeArrowheads="1"/>
            </p:cNvSpPr>
            <p:nvPr/>
          </p:nvSpPr>
          <p:spPr bwMode="auto">
            <a:xfrm>
              <a:off x="333" y="1162"/>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rPr>
                <a:t>R</a:t>
              </a:r>
              <a:r>
                <a:rPr lang="en-US" altLang="zh-CN" baseline="-25000">
                  <a:latin typeface="Times New Roman" panose="02020603050405020304" pitchFamily="18" charset="0"/>
                </a:rPr>
                <a:t>0,5</a:t>
              </a:r>
              <a:endParaRPr lang="en-US" altLang="zh-CN" sz="3600"/>
            </a:p>
          </p:txBody>
        </p:sp>
      </p:grpSp>
      <p:grpSp>
        <p:nvGrpSpPr>
          <p:cNvPr id="51208" name="Group 32"/>
          <p:cNvGrpSpPr>
            <a:grpSpLocks/>
          </p:cNvGrpSpPr>
          <p:nvPr/>
        </p:nvGrpSpPr>
        <p:grpSpPr bwMode="auto">
          <a:xfrm>
            <a:off x="3203575" y="1195388"/>
            <a:ext cx="2814638" cy="2252662"/>
            <a:chOff x="2064" y="935"/>
            <a:chExt cx="1773" cy="1419"/>
          </a:xfrm>
        </p:grpSpPr>
        <p:pic>
          <p:nvPicPr>
            <p:cNvPr id="51216" name="Picture 14"/>
            <p:cNvPicPr>
              <a:picLocks noChangeAspect="1" noChangeArrowheads="1"/>
            </p:cNvPicPr>
            <p:nvPr/>
          </p:nvPicPr>
          <p:blipFill>
            <a:blip r:embed="rId4">
              <a:extLst>
                <a:ext uri="{28A0092B-C50C-407E-A947-70E740481C1C}">
                  <a14:useLocalDpi xmlns:a14="http://schemas.microsoft.com/office/drawing/2010/main" val="0"/>
                </a:ext>
              </a:extLst>
            </a:blip>
            <a:srcRect l="9271" r="7028"/>
            <a:stretch>
              <a:fillRect/>
            </a:stretch>
          </p:blipFill>
          <p:spPr bwMode="auto">
            <a:xfrm>
              <a:off x="2111" y="935"/>
              <a:ext cx="1583" cy="1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7" name="Text Box 22"/>
            <p:cNvSpPr txBox="1">
              <a:spLocks noChangeArrowheads="1"/>
            </p:cNvSpPr>
            <p:nvPr/>
          </p:nvSpPr>
          <p:spPr bwMode="auto">
            <a:xfrm>
              <a:off x="2308" y="2109"/>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rPr>
                <a:t>R</a:t>
              </a:r>
              <a:r>
                <a:rPr lang="en-US" altLang="zh-CN" baseline="-25000">
                  <a:latin typeface="Times New Roman" panose="02020603050405020304" pitchFamily="18" charset="0"/>
                </a:rPr>
                <a:t>0,0</a:t>
              </a:r>
              <a:endParaRPr lang="en-US" altLang="zh-CN" sz="3600"/>
            </a:p>
          </p:txBody>
        </p:sp>
        <p:sp>
          <p:nvSpPr>
            <p:cNvPr id="51218" name="Text Box 23"/>
            <p:cNvSpPr txBox="1">
              <a:spLocks noChangeArrowheads="1"/>
            </p:cNvSpPr>
            <p:nvPr/>
          </p:nvSpPr>
          <p:spPr bwMode="auto">
            <a:xfrm>
              <a:off x="3604" y="1469"/>
              <a:ext cx="2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rPr>
                <a:t>R</a:t>
              </a:r>
              <a:r>
                <a:rPr lang="en-US" altLang="zh-CN" baseline="-25000">
                  <a:latin typeface="Times New Roman" panose="02020603050405020304" pitchFamily="18" charset="0"/>
                </a:rPr>
                <a:t>5,0</a:t>
              </a:r>
              <a:endParaRPr lang="en-US" altLang="zh-CN" sz="3600"/>
            </a:p>
          </p:txBody>
        </p:sp>
        <p:sp>
          <p:nvSpPr>
            <p:cNvPr id="51219" name="Text Box 24"/>
            <p:cNvSpPr txBox="1">
              <a:spLocks noChangeArrowheads="1"/>
            </p:cNvSpPr>
            <p:nvPr/>
          </p:nvSpPr>
          <p:spPr bwMode="auto">
            <a:xfrm>
              <a:off x="2974" y="935"/>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rPr>
                <a:t>R</a:t>
              </a:r>
              <a:r>
                <a:rPr lang="en-US" altLang="zh-CN" baseline="-25000">
                  <a:latin typeface="Times New Roman" panose="02020603050405020304" pitchFamily="18" charset="0"/>
                </a:rPr>
                <a:t>5,5</a:t>
              </a:r>
              <a:endParaRPr lang="en-US" altLang="zh-CN" sz="3600"/>
            </a:p>
          </p:txBody>
        </p:sp>
        <p:sp>
          <p:nvSpPr>
            <p:cNvPr id="51220" name="Text Box 25"/>
            <p:cNvSpPr txBox="1">
              <a:spLocks noChangeArrowheads="1"/>
            </p:cNvSpPr>
            <p:nvPr/>
          </p:nvSpPr>
          <p:spPr bwMode="auto">
            <a:xfrm>
              <a:off x="2064" y="1162"/>
              <a:ext cx="2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rPr>
                <a:t>R</a:t>
              </a:r>
              <a:r>
                <a:rPr lang="en-US" altLang="zh-CN" baseline="-25000">
                  <a:latin typeface="Times New Roman" panose="02020603050405020304" pitchFamily="18" charset="0"/>
                </a:rPr>
                <a:t>0,5</a:t>
              </a:r>
              <a:endParaRPr lang="en-US" altLang="zh-CN" sz="3600"/>
            </a:p>
          </p:txBody>
        </p:sp>
      </p:grpSp>
      <p:grpSp>
        <p:nvGrpSpPr>
          <p:cNvPr id="51209" name="Group 34"/>
          <p:cNvGrpSpPr>
            <a:grpSpLocks/>
          </p:cNvGrpSpPr>
          <p:nvPr/>
        </p:nvGrpSpPr>
        <p:grpSpPr bwMode="auto">
          <a:xfrm>
            <a:off x="6091238" y="1052513"/>
            <a:ext cx="2657475" cy="2384425"/>
            <a:chOff x="3837" y="845"/>
            <a:chExt cx="1674" cy="1502"/>
          </a:xfrm>
        </p:grpSpPr>
        <p:pic>
          <p:nvPicPr>
            <p:cNvPr id="51210" name="Picture 17"/>
            <p:cNvPicPr>
              <a:picLocks noChangeAspect="1" noChangeArrowheads="1"/>
            </p:cNvPicPr>
            <p:nvPr/>
          </p:nvPicPr>
          <p:blipFill>
            <a:blip r:embed="rId5">
              <a:extLst>
                <a:ext uri="{28A0092B-C50C-407E-A947-70E740481C1C}">
                  <a14:useLocalDpi xmlns:a14="http://schemas.microsoft.com/office/drawing/2010/main" val="0"/>
                </a:ext>
              </a:extLst>
            </a:blip>
            <a:srcRect l="9094" r="9094"/>
            <a:stretch>
              <a:fillRect/>
            </a:stretch>
          </p:blipFill>
          <p:spPr bwMode="auto">
            <a:xfrm>
              <a:off x="3838" y="935"/>
              <a:ext cx="1543" cy="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1" name="Text Box 26"/>
            <p:cNvSpPr txBox="1">
              <a:spLocks noChangeArrowheads="1"/>
            </p:cNvSpPr>
            <p:nvPr/>
          </p:nvSpPr>
          <p:spPr bwMode="auto">
            <a:xfrm>
              <a:off x="5277" y="1469"/>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rPr>
                <a:t>R</a:t>
              </a:r>
              <a:r>
                <a:rPr lang="en-US" altLang="zh-CN" baseline="-25000">
                  <a:latin typeface="Times New Roman" panose="02020603050405020304" pitchFamily="18" charset="0"/>
                </a:rPr>
                <a:t>5,0</a:t>
              </a:r>
              <a:endParaRPr lang="en-US" altLang="zh-CN" sz="3600"/>
            </a:p>
          </p:txBody>
        </p:sp>
        <p:sp>
          <p:nvSpPr>
            <p:cNvPr id="51212" name="Text Box 27"/>
            <p:cNvSpPr txBox="1">
              <a:spLocks noChangeArrowheads="1"/>
            </p:cNvSpPr>
            <p:nvPr/>
          </p:nvSpPr>
          <p:spPr bwMode="auto">
            <a:xfrm>
              <a:off x="4596" y="845"/>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rPr>
                <a:t>R</a:t>
              </a:r>
              <a:r>
                <a:rPr lang="en-US" altLang="zh-CN" baseline="-25000">
                  <a:latin typeface="Times New Roman" panose="02020603050405020304" pitchFamily="18" charset="0"/>
                </a:rPr>
                <a:t>4,4</a:t>
              </a:r>
              <a:endParaRPr lang="en-US" altLang="zh-CN" sz="3600"/>
            </a:p>
          </p:txBody>
        </p:sp>
        <p:sp>
          <p:nvSpPr>
            <p:cNvPr id="51213" name="Text Box 28"/>
            <p:cNvSpPr txBox="1">
              <a:spLocks noChangeArrowheads="1"/>
            </p:cNvSpPr>
            <p:nvPr/>
          </p:nvSpPr>
          <p:spPr bwMode="auto">
            <a:xfrm>
              <a:off x="3837" y="1171"/>
              <a:ext cx="2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rPr>
                <a:t>R</a:t>
              </a:r>
              <a:r>
                <a:rPr lang="en-US" altLang="zh-CN" baseline="-25000">
                  <a:latin typeface="Times New Roman" panose="02020603050405020304" pitchFamily="18" charset="0"/>
                </a:rPr>
                <a:t>0,5</a:t>
              </a:r>
              <a:endParaRPr lang="en-US" altLang="zh-CN" sz="3600"/>
            </a:p>
          </p:txBody>
        </p:sp>
        <p:sp>
          <p:nvSpPr>
            <p:cNvPr id="51214" name="Text Box 29"/>
            <p:cNvSpPr txBox="1">
              <a:spLocks noChangeArrowheads="1"/>
            </p:cNvSpPr>
            <p:nvPr/>
          </p:nvSpPr>
          <p:spPr bwMode="auto">
            <a:xfrm>
              <a:off x="4785" y="1034"/>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rPr>
                <a:t>R</a:t>
              </a:r>
              <a:r>
                <a:rPr lang="en-US" altLang="zh-CN" baseline="-25000">
                  <a:latin typeface="Times New Roman" panose="02020603050405020304" pitchFamily="18" charset="0"/>
                </a:rPr>
                <a:t>5,5</a:t>
              </a:r>
              <a:endParaRPr lang="en-US" altLang="zh-CN" sz="3600"/>
            </a:p>
          </p:txBody>
        </p:sp>
        <p:sp>
          <p:nvSpPr>
            <p:cNvPr id="51215" name="Text Box 30"/>
            <p:cNvSpPr txBox="1">
              <a:spLocks noChangeArrowheads="1"/>
            </p:cNvSpPr>
            <p:nvPr/>
          </p:nvSpPr>
          <p:spPr bwMode="auto">
            <a:xfrm>
              <a:off x="4036" y="2109"/>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b="1">
                  <a:latin typeface="Times New Roman" panose="02020603050405020304" pitchFamily="18" charset="0"/>
                </a:rPr>
                <a:t>R</a:t>
              </a:r>
              <a:r>
                <a:rPr lang="en-US" altLang="zh-CN" baseline="-25000">
                  <a:latin typeface="Times New Roman" panose="02020603050405020304" pitchFamily="18" charset="0"/>
                </a:rPr>
                <a:t>0,0</a:t>
              </a:r>
              <a:endParaRPr lang="en-US" altLang="zh-CN" sz="3600"/>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2"/>
          <p:cNvSpPr>
            <a:spLocks noGrp="1" noChangeAspect="1" noChangeArrowheads="1"/>
          </p:cNvSpPr>
          <p:nvPr>
            <p:ph type="title"/>
          </p:nvPr>
        </p:nvSpPr>
        <p:spPr/>
        <p:txBody>
          <a:bodyPr/>
          <a:lstStyle/>
          <a:p>
            <a:pPr eaLnBrk="1" hangingPunct="1"/>
            <a:r>
              <a:rPr lang="en-US" altLang="zh-CN" smtClean="0"/>
              <a:t>B-</a:t>
            </a:r>
            <a:r>
              <a:rPr lang="zh-CN" altLang="en-US" smtClean="0"/>
              <a:t>样条曲面的不足</a:t>
            </a:r>
          </a:p>
        </p:txBody>
      </p:sp>
      <p:sp>
        <p:nvSpPr>
          <p:cNvPr id="52227" name="Rectangle 3"/>
          <p:cNvSpPr>
            <a:spLocks noGrp="1" noChangeArrowheads="1"/>
          </p:cNvSpPr>
          <p:nvPr>
            <p:ph idx="1"/>
          </p:nvPr>
        </p:nvSpPr>
        <p:spPr>
          <a:xfrm>
            <a:off x="566738" y="1414463"/>
            <a:ext cx="8001000" cy="1127125"/>
          </a:xfrm>
        </p:spPr>
        <p:txBody>
          <a:bodyPr/>
          <a:lstStyle/>
          <a:p>
            <a:pPr eaLnBrk="1" hangingPunct="1"/>
            <a:r>
              <a:t>不能精确表示常用的二次曲面：如球面、圆柱面、圆锥面等</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mtClean="0"/>
              <a:t>内容</a:t>
            </a:r>
          </a:p>
        </p:txBody>
      </p:sp>
      <p:sp>
        <p:nvSpPr>
          <p:cNvPr id="53251" name="Rectangle 3"/>
          <p:cNvSpPr>
            <a:spLocks noGrp="1" noChangeArrowheads="1"/>
          </p:cNvSpPr>
          <p:nvPr>
            <p:ph idx="1"/>
          </p:nvPr>
        </p:nvSpPr>
        <p:spPr>
          <a:xfrm>
            <a:off x="566738" y="1414463"/>
            <a:ext cx="8001000" cy="3970337"/>
          </a:xfrm>
        </p:spPr>
        <p:txBody>
          <a:bodyPr/>
          <a:lstStyle/>
          <a:p>
            <a:pPr eaLnBrk="1" hangingPunct="1"/>
            <a:r>
              <a:t>参数曲面表示</a:t>
            </a:r>
          </a:p>
          <a:p>
            <a:pPr lvl="1" eaLnBrk="1" hangingPunct="1">
              <a:buFontTx/>
              <a:buBlip>
                <a:blip r:embed="rId3"/>
              </a:buBlip>
            </a:pPr>
            <a:r>
              <a:rPr>
                <a:solidFill>
                  <a:srgbClr val="C0C0C0"/>
                </a:solidFill>
              </a:rPr>
              <a:t>数学原理</a:t>
            </a:r>
          </a:p>
          <a:p>
            <a:pPr lvl="1" eaLnBrk="1" hangingPunct="1">
              <a:buFontTx/>
              <a:buBlip>
                <a:blip r:embed="rId3"/>
              </a:buBlip>
            </a:pPr>
            <a:r>
              <a:rPr>
                <a:solidFill>
                  <a:srgbClr val="C0C0C0"/>
                </a:solidFill>
              </a:rPr>
              <a:t>参数曲线</a:t>
            </a:r>
          </a:p>
          <a:p>
            <a:pPr lvl="1" eaLnBrk="1" hangingPunct="1">
              <a:buFontTx/>
              <a:buBlip>
                <a:blip r:embed="rId3"/>
              </a:buBlip>
            </a:pPr>
            <a:r>
              <a:t>参数曲面</a:t>
            </a:r>
          </a:p>
          <a:p>
            <a:pPr lvl="2" eaLnBrk="1" hangingPunct="1">
              <a:buFontTx/>
              <a:buBlip>
                <a:blip r:embed="rId4"/>
              </a:buBlip>
            </a:pPr>
            <a:r>
              <a:rPr lang="en-US" altLang="zh-CN" smtClean="0">
                <a:solidFill>
                  <a:srgbClr val="C0C0C0"/>
                </a:solidFill>
              </a:rPr>
              <a:t>B</a:t>
            </a:r>
            <a:r>
              <a:rPr lang="en-US" altLang="zh-CN" smtClean="0">
                <a:solidFill>
                  <a:srgbClr val="C0C0C0"/>
                </a:solidFill>
                <a:cs typeface="Times New Roman" panose="02020603050405020304" pitchFamily="18" charset="0"/>
              </a:rPr>
              <a:t>é</a:t>
            </a:r>
            <a:r>
              <a:rPr lang="en-US" altLang="zh-CN" smtClean="0">
                <a:solidFill>
                  <a:srgbClr val="C0C0C0"/>
                </a:solidFill>
              </a:rPr>
              <a:t>zier</a:t>
            </a:r>
            <a:r>
              <a:rPr smtClean="0">
                <a:solidFill>
                  <a:srgbClr val="C0C0C0"/>
                </a:solidFill>
              </a:rPr>
              <a:t>曲面</a:t>
            </a:r>
          </a:p>
          <a:p>
            <a:pPr lvl="2" eaLnBrk="1" hangingPunct="1">
              <a:buFontTx/>
              <a:buBlip>
                <a:blip r:embed="rId4"/>
              </a:buBlip>
            </a:pPr>
            <a:r>
              <a:rPr lang="en-US" altLang="zh-CN" smtClean="0">
                <a:solidFill>
                  <a:srgbClr val="C0C0C0"/>
                </a:solidFill>
              </a:rPr>
              <a:t>B-</a:t>
            </a:r>
            <a:r>
              <a:rPr smtClean="0">
                <a:solidFill>
                  <a:srgbClr val="C0C0C0"/>
                </a:solidFill>
              </a:rPr>
              <a:t>样条曲面</a:t>
            </a:r>
          </a:p>
          <a:p>
            <a:pPr lvl="2" eaLnBrk="1" hangingPunct="1">
              <a:buFontTx/>
              <a:buBlip>
                <a:blip r:embed="rId4"/>
              </a:buBlip>
            </a:pPr>
            <a:r>
              <a:rPr lang="en-US" altLang="zh-CN" smtClean="0"/>
              <a:t>NURBS</a:t>
            </a:r>
            <a:r>
              <a:rPr smtClean="0"/>
              <a:t>曲面</a:t>
            </a:r>
          </a:p>
        </p:txBody>
      </p:sp>
      <p:pic>
        <p:nvPicPr>
          <p:cNvPr id="4" name="图片 3" descr="20080629112242693.jpg"/>
          <p:cNvPicPr>
            <a:picLocks noChangeAspect="1"/>
          </p:cNvPicPr>
          <p:nvPr/>
        </p:nvPicPr>
        <p:blipFill>
          <a:blip r:embed="rId5"/>
          <a:srcRect l="30769" t="10601" r="30288" b="12544"/>
          <a:stretch>
            <a:fillRect/>
          </a:stretch>
        </p:blipFill>
        <p:spPr>
          <a:xfrm>
            <a:off x="4929190" y="1785926"/>
            <a:ext cx="3286148" cy="352956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2"/>
          <p:cNvSpPr>
            <a:spLocks noGrp="1" noChangeAspect="1" noChangeArrowheads="1"/>
          </p:cNvSpPr>
          <p:nvPr>
            <p:ph type="title"/>
          </p:nvPr>
        </p:nvSpPr>
        <p:spPr/>
        <p:txBody>
          <a:bodyPr/>
          <a:lstStyle/>
          <a:p>
            <a:pPr eaLnBrk="1" hangingPunct="1"/>
            <a:r>
              <a:rPr lang="en-US" altLang="zh-CN" smtClean="0"/>
              <a:t>NURBS</a:t>
            </a:r>
            <a:r>
              <a:rPr lang="zh-CN" altLang="en-US" smtClean="0"/>
              <a:t>曲面</a:t>
            </a:r>
          </a:p>
        </p:txBody>
      </p:sp>
      <p:sp>
        <p:nvSpPr>
          <p:cNvPr id="54275" name="Rectangle 3"/>
          <p:cNvSpPr>
            <a:spLocks noGrp="1" noChangeArrowheads="1"/>
          </p:cNvSpPr>
          <p:nvPr>
            <p:ph idx="1"/>
          </p:nvPr>
        </p:nvSpPr>
        <p:spPr>
          <a:xfrm>
            <a:off x="566738" y="1414463"/>
            <a:ext cx="8001000" cy="4098925"/>
          </a:xfrm>
        </p:spPr>
        <p:txBody>
          <a:bodyPr/>
          <a:lstStyle/>
          <a:p>
            <a:pPr eaLnBrk="1" hangingPunct="1">
              <a:spcBef>
                <a:spcPct val="50000"/>
              </a:spcBef>
            </a:pPr>
            <a:r>
              <a:rPr lang="en-US" altLang="zh-CN"/>
              <a:t>NURBS</a:t>
            </a:r>
            <a:r>
              <a:t>曲面</a:t>
            </a:r>
          </a:p>
          <a:p>
            <a:pPr lvl="1" eaLnBrk="1" hangingPunct="1">
              <a:spcBef>
                <a:spcPct val="50000"/>
              </a:spcBef>
              <a:buFontTx/>
              <a:buBlip>
                <a:blip r:embed="rId3"/>
              </a:buBlip>
            </a:pPr>
            <a:r>
              <a:t>增加了权因子作为形状控制手段</a:t>
            </a:r>
          </a:p>
          <a:p>
            <a:pPr lvl="1" eaLnBrk="1" hangingPunct="1">
              <a:spcBef>
                <a:spcPct val="50000"/>
              </a:spcBef>
              <a:buFontTx/>
              <a:buBlip>
                <a:blip r:embed="rId3"/>
              </a:buBlip>
            </a:pPr>
            <a:r>
              <a:t>包含</a:t>
            </a:r>
            <a:r>
              <a:rPr lang="en-US" altLang="zh-CN"/>
              <a:t>B-</a:t>
            </a:r>
            <a:r>
              <a:t>样条曲面和</a:t>
            </a:r>
            <a:r>
              <a:rPr lang="en-US" altLang="zh-CN"/>
              <a:t>B</a:t>
            </a:r>
            <a:r>
              <a:rPr lang="en-US" altLang="zh-CN">
                <a:cs typeface="Times New Roman" panose="02020603050405020304" pitchFamily="18" charset="0"/>
              </a:rPr>
              <a:t>é</a:t>
            </a:r>
            <a:r>
              <a:rPr lang="en-US" altLang="zh-CN"/>
              <a:t>zier</a:t>
            </a:r>
            <a:r>
              <a:t>曲面</a:t>
            </a:r>
          </a:p>
          <a:p>
            <a:pPr lvl="1" eaLnBrk="1" hangingPunct="1">
              <a:spcBef>
                <a:spcPct val="50000"/>
              </a:spcBef>
              <a:buFontTx/>
              <a:buBlip>
                <a:blip r:embed="rId3"/>
              </a:buBlip>
            </a:pPr>
            <a:r>
              <a:t>可以精确表示机械零件中常用的二次曲面</a:t>
            </a:r>
          </a:p>
          <a:p>
            <a:pPr eaLnBrk="1" hangingPunct="1">
              <a:spcBef>
                <a:spcPct val="50000"/>
              </a:spcBef>
            </a:pPr>
            <a:r>
              <a:t>工业产品几何定义的</a:t>
            </a:r>
            <a:r>
              <a:rPr lang="en-US" altLang="zh-CN"/>
              <a:t>STEP</a:t>
            </a:r>
            <a:r>
              <a:t>标准 </a:t>
            </a:r>
            <a:r>
              <a:rPr lang="en-US" altLang="zh-CN"/>
              <a:t>(1991</a:t>
            </a:r>
            <a:r>
              <a:t>年</a:t>
            </a:r>
            <a:r>
              <a:rPr lang="en-US" altLang="zh-CN"/>
              <a:t>):</a:t>
            </a:r>
          </a:p>
          <a:p>
            <a:pPr lvl="1" eaLnBrk="1" hangingPunct="1">
              <a:spcBef>
                <a:spcPct val="50000"/>
              </a:spcBef>
              <a:buFontTx/>
              <a:buBlip>
                <a:blip r:embed="rId3"/>
              </a:buBlip>
            </a:pPr>
            <a:r>
              <a:t>自由曲线曲面唯一地采用</a:t>
            </a:r>
            <a:r>
              <a:rPr lang="en-US" altLang="zh-CN"/>
              <a:t>NURBS</a:t>
            </a:r>
            <a:r>
              <a:t>表示</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zh-CN" smtClean="0"/>
              <a:t>NURBS</a:t>
            </a:r>
            <a:r>
              <a:rPr lang="zh-CN" altLang="en-US" smtClean="0"/>
              <a:t>曲面表示球面</a:t>
            </a:r>
          </a:p>
        </p:txBody>
      </p:sp>
      <p:graphicFrame>
        <p:nvGraphicFramePr>
          <p:cNvPr id="19458" name="Object 7"/>
          <p:cNvGraphicFramePr>
            <a:graphicFrameLocks noGrp="1" noChangeAspect="1"/>
          </p:cNvGraphicFramePr>
          <p:nvPr>
            <p:ph idx="1"/>
          </p:nvPr>
        </p:nvGraphicFramePr>
        <p:xfrm>
          <a:off x="2411413" y="1414463"/>
          <a:ext cx="4024312" cy="4048125"/>
        </p:xfrm>
        <a:graphic>
          <a:graphicData uri="http://schemas.openxmlformats.org/presentationml/2006/ole">
            <mc:AlternateContent xmlns:mc="http://schemas.openxmlformats.org/markup-compatibility/2006">
              <mc:Choice xmlns:v="urn:schemas-microsoft-com:vml" Requires="v">
                <p:oleObj spid="_x0000_s19468" name="位图图像" r:id="rId4" imgW="7980952" imgH="8028571" progId="Paint.Picture">
                  <p:embed/>
                </p:oleObj>
              </mc:Choice>
              <mc:Fallback>
                <p:oleObj name="位图图像" r:id="rId4" imgW="7980952" imgH="8028571" progId="Paint.Picture">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1414463"/>
                        <a:ext cx="4024312"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0" name="Text Box 4"/>
          <p:cNvSpPr txBox="1">
            <a:spLocks noChangeArrowheads="1"/>
          </p:cNvSpPr>
          <p:nvPr/>
        </p:nvSpPr>
        <p:spPr bwMode="auto">
          <a:xfrm>
            <a:off x="1979613" y="5516563"/>
            <a:ext cx="539908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6000"/>
              </a:lnSpc>
            </a:pPr>
            <a:r>
              <a:rPr lang="en-US" altLang="zh-CN" sz="2400" b="1">
                <a:ea typeface="楷体_GB2312" pitchFamily="49" charset="-122"/>
              </a:rPr>
              <a:t>NURBS</a:t>
            </a:r>
            <a:r>
              <a:rPr lang="zh-CN" altLang="en-US" sz="2400" b="1">
                <a:ea typeface="楷体_GB2312" pitchFamily="49" charset="-122"/>
              </a:rPr>
              <a:t>精确表示的球面及其控制顶点</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3"/>
          <p:cNvSpPr>
            <a:spLocks noGrp="1" noChangeArrowheads="1"/>
          </p:cNvSpPr>
          <p:nvPr>
            <p:ph type="title"/>
          </p:nvPr>
        </p:nvSpPr>
        <p:spPr/>
        <p:txBody>
          <a:bodyPr/>
          <a:lstStyle/>
          <a:p>
            <a:pPr eaLnBrk="1" hangingPunct="1"/>
            <a:r>
              <a:rPr lang="zh-CN" altLang="en-US" smtClean="0"/>
              <a:t>参数表示的数学原理：直线段</a:t>
            </a:r>
          </a:p>
        </p:txBody>
      </p:sp>
      <p:sp>
        <p:nvSpPr>
          <p:cNvPr id="1032" name="Rectangle 2"/>
          <p:cNvSpPr>
            <a:spLocks noGrp="1" noChangeArrowheads="1"/>
          </p:cNvSpPr>
          <p:nvPr>
            <p:ph idx="1"/>
          </p:nvPr>
        </p:nvSpPr>
        <p:spPr>
          <a:xfrm>
            <a:off x="566738" y="1414463"/>
            <a:ext cx="8001000" cy="5091112"/>
          </a:xfrm>
        </p:spPr>
        <p:txBody>
          <a:bodyPr/>
          <a:lstStyle/>
          <a:p>
            <a:pPr eaLnBrk="1" hangingPunct="1"/>
            <a:r>
              <a:t>考虑直线段 </a:t>
            </a:r>
            <a:r>
              <a:rPr lang="en-US" altLang="zh-CN"/>
              <a:t>P</a:t>
            </a:r>
            <a:r>
              <a:rPr lang="en-US" altLang="zh-CN" baseline="-25000"/>
              <a:t>0</a:t>
            </a:r>
            <a:r>
              <a:rPr lang="en-US" altLang="zh-CN"/>
              <a:t>(</a:t>
            </a:r>
            <a:r>
              <a:rPr lang="en-US" altLang="zh-CN" i="1"/>
              <a:t>x</a:t>
            </a:r>
            <a:r>
              <a:rPr lang="en-US" altLang="zh-CN" baseline="-25000"/>
              <a:t>0</a:t>
            </a:r>
            <a:r>
              <a:rPr lang="en-US" altLang="zh-CN"/>
              <a:t>, </a:t>
            </a:r>
            <a:r>
              <a:rPr lang="en-US" altLang="zh-CN" i="1"/>
              <a:t>y</a:t>
            </a:r>
            <a:r>
              <a:rPr lang="en-US" altLang="zh-CN" baseline="-25000"/>
              <a:t>0</a:t>
            </a:r>
            <a:r>
              <a:rPr lang="en-US" altLang="zh-CN"/>
              <a:t>, </a:t>
            </a:r>
            <a:r>
              <a:rPr lang="en-US" altLang="zh-CN" i="1"/>
              <a:t>z</a:t>
            </a:r>
            <a:r>
              <a:rPr lang="en-US" altLang="zh-CN" baseline="-25000"/>
              <a:t>0</a:t>
            </a:r>
            <a:r>
              <a:rPr lang="en-US" altLang="zh-CN"/>
              <a:t>)</a:t>
            </a:r>
            <a:r>
              <a:rPr lang="en-US" altLang="zh-CN">
                <a:cs typeface="Times New Roman" panose="02020603050405020304" pitchFamily="18" charset="0"/>
              </a:rPr>
              <a:t>→</a:t>
            </a:r>
            <a:r>
              <a:rPr lang="en-US" altLang="zh-CN"/>
              <a:t>P</a:t>
            </a:r>
            <a:r>
              <a:rPr lang="en-US" altLang="zh-CN" baseline="-25000"/>
              <a:t>1</a:t>
            </a:r>
            <a:r>
              <a:rPr lang="en-US" altLang="zh-CN"/>
              <a:t>(</a:t>
            </a:r>
            <a:r>
              <a:rPr lang="en-US" altLang="zh-CN" i="1"/>
              <a:t>x</a:t>
            </a:r>
            <a:r>
              <a:rPr lang="en-US" altLang="zh-CN" baseline="-25000"/>
              <a:t>1</a:t>
            </a:r>
            <a:r>
              <a:rPr lang="en-US" altLang="zh-CN"/>
              <a:t>, </a:t>
            </a:r>
            <a:r>
              <a:rPr lang="en-US" altLang="zh-CN" i="1"/>
              <a:t>y</a:t>
            </a:r>
            <a:r>
              <a:rPr lang="en-US" altLang="zh-CN" baseline="-25000"/>
              <a:t>1</a:t>
            </a:r>
            <a:r>
              <a:rPr lang="en-US" altLang="zh-CN"/>
              <a:t>, </a:t>
            </a:r>
            <a:r>
              <a:rPr lang="en-US" altLang="zh-CN" i="1"/>
              <a:t>z</a:t>
            </a:r>
            <a:r>
              <a:rPr lang="en-US" altLang="zh-CN" baseline="-25000"/>
              <a:t>1</a:t>
            </a:r>
            <a:r>
              <a:rPr lang="en-US" altLang="zh-CN"/>
              <a:t>) </a:t>
            </a:r>
          </a:p>
          <a:p>
            <a:pPr lvl="1" eaLnBrk="1" hangingPunct="1">
              <a:buFontTx/>
              <a:buBlip>
                <a:blip r:embed="rId4"/>
              </a:buBlip>
            </a:pPr>
            <a:r>
              <a:t>参数表示</a:t>
            </a:r>
          </a:p>
          <a:p>
            <a:pPr lvl="1" eaLnBrk="1" hangingPunct="1">
              <a:buFontTx/>
              <a:buBlip>
                <a:blip r:embed="rId4"/>
              </a:buBlip>
            </a:pPr>
            <a:endParaRPr/>
          </a:p>
          <a:p>
            <a:pPr lvl="1" eaLnBrk="1" hangingPunct="1">
              <a:buFontTx/>
              <a:buBlip>
                <a:blip r:embed="rId4"/>
              </a:buBlip>
            </a:pPr>
            <a:r>
              <a:t>分量表示</a:t>
            </a:r>
          </a:p>
          <a:p>
            <a:pPr lvl="1" eaLnBrk="1" hangingPunct="1">
              <a:buFontTx/>
              <a:buBlip>
                <a:blip r:embed="rId4"/>
              </a:buBlip>
            </a:pPr>
            <a:endParaRPr lang="en-US" altLang="zh-CN"/>
          </a:p>
          <a:p>
            <a:pPr lvl="1" eaLnBrk="1" hangingPunct="1">
              <a:buFontTx/>
              <a:buBlip>
                <a:blip r:embed="rId4"/>
              </a:buBlip>
            </a:pPr>
            <a:endParaRPr lang="en-US" altLang="zh-CN"/>
          </a:p>
          <a:p>
            <a:pPr lvl="1" eaLnBrk="1" hangingPunct="1">
              <a:buFontTx/>
              <a:buBlip>
                <a:blip r:embed="rId4"/>
              </a:buBlip>
            </a:pPr>
            <a:endParaRPr lang="en-US" altLang="zh-CN"/>
          </a:p>
          <a:p>
            <a:pPr lvl="1" eaLnBrk="1" hangingPunct="1">
              <a:buFontTx/>
              <a:buBlip>
                <a:blip r:embed="rId4"/>
              </a:buBlip>
            </a:pPr>
            <a:r>
              <a:t>参数空间：</a:t>
            </a:r>
          </a:p>
          <a:p>
            <a:pPr lvl="1" eaLnBrk="1" hangingPunct="1">
              <a:buFont typeface="Wingdings" panose="05000000000000000000" pitchFamily="2" charset="2"/>
              <a:buNone/>
            </a:pPr>
            <a:endParaRPr/>
          </a:p>
        </p:txBody>
      </p:sp>
      <p:sp>
        <p:nvSpPr>
          <p:cNvPr id="103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34" name="Rectangle 5"/>
          <p:cNvSpPr>
            <a:spLocks noChangeArrowheads="1"/>
          </p:cNvSpPr>
          <p:nvPr/>
        </p:nvSpPr>
        <p:spPr bwMode="auto">
          <a:xfrm>
            <a:off x="0" y="219075"/>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1000">
                <a:latin typeface="Times New Roman" panose="02020603050405020304" pitchFamily="18" charset="0"/>
              </a:rPr>
              <a:t>       </a:t>
            </a:r>
            <a:endParaRPr lang="zh-CN" altLang="en-US" sz="2400">
              <a:latin typeface="Times New Roman" panose="02020603050405020304" pitchFamily="18" charset="0"/>
            </a:endParaRPr>
          </a:p>
        </p:txBody>
      </p:sp>
      <p:sp>
        <p:nvSpPr>
          <p:cNvPr id="1035" name="Rectangle 6"/>
          <p:cNvSpPr>
            <a:spLocks noChangeArrowheads="1"/>
          </p:cNvSpPr>
          <p:nvPr/>
        </p:nvSpPr>
        <p:spPr bwMode="auto">
          <a:xfrm>
            <a:off x="0" y="625475"/>
            <a:ext cx="244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1000">
                <a:latin typeface="Times New Roman" panose="02020603050405020304" pitchFamily="18" charset="0"/>
              </a:rPr>
              <a:t> </a:t>
            </a:r>
            <a:r>
              <a:rPr lang="zh-CN" altLang="en-US" sz="900">
                <a:latin typeface="Times New Roman" panose="02020603050405020304" pitchFamily="18" charset="0"/>
              </a:rPr>
              <a:t> </a:t>
            </a:r>
            <a:endParaRPr lang="zh-CN" altLang="en-US" sz="2400">
              <a:latin typeface="Times New Roman" panose="02020603050405020304" pitchFamily="18" charset="0"/>
            </a:endParaRPr>
          </a:p>
        </p:txBody>
      </p:sp>
      <p:graphicFrame>
        <p:nvGraphicFramePr>
          <p:cNvPr id="1026" name="Object 7"/>
          <p:cNvGraphicFramePr>
            <a:graphicFrameLocks noChangeAspect="1"/>
          </p:cNvGraphicFramePr>
          <p:nvPr/>
        </p:nvGraphicFramePr>
        <p:xfrm>
          <a:off x="2676525" y="2638425"/>
          <a:ext cx="2687638" cy="503238"/>
        </p:xfrm>
        <a:graphic>
          <a:graphicData uri="http://schemas.openxmlformats.org/presentationml/2006/ole">
            <mc:AlternateContent xmlns:mc="http://schemas.openxmlformats.org/markup-compatibility/2006">
              <mc:Choice xmlns:v="urn:schemas-microsoft-com:vml" Requires="v">
                <p:oleObj spid="_x0000_s1072" name="Equation" r:id="rId5" imgW="1155199" imgH="215806" progId="Equation.DSMT4">
                  <p:embed/>
                </p:oleObj>
              </mc:Choice>
              <mc:Fallback>
                <p:oleObj name="Equation" r:id="rId5" imgW="1155199" imgH="215806"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6525" y="2638425"/>
                        <a:ext cx="2687638"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8"/>
          <p:cNvGraphicFramePr>
            <a:graphicFrameLocks noChangeAspect="1"/>
          </p:cNvGraphicFramePr>
          <p:nvPr/>
        </p:nvGraphicFramePr>
        <p:xfrm>
          <a:off x="6121400" y="2638425"/>
          <a:ext cx="1187450" cy="430213"/>
        </p:xfrm>
        <a:graphic>
          <a:graphicData uri="http://schemas.openxmlformats.org/presentationml/2006/ole">
            <mc:AlternateContent xmlns:mc="http://schemas.openxmlformats.org/markup-compatibility/2006">
              <mc:Choice xmlns:v="urn:schemas-microsoft-com:vml" Requires="v">
                <p:oleObj spid="_x0000_s1073" name="Equation" r:id="rId7" imgW="457002" imgH="165028" progId="Equation.DSMT4">
                  <p:embed/>
                </p:oleObj>
              </mc:Choice>
              <mc:Fallback>
                <p:oleObj name="Equation" r:id="rId7" imgW="457002" imgH="165028"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21400" y="2638425"/>
                        <a:ext cx="1187450"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6" name="Rectangle 9"/>
          <p:cNvSpPr>
            <a:spLocks noChangeArrowheads="1"/>
          </p:cNvSpPr>
          <p:nvPr/>
        </p:nvSpPr>
        <p:spPr bwMode="auto">
          <a:xfrm>
            <a:off x="0" y="3105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1028" name="Object 10"/>
          <p:cNvGraphicFramePr>
            <a:graphicFrameLocks noChangeAspect="1"/>
          </p:cNvGraphicFramePr>
          <p:nvPr/>
        </p:nvGraphicFramePr>
        <p:xfrm>
          <a:off x="2555875" y="3716338"/>
          <a:ext cx="2952750" cy="1585912"/>
        </p:xfrm>
        <a:graphic>
          <a:graphicData uri="http://schemas.openxmlformats.org/presentationml/2006/ole">
            <mc:AlternateContent xmlns:mc="http://schemas.openxmlformats.org/markup-compatibility/2006">
              <mc:Choice xmlns:v="urn:schemas-microsoft-com:vml" Requires="v">
                <p:oleObj spid="_x0000_s1074" name="Equation" r:id="rId9" imgW="1206500" imgH="647700" progId="Equation.DSMT4">
                  <p:embed/>
                </p:oleObj>
              </mc:Choice>
              <mc:Fallback>
                <p:oleObj name="Equation" r:id="rId9" imgW="1206500" imgH="6477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5875" y="3716338"/>
                        <a:ext cx="2952750" cy="158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12"/>
          <p:cNvGraphicFramePr>
            <a:graphicFrameLocks noChangeAspect="1"/>
          </p:cNvGraphicFramePr>
          <p:nvPr/>
        </p:nvGraphicFramePr>
        <p:xfrm>
          <a:off x="6105525" y="4294188"/>
          <a:ext cx="1187450" cy="430212"/>
        </p:xfrm>
        <a:graphic>
          <a:graphicData uri="http://schemas.openxmlformats.org/presentationml/2006/ole">
            <mc:AlternateContent xmlns:mc="http://schemas.openxmlformats.org/markup-compatibility/2006">
              <mc:Choice xmlns:v="urn:schemas-microsoft-com:vml" Requires="v">
                <p:oleObj spid="_x0000_s1075" name="Equation" r:id="rId11" imgW="457002" imgH="165028" progId="Equation.DSMT4">
                  <p:embed/>
                </p:oleObj>
              </mc:Choice>
              <mc:Fallback>
                <p:oleObj name="Equation" r:id="rId11" imgW="457002" imgH="165028"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05525" y="4294188"/>
                        <a:ext cx="1187450"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 name="Object 13"/>
          <p:cNvGraphicFramePr>
            <a:graphicFrameLocks noChangeAspect="1"/>
          </p:cNvGraphicFramePr>
          <p:nvPr/>
        </p:nvGraphicFramePr>
        <p:xfrm>
          <a:off x="3348038" y="5661025"/>
          <a:ext cx="1439862" cy="511175"/>
        </p:xfrm>
        <a:graphic>
          <a:graphicData uri="http://schemas.openxmlformats.org/presentationml/2006/ole">
            <mc:AlternateContent xmlns:mc="http://schemas.openxmlformats.org/markup-compatibility/2006">
              <mc:Choice xmlns:v="urn:schemas-microsoft-com:vml" Requires="v">
                <p:oleObj spid="_x0000_s1076" name="Equation" r:id="rId13" imgW="457002" imgH="165028" progId="Equation.DSMT4">
                  <p:embed/>
                </p:oleObj>
              </mc:Choice>
              <mc:Fallback>
                <p:oleObj name="Equation" r:id="rId13" imgW="457002" imgH="165028"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8038" y="5661025"/>
                        <a:ext cx="1439862"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mtClean="0"/>
              <a:t>小结</a:t>
            </a:r>
          </a:p>
        </p:txBody>
      </p:sp>
      <p:sp>
        <p:nvSpPr>
          <p:cNvPr id="55299" name="Rectangle 3"/>
          <p:cNvSpPr>
            <a:spLocks noGrp="1" noChangeArrowheads="1"/>
          </p:cNvSpPr>
          <p:nvPr>
            <p:ph idx="1"/>
          </p:nvPr>
        </p:nvSpPr>
        <p:spPr>
          <a:xfrm>
            <a:off x="566738" y="1414463"/>
            <a:ext cx="8001000" cy="2289175"/>
          </a:xfrm>
        </p:spPr>
        <p:txBody>
          <a:bodyPr/>
          <a:lstStyle/>
          <a:p>
            <a:pPr eaLnBrk="1" hangingPunct="1">
              <a:spcBef>
                <a:spcPct val="50000"/>
              </a:spcBef>
            </a:pPr>
            <a:r>
              <a:t>物体的参数曲面表示</a:t>
            </a:r>
          </a:p>
          <a:p>
            <a:pPr lvl="1" eaLnBrk="1" hangingPunct="1">
              <a:buFontTx/>
              <a:buBlip>
                <a:blip r:embed="rId3"/>
              </a:buBlip>
            </a:pPr>
            <a:r>
              <a:t>参数表示的数学原理：曲线、曲面</a:t>
            </a:r>
          </a:p>
          <a:p>
            <a:pPr lvl="1" eaLnBrk="1" hangingPunct="1">
              <a:buFontTx/>
              <a:buBlip>
                <a:blip r:embed="rId3"/>
              </a:buBlip>
            </a:pPr>
            <a:r>
              <a:t>参数曲线：</a:t>
            </a:r>
            <a:r>
              <a:rPr lang="en-US" altLang="zh-CN"/>
              <a:t>B</a:t>
            </a:r>
            <a:r>
              <a:rPr lang="en-US" altLang="zh-CN">
                <a:cs typeface="Times New Roman" panose="02020603050405020304" pitchFamily="18" charset="0"/>
              </a:rPr>
              <a:t>é</a:t>
            </a:r>
            <a:r>
              <a:rPr lang="en-US" altLang="zh-CN"/>
              <a:t>zier</a:t>
            </a:r>
            <a:r>
              <a:t>、</a:t>
            </a:r>
            <a:r>
              <a:rPr lang="en-US" altLang="zh-CN"/>
              <a:t>B-</a:t>
            </a:r>
            <a:r>
              <a:t>样条和</a:t>
            </a:r>
            <a:r>
              <a:rPr lang="en-US" altLang="zh-CN"/>
              <a:t>NURBS</a:t>
            </a:r>
            <a:r>
              <a:t>曲线</a:t>
            </a:r>
          </a:p>
          <a:p>
            <a:pPr lvl="1" eaLnBrk="1" hangingPunct="1">
              <a:buFontTx/>
              <a:buBlip>
                <a:blip r:embed="rId3"/>
              </a:buBlip>
            </a:pPr>
            <a:r>
              <a:t>参数曲面：</a:t>
            </a:r>
            <a:r>
              <a:rPr lang="en-US" altLang="zh-CN"/>
              <a:t>Bézier</a:t>
            </a:r>
            <a:r>
              <a:t>、</a:t>
            </a:r>
            <a:r>
              <a:rPr lang="en-US" altLang="zh-CN"/>
              <a:t>B-</a:t>
            </a:r>
            <a:r>
              <a:t>样条和</a:t>
            </a:r>
            <a:r>
              <a:rPr lang="en-US" altLang="zh-CN"/>
              <a:t>NURBS</a:t>
            </a:r>
            <a:r>
              <a:t>曲面</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3728" y="4005064"/>
            <a:ext cx="4928048" cy="216024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zh-CN" altLang="en-US" smtClean="0"/>
              <a:t>参数表示的数学原理：直线段</a:t>
            </a:r>
          </a:p>
        </p:txBody>
      </p:sp>
      <p:sp>
        <p:nvSpPr>
          <p:cNvPr id="2053" name="Rectangle 3"/>
          <p:cNvSpPr>
            <a:spLocks noGrp="1" noChangeArrowheads="1"/>
          </p:cNvSpPr>
          <p:nvPr>
            <p:ph idx="1"/>
          </p:nvPr>
        </p:nvSpPr>
        <p:spPr>
          <a:xfrm>
            <a:off x="4356100" y="1414463"/>
            <a:ext cx="4392613" cy="3927475"/>
          </a:xfrm>
        </p:spPr>
        <p:txBody>
          <a:bodyPr/>
          <a:lstStyle/>
          <a:p>
            <a:pPr eaLnBrk="1" hangingPunct="1"/>
            <a:r>
              <a:t>直线段参数表示的直观几何意义</a:t>
            </a:r>
          </a:p>
          <a:p>
            <a:pPr lvl="1" eaLnBrk="1" hangingPunct="1">
              <a:buFontTx/>
              <a:buBlip>
                <a:blip r:embed="rId4"/>
              </a:buBlip>
            </a:pPr>
            <a:r>
              <a:rPr sz="2600"/>
              <a:t>参数空间中每一个参数</a:t>
            </a:r>
            <a:r>
              <a:rPr lang="en-US" altLang="zh-CN" sz="2600"/>
              <a:t>(</a:t>
            </a:r>
            <a:r>
              <a:rPr sz="2600"/>
              <a:t>点</a:t>
            </a:r>
            <a:r>
              <a:rPr lang="en-US" altLang="zh-CN" sz="2600"/>
              <a:t>)</a:t>
            </a:r>
            <a:r>
              <a:rPr sz="2600"/>
              <a:t>都对应于直线段上一个点</a:t>
            </a:r>
          </a:p>
          <a:p>
            <a:pPr lvl="1" eaLnBrk="1" hangingPunct="1">
              <a:buFontTx/>
              <a:buBlip>
                <a:blip r:embed="rId4"/>
              </a:buBlip>
            </a:pPr>
            <a:r>
              <a:rPr sz="2600"/>
              <a:t>参数空间的两个端点对应于直线段的两个端点</a:t>
            </a:r>
          </a:p>
        </p:txBody>
      </p:sp>
      <p:sp>
        <p:nvSpPr>
          <p:cNvPr id="2054" name="Rectangle 5"/>
          <p:cNvSpPr>
            <a:spLocks noChangeArrowheads="1"/>
          </p:cNvSpPr>
          <p:nvPr/>
        </p:nvSpPr>
        <p:spPr bwMode="auto">
          <a:xfrm>
            <a:off x="0" y="3106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2050" name="Object 6"/>
          <p:cNvGraphicFramePr>
            <a:graphicFrameLocks noChangeAspect="1"/>
          </p:cNvGraphicFramePr>
          <p:nvPr/>
        </p:nvGraphicFramePr>
        <p:xfrm>
          <a:off x="6011863" y="5229225"/>
          <a:ext cx="1395412" cy="503238"/>
        </p:xfrm>
        <a:graphic>
          <a:graphicData uri="http://schemas.openxmlformats.org/presentationml/2006/ole">
            <mc:AlternateContent xmlns:mc="http://schemas.openxmlformats.org/markup-compatibility/2006">
              <mc:Choice xmlns:v="urn:schemas-microsoft-com:vml" Requires="v">
                <p:oleObj spid="_x0000_s2071" name="Equation" r:id="rId5" imgW="558558" imgH="203112" progId="Equation.DSMT4">
                  <p:embed/>
                </p:oleObj>
              </mc:Choice>
              <mc:Fallback>
                <p:oleObj name="Equation" r:id="rId5" imgW="558558" imgH="203112"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5229225"/>
                        <a:ext cx="1395412"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5" name="Rectangle 7"/>
          <p:cNvSpPr>
            <a:spLocks noChangeArrowheads="1"/>
          </p:cNvSpPr>
          <p:nvPr/>
        </p:nvSpPr>
        <p:spPr bwMode="auto">
          <a:xfrm>
            <a:off x="0" y="3306763"/>
            <a:ext cx="279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1000">
                <a:latin typeface="Times New Roman" panose="02020603050405020304" pitchFamily="18" charset="0"/>
              </a:rPr>
              <a:t>   </a:t>
            </a:r>
            <a:endParaRPr lang="zh-CN" altLang="en-US" sz="2400">
              <a:latin typeface="Times New Roman" panose="02020603050405020304" pitchFamily="18" charset="0"/>
            </a:endParaRPr>
          </a:p>
        </p:txBody>
      </p:sp>
      <p:graphicFrame>
        <p:nvGraphicFramePr>
          <p:cNvPr id="2051" name="Object 8"/>
          <p:cNvGraphicFramePr>
            <a:graphicFrameLocks noChangeAspect="1"/>
          </p:cNvGraphicFramePr>
          <p:nvPr/>
        </p:nvGraphicFramePr>
        <p:xfrm>
          <a:off x="6011863" y="5805488"/>
          <a:ext cx="1300162" cy="503237"/>
        </p:xfrm>
        <a:graphic>
          <a:graphicData uri="http://schemas.openxmlformats.org/presentationml/2006/ole">
            <mc:AlternateContent xmlns:mc="http://schemas.openxmlformats.org/markup-compatibility/2006">
              <mc:Choice xmlns:v="urn:schemas-microsoft-com:vml" Requires="v">
                <p:oleObj spid="_x0000_s2072" name="Equation" r:id="rId7" imgW="520474" imgH="203112" progId="Equation.DSMT4">
                  <p:embed/>
                </p:oleObj>
              </mc:Choice>
              <mc:Fallback>
                <p:oleObj name="Equation" r:id="rId7" imgW="520474" imgH="203112"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1863" y="5805488"/>
                        <a:ext cx="1300162"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56" name="Picture 11"/>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6700" y="1773238"/>
            <a:ext cx="4027488"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title"/>
          </p:nvPr>
        </p:nvSpPr>
        <p:spPr/>
        <p:txBody>
          <a:bodyPr/>
          <a:lstStyle/>
          <a:p>
            <a:pPr eaLnBrk="1" hangingPunct="1"/>
            <a:r>
              <a:rPr lang="zh-CN" altLang="en-US" smtClean="0"/>
              <a:t>参数表示的数学原理：曲线</a:t>
            </a:r>
          </a:p>
        </p:txBody>
      </p:sp>
      <p:sp>
        <p:nvSpPr>
          <p:cNvPr id="3076" name="Rectangle 2"/>
          <p:cNvSpPr>
            <a:spLocks noGrp="1" noChangeArrowheads="1"/>
          </p:cNvSpPr>
          <p:nvPr>
            <p:ph idx="1"/>
          </p:nvPr>
        </p:nvSpPr>
        <p:spPr>
          <a:xfrm>
            <a:off x="566738" y="1414463"/>
            <a:ext cx="8001000" cy="4038600"/>
          </a:xfrm>
        </p:spPr>
        <p:txBody>
          <a:bodyPr/>
          <a:lstStyle/>
          <a:p>
            <a:pPr eaLnBrk="1" hangingPunct="1"/>
            <a:r>
              <a:t>一般三维参数曲线形式：</a:t>
            </a:r>
          </a:p>
          <a:p>
            <a:pPr eaLnBrk="1" hangingPunct="1"/>
            <a:endParaRPr lang="en-US" altLang="zh-CN"/>
          </a:p>
          <a:p>
            <a:pPr lvl="1" eaLnBrk="1" hangingPunct="1">
              <a:spcBef>
                <a:spcPct val="50000"/>
              </a:spcBef>
              <a:buFontTx/>
              <a:buBlip>
                <a:blip r:embed="rId4"/>
              </a:buBlip>
            </a:pPr>
            <a:r>
              <a:t>参数空间中每一个</a:t>
            </a:r>
            <a:r>
              <a:rPr lang="en-US" altLang="zh-CN" i="1"/>
              <a:t>t</a:t>
            </a:r>
            <a:r>
              <a:t>对应于曲线上一个点</a:t>
            </a:r>
            <a:r>
              <a:rPr lang="en-US" altLang="zh-CN"/>
              <a:t>R(</a:t>
            </a:r>
            <a:r>
              <a:rPr lang="en-US" altLang="zh-CN" i="1"/>
              <a:t>t</a:t>
            </a:r>
            <a:r>
              <a:rPr lang="en-US" altLang="zh-CN"/>
              <a:t>) </a:t>
            </a:r>
          </a:p>
          <a:p>
            <a:pPr lvl="1" eaLnBrk="1" hangingPunct="1">
              <a:buFontTx/>
              <a:buBlip>
                <a:blip r:embed="rId4"/>
              </a:buBlip>
            </a:pPr>
            <a:r>
              <a:t>图形学中，参数空间通常是有限区间，此时参数曲线称为参数曲线段 </a:t>
            </a:r>
          </a:p>
          <a:p>
            <a:pPr lvl="1" eaLnBrk="1" hangingPunct="1">
              <a:buFontTx/>
              <a:buBlip>
                <a:blip r:embed="rId4"/>
              </a:buBlip>
            </a:pPr>
            <a:r>
              <a:t>图形学中，参数函数通常为分段多项式或有理多项式曲线 </a:t>
            </a:r>
            <a:endParaRPr lang="en-US" altLang="zh-CN"/>
          </a:p>
        </p:txBody>
      </p:sp>
      <p:graphicFrame>
        <p:nvGraphicFramePr>
          <p:cNvPr id="3074" name="Object 4"/>
          <p:cNvGraphicFramePr>
            <a:graphicFrameLocks noChangeAspect="1"/>
          </p:cNvGraphicFramePr>
          <p:nvPr/>
        </p:nvGraphicFramePr>
        <p:xfrm>
          <a:off x="2700338" y="1989138"/>
          <a:ext cx="4259262" cy="719137"/>
        </p:xfrm>
        <a:graphic>
          <a:graphicData uri="http://schemas.openxmlformats.org/presentationml/2006/ole">
            <mc:AlternateContent xmlns:mc="http://schemas.openxmlformats.org/markup-compatibility/2006">
              <mc:Choice xmlns:v="urn:schemas-microsoft-com:vml" Requires="v">
                <p:oleObj spid="_x0000_s3084" name="Equation" r:id="rId5" imgW="1409088" imgH="241195" progId="Equation.DSMT4">
                  <p:embed/>
                </p:oleObj>
              </mc:Choice>
              <mc:Fallback>
                <p:oleObj name="Equation" r:id="rId5" imgW="1409088" imgH="241195"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1989138"/>
                        <a:ext cx="4259262" cy="719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smtClean="0"/>
              <a:t>参数表示的数学原理：平面</a:t>
            </a:r>
          </a:p>
        </p:txBody>
      </p:sp>
      <p:sp>
        <p:nvSpPr>
          <p:cNvPr id="4100" name="Rectangle 3"/>
          <p:cNvSpPr>
            <a:spLocks noGrp="1" noChangeArrowheads="1"/>
          </p:cNvSpPr>
          <p:nvPr>
            <p:ph idx="1"/>
          </p:nvPr>
        </p:nvSpPr>
        <p:spPr>
          <a:xfrm>
            <a:off x="566738" y="1414463"/>
            <a:ext cx="8181975" cy="3219450"/>
          </a:xfrm>
        </p:spPr>
        <p:txBody>
          <a:bodyPr/>
          <a:lstStyle/>
          <a:p>
            <a:pPr eaLnBrk="1" hangingPunct="1"/>
            <a:r>
              <a:t>双线性四边面片：</a:t>
            </a:r>
          </a:p>
          <a:p>
            <a:pPr eaLnBrk="1" hangingPunct="1"/>
            <a:endParaRPr/>
          </a:p>
          <a:p>
            <a:pPr lvl="1" eaLnBrk="1" hangingPunct="1">
              <a:spcBef>
                <a:spcPct val="50000"/>
              </a:spcBef>
              <a:buFont typeface="Wingdings" panose="05000000000000000000" pitchFamily="2" charset="2"/>
              <a:buNone/>
            </a:pPr>
            <a:r>
              <a:rPr lang="en-US" altLang="zh-CN"/>
              <a:t>                                            (</a:t>
            </a:r>
            <a:r>
              <a:rPr lang="en-US" altLang="zh-CN" i="1"/>
              <a:t>u</a:t>
            </a:r>
            <a:r>
              <a:rPr lang="en-US" altLang="zh-CN"/>
              <a:t>, </a:t>
            </a:r>
            <a:r>
              <a:rPr lang="en-US" altLang="zh-CN" i="1"/>
              <a:t>v</a:t>
            </a:r>
            <a:r>
              <a:rPr lang="en-US" altLang="zh-CN"/>
              <a:t>)∈[0, 1]×[0, 1] </a:t>
            </a:r>
            <a:endParaRPr/>
          </a:p>
          <a:p>
            <a:pPr eaLnBrk="1" hangingPunct="1">
              <a:spcBef>
                <a:spcPct val="50000"/>
              </a:spcBef>
            </a:pPr>
            <a:r>
              <a:t>四边面片的四个顶点</a:t>
            </a:r>
            <a:r>
              <a:rPr lang="en-US" altLang="zh-CN"/>
              <a:t>P</a:t>
            </a:r>
            <a:r>
              <a:rPr lang="en-US" altLang="zh-CN" baseline="-25000"/>
              <a:t>0</a:t>
            </a:r>
            <a:r>
              <a:t>、</a:t>
            </a:r>
            <a:r>
              <a:rPr lang="en-US" altLang="zh-CN"/>
              <a:t>P</a:t>
            </a:r>
            <a:r>
              <a:rPr lang="en-US" altLang="zh-CN" baseline="-25000"/>
              <a:t>1</a:t>
            </a:r>
            <a:r>
              <a:t>、</a:t>
            </a:r>
            <a:r>
              <a:rPr lang="en-US" altLang="zh-CN"/>
              <a:t>P</a:t>
            </a:r>
            <a:r>
              <a:rPr lang="en-US" altLang="zh-CN" baseline="-25000"/>
              <a:t>2</a:t>
            </a:r>
            <a:r>
              <a:t>和</a:t>
            </a:r>
            <a:r>
              <a:rPr lang="en-US" altLang="zh-CN"/>
              <a:t>P</a:t>
            </a:r>
            <a:r>
              <a:rPr lang="en-US" altLang="zh-CN" baseline="-25000"/>
              <a:t>3</a:t>
            </a:r>
            <a:r>
              <a:t>对应于参数曲面的四个角点</a:t>
            </a:r>
            <a:r>
              <a:rPr lang="en-US" altLang="zh-CN"/>
              <a:t>R(0, 0)</a:t>
            </a:r>
            <a:r>
              <a:t>、</a:t>
            </a:r>
            <a:r>
              <a:rPr lang="en-US" altLang="zh-CN"/>
              <a:t>R(1, 0)</a:t>
            </a:r>
            <a:r>
              <a:t>、</a:t>
            </a:r>
            <a:r>
              <a:rPr lang="en-US" altLang="zh-CN"/>
              <a:t>R(1, 0)</a:t>
            </a:r>
            <a:r>
              <a:t>和</a:t>
            </a:r>
            <a:r>
              <a:rPr lang="en-US" altLang="zh-CN"/>
              <a:t>R(0, 1)</a:t>
            </a:r>
            <a:endParaRPr/>
          </a:p>
        </p:txBody>
      </p:sp>
      <p:sp>
        <p:nvSpPr>
          <p:cNvPr id="4101" name="Rectangle 4"/>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4098" name="Object 5"/>
          <p:cNvGraphicFramePr>
            <a:graphicFrameLocks noChangeAspect="1"/>
          </p:cNvGraphicFramePr>
          <p:nvPr/>
        </p:nvGraphicFramePr>
        <p:xfrm>
          <a:off x="755650" y="1989138"/>
          <a:ext cx="7974013" cy="647700"/>
        </p:xfrm>
        <a:graphic>
          <a:graphicData uri="http://schemas.openxmlformats.org/presentationml/2006/ole">
            <mc:AlternateContent xmlns:mc="http://schemas.openxmlformats.org/markup-compatibility/2006">
              <mc:Choice xmlns:v="urn:schemas-microsoft-com:vml" Requires="v">
                <p:oleObj spid="_x0000_s4109" name="Equation" r:id="rId4" imgW="2933700" imgH="241300" progId="Equation.DSMT4">
                  <p:embed/>
                </p:oleObj>
              </mc:Choice>
              <mc:Fallback>
                <p:oleObj name="Equation" r:id="rId4" imgW="2933700" imgH="2413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989138"/>
                        <a:ext cx="7974013"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02第二章 颜色模型_模板">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隶书"/>
        <a:cs typeface=""/>
      </a:majorFont>
      <a:minorFont>
        <a:latin typeface="Verdan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02第二章 颜色模型_模板</Template>
  <TotalTime>4323</TotalTime>
  <Words>1697</Words>
  <Application>Microsoft Office PowerPoint</Application>
  <PresentationFormat>全屏显示(4:3)</PresentationFormat>
  <Paragraphs>416</Paragraphs>
  <Slides>60</Slides>
  <Notes>57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60</vt:i4>
      </vt:variant>
    </vt:vector>
  </HeadingPairs>
  <TitlesOfParts>
    <vt:vector size="75" baseType="lpstr">
      <vt:lpstr>华文楷体</vt:lpstr>
      <vt:lpstr>楷体_GB2312</vt:lpstr>
      <vt:lpstr>隶书</vt:lpstr>
      <vt:lpstr>宋体</vt:lpstr>
      <vt:lpstr>幼圆</vt:lpstr>
      <vt:lpstr>Arial</vt:lpstr>
      <vt:lpstr>Symbol</vt:lpstr>
      <vt:lpstr>Times New Roman</vt:lpstr>
      <vt:lpstr>Verdana</vt:lpstr>
      <vt:lpstr>Wingdings</vt:lpstr>
      <vt:lpstr>02第二章 颜色模型_模板</vt:lpstr>
      <vt:lpstr>Equation</vt:lpstr>
      <vt:lpstr>位图图像</vt:lpstr>
      <vt:lpstr>公式</vt:lpstr>
      <vt:lpstr>AutoCAD.Drawing.14</vt:lpstr>
      <vt:lpstr>计算机高级图形学</vt:lpstr>
      <vt:lpstr>PowerPoint 演示文稿</vt:lpstr>
      <vt:lpstr>PowerPoint 演示文稿</vt:lpstr>
      <vt:lpstr>内容</vt:lpstr>
      <vt:lpstr>内容</vt:lpstr>
      <vt:lpstr>参数表示的数学原理：直线段</vt:lpstr>
      <vt:lpstr>参数表示的数学原理：直线段</vt:lpstr>
      <vt:lpstr>参数表示的数学原理：曲线</vt:lpstr>
      <vt:lpstr>参数表示的数学原理：平面</vt:lpstr>
      <vt:lpstr>曲面参数表示的数学原理</vt:lpstr>
      <vt:lpstr>参数表示的数学原理：曲面</vt:lpstr>
      <vt:lpstr>参数表示的优势</vt:lpstr>
      <vt:lpstr>内容</vt:lpstr>
      <vt:lpstr>Bézier曲线</vt:lpstr>
      <vt:lpstr>Bézier曲线定义</vt:lpstr>
      <vt:lpstr>Bézier曲线性质</vt:lpstr>
      <vt:lpstr>Bézier曲线性质</vt:lpstr>
      <vt:lpstr>Bézier曲线剖分性质</vt:lpstr>
      <vt:lpstr>Bézier曲线剖分性质</vt:lpstr>
      <vt:lpstr>Bézier曲线的不足</vt:lpstr>
      <vt:lpstr>内容</vt:lpstr>
      <vt:lpstr>B-样条曲线实列</vt:lpstr>
      <vt:lpstr>B-样条曲线的定义 </vt:lpstr>
      <vt:lpstr>B-样条曲线的定义 </vt:lpstr>
      <vt:lpstr>B-样条曲线的定义</vt:lpstr>
      <vt:lpstr>PowerPoint 演示文稿</vt:lpstr>
      <vt:lpstr>PowerPoint 演示文稿</vt:lpstr>
      <vt:lpstr>PowerPoint 演示文稿</vt:lpstr>
      <vt:lpstr>B-样条基函数实例</vt:lpstr>
      <vt:lpstr>开放均匀的B-样条曲线</vt:lpstr>
      <vt:lpstr>B-样条曲线的定义</vt:lpstr>
      <vt:lpstr>B-样条曲线的定义</vt:lpstr>
      <vt:lpstr>B-样条曲线的定义</vt:lpstr>
      <vt:lpstr>B-样条曲线的定义</vt:lpstr>
      <vt:lpstr>B-样条曲线性质</vt:lpstr>
      <vt:lpstr>B-样条曲线性质</vt:lpstr>
      <vt:lpstr>B-样条曲线</vt:lpstr>
      <vt:lpstr>内容</vt:lpstr>
      <vt:lpstr>引入NURBS曲线的原因</vt:lpstr>
      <vt:lpstr>NURBS曲线 </vt:lpstr>
      <vt:lpstr>NURBS曲线</vt:lpstr>
      <vt:lpstr>NURBS曲线的权因子</vt:lpstr>
      <vt:lpstr>NURBS曲线的例子</vt:lpstr>
      <vt:lpstr>NURBS曲线表示圆</vt:lpstr>
      <vt:lpstr>内容</vt:lpstr>
      <vt:lpstr>双三次Bézier曲面实列</vt:lpstr>
      <vt:lpstr>Bézier曲面</vt:lpstr>
      <vt:lpstr>Bézier曲面性质</vt:lpstr>
      <vt:lpstr>Bézier曲面性质</vt:lpstr>
      <vt:lpstr>Bézier曲面性质</vt:lpstr>
      <vt:lpstr>Bézier曲面的不足</vt:lpstr>
      <vt:lpstr>内容</vt:lpstr>
      <vt:lpstr>B-样条曲面</vt:lpstr>
      <vt:lpstr>B-样条曲面的重要性质</vt:lpstr>
      <vt:lpstr>B-样条曲面实例</vt:lpstr>
      <vt:lpstr>B-样条曲面的不足</vt:lpstr>
      <vt:lpstr>内容</vt:lpstr>
      <vt:lpstr>NURBS曲面</vt:lpstr>
      <vt:lpstr>NURBS曲面表示球面</vt:lpstr>
      <vt:lpstr>小结</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556</cp:revision>
  <cp:lastPrinted>2008-09-09T05:55:02Z</cp:lastPrinted>
  <dcterms:created xsi:type="dcterms:W3CDTF">1601-01-01T00:00:00Z</dcterms:created>
  <dcterms:modified xsi:type="dcterms:W3CDTF">2018-10-12T04:08:43Z</dcterms:modified>
</cp:coreProperties>
</file>