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7" r:id="rId3"/>
    <p:sldId id="270" r:id="rId4"/>
    <p:sldId id="257" r:id="rId5"/>
    <p:sldId id="269" r:id="rId6"/>
    <p:sldId id="258" r:id="rId7"/>
    <p:sldId id="259" r:id="rId8"/>
    <p:sldId id="273" r:id="rId9"/>
    <p:sldId id="268" r:id="rId10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CCFF"/>
    <a:srgbClr val="66CCFF"/>
    <a:srgbClr val="000066"/>
    <a:srgbClr val="CC3300"/>
    <a:srgbClr val="FFCC99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83" autoAdjust="0"/>
  </p:normalViewPr>
  <p:slideViewPr>
    <p:cSldViewPr>
      <p:cViewPr varScale="1">
        <p:scale>
          <a:sx n="128" d="100"/>
          <a:sy n="128" d="100"/>
        </p:scale>
        <p:origin x="156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581940-295F-456E-B728-7026F6DE08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29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16398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29248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68674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95182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349452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383996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96270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6216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08145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67287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9493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62302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50000">
              <a:srgbClr val="FFFFFF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hlink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  <p:sp>
        <p:nvSpPr>
          <p:cNvPr id="2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10600" y="6391275"/>
            <a:ext cx="533400" cy="457200"/>
          </a:xfrm>
          <a:prstGeom prst="actionButtonForwardNext">
            <a:avLst/>
          </a:prstGeom>
          <a:gradFill rotWithShape="0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01000" y="6391275"/>
            <a:ext cx="609600" cy="457200"/>
          </a:xfrm>
          <a:prstGeom prst="actionButtonBackPrevious">
            <a:avLst/>
          </a:prstGeom>
          <a:gradFill rotWithShape="0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838200" y="533400"/>
            <a:ext cx="7543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3048000" y="0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随机变量的函数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jpe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55650" y="4149725"/>
            <a:ext cx="2863850" cy="6175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的回答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81000" y="1990725"/>
            <a:ext cx="671513" cy="1685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两个问题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219200" y="1871663"/>
            <a:ext cx="74993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随机变量的函数是否仍为同一概率空间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上的随机变量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19200" y="3209925"/>
            <a:ext cx="384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如何确定其分布？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35150" y="765175"/>
            <a:ext cx="5638800" cy="685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4000" b="1" smtClean="0">
                <a:solidFill>
                  <a:srgbClr val="800000"/>
                </a:solidFill>
                <a:ea typeface="楷体_GB2312" pitchFamily="49" charset="-122"/>
              </a:rPr>
              <a:t>1.3  </a:t>
            </a:r>
            <a:r>
              <a:rPr lang="zh-CN" altLang="en-US" sz="4000" b="1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随机变量的函数</a:t>
            </a: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611188" y="5084763"/>
            <a:ext cx="4305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结论 </a:t>
            </a:r>
            <a:r>
              <a:rPr lang="zh-CN" altLang="en-US" sz="32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有充分条件</a:t>
            </a:r>
            <a:r>
              <a:rPr lang="zh-CN" altLang="en-US" sz="32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成立</a:t>
            </a:r>
            <a:r>
              <a:rPr lang="en-US" altLang="zh-CN" sz="32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 autoUpdateAnimBg="0"/>
      <p:bldP spid="2055" grpId="0" animBg="1" autoUpdateAnimBg="0"/>
      <p:bldP spid="2056" grpId="0" autoUpdateAnimBg="0"/>
      <p:bldP spid="2057" grpId="0" autoUpdateAnimBg="0"/>
      <p:bldP spid="20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684213" y="692150"/>
            <a:ext cx="5505450" cy="6175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确定随机变量的函数的分布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539750" y="1382713"/>
            <a:ext cx="799306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   1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）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设已知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的联合分布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并有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元连续函数：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827088" y="2647950"/>
            <a:ext cx="7204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6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 sz="36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6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600" b="1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) ,…, 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600" b="1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 sz="3600" b="1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6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600" b="1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68313" y="3570288"/>
            <a:ext cx="821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 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b="1" i="1" baseline="-30000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 sz="3200" b="1" i="1" baseline="-30000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),   (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 i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=1,2,…,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是随机变量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395288" y="4173538"/>
            <a:ext cx="6156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0290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0290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0290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0290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0290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290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290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290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290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b="1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的联合分布函数为：</a:t>
            </a:r>
            <a:endParaRPr lang="zh-CN" altLang="en-US">
              <a:solidFill>
                <a:srgbClr val="000066"/>
              </a:solidFill>
            </a:endParaRPr>
          </a:p>
        </p:txBody>
      </p:sp>
      <p:graphicFrame>
        <p:nvGraphicFramePr>
          <p:cNvPr id="13369" name="Object 57"/>
          <p:cNvGraphicFramePr>
            <a:graphicFrameLocks noChangeAspect="1"/>
          </p:cNvGraphicFramePr>
          <p:nvPr/>
        </p:nvGraphicFramePr>
        <p:xfrm>
          <a:off x="1008063" y="4868863"/>
          <a:ext cx="7200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3" imgW="3076651" imgH="219151" progId="Equation.3">
                  <p:embed/>
                </p:oleObj>
              </mc:Choice>
              <mc:Fallback>
                <p:oleObj name="公式" r:id="rId3" imgW="3076651" imgH="219151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868863"/>
                        <a:ext cx="72009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0" name="Object 58"/>
          <p:cNvGraphicFramePr>
            <a:graphicFrameLocks noChangeAspect="1"/>
          </p:cNvGraphicFramePr>
          <p:nvPr>
            <p:ph/>
          </p:nvPr>
        </p:nvGraphicFramePr>
        <p:xfrm>
          <a:off x="971550" y="5570538"/>
          <a:ext cx="79565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3048000" imgH="219151" progId="Equation.3">
                  <p:embed/>
                </p:oleObj>
              </mc:Choice>
              <mc:Fallback>
                <p:oleObj name="公式" r:id="rId5" imgW="3048000" imgH="219151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70538"/>
                        <a:ext cx="79565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0" grpId="0" animBg="1" autoUpdateAnimBg="0"/>
      <p:bldP spid="13361" grpId="0" autoUpdateAnimBg="0"/>
      <p:bldP spid="13362" grpId="0" autoUpdateAnimBg="0"/>
      <p:bldP spid="13363" grpId="0" autoUpdateAnimBg="0"/>
      <p:bldP spid="1336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68313" y="688975"/>
            <a:ext cx="7392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,…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,X</a:t>
            </a:r>
            <a:r>
              <a:rPr lang="en-US" altLang="zh-CN" sz="3200" b="1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）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是连续型的随机变量时</a:t>
            </a:r>
            <a:endParaRPr lang="zh-CN" altLang="en-US">
              <a:solidFill>
                <a:srgbClr val="000066"/>
              </a:solidFill>
            </a:endParaRPr>
          </a:p>
        </p:txBody>
      </p:sp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468313" y="1477963"/>
          <a:ext cx="28257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3" imgW="1047902" imgH="219151" progId="Equation.3">
                  <p:embed/>
                </p:oleObj>
              </mc:Choice>
              <mc:Fallback>
                <p:oleObj name="公式" r:id="rId3" imgW="1047902" imgH="21915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77963"/>
                        <a:ext cx="28257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3294063" y="1477963"/>
          <a:ext cx="4591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905000" imgH="333451" progId="Equation.3">
                  <p:embed/>
                </p:oleObj>
              </mc:Choice>
              <mc:Fallback>
                <p:oleObj name="Equation" r:id="rId5" imgW="1905000" imgH="33345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1477963"/>
                        <a:ext cx="45910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366713" y="2341563"/>
          <a:ext cx="782796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7" imgW="3429000" imgH="219151" progId="Equation.3">
                  <p:embed/>
                </p:oleObj>
              </mc:Choice>
              <mc:Fallback>
                <p:oleObj name="公式" r:id="rId7" imgW="3429000" imgH="21915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341563"/>
                        <a:ext cx="7827962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395288" y="3281363"/>
            <a:ext cx="7392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）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是离散型的随机变量时</a:t>
            </a:r>
            <a:endParaRPr lang="zh-CN" altLang="en-US">
              <a:solidFill>
                <a:srgbClr val="000066"/>
              </a:solidFill>
            </a:endParaRPr>
          </a:p>
        </p:txBody>
      </p:sp>
      <p:graphicFrame>
        <p:nvGraphicFramePr>
          <p:cNvPr id="164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91656"/>
              </p:ext>
            </p:extLst>
          </p:nvPr>
        </p:nvGraphicFramePr>
        <p:xfrm>
          <a:off x="360362" y="4264521"/>
          <a:ext cx="2975906" cy="66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9" imgW="1019251" imgH="219151" progId="Equation.3">
                  <p:embed/>
                </p:oleObj>
              </mc:Choice>
              <mc:Fallback>
                <p:oleObj name="公式" r:id="rId9" imgW="1019251" imgH="21915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" y="4264521"/>
                        <a:ext cx="2975906" cy="66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8716"/>
              </p:ext>
            </p:extLst>
          </p:nvPr>
        </p:nvGraphicFramePr>
        <p:xfrm>
          <a:off x="3275856" y="4293096"/>
          <a:ext cx="5218544" cy="98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11" imgW="2009851" imgH="362102" progId="Equation.3">
                  <p:embed/>
                </p:oleObj>
              </mc:Choice>
              <mc:Fallback>
                <p:oleObj name="公式" r:id="rId11" imgW="2009851" imgH="36210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293096"/>
                        <a:ext cx="5218544" cy="98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6908"/>
              </p:ext>
            </p:extLst>
          </p:nvPr>
        </p:nvGraphicFramePr>
        <p:xfrm>
          <a:off x="522288" y="5445224"/>
          <a:ext cx="76501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3" imgW="3295802" imgH="219151" progId="Equation.DSMT4">
                  <p:embed/>
                </p:oleObj>
              </mc:Choice>
              <mc:Fallback>
                <p:oleObj name="Equation" r:id="rId13" imgW="3295802" imgH="219151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445224"/>
                        <a:ext cx="76501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6" grpId="0" autoUpdateAnimBg="0"/>
      <p:bldP spid="164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381000" y="692150"/>
            <a:ext cx="876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2)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关于一个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或几个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随机变量的函数</a:t>
            </a:r>
            <a:endParaRPr lang="en-US" altLang="zh-CN" sz="3200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323850" y="1484313"/>
            <a:ext cx="4451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）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二维随机变量的变换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23850" y="2132013"/>
            <a:ext cx="84597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      </a:t>
            </a:r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定理</a:t>
            </a: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1.3.1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的联合密度为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),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若函数</a:t>
            </a:r>
          </a:p>
        </p:txBody>
      </p:sp>
      <p:graphicFrame>
        <p:nvGraphicFramePr>
          <p:cNvPr id="3097" name="Object 25"/>
          <p:cNvGraphicFramePr>
            <a:graphicFrameLocks noChangeAspect="1"/>
          </p:cNvGraphicFramePr>
          <p:nvPr/>
        </p:nvGraphicFramePr>
        <p:xfrm>
          <a:off x="2844800" y="2852738"/>
          <a:ext cx="289083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3" imgW="1086002" imgH="476402" progId="Equation.3">
                  <p:embed/>
                </p:oleObj>
              </mc:Choice>
              <mc:Fallback>
                <p:oleObj name="公式" r:id="rId3" imgW="1086002" imgH="47640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852738"/>
                        <a:ext cx="289083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61963" y="4092575"/>
            <a:ext cx="2825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满足下述条件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4" grpId="0" autoUpdateAnimBg="0"/>
      <p:bldP spid="3095" grpId="0" autoUpdateAnimBg="0"/>
      <p:bldP spid="3096" grpId="0" autoUpdateAnimBg="0"/>
      <p:bldP spid="30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4098" name="Object 20"/>
          <p:cNvGraphicFramePr>
            <a:graphicFrameLocks noChangeAspect="1"/>
          </p:cNvGraphicFramePr>
          <p:nvPr/>
        </p:nvGraphicFramePr>
        <p:xfrm>
          <a:off x="4643438" y="620713"/>
          <a:ext cx="31480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3" imgW="1086002" imgH="476402" progId="Equation.3">
                  <p:embed/>
                </p:oleObj>
              </mc:Choice>
              <mc:Fallback>
                <p:oleObj name="公式" r:id="rId3" imgW="1086002" imgH="47640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20713"/>
                        <a:ext cx="31480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21"/>
          <p:cNvSpPr txBox="1">
            <a:spLocks noChangeArrowheads="1"/>
          </p:cNvSpPr>
          <p:nvPr/>
        </p:nvSpPr>
        <p:spPr bwMode="auto">
          <a:xfrm>
            <a:off x="533400" y="935038"/>
            <a:ext cx="3652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存在惟一反函数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66725" y="2227263"/>
            <a:ext cx="484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② 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有连续的一阶偏导数；</a:t>
            </a:r>
            <a:r>
              <a:rPr lang="zh-CN" alt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33400" y="3276600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Jacobi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行列式</a:t>
            </a:r>
            <a:r>
              <a:rPr lang="zh-CN" altLang="en-US" sz="1400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4098925" y="2819400"/>
          <a:ext cx="34274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1200302" imgH="857402" progId="Equation.3">
                  <p:embed/>
                </p:oleObj>
              </mc:Choice>
              <mc:Fallback>
                <p:oleObj name="公式" r:id="rId5" imgW="1200302" imgH="85740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2819400"/>
                        <a:ext cx="3427413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52400" y="4800600"/>
            <a:ext cx="85344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则</a:t>
            </a:r>
            <a:r>
              <a:rPr lang="en-US" altLang="zh-CN" sz="3200" b="1" i="1">
                <a:solidFill>
                  <a:srgbClr val="000066"/>
                </a:solidFill>
              </a:rPr>
              <a:t>Y</a:t>
            </a:r>
            <a:r>
              <a:rPr lang="en-US" altLang="zh-CN" sz="3200" b="1" baseline="-30000">
                <a:solidFill>
                  <a:srgbClr val="000066"/>
                </a:solidFill>
              </a:rPr>
              <a:t>1</a:t>
            </a:r>
            <a:r>
              <a:rPr lang="en-US" altLang="zh-CN" sz="3200" b="1">
                <a:solidFill>
                  <a:srgbClr val="000066"/>
                </a:solidFill>
              </a:rPr>
              <a:t>=</a:t>
            </a:r>
            <a:r>
              <a:rPr lang="en-US" altLang="zh-CN" sz="3200" b="1" i="1">
                <a:solidFill>
                  <a:srgbClr val="000066"/>
                </a:solidFill>
              </a:rPr>
              <a:t>g</a:t>
            </a:r>
            <a:r>
              <a:rPr lang="en-US" altLang="zh-CN" sz="3200" b="1" baseline="-30000">
                <a:solidFill>
                  <a:srgbClr val="000066"/>
                </a:solidFill>
              </a:rPr>
              <a:t>1</a:t>
            </a:r>
            <a:r>
              <a:rPr lang="en-US" altLang="zh-CN" sz="3200" b="1">
                <a:solidFill>
                  <a:srgbClr val="000066"/>
                </a:solidFill>
              </a:rPr>
              <a:t>(</a:t>
            </a:r>
            <a:r>
              <a:rPr lang="en-US" altLang="zh-CN" sz="3200" b="1" i="1">
                <a:solidFill>
                  <a:srgbClr val="000066"/>
                </a:solidFill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</a:rPr>
              <a:t>1</a:t>
            </a:r>
            <a:r>
              <a:rPr lang="en-US" altLang="zh-CN" sz="3200" b="1">
                <a:solidFill>
                  <a:srgbClr val="000066"/>
                </a:solidFill>
              </a:rPr>
              <a:t>,</a:t>
            </a:r>
            <a:r>
              <a:rPr lang="en-US" altLang="zh-CN" sz="3200" b="1" i="1">
                <a:solidFill>
                  <a:srgbClr val="000066"/>
                </a:solidFill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</a:rPr>
              <a:t>2</a:t>
            </a:r>
            <a:r>
              <a:rPr lang="en-US" altLang="zh-CN" sz="3200" b="1">
                <a:solidFill>
                  <a:srgbClr val="000066"/>
                </a:solidFill>
              </a:rPr>
              <a:t>), </a:t>
            </a:r>
            <a:r>
              <a:rPr lang="en-US" altLang="zh-CN" sz="3200" b="1" i="1">
                <a:solidFill>
                  <a:srgbClr val="000066"/>
                </a:solidFill>
              </a:rPr>
              <a:t>Y</a:t>
            </a:r>
            <a:r>
              <a:rPr lang="en-US" altLang="zh-CN" sz="3200" b="1" baseline="-30000">
                <a:solidFill>
                  <a:srgbClr val="000066"/>
                </a:solidFill>
              </a:rPr>
              <a:t>2</a:t>
            </a:r>
            <a:r>
              <a:rPr lang="en-US" altLang="zh-CN" sz="3200" b="1">
                <a:solidFill>
                  <a:srgbClr val="000066"/>
                </a:solidFill>
              </a:rPr>
              <a:t>=</a:t>
            </a:r>
            <a:r>
              <a:rPr lang="en-US" altLang="zh-CN" sz="3200" b="1" i="1">
                <a:solidFill>
                  <a:srgbClr val="000066"/>
                </a:solidFill>
              </a:rPr>
              <a:t>g</a:t>
            </a:r>
            <a:r>
              <a:rPr lang="en-US" altLang="zh-CN" sz="3200" b="1" baseline="-30000">
                <a:solidFill>
                  <a:srgbClr val="000066"/>
                </a:solidFill>
              </a:rPr>
              <a:t>2</a:t>
            </a:r>
            <a:r>
              <a:rPr lang="en-US" altLang="zh-CN" sz="3200" b="1">
                <a:solidFill>
                  <a:srgbClr val="000066"/>
                </a:solidFill>
              </a:rPr>
              <a:t>(</a:t>
            </a:r>
            <a:r>
              <a:rPr lang="en-US" altLang="zh-CN" sz="3200" b="1" i="1">
                <a:solidFill>
                  <a:srgbClr val="000066"/>
                </a:solidFill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</a:rPr>
              <a:t>1</a:t>
            </a:r>
            <a:r>
              <a:rPr lang="en-US" altLang="zh-CN" sz="3200" b="1">
                <a:solidFill>
                  <a:srgbClr val="000066"/>
                </a:solidFill>
              </a:rPr>
              <a:t>,</a:t>
            </a:r>
            <a:r>
              <a:rPr lang="en-US" altLang="zh-CN" sz="3200" b="1" i="1">
                <a:solidFill>
                  <a:srgbClr val="000066"/>
                </a:solidFill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</a:rPr>
              <a:t>2</a:t>
            </a:r>
            <a:r>
              <a:rPr lang="en-US" altLang="zh-CN" sz="3200" b="1">
                <a:solidFill>
                  <a:srgbClr val="000066"/>
                </a:solidFill>
              </a:rPr>
              <a:t>)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的联合概率密度为</a:t>
            </a:r>
          </a:p>
        </p:txBody>
      </p:sp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1946275" y="5734050"/>
          <a:ext cx="48561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7" imgW="1666951" imgH="228600" progId="Equation.3">
                  <p:embed/>
                </p:oleObj>
              </mc:Choice>
              <mc:Fallback>
                <p:oleObj name="公式" r:id="rId7" imgW="1666951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5734050"/>
                        <a:ext cx="48561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 autoUpdateAnimBg="0"/>
      <p:bldP spid="15385" grpId="0" autoUpdateAnimBg="0"/>
      <p:bldP spid="153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81000" y="533400"/>
            <a:ext cx="74739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证 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是随机变量，其联合分布函数为</a:t>
            </a:r>
          </a:p>
        </p:txBody>
      </p:sp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2084388" y="1524000"/>
          <a:ext cx="52657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2047951" imgH="333451" progId="Equation.3">
                  <p:embed/>
                </p:oleObj>
              </mc:Choice>
              <mc:Fallback>
                <p:oleObj name="Equation" r:id="rId3" imgW="2047951" imgH="33345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524000"/>
                        <a:ext cx="526573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2" name="Object 36"/>
          <p:cNvGraphicFramePr>
            <a:graphicFrameLocks noChangeAspect="1"/>
          </p:cNvGraphicFramePr>
          <p:nvPr/>
        </p:nvGraphicFramePr>
        <p:xfrm>
          <a:off x="352425" y="2438400"/>
          <a:ext cx="82518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5" imgW="3305251" imgH="209702" progId="Equation.3">
                  <p:embed/>
                </p:oleObj>
              </mc:Choice>
              <mc:Fallback>
                <p:oleObj name="公式" r:id="rId5" imgW="3305251" imgH="20970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438400"/>
                        <a:ext cx="82518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3" name="Object 37"/>
          <p:cNvGraphicFramePr>
            <a:graphicFrameLocks noChangeAspect="1"/>
          </p:cNvGraphicFramePr>
          <p:nvPr/>
        </p:nvGraphicFramePr>
        <p:xfrm>
          <a:off x="3167063" y="3741738"/>
          <a:ext cx="2598737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1057351" imgH="476402" progId="Equation.DSMT4">
                  <p:embed/>
                </p:oleObj>
              </mc:Choice>
              <mc:Fallback>
                <p:oleObj name="Equation" r:id="rId7" imgW="1057351" imgH="476402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741738"/>
                        <a:ext cx="2598737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381000" y="3429000"/>
            <a:ext cx="2428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做积分变换 </a:t>
            </a:r>
          </a:p>
        </p:txBody>
      </p:sp>
      <p:graphicFrame>
        <p:nvGraphicFramePr>
          <p:cNvPr id="4135" name="Object 39"/>
          <p:cNvGraphicFramePr>
            <a:graphicFrameLocks noChangeAspect="1"/>
          </p:cNvGraphicFramePr>
          <p:nvPr/>
        </p:nvGraphicFramePr>
        <p:xfrm>
          <a:off x="714375" y="5197475"/>
          <a:ext cx="79517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3238500" imgH="324002" progId="Equation.DSMT4">
                  <p:embed/>
                </p:oleObj>
              </mc:Choice>
              <mc:Fallback>
                <p:oleObj name="Equation" r:id="rId9" imgW="3238500" imgH="324002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197475"/>
                        <a:ext cx="79517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0" grpId="0" autoUpdateAnimBg="0"/>
      <p:bldP spid="413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287338" y="660400"/>
          <a:ext cx="504666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1895551" imgH="476402" progId="Equation.3">
                  <p:embed/>
                </p:oleObj>
              </mc:Choice>
              <mc:Fallback>
                <p:oleObj name="Equation" r:id="rId3" imgW="1895551" imgH="47640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660400"/>
                        <a:ext cx="504666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2911475" y="1951038"/>
          <a:ext cx="44624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5" imgW="1819351" imgH="228600" progId="Equation.3">
                  <p:embed/>
                </p:oleObj>
              </mc:Choice>
              <mc:Fallback>
                <p:oleObj name="公式" r:id="rId5" imgW="1819351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1951038"/>
                        <a:ext cx="4462463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23850" y="2852738"/>
            <a:ext cx="4319588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Ex.2</a:t>
            </a: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和的分布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+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endParaRPr lang="en-US" altLang="zh-CN">
              <a:solidFill>
                <a:srgbClr val="000066"/>
              </a:solidFill>
            </a:endParaRPr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596900" y="3789363"/>
          <a:ext cx="6518275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7" imgW="2324100" imgH="476402" progId="Equation.3">
                  <p:embed/>
                </p:oleObj>
              </mc:Choice>
              <mc:Fallback>
                <p:oleObj name="公式" r:id="rId7" imgW="2324100" imgH="47640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789363"/>
                        <a:ext cx="6518275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AutoShape 28"/>
          <p:cNvSpPr>
            <a:spLocks noChangeArrowheads="1"/>
          </p:cNvSpPr>
          <p:nvPr/>
        </p:nvSpPr>
        <p:spPr bwMode="auto">
          <a:xfrm>
            <a:off x="6705600" y="5300663"/>
            <a:ext cx="2438400" cy="762000"/>
          </a:xfrm>
          <a:prstGeom prst="cloudCallout">
            <a:avLst>
              <a:gd name="adj1" fmla="val -82356"/>
              <a:gd name="adj2" fmla="val -48958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反函数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6" grpId="0" autoUpdateAnimBg="0"/>
      <p:bldP spid="51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ph/>
          </p:nvPr>
        </p:nvGraphicFramePr>
        <p:xfrm>
          <a:off x="1866900" y="620713"/>
          <a:ext cx="4830763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1809902" imgH="857402" progId="Equation.3">
                  <p:embed/>
                </p:oleObj>
              </mc:Choice>
              <mc:Fallback>
                <p:oleObj name="公式" r:id="rId3" imgW="1809902" imgH="8574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620713"/>
                        <a:ext cx="4830763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84213" y="3141663"/>
            <a:ext cx="6781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+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的联合密度为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892300" y="4022725"/>
          <a:ext cx="57943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5" imgW="2229002" imgH="247802" progId="Equation.3">
                  <p:embed/>
                </p:oleObj>
              </mc:Choice>
              <mc:Fallback>
                <p:oleObj name="公式" r:id="rId5" imgW="2229002" imgH="2478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022725"/>
                        <a:ext cx="57943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39750" y="4797425"/>
            <a:ext cx="5486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关于</a:t>
            </a:r>
            <a:r>
              <a:rPr lang="en-US" altLang="zh-CN" sz="3200" b="1" i="1">
                <a:solidFill>
                  <a:srgbClr val="000066"/>
                </a:solidFill>
              </a:rPr>
              <a:t>Y</a:t>
            </a:r>
            <a:r>
              <a:rPr lang="en-US" altLang="zh-CN" sz="3200" b="1" baseline="-30000">
                <a:solidFill>
                  <a:srgbClr val="000066"/>
                </a:solidFill>
              </a:rPr>
              <a:t>2</a:t>
            </a:r>
            <a:r>
              <a:rPr lang="en-US" altLang="zh-CN" sz="3200" b="1">
                <a:solidFill>
                  <a:srgbClr val="000066"/>
                </a:solidFill>
              </a:rPr>
              <a:t>=</a:t>
            </a:r>
            <a:r>
              <a:rPr lang="en-US" altLang="zh-CN" sz="3200" b="1" i="1">
                <a:solidFill>
                  <a:srgbClr val="000066"/>
                </a:solidFill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</a:rPr>
              <a:t>1</a:t>
            </a:r>
            <a:r>
              <a:rPr lang="en-US" altLang="zh-CN" sz="3200" b="1">
                <a:solidFill>
                  <a:srgbClr val="000066"/>
                </a:solidFill>
              </a:rPr>
              <a:t>+</a:t>
            </a:r>
            <a:r>
              <a:rPr lang="en-US" altLang="zh-CN" sz="3200" b="1" i="1">
                <a:solidFill>
                  <a:srgbClr val="000066"/>
                </a:solidFill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</a:rPr>
              <a:t>2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的边缘密度为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1116013" y="5516563"/>
          <a:ext cx="621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2743200" imgH="295351" progId="Equation.3">
                  <p:embed/>
                </p:oleObj>
              </mc:Choice>
              <mc:Fallback>
                <p:oleObj name="Equation" r:id="rId7" imgW="2743200" imgH="29535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16563"/>
                        <a:ext cx="621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  <p:bldP spid="215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68313" y="69215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sz="32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200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相互独立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endParaRPr lang="zh-CN" altLang="en-US">
              <a:solidFill>
                <a:srgbClr val="000066"/>
              </a:solidFill>
            </a:endParaRP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827088" y="1341438"/>
          <a:ext cx="73945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2857500" imgH="295351" progId="Equation.3">
                  <p:embed/>
                </p:oleObj>
              </mc:Choice>
              <mc:Fallback>
                <p:oleObj name="Equation" r:id="rId3" imgW="2857500" imgH="29535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73945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AutoShape 20"/>
          <p:cNvSpPr>
            <a:spLocks noChangeArrowheads="1"/>
          </p:cNvSpPr>
          <p:nvPr/>
        </p:nvSpPr>
        <p:spPr bwMode="auto">
          <a:xfrm>
            <a:off x="6011863" y="2565400"/>
            <a:ext cx="2667000" cy="990600"/>
          </a:xfrm>
          <a:prstGeom prst="wedgeRoundRectCallout">
            <a:avLst>
              <a:gd name="adj1" fmla="val -54644"/>
              <a:gd name="adj2" fmla="val -11153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称为两个函数的卷积或褶积</a:t>
            </a:r>
          </a:p>
        </p:txBody>
      </p:sp>
      <p:pic>
        <p:nvPicPr>
          <p:cNvPr id="14358" name="Picture 22" descr="复件 DSC_06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445125"/>
            <a:ext cx="1431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 autoUpdateAnimBg="0"/>
      <p:bldP spid="14356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270</Words>
  <Application>Microsoft Office PowerPoint</Application>
  <PresentationFormat>全屏显示(4:3)</PresentationFormat>
  <Paragraphs>39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Times New Roman</vt:lpstr>
      <vt:lpstr>宋体</vt:lpstr>
      <vt:lpstr>Arial</vt:lpstr>
      <vt:lpstr>Calibri</vt:lpstr>
      <vt:lpstr>楷体_GB2312</vt:lpstr>
      <vt:lpstr>默认设计模板</vt:lpstr>
      <vt:lpstr>Microsoft 公式 3.0</vt:lpstr>
      <vt:lpstr>MathType 5.0 Equation</vt:lpstr>
      <vt:lpstr>§1.3  随机变量的函数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sy tan</cp:lastModifiedBy>
  <cp:revision>42</cp:revision>
  <dcterms:created xsi:type="dcterms:W3CDTF">2003-08-16T06:27:43Z</dcterms:created>
  <dcterms:modified xsi:type="dcterms:W3CDTF">2017-09-13T04:58:25Z</dcterms:modified>
</cp:coreProperties>
</file>