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47511" y="1942176"/>
            <a:ext cx="4832350" cy="1014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6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Valgrind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资料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62350" y="4171603"/>
            <a:ext cx="6477000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电子科技大学</a:t>
            </a:r>
          </a:p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学院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7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/>
              <a:t>Valgrind</a:t>
            </a:r>
            <a:r>
              <a:rPr lang="zh-CN" altLang="en-US" sz="2400" dirty="0"/>
              <a:t>使用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26622" y="755073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Memcheck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10986" y="1898073"/>
            <a:ext cx="9430789" cy="4471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例一：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本例展示</a:t>
            </a:r>
            <a:r>
              <a:rPr lang="en-US" altLang="zh-CN" sz="2400" dirty="0" smtClean="0">
                <a:solidFill>
                  <a:srgbClr val="FF0000"/>
                </a:solidFill>
              </a:rPr>
              <a:t> Illegal read /write errors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Memory Leak  </a:t>
            </a:r>
          </a:p>
          <a:p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valgrind:sudo</a:t>
            </a:r>
            <a:r>
              <a:rPr lang="en-US" altLang="zh-CN" sz="2400" dirty="0" smtClean="0"/>
              <a:t> apt-get install </a:t>
            </a:r>
            <a:r>
              <a:rPr lang="en-US" altLang="zh-CN" sz="2400" dirty="0" err="1" smtClean="0"/>
              <a:t>valgrind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＃</a:t>
            </a:r>
            <a:r>
              <a:rPr lang="en-US" altLang="zh-CN" sz="1600" dirty="0" smtClean="0"/>
              <a:t>include &lt;</a:t>
            </a:r>
            <a:r>
              <a:rPr lang="en-US" altLang="zh-CN" sz="1600" dirty="0" err="1" smtClean="0"/>
              <a:t>stdlib.h</a:t>
            </a:r>
            <a:r>
              <a:rPr lang="en-US" altLang="zh-CN" sz="1600" dirty="0" smtClean="0"/>
              <a:t>&gt;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void f(void)</a:t>
            </a:r>
            <a:br>
              <a:rPr lang="en-US" altLang="zh-CN" sz="1600" dirty="0" smtClean="0"/>
            </a:br>
            <a:r>
              <a:rPr lang="en-US" altLang="zh-CN" sz="1600" dirty="0" smtClean="0"/>
              <a:t>{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* x = 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*)</a:t>
            </a:r>
            <a:r>
              <a:rPr lang="en-US" altLang="zh-CN" sz="1600" dirty="0" err="1" smtClean="0"/>
              <a:t>malloc</a:t>
            </a:r>
            <a:r>
              <a:rPr lang="en-US" altLang="zh-CN" sz="1600" dirty="0" smtClean="0"/>
              <a:t>(10 *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));</a:t>
            </a:r>
            <a:br>
              <a:rPr lang="en-US" altLang="zh-CN" sz="1600" dirty="0" smtClean="0"/>
            </a:br>
            <a:r>
              <a:rPr lang="en-US" altLang="zh-CN" sz="1600" dirty="0" smtClean="0"/>
              <a:t>	x[10] = 0; //</a:t>
            </a:r>
            <a:r>
              <a:rPr lang="zh-CN" altLang="en-US" sz="1600" dirty="0" smtClean="0"/>
              <a:t>问题</a:t>
            </a:r>
            <a:r>
              <a:rPr lang="en-US" altLang="zh-CN" sz="1600" dirty="0" smtClean="0"/>
              <a:t>1: </a:t>
            </a:r>
            <a:r>
              <a:rPr lang="zh-CN" altLang="en-US" sz="1600" dirty="0" smtClean="0"/>
              <a:t>数组下标越界</a:t>
            </a:r>
            <a:br>
              <a:rPr lang="zh-CN" altLang="en-US" sz="1600" dirty="0" smtClean="0"/>
            </a:br>
            <a:r>
              <a:rPr lang="en-US" altLang="zh-CN" sz="1600" dirty="0" smtClean="0"/>
              <a:t>} 		   //</a:t>
            </a:r>
            <a:r>
              <a:rPr lang="zh-CN" altLang="en-US" sz="1600" dirty="0" smtClean="0"/>
              <a:t>问题</a:t>
            </a:r>
            <a:r>
              <a:rPr lang="en-US" altLang="zh-CN" sz="1600" dirty="0" smtClean="0"/>
              <a:t>2: </a:t>
            </a:r>
            <a:r>
              <a:rPr lang="zh-CN" altLang="en-US" sz="1600" dirty="0" smtClean="0"/>
              <a:t>内存没有释放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main(void)</a:t>
            </a:r>
            <a:br>
              <a:rPr lang="en-US" altLang="zh-CN" sz="1600" dirty="0" smtClean="0"/>
            </a:br>
            <a:r>
              <a:rPr lang="en-US" altLang="zh-CN" sz="1600" dirty="0" smtClean="0"/>
              <a:t>{</a:t>
            </a:r>
            <a:br>
              <a:rPr lang="en-US" altLang="zh-CN" sz="1600" dirty="0" smtClean="0"/>
            </a:br>
            <a:r>
              <a:rPr lang="en-US" altLang="zh-CN" sz="1600" dirty="0" smtClean="0"/>
              <a:t>	f();</a:t>
            </a:r>
            <a:br>
              <a:rPr lang="en-US" altLang="zh-CN" sz="1600" dirty="0" smtClean="0"/>
            </a:br>
            <a:r>
              <a:rPr lang="en-US" altLang="zh-CN" sz="1600" dirty="0" smtClean="0"/>
              <a:t>	return 0;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351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/>
              <a:t>Valgrind</a:t>
            </a:r>
            <a:r>
              <a:rPr lang="zh-CN" altLang="en-US" sz="2400" dirty="0"/>
              <a:t>使用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26622" y="755073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Memcheck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752302" y="1972887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 编译程序</a:t>
            </a:r>
            <a:r>
              <a:rPr lang="en-US" altLang="zh-CN" sz="1800" dirty="0" smtClean="0"/>
              <a:t>a.cpp</a:t>
            </a:r>
            <a:br>
              <a:rPr lang="en-US" altLang="zh-CN" sz="1800" dirty="0" smtClean="0"/>
            </a:br>
            <a:r>
              <a:rPr lang="en-US" altLang="zh-CN" sz="1800" dirty="0" err="1" smtClean="0"/>
              <a:t>gcc</a:t>
            </a:r>
            <a:r>
              <a:rPr lang="en-US" altLang="zh-CN" sz="1800" dirty="0" smtClean="0"/>
              <a:t> -Wall a.cpp -g -o test</a:t>
            </a:r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 使用</a:t>
            </a:r>
            <a:r>
              <a:rPr lang="en-US" altLang="zh-CN" sz="1800" dirty="0" err="1" smtClean="0"/>
              <a:t>Valgrind</a:t>
            </a:r>
            <a:r>
              <a:rPr lang="zh-CN" altLang="en-US" sz="1800" dirty="0" smtClean="0"/>
              <a:t>检查程序</a:t>
            </a:r>
            <a:r>
              <a:rPr lang="en-US" altLang="zh-CN" sz="1800" dirty="0" smtClean="0"/>
              <a:t>BUG</a:t>
            </a:r>
            <a:br>
              <a:rPr lang="en-US" altLang="zh-CN" sz="1800" dirty="0" smtClean="0"/>
            </a:br>
            <a:r>
              <a:rPr lang="en-US" altLang="zh-CN" sz="1800" dirty="0" err="1" smtClean="0">
                <a:solidFill>
                  <a:srgbClr val="FF0000"/>
                </a:solidFill>
              </a:rPr>
              <a:t>valgrind</a:t>
            </a:r>
            <a:r>
              <a:rPr lang="en-US" altLang="zh-CN" sz="1800" dirty="0" smtClean="0">
                <a:solidFill>
                  <a:srgbClr val="FF0000"/>
                </a:solidFill>
              </a:rPr>
              <a:t> --tool=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memcheck</a:t>
            </a:r>
            <a:r>
              <a:rPr lang="en-US" altLang="zh-CN" sz="1800" dirty="0" smtClean="0">
                <a:solidFill>
                  <a:srgbClr val="FF0000"/>
                </a:solidFill>
              </a:rPr>
              <a:t> --leak-check=full ./test</a:t>
            </a: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 分析输出的调试信息</a:t>
            </a:r>
            <a:br>
              <a:rPr lang="zh-CN" altLang="en-US" sz="1800" dirty="0" smtClean="0"/>
            </a:br>
            <a:r>
              <a:rPr lang="en-US" altLang="zh-CN" sz="1800" dirty="0" smtClean="0"/>
              <a:t>==3908== </a:t>
            </a:r>
            <a:r>
              <a:rPr lang="en-US" altLang="zh-CN" sz="1800" dirty="0" err="1" smtClean="0"/>
              <a:t>Memcheck</a:t>
            </a:r>
            <a:r>
              <a:rPr lang="en-US" altLang="zh-CN" sz="1800" dirty="0" smtClean="0"/>
              <a:t>, a memory error detector.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Copyright (C) 2002-2007, and GNU </a:t>
            </a:r>
            <a:r>
              <a:rPr lang="en-US" altLang="zh-CN" sz="1800" dirty="0" err="1" smtClean="0"/>
              <a:t>GPL'd</a:t>
            </a:r>
            <a:r>
              <a:rPr lang="en-US" altLang="zh-CN" sz="1800" dirty="0" smtClean="0"/>
              <a:t>, by Julian Seward et al.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Using </a:t>
            </a:r>
            <a:r>
              <a:rPr lang="en-US" altLang="zh-CN" sz="1800" dirty="0" err="1" smtClean="0"/>
              <a:t>LibVEX</a:t>
            </a:r>
            <a:r>
              <a:rPr lang="en-US" altLang="zh-CN" sz="1800" dirty="0" smtClean="0"/>
              <a:t> rev 1732, a library for dynamic binary translation.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Copyright (C) 2004-2007, and GNU </a:t>
            </a:r>
            <a:r>
              <a:rPr lang="en-US" altLang="zh-CN" sz="1800" dirty="0" err="1" smtClean="0"/>
              <a:t>GPL'd</a:t>
            </a:r>
            <a:r>
              <a:rPr lang="en-US" altLang="zh-CN" sz="1800" dirty="0" smtClean="0"/>
              <a:t>, by </a:t>
            </a:r>
            <a:r>
              <a:rPr lang="en-US" altLang="zh-CN" sz="1800" dirty="0" err="1" smtClean="0"/>
              <a:t>OpenWorks</a:t>
            </a:r>
            <a:r>
              <a:rPr lang="en-US" altLang="zh-CN" sz="1800" dirty="0" smtClean="0"/>
              <a:t> LLP.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Using valgrind-3.2.3, a dynamic binary instrumentation framework.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Copyright (C) 2000-2007, and GNU </a:t>
            </a:r>
            <a:r>
              <a:rPr lang="en-US" altLang="zh-CN" sz="1800" dirty="0" err="1" smtClean="0"/>
              <a:t>GPL'd</a:t>
            </a:r>
            <a:r>
              <a:rPr lang="en-US" altLang="zh-CN" sz="1800" dirty="0" smtClean="0"/>
              <a:t>, by Julian Seward et al.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For more details, rerun with: -v</a:t>
            </a:r>
            <a:br>
              <a:rPr lang="en-US" altLang="zh-CN" sz="1800" dirty="0" smtClean="0"/>
            </a:br>
            <a:r>
              <a:rPr lang="en-US" altLang="zh-CN" sz="1800" dirty="0" smtClean="0"/>
              <a:t>==3908== </a:t>
            </a:r>
            <a:br>
              <a:rPr lang="en-US" altLang="zh-CN" sz="1800" dirty="0" smtClean="0"/>
            </a:br>
            <a:r>
              <a:rPr lang="en-US" altLang="zh-CN" sz="1800" dirty="0" smtClean="0"/>
              <a:t>--3908-- DWARF2 CFI reader: unhandled CFI instruction 0:50</a:t>
            </a:r>
            <a:br>
              <a:rPr lang="en-US" altLang="zh-CN" sz="1800" dirty="0" smtClean="0"/>
            </a:br>
            <a:r>
              <a:rPr lang="en-US" altLang="zh-CN" sz="1800" dirty="0" smtClean="0"/>
              <a:t>--3908-- DWARF2 CFI reader: unhandled CFI instruction 0:50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6299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" y="2211186"/>
            <a:ext cx="4457700" cy="2371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10" y="1895302"/>
            <a:ext cx="5241243" cy="46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1783080" y="69827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331923" y="1841270"/>
            <a:ext cx="7772400" cy="5156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 err="1" smtClean="0"/>
              <a:t>Valgrind</a:t>
            </a:r>
            <a:r>
              <a:rPr lang="zh-CN" altLang="en-US" sz="3200" dirty="0" smtClean="0"/>
              <a:t>简介</a:t>
            </a:r>
            <a:endParaRPr lang="en-US" altLang="zh-CN" sz="32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标准工具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工作原理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主要工具简介</a:t>
            </a:r>
            <a:endParaRPr lang="en-US" altLang="zh-CN" sz="2400" dirty="0" smtClean="0"/>
          </a:p>
          <a:p>
            <a:pPr lvl="1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 err="1" smtClean="0"/>
              <a:t>Valgrind</a:t>
            </a:r>
            <a:r>
              <a:rPr lang="zh-CN" altLang="en-US" sz="3200" dirty="0" smtClean="0"/>
              <a:t>使用</a:t>
            </a:r>
            <a:endParaRPr lang="en-US" altLang="zh-CN" sz="32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命令规则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 err="1" smtClean="0"/>
              <a:t>Memcheck</a:t>
            </a:r>
            <a:r>
              <a:rPr lang="zh-CN" altLang="en-US" sz="2400" dirty="0" smtClean="0"/>
              <a:t>的使用方法及实例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 err="1" smtClean="0"/>
              <a:t>Cachegrind</a:t>
            </a:r>
            <a:r>
              <a:rPr lang="zh-CN" altLang="en-US" sz="2400" dirty="0" smtClean="0"/>
              <a:t>的使用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 err="1" smtClean="0"/>
              <a:t>Callgrind</a:t>
            </a:r>
            <a:r>
              <a:rPr lang="zh-CN" altLang="en-US" sz="2400" dirty="0" smtClean="0"/>
              <a:t>的使用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其他工具的使用</a:t>
            </a:r>
            <a:endParaRPr lang="en-US" altLang="zh-CN" sz="2400" dirty="0" smtClean="0"/>
          </a:p>
          <a:p>
            <a:pPr marL="1543050" lvl="3">
              <a:buClr>
                <a:srgbClr val="FF0000"/>
              </a:buClr>
              <a:buSzPct val="60000"/>
              <a:buFontTx/>
              <a:buNone/>
            </a:pPr>
            <a:endParaRPr lang="en-US" altLang="zh-CN" sz="2400" dirty="0" smtClean="0"/>
          </a:p>
          <a:p>
            <a:pPr>
              <a:buClr>
                <a:srgbClr val="FF0000"/>
              </a:buClr>
              <a:buSzPct val="60000"/>
            </a:pPr>
            <a:endParaRPr lang="zh-CN" altLang="en-US" sz="3600" dirty="0" smtClean="0"/>
          </a:p>
          <a:p>
            <a:pPr>
              <a:buClr>
                <a:srgbClr val="FF0000"/>
              </a:buClr>
              <a:buSzPct val="60000"/>
            </a:pPr>
            <a:endParaRPr lang="zh-CN" altLang="en-US" dirty="0" smtClean="0"/>
          </a:p>
          <a:p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90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简介</a:t>
            </a: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1500448" y="842356"/>
            <a:ext cx="77724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697480" y="196734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是一款用于内存调试、内存泄漏检测及性能分析的软件开发工具。</a:t>
            </a:r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这个名字取自北欧神话中英灵殿的入口。</a:t>
            </a:r>
          </a:p>
          <a:p>
            <a:r>
              <a:rPr lang="zh-CN" altLang="en-US" sz="2400" dirty="0" smtClean="0"/>
              <a:t>　　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的最初作者是</a:t>
            </a:r>
            <a:r>
              <a:rPr lang="en-US" altLang="zh-CN" sz="2400" dirty="0" smtClean="0"/>
              <a:t>Julian Seward</a:t>
            </a:r>
            <a:r>
              <a:rPr lang="zh-CN" altLang="en-US" sz="2400" dirty="0" smtClean="0"/>
              <a:t>，他于</a:t>
            </a:r>
            <a:r>
              <a:rPr lang="en-US" altLang="zh-CN" sz="2400" dirty="0" smtClean="0"/>
              <a:t>2006</a:t>
            </a:r>
            <a:r>
              <a:rPr lang="zh-CN" altLang="en-US" sz="2400" dirty="0" smtClean="0"/>
              <a:t>年由于在开发</a:t>
            </a:r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上的工作获得了第二届</a:t>
            </a:r>
            <a:r>
              <a:rPr lang="en-US" altLang="zh-CN" sz="2400" dirty="0" smtClean="0"/>
              <a:t>Google-O'Reilly</a:t>
            </a:r>
            <a:r>
              <a:rPr lang="zh-CN" altLang="en-US" sz="2400" dirty="0" smtClean="0"/>
              <a:t>开源代码奖。</a:t>
            </a:r>
          </a:p>
          <a:p>
            <a:r>
              <a:rPr lang="zh-CN" altLang="en-US" sz="2400" dirty="0" smtClean="0"/>
              <a:t>　　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遵守</a:t>
            </a:r>
            <a:r>
              <a:rPr lang="en-US" altLang="zh-CN" sz="2400" dirty="0" smtClean="0"/>
              <a:t>GNU</a:t>
            </a:r>
            <a:r>
              <a:rPr lang="zh-CN" altLang="en-US" sz="2400" dirty="0" smtClean="0"/>
              <a:t>通用公共许可证条款，是一款自由软件。支持</a:t>
            </a:r>
            <a:r>
              <a:rPr lang="en-US" altLang="zh-CN" sz="2400" dirty="0" smtClean="0"/>
              <a:t>x86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x86-64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PowerPC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273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简介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5059" y="780011"/>
            <a:ext cx="7772400" cy="1143000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标准工具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032462" y="1923011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mtClean="0"/>
              <a:t>Memcheck</a:t>
            </a:r>
          </a:p>
          <a:p>
            <a:pPr>
              <a:buFontTx/>
              <a:buChar char="•"/>
            </a:pPr>
            <a:r>
              <a:rPr lang="en-US" altLang="zh-CN" smtClean="0"/>
              <a:t>Cachegrind </a:t>
            </a:r>
          </a:p>
          <a:p>
            <a:pPr>
              <a:buFontTx/>
              <a:buChar char="•"/>
            </a:pPr>
            <a:r>
              <a:rPr lang="en-US" altLang="zh-CN" smtClean="0"/>
              <a:t>Callgrind</a:t>
            </a:r>
          </a:p>
          <a:p>
            <a:pPr>
              <a:buFontTx/>
              <a:buChar char="•"/>
            </a:pPr>
            <a:r>
              <a:rPr lang="en-US" altLang="zh-CN" smtClean="0"/>
              <a:t>Massif</a:t>
            </a:r>
          </a:p>
          <a:p>
            <a:pPr>
              <a:buFontTx/>
              <a:buChar char="•"/>
            </a:pPr>
            <a:r>
              <a:rPr lang="en-US" altLang="zh-CN" smtClean="0"/>
              <a:t>Helgrind </a:t>
            </a:r>
          </a:p>
          <a:p>
            <a:pPr>
              <a:buFontTx/>
              <a:buChar char="•"/>
            </a:pPr>
            <a:r>
              <a:rPr lang="en-US" altLang="zh-CN" smtClean="0"/>
              <a:t>DRD </a:t>
            </a:r>
          </a:p>
          <a:p>
            <a:pPr>
              <a:buFontTx/>
              <a:buChar char="•"/>
            </a:pPr>
            <a:r>
              <a:rPr lang="en-US" altLang="zh-CN" smtClean="0"/>
              <a:t>Ptrcheck </a:t>
            </a:r>
          </a:p>
          <a:p>
            <a:pPr>
              <a:buFontTx/>
              <a:buChar char="•"/>
            </a:pPr>
            <a:r>
              <a:rPr lang="en-US" altLang="zh-CN" smtClean="0"/>
              <a:t>BBV</a:t>
            </a:r>
          </a:p>
          <a:p>
            <a:endParaRPr lang="zh-CN" altLang="en-US" smtClean="0"/>
          </a:p>
          <a:p>
            <a:pPr>
              <a:buFontTx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172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简介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5058" y="875607"/>
            <a:ext cx="77724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主要工具简介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916083" y="2114203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2400" b="1" dirty="0" err="1" smtClean="0"/>
              <a:t>Memcheck</a:t>
            </a:r>
            <a:r>
              <a:rPr lang="en-US" altLang="zh-CN" sz="2400" b="1" dirty="0" smtClean="0"/>
              <a:t> 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内存错误检测工具，</a:t>
            </a:r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默认使用。</a:t>
            </a:r>
            <a:endParaRPr lang="en-US" altLang="zh-CN" sz="2400" dirty="0" smtClean="0"/>
          </a:p>
          <a:p>
            <a:pPr>
              <a:buFontTx/>
              <a:buChar char="•"/>
            </a:pPr>
            <a:endParaRPr lang="en-US" altLang="zh-CN" sz="2400" dirty="0" smtClean="0"/>
          </a:p>
          <a:p>
            <a:pPr>
              <a:buFontTx/>
              <a:buChar char="•"/>
            </a:pPr>
            <a:r>
              <a:rPr lang="en-US" altLang="zh-CN" sz="2400" b="1" dirty="0" err="1" smtClean="0"/>
              <a:t>Cachegrind</a:t>
            </a:r>
            <a:r>
              <a:rPr lang="en-US" altLang="zh-CN" sz="2400" b="1" dirty="0" smtClean="0"/>
              <a:t> 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模拟 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中的一级缓存</a:t>
            </a:r>
            <a:r>
              <a:rPr lang="en-US" altLang="zh-CN" sz="2400" dirty="0" smtClean="0"/>
              <a:t>I1,D1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二级缓存，能够精确地指出程序中 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的丢失和命中。如果需要，它还能够为我们提供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丢失次数，内存引用次数，以及每行代码，每个函数，每个模块，整个程序产生的指令数。这对优化程序有很大的帮助。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Tx/>
              <a:buChar char="•"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419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/>
              <a:t>Valgrind</a:t>
            </a:r>
            <a:r>
              <a:rPr lang="zh-CN" altLang="en-US" sz="2400" dirty="0" smtClean="0"/>
              <a:t>简介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5058" y="875607"/>
            <a:ext cx="77724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主要工具简介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2040775" y="2018607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2400" smtClean="0"/>
              <a:t>Callgrind </a:t>
            </a:r>
            <a:r>
              <a:rPr lang="zh-CN" altLang="en-US" sz="2400" smtClean="0"/>
              <a:t>：收集程序运行时的一些数据，函数调用关系等信息，还可以有选择地进行</a:t>
            </a:r>
            <a:r>
              <a:rPr lang="en-US" altLang="zh-CN" sz="2400" smtClean="0"/>
              <a:t>cache </a:t>
            </a:r>
            <a:r>
              <a:rPr lang="zh-CN" altLang="en-US" sz="2400" smtClean="0"/>
              <a:t>模拟。</a:t>
            </a:r>
            <a:endParaRPr lang="en-US" altLang="zh-CN" sz="2400" smtClean="0"/>
          </a:p>
          <a:p>
            <a:pPr>
              <a:buFontTx/>
              <a:buChar char="•"/>
            </a:pPr>
            <a:endParaRPr lang="en-US" altLang="zh-CN" sz="2400" smtClean="0"/>
          </a:p>
          <a:p>
            <a:pPr>
              <a:buFontTx/>
              <a:buChar char="•"/>
            </a:pPr>
            <a:r>
              <a:rPr lang="en-US" altLang="zh-CN" sz="2400" smtClean="0"/>
              <a:t>Helgrind</a:t>
            </a:r>
            <a:r>
              <a:rPr lang="zh-CN" altLang="en-US" sz="2400" smtClean="0"/>
              <a:t>：主要用来检查多线程程序中出现的竞争问题。</a:t>
            </a:r>
            <a:r>
              <a:rPr lang="en-US" altLang="zh-CN" sz="2400" smtClean="0"/>
              <a:t>Helgrind </a:t>
            </a:r>
            <a:r>
              <a:rPr lang="zh-CN" altLang="en-US" sz="2400" smtClean="0"/>
              <a:t>寻找内存中被多个线程访问，而又没有一贯加锁的区域，这些区域往往是线程之间失去同步的地方，而且会导致难以发掘的错误。</a:t>
            </a:r>
            <a:r>
              <a:rPr lang="en-US" altLang="zh-CN" sz="2400" smtClean="0"/>
              <a:t>Helgrind</a:t>
            </a:r>
            <a:r>
              <a:rPr lang="zh-CN" altLang="en-US" sz="2400" smtClean="0"/>
              <a:t>实现了名为” </a:t>
            </a:r>
            <a:r>
              <a:rPr lang="en-US" altLang="zh-CN" sz="2400" smtClean="0"/>
              <a:t>Eraser” </a:t>
            </a:r>
            <a:r>
              <a:rPr lang="zh-CN" altLang="en-US" sz="2400" smtClean="0"/>
              <a:t>的竞争检测算法，并做了进一步改进，减少了报告错误的次数。</a:t>
            </a:r>
            <a:endParaRPr lang="en-US" altLang="zh-CN" sz="2400" smtClean="0"/>
          </a:p>
          <a:p>
            <a:pPr>
              <a:buFontTx/>
              <a:buChar char="•"/>
            </a:pPr>
            <a:endParaRPr lang="en-US" altLang="zh-CN" sz="2400" smtClean="0"/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48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/>
              <a:t>Valgrind</a:t>
            </a:r>
            <a:r>
              <a:rPr lang="zh-CN" altLang="en-US" sz="2400" dirty="0"/>
              <a:t>使用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93618" y="755073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r>
              <a:rPr lang="zh-CN" altLang="en-US" dirty="0" smtClean="0">
                <a:solidFill>
                  <a:srgbClr val="FF0000"/>
                </a:solidFill>
              </a:rPr>
              <a:t>命令规则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794539" y="1898073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smtClean="0"/>
              <a:t>适用于</a:t>
            </a:r>
            <a:r>
              <a:rPr lang="en-US" altLang="zh-CN" sz="2400" smtClean="0"/>
              <a:t>Memcheck</a:t>
            </a:r>
            <a:r>
              <a:rPr lang="zh-CN" altLang="en-US" sz="2400" smtClean="0"/>
              <a:t>工具的相关选项：</a:t>
            </a:r>
          </a:p>
          <a:p>
            <a:pPr lvl="1"/>
            <a:r>
              <a:rPr lang="en-US" altLang="zh-CN" sz="2000" smtClean="0">
                <a:solidFill>
                  <a:srgbClr val="FF0000"/>
                </a:solidFill>
              </a:rPr>
              <a:t>-leak-check=no|summary|full </a:t>
            </a:r>
          </a:p>
          <a:p>
            <a:pPr lvl="1">
              <a:buFontTx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</a:t>
            </a:r>
            <a:r>
              <a:rPr lang="zh-CN" altLang="en-US" sz="2000" smtClean="0">
                <a:solidFill>
                  <a:srgbClr val="FF0000"/>
                </a:solidFill>
              </a:rPr>
              <a:t>要求对</a:t>
            </a:r>
            <a:r>
              <a:rPr lang="en-US" altLang="zh-CN" sz="2000" smtClean="0">
                <a:solidFill>
                  <a:srgbClr val="FF0000"/>
                </a:solidFill>
              </a:rPr>
              <a:t>leak</a:t>
            </a:r>
            <a:r>
              <a:rPr lang="zh-CN" altLang="en-US" sz="2000" smtClean="0">
                <a:solidFill>
                  <a:srgbClr val="FF0000"/>
                </a:solidFill>
              </a:rPr>
              <a:t>给出详细信息</a:t>
            </a:r>
            <a:r>
              <a:rPr lang="en-US" altLang="zh-CN" sz="2000" smtClean="0">
                <a:solidFill>
                  <a:srgbClr val="FF0000"/>
                </a:solidFill>
              </a:rPr>
              <a:t>? [summary]</a:t>
            </a:r>
          </a:p>
          <a:p>
            <a:pPr lvl="1"/>
            <a:r>
              <a:rPr lang="en-US" altLang="zh-CN" sz="2000" smtClean="0"/>
              <a:t>-leak-resolution=low|med|high </a:t>
            </a:r>
          </a:p>
          <a:p>
            <a:pPr lvl="1">
              <a:buFontTx/>
              <a:buNone/>
            </a:pPr>
            <a:r>
              <a:rPr lang="en-US" altLang="zh-CN" sz="2000" smtClean="0"/>
              <a:t>	how much bt merging in leak check [low]</a:t>
            </a:r>
          </a:p>
          <a:p>
            <a:pPr lvl="1"/>
            <a:r>
              <a:rPr lang="en-US" altLang="zh-CN" sz="2000" smtClean="0"/>
              <a:t>-show-reachable=no|yes</a:t>
            </a:r>
          </a:p>
          <a:p>
            <a:pPr lvl="1">
              <a:buFontTx/>
              <a:buNone/>
            </a:pPr>
            <a:r>
              <a:rPr lang="en-US" altLang="zh-CN" sz="2000" smtClean="0"/>
              <a:t> 	show reachable blocks in leak check? [no]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2568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/>
              <a:t>Valgrind</a:t>
            </a:r>
            <a:r>
              <a:rPr lang="zh-CN" altLang="en-US" sz="2400" dirty="0"/>
              <a:t>使用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26622" y="755073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Memcheck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>
          <a:xfrm>
            <a:off x="1651664" y="1989513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Memcheck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工具主要检查下面的程序错误：</a:t>
            </a:r>
            <a:endParaRPr lang="en-US" altLang="zh-CN" sz="2000" dirty="0" smtClean="0"/>
          </a:p>
          <a:p>
            <a:pPr>
              <a:buFontTx/>
              <a:buChar char="•"/>
            </a:pPr>
            <a:r>
              <a:rPr lang="zh-CN" altLang="en-US" sz="2000" dirty="0" smtClean="0"/>
              <a:t>使用未初始化的内存 </a:t>
            </a:r>
            <a:r>
              <a:rPr lang="en-US" altLang="zh-CN" sz="2000" dirty="0" smtClean="0"/>
              <a:t>(Use of </a:t>
            </a:r>
            <a:r>
              <a:rPr lang="en-US" altLang="zh-CN" sz="2000" dirty="0" err="1" smtClean="0"/>
              <a:t>uninitialised</a:t>
            </a:r>
            <a:r>
              <a:rPr lang="en-US" altLang="zh-CN" sz="2000" dirty="0" smtClean="0"/>
              <a:t> memory)</a:t>
            </a:r>
          </a:p>
          <a:p>
            <a:pPr>
              <a:buFontTx/>
              <a:buChar char="•"/>
            </a:pPr>
            <a:r>
              <a:rPr lang="zh-CN" altLang="en-US" sz="2000" dirty="0" smtClean="0"/>
              <a:t>使用已经释放了的内存 </a:t>
            </a:r>
            <a:r>
              <a:rPr lang="en-US" altLang="zh-CN" sz="2000" dirty="0" smtClean="0"/>
              <a:t>(Reading/writing memory after it has been </a:t>
            </a:r>
            <a:r>
              <a:rPr lang="en-US" altLang="zh-CN" sz="2000" dirty="0" err="1" smtClean="0"/>
              <a:t>free’d</a:t>
            </a:r>
            <a:r>
              <a:rPr lang="en-US" altLang="zh-CN" sz="2000" dirty="0" smtClean="0"/>
              <a:t>)</a:t>
            </a:r>
          </a:p>
          <a:p>
            <a:pPr>
              <a:buFontTx/>
              <a:buChar char="•"/>
            </a:pPr>
            <a:r>
              <a:rPr lang="zh-CN" altLang="en-US" sz="2000" dirty="0" smtClean="0"/>
              <a:t>使用超过 </a:t>
            </a:r>
            <a:r>
              <a:rPr lang="en-US" altLang="zh-CN" sz="2000" dirty="0" err="1" smtClean="0"/>
              <a:t>malloc</a:t>
            </a:r>
            <a:r>
              <a:rPr lang="zh-CN" altLang="en-US" sz="2000" dirty="0" smtClean="0"/>
              <a:t>分配的内存空间</a:t>
            </a:r>
            <a:r>
              <a:rPr lang="en-US" altLang="zh-CN" sz="2000" dirty="0" smtClean="0"/>
              <a:t>(Reading/writing off the end of </a:t>
            </a:r>
            <a:r>
              <a:rPr lang="en-US" altLang="zh-CN" sz="2000" dirty="0" err="1" smtClean="0"/>
              <a:t>malloc’d</a:t>
            </a:r>
            <a:r>
              <a:rPr lang="en-US" altLang="zh-CN" sz="2000" dirty="0" smtClean="0"/>
              <a:t> blocks)</a:t>
            </a:r>
          </a:p>
          <a:p>
            <a:pPr>
              <a:buFontTx/>
              <a:buChar char="•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1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5680739" y="115887"/>
            <a:ext cx="3743325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/>
              <a:t>Valgrind</a:t>
            </a:r>
            <a:r>
              <a:rPr lang="zh-CN" altLang="en-US" sz="2400" dirty="0"/>
              <a:t>使用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26622" y="755073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Memcheck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1794539" y="1972887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Memcheck </a:t>
            </a:r>
            <a:r>
              <a:rPr lang="zh-CN" altLang="en-US" sz="2400" smtClean="0"/>
              <a:t>工具主要检查下面的程序错误：</a:t>
            </a:r>
            <a:endParaRPr lang="zh-CN" altLang="en-US" smtClean="0"/>
          </a:p>
          <a:p>
            <a:pPr>
              <a:buFontTx/>
              <a:buChar char="•"/>
            </a:pPr>
            <a:endParaRPr lang="en-US" altLang="zh-CN" sz="2000" smtClean="0"/>
          </a:p>
          <a:p>
            <a:pPr>
              <a:buFontTx/>
              <a:buChar char="•"/>
            </a:pPr>
            <a:r>
              <a:rPr lang="zh-CN" altLang="en-US" sz="2000" smtClean="0"/>
              <a:t>对堆栈的非法访问 </a:t>
            </a:r>
            <a:r>
              <a:rPr lang="en-US" altLang="zh-CN" sz="2000" smtClean="0"/>
              <a:t>(Reading/writing inappropriate areas on the stack)</a:t>
            </a:r>
          </a:p>
          <a:p>
            <a:pPr>
              <a:buFontTx/>
              <a:buChar char="•"/>
            </a:pPr>
            <a:r>
              <a:rPr lang="zh-CN" altLang="en-US" sz="2000" smtClean="0"/>
              <a:t>申请的空间是否有释放 </a:t>
            </a:r>
            <a:r>
              <a:rPr lang="en-US" altLang="zh-CN" sz="2000" smtClean="0"/>
              <a:t>(Memory leaks – where pointers to malloc’d blocks are lost forever)</a:t>
            </a:r>
          </a:p>
          <a:p>
            <a:pPr>
              <a:buFontTx/>
              <a:buChar char="•"/>
            </a:pPr>
            <a:r>
              <a:rPr lang="en-US" altLang="zh-CN" sz="2000" smtClean="0"/>
              <a:t>malloc/free/new/delete</a:t>
            </a:r>
            <a:r>
              <a:rPr lang="zh-CN" altLang="en-US" sz="2000" smtClean="0"/>
              <a:t>申请和释放内存的匹配</a:t>
            </a:r>
            <a:r>
              <a:rPr lang="en-US" altLang="zh-CN" sz="2000" smtClean="0"/>
              <a:t>(Mismatched use of malloc/new/new [] vs free/delete/delete [])</a:t>
            </a:r>
          </a:p>
          <a:p>
            <a:pPr>
              <a:buFontTx/>
              <a:buChar char="•"/>
            </a:pPr>
            <a:r>
              <a:rPr lang="en-US" altLang="zh-CN" sz="2000" smtClean="0"/>
              <a:t>src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dst</a:t>
            </a:r>
            <a:r>
              <a:rPr lang="zh-CN" altLang="en-US" sz="2000" smtClean="0"/>
              <a:t>的重叠</a:t>
            </a:r>
            <a:r>
              <a:rPr lang="en-US" altLang="zh-CN" sz="2000" smtClean="0"/>
              <a:t>(Overlapping src and dst pointers in memcpy() and related functions)</a:t>
            </a:r>
            <a:endParaRPr lang="en-US" altLang="zh-CN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99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226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楷体_GB2312</vt:lpstr>
      <vt:lpstr>Arial</vt:lpstr>
      <vt:lpstr>Wingdings</vt:lpstr>
      <vt:lpstr>Office 主题​​</vt:lpstr>
      <vt:lpstr>PowerPoint 演示文稿</vt:lpstr>
      <vt:lpstr>目录</vt:lpstr>
      <vt:lpstr>概述</vt:lpstr>
      <vt:lpstr> 标准工具</vt:lpstr>
      <vt:lpstr>主要工具简介</vt:lpstr>
      <vt:lpstr>主要工具简介</vt:lpstr>
      <vt:lpstr>PowerPoint 演示文稿</vt:lpstr>
      <vt:lpstr>Memcheck使用</vt:lpstr>
      <vt:lpstr>Memcheck使用</vt:lpstr>
      <vt:lpstr>Memcheck使用</vt:lpstr>
      <vt:lpstr>Memcheck使用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筱翔</dc:creator>
  <cp:lastModifiedBy>Du Jie</cp:lastModifiedBy>
  <cp:revision>15</cp:revision>
  <dcterms:created xsi:type="dcterms:W3CDTF">2018-10-19T02:17:06Z</dcterms:created>
  <dcterms:modified xsi:type="dcterms:W3CDTF">2018-11-09T10:39:09Z</dcterms:modified>
</cp:coreProperties>
</file>