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66" r:id="rId4"/>
    <p:sldId id="267" r:id="rId5"/>
    <p:sldId id="268" r:id="rId6"/>
    <p:sldId id="269" r:id="rId7"/>
    <p:sldId id="270" r:id="rId8"/>
    <p:sldId id="271" r:id="rId9"/>
    <p:sldId id="272" r:id="rId10"/>
    <p:sldId id="273" r:id="rId11"/>
    <p:sldId id="287" r:id="rId12"/>
    <p:sldId id="289" r:id="rId13"/>
    <p:sldId id="290" r:id="rId14"/>
    <p:sldId id="291" r:id="rId15"/>
    <p:sldId id="292" r:id="rId16"/>
    <p:sldId id="293" r:id="rId17"/>
    <p:sldId id="294" r:id="rId18"/>
    <p:sldId id="295" r:id="rId19"/>
    <p:sldId id="360"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316" r:id="rId41"/>
    <p:sldId id="317" r:id="rId42"/>
    <p:sldId id="318" r:id="rId43"/>
    <p:sldId id="319" r:id="rId44"/>
    <p:sldId id="320" r:id="rId45"/>
    <p:sldId id="321" r:id="rId46"/>
    <p:sldId id="322" r:id="rId47"/>
    <p:sldId id="323" r:id="rId48"/>
    <p:sldId id="324" r:id="rId49"/>
    <p:sldId id="325" r:id="rId50"/>
    <p:sldId id="326" r:id="rId51"/>
    <p:sldId id="327" r:id="rId52"/>
    <p:sldId id="328" r:id="rId53"/>
    <p:sldId id="329" r:id="rId54"/>
    <p:sldId id="330" r:id="rId55"/>
    <p:sldId id="331" r:id="rId56"/>
    <p:sldId id="332" r:id="rId57"/>
    <p:sldId id="333" r:id="rId58"/>
    <p:sldId id="334" r:id="rId59"/>
    <p:sldId id="335" r:id="rId60"/>
    <p:sldId id="336" r:id="rId61"/>
    <p:sldId id="337" r:id="rId62"/>
    <p:sldId id="338" r:id="rId63"/>
    <p:sldId id="339" r:id="rId64"/>
    <p:sldId id="340" r:id="rId65"/>
    <p:sldId id="341" r:id="rId66"/>
    <p:sldId id="342" r:id="rId67"/>
    <p:sldId id="343" r:id="rId68"/>
    <p:sldId id="344" r:id="rId69"/>
    <p:sldId id="345" r:id="rId70"/>
    <p:sldId id="346" r:id="rId71"/>
    <p:sldId id="347" r:id="rId72"/>
    <p:sldId id="348" r:id="rId73"/>
    <p:sldId id="349" r:id="rId74"/>
    <p:sldId id="350" r:id="rId75"/>
    <p:sldId id="351" r:id="rId76"/>
    <p:sldId id="352" r:id="rId77"/>
    <p:sldId id="353" r:id="rId78"/>
    <p:sldId id="354" r:id="rId79"/>
    <p:sldId id="355" r:id="rId80"/>
    <p:sldId id="262" r:id="rId81"/>
    <p:sldId id="263" r:id="rId82"/>
    <p:sldId id="356" r:id="rId83"/>
    <p:sldId id="363" r:id="rId84"/>
    <p:sldId id="362" r:id="rId85"/>
    <p:sldId id="361" r:id="rId86"/>
    <p:sldId id="358" r:id="rId8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3" userDrawn="1">
          <p15:clr>
            <a:srgbClr val="A4A3A4"/>
          </p15:clr>
        </p15:guide>
        <p15:guide id="2" pos="130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陈佳明" initials="陈佳明" lastIdx="0" clrIdx="0">
    <p:extLst>
      <p:ext uri="{19B8F6BF-5375-455C-9EA6-DF929625EA0E}">
        <p15:presenceInfo xmlns:p15="http://schemas.microsoft.com/office/powerpoint/2012/main" userId="21e13a1ec27247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2"/>
      </p:cViewPr>
      <p:guideLst>
        <p:guide orient="horz" pos="2273"/>
        <p:guide pos="130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34985AAF-77B2-4E28-ABB3-015C78E8F6EC}" type="datetimeFigureOut">
              <a:rPr lang="zh-CN" altLang="en-US" smtClean="0"/>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9DA5FA-94F6-4DC9-8919-981A3CF4CC72}" type="slidenum">
              <a:rPr lang="zh-CN" altLang="en-US" smtClean="0"/>
              <a:t>‹#›</a:t>
            </a:fld>
            <a:endParaRPr lang="zh-CN" altLang="en-US"/>
          </a:p>
        </p:txBody>
      </p:sp>
    </p:spTree>
    <p:extLst>
      <p:ext uri="{BB962C8B-B14F-4D97-AF65-F5344CB8AC3E}">
        <p14:creationId xmlns:p14="http://schemas.microsoft.com/office/powerpoint/2010/main" val="3350770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4985AAF-77B2-4E28-ABB3-015C78E8F6EC}" type="datetimeFigureOut">
              <a:rPr lang="zh-CN" altLang="en-US" smtClean="0"/>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9DA5FA-94F6-4DC9-8919-981A3CF4CC72}" type="slidenum">
              <a:rPr lang="zh-CN" altLang="en-US" smtClean="0"/>
              <a:t>‹#›</a:t>
            </a:fld>
            <a:endParaRPr lang="zh-CN" altLang="en-US"/>
          </a:p>
        </p:txBody>
      </p:sp>
    </p:spTree>
    <p:extLst>
      <p:ext uri="{BB962C8B-B14F-4D97-AF65-F5344CB8AC3E}">
        <p14:creationId xmlns:p14="http://schemas.microsoft.com/office/powerpoint/2010/main" val="592437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4985AAF-77B2-4E28-ABB3-015C78E8F6EC}" type="datetimeFigureOut">
              <a:rPr lang="zh-CN" altLang="en-US" smtClean="0"/>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9DA5FA-94F6-4DC9-8919-981A3CF4CC72}" type="slidenum">
              <a:rPr lang="zh-CN" altLang="en-US" smtClean="0"/>
              <a:t>‹#›</a:t>
            </a:fld>
            <a:endParaRPr lang="zh-CN" altLang="en-US"/>
          </a:p>
        </p:txBody>
      </p:sp>
    </p:spTree>
    <p:extLst>
      <p:ext uri="{BB962C8B-B14F-4D97-AF65-F5344CB8AC3E}">
        <p14:creationId xmlns:p14="http://schemas.microsoft.com/office/powerpoint/2010/main" val="4034595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空白_2">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46D53FA-09FD-43CE-9E04-B5276DE8729D}" type="datetimeFigureOut">
              <a:rPr lang="zh-CN" altLang="en-US" smtClean="0"/>
              <a:t>2018/11/9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0D3D2D-6384-4D06-BB3A-B80D755B16A5}" type="slidenum">
              <a:rPr lang="zh-CN" altLang="en-US" smtClean="0"/>
              <a:t>‹#›</a:t>
            </a:fld>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08675" y="54992"/>
            <a:ext cx="1213338" cy="997744"/>
          </a:xfrm>
          <a:prstGeom prst="rect">
            <a:avLst/>
          </a:prstGeom>
        </p:spPr>
      </p:pic>
      <p:pic>
        <p:nvPicPr>
          <p:cNvPr id="7" name="Picture 5" descr="F:\百度云\logo.png"/>
          <p:cNvPicPr>
            <a:picLocks noChangeAspect="1" noChangeArrowheads="1"/>
          </p:cNvPicPr>
          <p:nvPr userDrawn="1"/>
        </p:nvPicPr>
        <p:blipFill>
          <a:blip r:embed="rId3" cstate="print"/>
          <a:srcRect/>
          <a:stretch>
            <a:fillRect/>
          </a:stretch>
        </p:blipFill>
        <p:spPr bwMode="auto">
          <a:xfrm>
            <a:off x="151793" y="156552"/>
            <a:ext cx="2736219" cy="624255"/>
          </a:xfrm>
          <a:prstGeom prst="rect">
            <a:avLst/>
          </a:prstGeom>
          <a:noFill/>
          <a:ln w="9525">
            <a:noFill/>
            <a:miter lim="800000"/>
            <a:headEnd/>
            <a:tailEnd/>
          </a:ln>
        </p:spPr>
      </p:pic>
    </p:spTree>
    <p:extLst>
      <p:ext uri="{BB962C8B-B14F-4D97-AF65-F5344CB8AC3E}">
        <p14:creationId xmlns:p14="http://schemas.microsoft.com/office/powerpoint/2010/main" val="1091912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4985AAF-77B2-4E28-ABB3-015C78E8F6EC}" type="datetimeFigureOut">
              <a:rPr lang="zh-CN" altLang="en-US" smtClean="0"/>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9DA5FA-94F6-4DC9-8919-981A3CF4CC72}" type="slidenum">
              <a:rPr lang="zh-CN" altLang="en-US" smtClean="0"/>
              <a:t>‹#›</a:t>
            </a:fld>
            <a:endParaRPr lang="zh-CN" altLang="en-US"/>
          </a:p>
        </p:txBody>
      </p:sp>
    </p:spTree>
    <p:extLst>
      <p:ext uri="{BB962C8B-B14F-4D97-AF65-F5344CB8AC3E}">
        <p14:creationId xmlns:p14="http://schemas.microsoft.com/office/powerpoint/2010/main" val="1071657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34985AAF-77B2-4E28-ABB3-015C78E8F6EC}" type="datetimeFigureOut">
              <a:rPr lang="zh-CN" altLang="en-US" smtClean="0"/>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9DA5FA-94F6-4DC9-8919-981A3CF4CC72}" type="slidenum">
              <a:rPr lang="zh-CN" altLang="en-US" smtClean="0"/>
              <a:t>‹#›</a:t>
            </a:fld>
            <a:endParaRPr lang="zh-CN" altLang="en-US"/>
          </a:p>
        </p:txBody>
      </p:sp>
    </p:spTree>
    <p:extLst>
      <p:ext uri="{BB962C8B-B14F-4D97-AF65-F5344CB8AC3E}">
        <p14:creationId xmlns:p14="http://schemas.microsoft.com/office/powerpoint/2010/main" val="2271958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4985AAF-77B2-4E28-ABB3-015C78E8F6EC}" type="datetimeFigureOut">
              <a:rPr lang="zh-CN" altLang="en-US" smtClean="0"/>
              <a:t>2018/11/9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9DA5FA-94F6-4DC9-8919-981A3CF4CC72}" type="slidenum">
              <a:rPr lang="zh-CN" altLang="en-US" smtClean="0"/>
              <a:t>‹#›</a:t>
            </a:fld>
            <a:endParaRPr lang="zh-CN" altLang="en-US"/>
          </a:p>
        </p:txBody>
      </p:sp>
    </p:spTree>
    <p:extLst>
      <p:ext uri="{BB962C8B-B14F-4D97-AF65-F5344CB8AC3E}">
        <p14:creationId xmlns:p14="http://schemas.microsoft.com/office/powerpoint/2010/main" val="1041782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4985AAF-77B2-4E28-ABB3-015C78E8F6EC}" type="datetimeFigureOut">
              <a:rPr lang="zh-CN" altLang="en-US" smtClean="0"/>
              <a:t>2018/11/9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19DA5FA-94F6-4DC9-8919-981A3CF4CC72}" type="slidenum">
              <a:rPr lang="zh-CN" altLang="en-US" smtClean="0"/>
              <a:t>‹#›</a:t>
            </a:fld>
            <a:endParaRPr lang="zh-CN" altLang="en-US"/>
          </a:p>
        </p:txBody>
      </p:sp>
    </p:spTree>
    <p:extLst>
      <p:ext uri="{BB962C8B-B14F-4D97-AF65-F5344CB8AC3E}">
        <p14:creationId xmlns:p14="http://schemas.microsoft.com/office/powerpoint/2010/main" val="352000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4985AAF-77B2-4E28-ABB3-015C78E8F6EC}" type="datetimeFigureOut">
              <a:rPr lang="zh-CN" altLang="en-US" smtClean="0"/>
              <a:t>2018/11/9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19DA5FA-94F6-4DC9-8919-981A3CF4CC72}" type="slidenum">
              <a:rPr lang="zh-CN" altLang="en-US" smtClean="0"/>
              <a:t>‹#›</a:t>
            </a:fld>
            <a:endParaRPr lang="zh-CN" altLang="en-US"/>
          </a:p>
        </p:txBody>
      </p:sp>
    </p:spTree>
    <p:extLst>
      <p:ext uri="{BB962C8B-B14F-4D97-AF65-F5344CB8AC3E}">
        <p14:creationId xmlns:p14="http://schemas.microsoft.com/office/powerpoint/2010/main" val="54103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985AAF-77B2-4E28-ABB3-015C78E8F6EC}" type="datetimeFigureOut">
              <a:rPr lang="zh-CN" altLang="en-US" smtClean="0"/>
              <a:t>2018/11/9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19DA5FA-94F6-4DC9-8919-981A3CF4CC72}" type="slidenum">
              <a:rPr lang="zh-CN" altLang="en-US" smtClean="0"/>
              <a:t>‹#›</a:t>
            </a:fld>
            <a:endParaRPr lang="zh-CN" altLang="en-US"/>
          </a:p>
        </p:txBody>
      </p:sp>
    </p:spTree>
    <p:extLst>
      <p:ext uri="{BB962C8B-B14F-4D97-AF65-F5344CB8AC3E}">
        <p14:creationId xmlns:p14="http://schemas.microsoft.com/office/powerpoint/2010/main" val="220073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4985AAF-77B2-4E28-ABB3-015C78E8F6EC}" type="datetimeFigureOut">
              <a:rPr lang="zh-CN" altLang="en-US" smtClean="0"/>
              <a:t>2018/11/9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9DA5FA-94F6-4DC9-8919-981A3CF4CC72}" type="slidenum">
              <a:rPr lang="zh-CN" altLang="en-US" smtClean="0"/>
              <a:t>‹#›</a:t>
            </a:fld>
            <a:endParaRPr lang="zh-CN" altLang="en-US"/>
          </a:p>
        </p:txBody>
      </p:sp>
    </p:spTree>
    <p:extLst>
      <p:ext uri="{BB962C8B-B14F-4D97-AF65-F5344CB8AC3E}">
        <p14:creationId xmlns:p14="http://schemas.microsoft.com/office/powerpoint/2010/main" val="3921113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4985AAF-77B2-4E28-ABB3-015C78E8F6EC}" type="datetimeFigureOut">
              <a:rPr lang="zh-CN" altLang="en-US" smtClean="0"/>
              <a:t>2018/11/9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9DA5FA-94F6-4DC9-8919-981A3CF4CC72}" type="slidenum">
              <a:rPr lang="zh-CN" altLang="en-US" smtClean="0"/>
              <a:t>‹#›</a:t>
            </a:fld>
            <a:endParaRPr lang="zh-CN" altLang="en-US"/>
          </a:p>
        </p:txBody>
      </p:sp>
    </p:spTree>
    <p:extLst>
      <p:ext uri="{BB962C8B-B14F-4D97-AF65-F5344CB8AC3E}">
        <p14:creationId xmlns:p14="http://schemas.microsoft.com/office/powerpoint/2010/main" val="1326085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985AAF-77B2-4E28-ABB3-015C78E8F6EC}" type="datetimeFigureOut">
              <a:rPr lang="zh-CN" altLang="en-US" smtClean="0"/>
              <a:t>2018/11/9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DA5FA-94F6-4DC9-8919-981A3CF4CC72}" type="slidenum">
              <a:rPr lang="zh-CN" altLang="en-US" smtClean="0"/>
              <a:t>‹#›</a:t>
            </a:fld>
            <a:endParaRPr lang="zh-CN" altLang="en-US"/>
          </a:p>
        </p:txBody>
      </p:sp>
    </p:spTree>
    <p:extLst>
      <p:ext uri="{BB962C8B-B14F-4D97-AF65-F5344CB8AC3E}">
        <p14:creationId xmlns:p14="http://schemas.microsoft.com/office/powerpoint/2010/main" val="3998537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384560" y="115584"/>
            <a:ext cx="12192000" cy="1143000"/>
          </a:xfrm>
        </p:spPr>
        <p:txBody>
          <a:bodyPr>
            <a:normAutofit/>
          </a:bodyPr>
          <a:lstStyle/>
          <a:p>
            <a:pPr algn="ctr"/>
            <a:r>
              <a:rPr lang="zh-CN" altLang="en-US" dirty="0">
                <a:solidFill>
                  <a:srgbClr val="FF0000"/>
                </a:solidFill>
                <a:latin typeface="宋体" panose="02010600030101010101" pitchFamily="2" charset="-122"/>
                <a:ea typeface="宋体" panose="02010600030101010101" pitchFamily="2" charset="-122"/>
              </a:rPr>
              <a:t>实验三 基本</a:t>
            </a:r>
            <a:r>
              <a:rPr lang="en-US" altLang="zh-CN" dirty="0">
                <a:solidFill>
                  <a:srgbClr val="FF0000"/>
                </a:solidFill>
                <a:latin typeface="宋体" panose="02010600030101010101" pitchFamily="2" charset="-122"/>
                <a:ea typeface="宋体" panose="02010600030101010101" pitchFamily="2" charset="-122"/>
              </a:rPr>
              <a:t>TCP Socket</a:t>
            </a:r>
            <a:r>
              <a:rPr lang="zh-CN" altLang="en-US" dirty="0">
                <a:solidFill>
                  <a:srgbClr val="FF0000"/>
                </a:solidFill>
                <a:latin typeface="宋体" panose="02010600030101010101" pitchFamily="2" charset="-122"/>
                <a:ea typeface="宋体" panose="02010600030101010101" pitchFamily="2" charset="-122"/>
              </a:rPr>
              <a:t>编程</a:t>
            </a:r>
            <a:endParaRPr lang="en-US" altLang="zh-CN" dirty="0">
              <a:solidFill>
                <a:srgbClr val="FF0000"/>
              </a:solidFill>
              <a:latin typeface="宋体" panose="02010600030101010101" pitchFamily="2" charset="-122"/>
              <a:ea typeface="宋体" panose="02010600030101010101" pitchFamily="2" charset="-122"/>
            </a:endParaRPr>
          </a:p>
        </p:txBody>
      </p:sp>
      <p:sp>
        <p:nvSpPr>
          <p:cNvPr id="13" name="Rectangle 3"/>
          <p:cNvSpPr txBox="1">
            <a:spLocks noChangeArrowheads="1"/>
          </p:cNvSpPr>
          <p:nvPr/>
        </p:nvSpPr>
        <p:spPr bwMode="auto">
          <a:xfrm>
            <a:off x="2018506" y="1258584"/>
            <a:ext cx="8154988" cy="479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972" rIns="0" bIns="0"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范例分析</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socket</a:t>
            </a: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zh-CN" altLang="en-US" b="0" i="0" u="none" strike="noStrike" kern="1200" cap="none" spc="0" normalizeH="0" baseline="0" noProof="0" dirty="0">
                <a:ln>
                  <a:noFill/>
                </a:ln>
                <a:effectLst/>
                <a:uLnTx/>
                <a:uFillTx/>
                <a:latin typeface="宋体" panose="02010600030101010101" pitchFamily="2" charset="-122"/>
                <a:ea typeface="宋体"/>
                <a:cs typeface="+mn-cs"/>
              </a:rPr>
              <a:t>套接口地址结构</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bind</a:t>
            </a: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listen</a:t>
            </a: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accept</a:t>
            </a: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connect</a:t>
            </a: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数据收发函数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1"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网络通信库的封装</a:t>
            </a:r>
          </a:p>
        </p:txBody>
      </p:sp>
    </p:spTree>
    <p:extLst>
      <p:ext uri="{BB962C8B-B14F-4D97-AF65-F5344CB8AC3E}">
        <p14:creationId xmlns:p14="http://schemas.microsoft.com/office/powerpoint/2010/main" val="123979218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0" y="0"/>
            <a:ext cx="12192000" cy="1258584"/>
          </a:xfrm>
        </p:spPr>
        <p:txBody>
          <a:bodyPr>
            <a:normAutofit/>
          </a:bodyPr>
          <a:lstStyle/>
          <a:p>
            <a:pPr algn="ctr"/>
            <a:r>
              <a:rPr lang="en-US" altLang="zh-CN" sz="4000" dirty="0">
                <a:solidFill>
                  <a:srgbClr val="FF0000"/>
                </a:solidFill>
              </a:rPr>
              <a:t>IPv4</a:t>
            </a:r>
            <a:r>
              <a:rPr lang="zh-CN" altLang="en-US" sz="4000" dirty="0">
                <a:solidFill>
                  <a:srgbClr val="FF0000"/>
                </a:solidFill>
              </a:rPr>
              <a:t>套接口地址结构</a:t>
            </a:r>
            <a:endParaRPr lang="en-US" altLang="zh-CN" sz="4000" dirty="0">
              <a:solidFill>
                <a:srgbClr val="FF0000"/>
              </a:solidFill>
            </a:endParaRPr>
          </a:p>
        </p:txBody>
      </p:sp>
      <p:sp>
        <p:nvSpPr>
          <p:cNvPr id="5" name="Rectangle 3"/>
          <p:cNvSpPr txBox="1">
            <a:spLocks noChangeArrowheads="1"/>
          </p:cNvSpPr>
          <p:nvPr/>
        </p:nvSpPr>
        <p:spPr bwMode="auto">
          <a:xfrm>
            <a:off x="2019300" y="1258584"/>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0066CC"/>
              </a:buClr>
              <a:buSzTx/>
              <a:buFont typeface="Wingdings" panose="05000000000000000000" pitchFamily="2" charset="2"/>
              <a:buNone/>
              <a:tabLst/>
              <a:defRPr/>
            </a:pP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头文件</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&lt;</a:t>
            </a:r>
            <a:r>
              <a:rPr kumimoji="1" lang="en-US" altLang="zh-CN" sz="2400" b="0" i="0" u="none" strike="noStrike" kern="1200" cap="none" spc="0" normalizeH="0" baseline="0" noProof="0" dirty="0" err="1">
                <a:ln>
                  <a:noFill/>
                </a:ln>
                <a:solidFill>
                  <a:srgbClr val="000000"/>
                </a:solidFill>
                <a:effectLst/>
                <a:uLnTx/>
                <a:uFillTx/>
                <a:latin typeface="Arial"/>
                <a:ea typeface="宋体"/>
                <a:cs typeface="+mn-cs"/>
              </a:rPr>
              <a:t>netinet</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a:t>
            </a:r>
            <a:r>
              <a:rPr kumimoji="1" lang="en-US" altLang="zh-CN" sz="2400" b="0" i="0" u="none" strike="noStrike" kern="1200" cap="none" spc="0" normalizeH="0" baseline="0" noProof="0" dirty="0" err="1">
                <a:ln>
                  <a:noFill/>
                </a:ln>
                <a:solidFill>
                  <a:srgbClr val="000000"/>
                </a:solidFill>
                <a:effectLst/>
                <a:uLnTx/>
                <a:uFillTx/>
                <a:latin typeface="Arial"/>
                <a:ea typeface="宋体"/>
                <a:cs typeface="+mn-cs"/>
              </a:rPr>
              <a:t>in.h</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&gt;</a:t>
            </a:r>
          </a:p>
          <a:p>
            <a:pPr lvl="0">
              <a:lnSpc>
                <a:spcPct val="90000"/>
              </a:lnSpc>
              <a:buClr>
                <a:srgbClr val="0066CC"/>
              </a:buClr>
              <a:buNone/>
              <a:defRPr/>
            </a:pPr>
            <a:r>
              <a:rPr lang="en-US" altLang="zh-CN" sz="2400" dirty="0" err="1">
                <a:solidFill>
                  <a:srgbClr val="000000"/>
                </a:solidFill>
                <a:latin typeface="Arial"/>
                <a:ea typeface="宋体"/>
              </a:rPr>
              <a:t>struct</a:t>
            </a:r>
            <a:r>
              <a:rPr lang="en-US" altLang="zh-CN" sz="2400" dirty="0">
                <a:solidFill>
                  <a:srgbClr val="000000"/>
                </a:solidFill>
                <a:latin typeface="Arial"/>
                <a:ea typeface="宋体"/>
              </a:rPr>
              <a:t> </a:t>
            </a:r>
            <a:r>
              <a:rPr lang="en-US" altLang="zh-CN" sz="2400" dirty="0" err="1">
                <a:solidFill>
                  <a:srgbClr val="000000"/>
                </a:solidFill>
                <a:latin typeface="Arial"/>
                <a:ea typeface="宋体"/>
              </a:rPr>
              <a:t>in_addr</a:t>
            </a:r>
            <a:r>
              <a:rPr lang="en-US" altLang="zh-CN" sz="2400" dirty="0">
                <a:solidFill>
                  <a:srgbClr val="000000"/>
                </a:solidFill>
                <a:latin typeface="Arial"/>
                <a:ea typeface="宋体"/>
              </a:rPr>
              <a:t> {</a:t>
            </a:r>
          </a:p>
          <a:p>
            <a:pPr lvl="0">
              <a:lnSpc>
                <a:spcPct val="90000"/>
              </a:lnSpc>
              <a:buClr>
                <a:srgbClr val="0066CC"/>
              </a:buClr>
              <a:buNone/>
              <a:defRPr/>
            </a:pPr>
            <a:r>
              <a:rPr lang="en-US" altLang="zh-CN" sz="2400" dirty="0">
                <a:solidFill>
                  <a:srgbClr val="000000"/>
                </a:solidFill>
                <a:latin typeface="Arial"/>
                <a:ea typeface="宋体"/>
              </a:rPr>
              <a:t>   </a:t>
            </a:r>
            <a:r>
              <a:rPr lang="en-US" altLang="zh-CN" sz="2400" dirty="0" err="1">
                <a:solidFill>
                  <a:srgbClr val="000000"/>
                </a:solidFill>
                <a:latin typeface="Arial"/>
                <a:ea typeface="宋体"/>
              </a:rPr>
              <a:t>in_addr_t</a:t>
            </a:r>
            <a:r>
              <a:rPr lang="en-US" altLang="zh-CN" sz="2400" dirty="0">
                <a:solidFill>
                  <a:srgbClr val="000000"/>
                </a:solidFill>
                <a:latin typeface="Arial"/>
                <a:ea typeface="宋体"/>
              </a:rPr>
              <a:t> </a:t>
            </a:r>
            <a:r>
              <a:rPr lang="en-US" altLang="zh-CN" sz="2400" dirty="0" smtClean="0">
                <a:solidFill>
                  <a:srgbClr val="000000"/>
                </a:solidFill>
                <a:latin typeface="Arial"/>
                <a:ea typeface="宋体"/>
              </a:rPr>
              <a:t>		</a:t>
            </a:r>
            <a:r>
              <a:rPr lang="en-US" altLang="zh-CN" sz="2400" dirty="0" err="1" smtClean="0">
                <a:solidFill>
                  <a:srgbClr val="000000"/>
                </a:solidFill>
                <a:latin typeface="Arial"/>
                <a:ea typeface="宋体"/>
              </a:rPr>
              <a:t>s_addr</a:t>
            </a:r>
            <a:r>
              <a:rPr lang="en-US" altLang="zh-CN" sz="2400" dirty="0">
                <a:solidFill>
                  <a:srgbClr val="000000"/>
                </a:solidFill>
                <a:latin typeface="Arial"/>
                <a:ea typeface="宋体"/>
              </a:rPr>
              <a:t>;</a:t>
            </a:r>
          </a:p>
          <a:p>
            <a:pPr lvl="0">
              <a:lnSpc>
                <a:spcPct val="90000"/>
              </a:lnSpc>
              <a:buClr>
                <a:srgbClr val="0066CC"/>
              </a:buClr>
              <a:buNone/>
              <a:defRPr/>
            </a:pPr>
            <a:r>
              <a:rPr lang="en-US" altLang="zh-CN" sz="2400" dirty="0">
                <a:solidFill>
                  <a:srgbClr val="000000"/>
                </a:solidFill>
                <a:latin typeface="Arial"/>
                <a:ea typeface="宋体"/>
              </a:rPr>
              <a:t>};</a:t>
            </a:r>
          </a:p>
          <a:p>
            <a:pPr lvl="0">
              <a:lnSpc>
                <a:spcPct val="90000"/>
              </a:lnSpc>
              <a:buClr>
                <a:srgbClr val="0066CC"/>
              </a:buClr>
              <a:buNone/>
              <a:defRPr/>
            </a:pPr>
            <a:r>
              <a:rPr lang="en-US" altLang="zh-CN" sz="2400" dirty="0" err="1">
                <a:solidFill>
                  <a:srgbClr val="000000"/>
                </a:solidFill>
                <a:latin typeface="Arial"/>
                <a:ea typeface="宋体"/>
              </a:rPr>
              <a:t>struct</a:t>
            </a:r>
            <a:r>
              <a:rPr lang="en-US" altLang="zh-CN" sz="2400" dirty="0">
                <a:solidFill>
                  <a:srgbClr val="000000"/>
                </a:solidFill>
                <a:latin typeface="Arial"/>
                <a:ea typeface="宋体"/>
              </a:rPr>
              <a:t> </a:t>
            </a:r>
            <a:r>
              <a:rPr lang="en-US" altLang="zh-CN" sz="2400" dirty="0" err="1">
                <a:solidFill>
                  <a:srgbClr val="000000"/>
                </a:solidFill>
                <a:latin typeface="Arial"/>
                <a:ea typeface="宋体"/>
              </a:rPr>
              <a:t>sockaddr_in</a:t>
            </a:r>
            <a:r>
              <a:rPr lang="en-US" altLang="zh-CN" sz="2400" dirty="0">
                <a:solidFill>
                  <a:srgbClr val="000000"/>
                </a:solidFill>
                <a:latin typeface="Arial"/>
                <a:ea typeface="宋体"/>
              </a:rPr>
              <a:t> {</a:t>
            </a:r>
          </a:p>
          <a:p>
            <a:pPr lvl="0">
              <a:lnSpc>
                <a:spcPct val="90000"/>
              </a:lnSpc>
              <a:buClr>
                <a:srgbClr val="0066CC"/>
              </a:buClr>
              <a:buNone/>
              <a:defRPr/>
            </a:pPr>
            <a:r>
              <a:rPr lang="en-US" altLang="zh-CN" sz="2400" dirty="0">
                <a:solidFill>
                  <a:srgbClr val="000000"/>
                </a:solidFill>
                <a:latin typeface="Arial"/>
                <a:ea typeface="宋体"/>
              </a:rPr>
              <a:t>   uint8_t          </a:t>
            </a:r>
            <a:r>
              <a:rPr lang="en-US" altLang="zh-CN" sz="2400" dirty="0" smtClean="0">
                <a:solidFill>
                  <a:srgbClr val="000000"/>
                </a:solidFill>
                <a:latin typeface="Arial"/>
                <a:ea typeface="宋体"/>
              </a:rPr>
              <a:t>	</a:t>
            </a:r>
            <a:r>
              <a:rPr lang="en-US" altLang="zh-CN" sz="2400" dirty="0" err="1" smtClean="0">
                <a:solidFill>
                  <a:srgbClr val="000000"/>
                </a:solidFill>
                <a:latin typeface="Arial"/>
                <a:ea typeface="宋体"/>
              </a:rPr>
              <a:t>sin_len</a:t>
            </a:r>
            <a:r>
              <a:rPr lang="en-US" altLang="zh-CN" sz="2400" dirty="0" smtClean="0">
                <a:solidFill>
                  <a:srgbClr val="000000"/>
                </a:solidFill>
                <a:latin typeface="Arial"/>
                <a:ea typeface="宋体"/>
              </a:rPr>
              <a:t>;//</a:t>
            </a:r>
            <a:r>
              <a:rPr lang="zh-CN" altLang="en-US" sz="2400" dirty="0">
                <a:solidFill>
                  <a:srgbClr val="000000"/>
                </a:solidFill>
                <a:latin typeface="Arial"/>
                <a:ea typeface="宋体"/>
              </a:rPr>
              <a:t>地址</a:t>
            </a:r>
            <a:r>
              <a:rPr lang="zh-CN" altLang="en-US" sz="2400" dirty="0" smtClean="0">
                <a:solidFill>
                  <a:srgbClr val="000000"/>
                </a:solidFill>
                <a:latin typeface="Arial"/>
                <a:ea typeface="宋体"/>
              </a:rPr>
              <a:t>结构长度</a:t>
            </a:r>
            <a:endParaRPr lang="en-US" altLang="zh-CN" sz="2400" dirty="0">
              <a:solidFill>
                <a:srgbClr val="000000"/>
              </a:solidFill>
              <a:latin typeface="Arial"/>
              <a:ea typeface="宋体"/>
            </a:endParaRPr>
          </a:p>
          <a:p>
            <a:pPr>
              <a:lnSpc>
                <a:spcPct val="90000"/>
              </a:lnSpc>
              <a:buClr>
                <a:srgbClr val="0066CC"/>
              </a:buClr>
              <a:buNone/>
              <a:defRPr/>
            </a:pPr>
            <a:r>
              <a:rPr lang="en-US" altLang="zh-CN" sz="2400" dirty="0">
                <a:solidFill>
                  <a:srgbClr val="000000"/>
                </a:solidFill>
                <a:latin typeface="Arial"/>
                <a:ea typeface="宋体"/>
              </a:rPr>
              <a:t>   </a:t>
            </a:r>
            <a:r>
              <a:rPr lang="en-US" altLang="zh-CN" sz="2400" dirty="0" err="1">
                <a:solidFill>
                  <a:srgbClr val="000000"/>
                </a:solidFill>
                <a:latin typeface="Arial"/>
                <a:ea typeface="宋体"/>
              </a:rPr>
              <a:t>sa_family_t</a:t>
            </a:r>
            <a:r>
              <a:rPr lang="en-US" altLang="zh-CN" sz="2400" dirty="0">
                <a:solidFill>
                  <a:srgbClr val="000000"/>
                </a:solidFill>
                <a:latin typeface="Arial"/>
                <a:ea typeface="宋体"/>
              </a:rPr>
              <a:t>      </a:t>
            </a:r>
            <a:r>
              <a:rPr lang="en-US" altLang="zh-CN" sz="2400" dirty="0" smtClean="0">
                <a:solidFill>
                  <a:srgbClr val="000000"/>
                </a:solidFill>
                <a:latin typeface="Arial"/>
                <a:ea typeface="宋体"/>
              </a:rPr>
              <a:t>	</a:t>
            </a:r>
            <a:r>
              <a:rPr lang="en-US" altLang="zh-CN" sz="2400" dirty="0" err="1" smtClean="0">
                <a:solidFill>
                  <a:srgbClr val="000000"/>
                </a:solidFill>
                <a:latin typeface="Arial"/>
                <a:ea typeface="宋体"/>
              </a:rPr>
              <a:t>sin_family</a:t>
            </a:r>
            <a:r>
              <a:rPr lang="en-US" altLang="zh-CN" sz="2400" dirty="0" smtClean="0">
                <a:solidFill>
                  <a:srgbClr val="000000"/>
                </a:solidFill>
                <a:latin typeface="Arial"/>
                <a:ea typeface="宋体"/>
              </a:rPr>
              <a:t>;</a:t>
            </a:r>
            <a:r>
              <a:rPr lang="en-US" altLang="zh-CN" sz="2400" dirty="0">
                <a:solidFill>
                  <a:srgbClr val="000000"/>
                </a:solidFill>
                <a:latin typeface="Arial"/>
                <a:ea typeface="宋体"/>
              </a:rPr>
              <a:t> //</a:t>
            </a:r>
            <a:r>
              <a:rPr lang="zh-CN" altLang="en-US" sz="2400" dirty="0">
                <a:solidFill>
                  <a:srgbClr val="000000"/>
                </a:solidFill>
                <a:latin typeface="Arial"/>
                <a:ea typeface="宋体"/>
              </a:rPr>
              <a:t>协议</a:t>
            </a:r>
            <a:r>
              <a:rPr lang="zh-CN" altLang="en-US" sz="2400" dirty="0" smtClean="0">
                <a:solidFill>
                  <a:srgbClr val="000000"/>
                </a:solidFill>
                <a:latin typeface="Arial"/>
                <a:ea typeface="宋体"/>
              </a:rPr>
              <a:t>族</a:t>
            </a:r>
            <a:endParaRPr lang="en-US" altLang="zh-CN" sz="2400" dirty="0">
              <a:solidFill>
                <a:srgbClr val="000000"/>
              </a:solidFill>
              <a:latin typeface="Arial"/>
              <a:ea typeface="宋体"/>
            </a:endParaRPr>
          </a:p>
          <a:p>
            <a:pPr lvl="0">
              <a:lnSpc>
                <a:spcPct val="90000"/>
              </a:lnSpc>
              <a:buClr>
                <a:srgbClr val="0066CC"/>
              </a:buClr>
              <a:buNone/>
              <a:defRPr/>
            </a:pPr>
            <a:r>
              <a:rPr lang="en-US" altLang="zh-CN" sz="2400" dirty="0">
                <a:solidFill>
                  <a:srgbClr val="000000"/>
                </a:solidFill>
                <a:latin typeface="Arial"/>
                <a:ea typeface="宋体"/>
              </a:rPr>
              <a:t>   </a:t>
            </a:r>
            <a:r>
              <a:rPr lang="en-US" altLang="zh-CN" sz="2400" dirty="0" err="1">
                <a:solidFill>
                  <a:srgbClr val="000000"/>
                </a:solidFill>
                <a:latin typeface="Arial"/>
                <a:ea typeface="宋体"/>
              </a:rPr>
              <a:t>in_port_t</a:t>
            </a:r>
            <a:r>
              <a:rPr lang="en-US" altLang="zh-CN" sz="2400" dirty="0">
                <a:solidFill>
                  <a:srgbClr val="000000"/>
                </a:solidFill>
                <a:latin typeface="Arial"/>
                <a:ea typeface="宋体"/>
              </a:rPr>
              <a:t>        </a:t>
            </a:r>
            <a:r>
              <a:rPr lang="en-US" altLang="zh-CN" sz="2400" dirty="0" smtClean="0">
                <a:solidFill>
                  <a:srgbClr val="000000"/>
                </a:solidFill>
                <a:latin typeface="Arial"/>
                <a:ea typeface="宋体"/>
              </a:rPr>
              <a:t>	</a:t>
            </a:r>
            <a:r>
              <a:rPr lang="en-US" altLang="zh-CN" sz="2400" dirty="0" err="1" smtClean="0">
                <a:solidFill>
                  <a:srgbClr val="000000"/>
                </a:solidFill>
                <a:latin typeface="Arial"/>
                <a:ea typeface="宋体"/>
              </a:rPr>
              <a:t>sin_port</a:t>
            </a:r>
            <a:r>
              <a:rPr lang="en-US" altLang="zh-CN" sz="2400" dirty="0" smtClean="0">
                <a:solidFill>
                  <a:srgbClr val="000000"/>
                </a:solidFill>
                <a:latin typeface="Arial"/>
                <a:ea typeface="宋体"/>
              </a:rPr>
              <a:t>;</a:t>
            </a:r>
            <a:r>
              <a:rPr lang="en-US" altLang="zh-CN" sz="2400" dirty="0">
                <a:solidFill>
                  <a:srgbClr val="000000"/>
                </a:solidFill>
                <a:latin typeface="Arial"/>
                <a:ea typeface="宋体"/>
              </a:rPr>
              <a:t> //</a:t>
            </a:r>
            <a:r>
              <a:rPr lang="zh-CN" altLang="en-US" sz="2400" dirty="0">
                <a:solidFill>
                  <a:srgbClr val="000000"/>
                </a:solidFill>
                <a:latin typeface="Arial"/>
                <a:ea typeface="宋体"/>
              </a:rPr>
              <a:t>端口号</a:t>
            </a:r>
            <a:endParaRPr lang="en-US" altLang="zh-CN" sz="2400" dirty="0">
              <a:solidFill>
                <a:srgbClr val="000000"/>
              </a:solidFill>
              <a:latin typeface="Arial"/>
              <a:ea typeface="宋体"/>
            </a:endParaRPr>
          </a:p>
          <a:p>
            <a:pPr>
              <a:lnSpc>
                <a:spcPct val="90000"/>
              </a:lnSpc>
              <a:buClr>
                <a:srgbClr val="0066CC"/>
              </a:buClr>
              <a:buNone/>
              <a:defRPr/>
            </a:pPr>
            <a:r>
              <a:rPr lang="en-US" altLang="zh-CN" sz="2400" dirty="0">
                <a:solidFill>
                  <a:srgbClr val="000000"/>
                </a:solidFill>
                <a:latin typeface="Arial"/>
                <a:ea typeface="宋体"/>
              </a:rPr>
              <a:t>   </a:t>
            </a:r>
            <a:r>
              <a:rPr lang="en-US" altLang="zh-CN" sz="2400" dirty="0" err="1">
                <a:solidFill>
                  <a:srgbClr val="000000"/>
                </a:solidFill>
                <a:latin typeface="Arial"/>
                <a:ea typeface="宋体"/>
              </a:rPr>
              <a:t>struct</a:t>
            </a:r>
            <a:r>
              <a:rPr lang="en-US" altLang="zh-CN" sz="2400" dirty="0">
                <a:solidFill>
                  <a:srgbClr val="000000"/>
                </a:solidFill>
                <a:latin typeface="Arial"/>
                <a:ea typeface="宋体"/>
              </a:rPr>
              <a:t> </a:t>
            </a:r>
            <a:r>
              <a:rPr lang="en-US" altLang="zh-CN" sz="2400" dirty="0" err="1">
                <a:solidFill>
                  <a:srgbClr val="000000"/>
                </a:solidFill>
                <a:latin typeface="Arial"/>
                <a:ea typeface="宋体"/>
              </a:rPr>
              <a:t>in_addr</a:t>
            </a:r>
            <a:r>
              <a:rPr lang="en-US" altLang="zh-CN" sz="2400" dirty="0">
                <a:solidFill>
                  <a:srgbClr val="000000"/>
                </a:solidFill>
                <a:latin typeface="Arial"/>
                <a:ea typeface="宋体"/>
              </a:rPr>
              <a:t>   </a:t>
            </a:r>
            <a:r>
              <a:rPr lang="en-US" altLang="zh-CN" sz="2400" dirty="0" smtClean="0">
                <a:solidFill>
                  <a:srgbClr val="000000"/>
                </a:solidFill>
                <a:latin typeface="Arial"/>
                <a:ea typeface="宋体"/>
              </a:rPr>
              <a:t>	</a:t>
            </a:r>
            <a:r>
              <a:rPr lang="en-US" altLang="zh-CN" sz="2400" dirty="0" err="1" smtClean="0">
                <a:solidFill>
                  <a:srgbClr val="000000"/>
                </a:solidFill>
                <a:latin typeface="Arial"/>
                <a:ea typeface="宋体"/>
              </a:rPr>
              <a:t>sin_addr</a:t>
            </a:r>
            <a:r>
              <a:rPr lang="en-US" altLang="zh-CN" sz="2400" dirty="0" smtClean="0">
                <a:solidFill>
                  <a:srgbClr val="000000"/>
                </a:solidFill>
                <a:latin typeface="Arial"/>
                <a:ea typeface="宋体"/>
              </a:rPr>
              <a:t>;</a:t>
            </a:r>
            <a:r>
              <a:rPr lang="en-US" altLang="zh-CN" sz="2400" dirty="0">
                <a:solidFill>
                  <a:srgbClr val="000000"/>
                </a:solidFill>
                <a:latin typeface="Arial"/>
                <a:ea typeface="宋体"/>
              </a:rPr>
              <a:t> //IP</a:t>
            </a:r>
            <a:r>
              <a:rPr lang="zh-CN" altLang="en-US" sz="2400" dirty="0" smtClean="0">
                <a:solidFill>
                  <a:srgbClr val="000000"/>
                </a:solidFill>
                <a:latin typeface="Arial"/>
                <a:ea typeface="宋体"/>
              </a:rPr>
              <a:t>地址</a:t>
            </a:r>
            <a:endParaRPr lang="en-US" altLang="zh-CN" sz="2400" dirty="0">
              <a:solidFill>
                <a:srgbClr val="000000"/>
              </a:solidFill>
              <a:latin typeface="Arial"/>
              <a:ea typeface="宋体"/>
            </a:endParaRPr>
          </a:p>
          <a:p>
            <a:pPr lvl="0">
              <a:lnSpc>
                <a:spcPct val="90000"/>
              </a:lnSpc>
              <a:buClr>
                <a:srgbClr val="0066CC"/>
              </a:buClr>
              <a:buNone/>
              <a:defRPr/>
            </a:pPr>
            <a:r>
              <a:rPr lang="en-US" altLang="zh-CN" sz="2400" dirty="0">
                <a:solidFill>
                  <a:srgbClr val="000000"/>
                </a:solidFill>
                <a:latin typeface="Arial"/>
                <a:ea typeface="宋体"/>
              </a:rPr>
              <a:t>   char             </a:t>
            </a:r>
            <a:r>
              <a:rPr lang="en-US" altLang="zh-CN" sz="2400" dirty="0" smtClean="0">
                <a:solidFill>
                  <a:srgbClr val="000000"/>
                </a:solidFill>
                <a:latin typeface="Arial"/>
                <a:ea typeface="宋体"/>
              </a:rPr>
              <a:t>	</a:t>
            </a:r>
            <a:r>
              <a:rPr lang="en-US" altLang="zh-CN" sz="2400" dirty="0" err="1" smtClean="0">
                <a:solidFill>
                  <a:srgbClr val="000000"/>
                </a:solidFill>
                <a:latin typeface="Arial"/>
                <a:ea typeface="宋体"/>
              </a:rPr>
              <a:t>sin_zero</a:t>
            </a:r>
            <a:r>
              <a:rPr lang="en-US" altLang="zh-CN" sz="2400" dirty="0" smtClean="0">
                <a:solidFill>
                  <a:srgbClr val="000000"/>
                </a:solidFill>
                <a:latin typeface="Arial"/>
                <a:ea typeface="宋体"/>
              </a:rPr>
              <a:t>[8];</a:t>
            </a:r>
            <a:r>
              <a:rPr lang="en-US" altLang="zh-CN" sz="2400" dirty="0">
                <a:solidFill>
                  <a:srgbClr val="000000"/>
                </a:solidFill>
                <a:latin typeface="Arial"/>
                <a:ea typeface="宋体"/>
              </a:rPr>
              <a:t> //</a:t>
            </a:r>
            <a:r>
              <a:rPr lang="zh-CN" altLang="en-US" sz="2400" dirty="0">
                <a:solidFill>
                  <a:srgbClr val="000000"/>
                </a:solidFill>
                <a:latin typeface="Arial"/>
                <a:ea typeface="宋体"/>
              </a:rPr>
              <a:t>填充字段</a:t>
            </a:r>
            <a:endParaRPr lang="en-US" altLang="zh-CN" sz="2400" dirty="0">
              <a:solidFill>
                <a:srgbClr val="000000"/>
              </a:solidFill>
              <a:latin typeface="Arial"/>
              <a:ea typeface="宋体"/>
            </a:endParaRPr>
          </a:p>
          <a:p>
            <a:pPr lvl="0">
              <a:lnSpc>
                <a:spcPct val="90000"/>
              </a:lnSpc>
              <a:buClr>
                <a:srgbClr val="0066CC"/>
              </a:buClr>
              <a:buNone/>
              <a:defRPr/>
            </a:pPr>
            <a:r>
              <a:rPr lang="en-US" altLang="zh-CN" sz="2400" dirty="0">
                <a:solidFill>
                  <a:srgbClr val="000000"/>
                </a:solidFill>
                <a:latin typeface="Arial"/>
                <a:ea typeface="宋体"/>
              </a:rPr>
              <a:t>}; </a:t>
            </a:r>
            <a:endParaRPr kumimoji="1" lang="en-US" altLang="zh-CN" sz="2400" b="0" i="0" u="none" strike="noStrike" kern="1200" cap="none" spc="0" normalizeH="0" baseline="0" noProof="0" dirty="0">
              <a:ln>
                <a:noFill/>
              </a:ln>
              <a:solidFill>
                <a:srgbClr val="000000"/>
              </a:solidFill>
              <a:effectLst/>
              <a:uLnTx/>
              <a:uFillTx/>
              <a:latin typeface="Arial"/>
              <a:ea typeface="宋体"/>
              <a:cs typeface="+mn-cs"/>
            </a:endParaRPr>
          </a:p>
        </p:txBody>
      </p:sp>
      <p:pic>
        <p:nvPicPr>
          <p:cNvPr id="1026" name="Picture 2" descr="https://img-blog.csdn.net/20151115190942031?watermark/2/text/aHR0cDovL2Jsb2cuY3Nkbi5uZXQv/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2283" y="1812621"/>
            <a:ext cx="238125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627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0" y="0"/>
            <a:ext cx="12192000" cy="1258584"/>
          </a:xfrm>
        </p:spPr>
        <p:txBody>
          <a:bodyPr>
            <a:normAutofit/>
          </a:bodyPr>
          <a:lstStyle/>
          <a:p>
            <a:pPr algn="ctr"/>
            <a:r>
              <a:rPr lang="zh-CN" altLang="en-US" sz="4000" dirty="0">
                <a:solidFill>
                  <a:srgbClr val="FF0000"/>
                </a:solidFill>
              </a:rPr>
              <a:t>通用套接口地址结构</a:t>
            </a:r>
            <a:endParaRPr lang="en-US" altLang="zh-CN" sz="4000" dirty="0">
              <a:solidFill>
                <a:srgbClr val="FF0000"/>
              </a:solidFill>
            </a:endParaRPr>
          </a:p>
        </p:txBody>
      </p:sp>
      <p:sp>
        <p:nvSpPr>
          <p:cNvPr id="5" name="Rectangle 3"/>
          <p:cNvSpPr txBox="1">
            <a:spLocks noChangeArrowheads="1"/>
          </p:cNvSpPr>
          <p:nvPr/>
        </p:nvSpPr>
        <p:spPr bwMode="auto">
          <a:xfrm>
            <a:off x="2019300" y="1192681"/>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首先定义一个套接口地址对象</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将该地址所占据的内存区域清</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0</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为了保持兼容性，加入了填充字段</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sin_zero</a:t>
            </a:r>
            <a:endParaRPr kumimoji="1" lang="en-US" altLang="zh-CN" sz="2800" b="0" i="0" u="none" strike="noStrike" kern="1200" cap="none" spc="0" normalizeH="0" baseline="0" noProof="0" dirty="0">
              <a:ln>
                <a:noFill/>
              </a:ln>
              <a:solidFill>
                <a:srgbClr val="000000"/>
              </a:solidFill>
              <a:effectLst/>
              <a:uLnTx/>
              <a:uFillTx/>
              <a:latin typeface="Arial"/>
              <a:ea typeface="宋体"/>
              <a:cs typeface="+mn-cs"/>
            </a:endParaRP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sin_zero</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所占据的内存空间，必须清</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0</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使用</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memset</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清</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0</a:t>
            </a:r>
          </a:p>
        </p:txBody>
      </p:sp>
    </p:spTree>
    <p:extLst>
      <p:ext uri="{BB962C8B-B14F-4D97-AF65-F5344CB8AC3E}">
        <p14:creationId xmlns:p14="http://schemas.microsoft.com/office/powerpoint/2010/main" val="2423882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0" y="0"/>
            <a:ext cx="12192000" cy="1258584"/>
          </a:xfrm>
        </p:spPr>
        <p:txBody>
          <a:bodyPr>
            <a:normAutofit/>
          </a:bodyPr>
          <a:lstStyle/>
          <a:p>
            <a:pPr algn="ctr"/>
            <a:r>
              <a:rPr lang="zh-CN" altLang="en-US" sz="4000" dirty="0">
                <a:solidFill>
                  <a:srgbClr val="FF0000"/>
                </a:solidFill>
              </a:rPr>
              <a:t>通用套接口地址结构</a:t>
            </a:r>
            <a:endParaRPr lang="en-US" altLang="zh-CN" sz="4000" dirty="0">
              <a:solidFill>
                <a:srgbClr val="FF0000"/>
              </a:solidFill>
            </a:endParaRPr>
          </a:p>
        </p:txBody>
      </p:sp>
      <p:sp>
        <p:nvSpPr>
          <p:cNvPr id="4" name="Rectangle 3"/>
          <p:cNvSpPr txBox="1">
            <a:spLocks noChangeArrowheads="1"/>
          </p:cNvSpPr>
          <p:nvPr/>
        </p:nvSpPr>
        <p:spPr bwMode="auto">
          <a:xfrm>
            <a:off x="2019300" y="1258584"/>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en-US" altLang="zh-CN" sz="3200" b="0" i="0" u="none" strike="noStrike" kern="1200" cap="none" spc="0" normalizeH="0" baseline="0" noProof="0">
                <a:ln>
                  <a:noFill/>
                </a:ln>
                <a:solidFill>
                  <a:srgbClr val="000000"/>
                </a:solidFill>
                <a:effectLst/>
                <a:uLnTx/>
                <a:uFillTx/>
                <a:latin typeface="Arial"/>
                <a:ea typeface="宋体"/>
                <a:cs typeface="+mn-cs"/>
              </a:rPr>
              <a:t>IPv4</a:t>
            </a:r>
            <a:r>
              <a:rPr kumimoji="1" lang="zh-CN" altLang="en-US" sz="3200" b="0" i="0" u="none" strike="noStrike" kern="1200" cap="none" spc="0" normalizeH="0" baseline="0" noProof="0">
                <a:ln>
                  <a:noFill/>
                </a:ln>
                <a:solidFill>
                  <a:srgbClr val="000000"/>
                </a:solidFill>
                <a:effectLst/>
                <a:uLnTx/>
                <a:uFillTx/>
                <a:latin typeface="Arial"/>
                <a:ea typeface="宋体"/>
                <a:cs typeface="+mn-cs"/>
              </a:rPr>
              <a:t>套接口地址结构的定义</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a:ln>
                  <a:noFill/>
                </a:ln>
                <a:solidFill>
                  <a:srgbClr val="E40000"/>
                </a:solidFill>
                <a:effectLst/>
                <a:uLnTx/>
                <a:uFillTx/>
                <a:latin typeface="Arial"/>
                <a:ea typeface="宋体"/>
                <a:cs typeface="+mn-cs"/>
              </a:rPr>
              <a:t>内存操作函数</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a:ln>
                  <a:noFill/>
                </a:ln>
                <a:solidFill>
                  <a:srgbClr val="000000"/>
                </a:solidFill>
                <a:effectLst/>
                <a:uLnTx/>
                <a:uFillTx/>
                <a:latin typeface="Arial"/>
                <a:ea typeface="宋体"/>
                <a:cs typeface="+mn-cs"/>
              </a:rPr>
              <a:t>字节顺序</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a:ln>
                  <a:noFill/>
                </a:ln>
                <a:solidFill>
                  <a:srgbClr val="000000"/>
                </a:solidFill>
                <a:effectLst/>
                <a:uLnTx/>
                <a:uFillTx/>
                <a:latin typeface="Arial"/>
                <a:ea typeface="宋体"/>
                <a:cs typeface="+mn-cs"/>
              </a:rPr>
              <a:t>地址转换函数</a:t>
            </a:r>
            <a:endParaRPr kumimoji="1" lang="zh-CN" altLang="en-US" sz="3200" b="0" i="0" u="none" strike="noStrike" kern="120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2268415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0" y="0"/>
            <a:ext cx="12192000" cy="1258584"/>
          </a:xfrm>
        </p:spPr>
        <p:txBody>
          <a:bodyPr>
            <a:normAutofit/>
          </a:bodyPr>
          <a:lstStyle/>
          <a:p>
            <a:pPr algn="ctr"/>
            <a:r>
              <a:rPr lang="zh-CN" altLang="en-US" sz="4000" dirty="0">
                <a:solidFill>
                  <a:srgbClr val="FF0000"/>
                </a:solidFill>
              </a:rPr>
              <a:t>内存操作函数（</a:t>
            </a:r>
            <a:r>
              <a:rPr lang="en-US" altLang="zh-CN" sz="4000" dirty="0">
                <a:solidFill>
                  <a:srgbClr val="FF0000"/>
                </a:solidFill>
              </a:rPr>
              <a:t>ANSI C</a:t>
            </a:r>
            <a:r>
              <a:rPr lang="zh-CN" altLang="en-US" sz="4000" dirty="0">
                <a:solidFill>
                  <a:srgbClr val="FF0000"/>
                </a:solidFill>
              </a:rPr>
              <a:t>）</a:t>
            </a:r>
            <a:endParaRPr lang="en-US" altLang="zh-CN" sz="4000" dirty="0">
              <a:solidFill>
                <a:srgbClr val="FF0000"/>
              </a:solidFill>
            </a:endParaRPr>
          </a:p>
        </p:txBody>
      </p:sp>
      <p:sp>
        <p:nvSpPr>
          <p:cNvPr id="5" name="Rectangle 3"/>
          <p:cNvSpPr txBox="1">
            <a:spLocks noChangeArrowheads="1"/>
          </p:cNvSpPr>
          <p:nvPr/>
        </p:nvSpPr>
        <p:spPr bwMode="auto">
          <a:xfrm>
            <a:off x="2019300" y="1258584"/>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3200" b="0" i="0" u="none" strike="noStrike" kern="1200" cap="none" spc="0" normalizeH="0" baseline="0" noProof="0">
                <a:ln>
                  <a:noFill/>
                </a:ln>
                <a:solidFill>
                  <a:srgbClr val="000000"/>
                </a:solidFill>
                <a:effectLst/>
                <a:uLnTx/>
                <a:uFillTx/>
                <a:latin typeface="Arial"/>
                <a:ea typeface="宋体"/>
                <a:cs typeface="+mn-cs"/>
              </a:rPr>
              <a:t>#include &lt;memory.h&gt;</a:t>
            </a:r>
          </a:p>
          <a:p>
            <a:pPr marL="342900" marR="0" lvl="0" indent="-342900" algn="l" defTabSz="914400" rtl="0" eaLnBrk="1" fontAlgn="base" latinLnBrk="0" hangingPunct="1">
              <a:lnSpc>
                <a:spcPct val="70000"/>
              </a:lnSpc>
              <a:spcBef>
                <a:spcPct val="20000"/>
              </a:spcBef>
              <a:spcAft>
                <a:spcPct val="0"/>
              </a:spcAft>
              <a:buClr>
                <a:srgbClr val="0066CC"/>
              </a:buClr>
              <a:buSzTx/>
              <a:buFont typeface="Wingdings" panose="05000000000000000000" pitchFamily="2" charset="2"/>
              <a:buNone/>
              <a:tabLst/>
              <a:defRPr/>
            </a:pPr>
            <a:endParaRPr kumimoji="1" lang="en-US" altLang="zh-CN" sz="3200" b="0" i="0" u="none" strike="noStrike" kern="1200" cap="none" spc="0" normalizeH="0" baseline="0" noProof="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70000"/>
              </a:lnSpc>
              <a:spcBef>
                <a:spcPct val="20000"/>
              </a:spcBef>
              <a:spcAft>
                <a:spcPct val="0"/>
              </a:spcAft>
              <a:buClr>
                <a:srgbClr val="0066CC"/>
              </a:buClr>
              <a:buSzTx/>
              <a:buFont typeface="Wingdings" panose="05000000000000000000" pitchFamily="2" charset="2"/>
              <a:buNone/>
              <a:tabLst/>
              <a:defRPr/>
            </a:pPr>
            <a:r>
              <a:rPr kumimoji="1" lang="en-US" altLang="zh-CN" sz="3200" b="0" i="0" u="none" strike="noStrike" kern="1200" cap="none" spc="0" normalizeH="0" baseline="0" noProof="0">
                <a:ln>
                  <a:noFill/>
                </a:ln>
                <a:solidFill>
                  <a:srgbClr val="000000"/>
                </a:solidFill>
                <a:effectLst/>
                <a:uLnTx/>
                <a:uFillTx/>
                <a:latin typeface="Arial"/>
                <a:ea typeface="宋体"/>
                <a:cs typeface="+mn-cs"/>
              </a:rPr>
              <a:t>void *memset(void *dest, int c, size_t len);</a:t>
            </a:r>
          </a:p>
          <a:p>
            <a:pPr marL="342900" marR="0" lvl="0" indent="-342900" algn="l" defTabSz="914400" rtl="0" eaLnBrk="1" fontAlgn="base" latinLnBrk="0" hangingPunct="1">
              <a:lnSpc>
                <a:spcPct val="70000"/>
              </a:lnSpc>
              <a:spcBef>
                <a:spcPct val="20000"/>
              </a:spcBef>
              <a:spcAft>
                <a:spcPct val="0"/>
              </a:spcAft>
              <a:buClr>
                <a:srgbClr val="0066CC"/>
              </a:buClr>
              <a:buSzTx/>
              <a:buFont typeface="Wingdings" panose="05000000000000000000" pitchFamily="2" charset="2"/>
              <a:buNone/>
              <a:tabLst/>
              <a:defRPr/>
            </a:pPr>
            <a:endParaRPr kumimoji="1" lang="en-US" altLang="zh-CN" sz="3200" b="0" i="0" u="none" strike="noStrike" kern="1200" cap="none" spc="0" normalizeH="0" baseline="0" noProof="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70000"/>
              </a:lnSpc>
              <a:spcBef>
                <a:spcPct val="20000"/>
              </a:spcBef>
              <a:spcAft>
                <a:spcPct val="0"/>
              </a:spcAft>
              <a:buClr>
                <a:srgbClr val="0066CC"/>
              </a:buClr>
              <a:buSzTx/>
              <a:buFont typeface="Wingdings" panose="05000000000000000000" pitchFamily="2" charset="2"/>
              <a:buNone/>
              <a:tabLst/>
              <a:defRPr/>
            </a:pPr>
            <a:r>
              <a:rPr kumimoji="1" lang="en-US" altLang="zh-CN" sz="3200" b="0" i="0" u="none" strike="noStrike" kern="1200" cap="none" spc="0" normalizeH="0" baseline="0" noProof="0">
                <a:ln>
                  <a:noFill/>
                </a:ln>
                <a:solidFill>
                  <a:srgbClr val="000000"/>
                </a:solidFill>
                <a:effectLst/>
                <a:uLnTx/>
                <a:uFillTx/>
                <a:latin typeface="Arial"/>
                <a:ea typeface="宋体"/>
                <a:cs typeface="+mn-cs"/>
              </a:rPr>
              <a:t>void *memcpy(void *dest, const void *src,     			size_t nbyte);</a:t>
            </a:r>
          </a:p>
          <a:p>
            <a:pPr marL="342900" marR="0" lvl="0" indent="-342900" algn="l" defTabSz="914400" rtl="0" eaLnBrk="1" fontAlgn="base" latinLnBrk="0" hangingPunct="1">
              <a:lnSpc>
                <a:spcPct val="70000"/>
              </a:lnSpc>
              <a:spcBef>
                <a:spcPct val="20000"/>
              </a:spcBef>
              <a:spcAft>
                <a:spcPct val="0"/>
              </a:spcAft>
              <a:buClr>
                <a:srgbClr val="0066CC"/>
              </a:buClr>
              <a:buSzTx/>
              <a:buFont typeface="Wingdings" panose="05000000000000000000" pitchFamily="2" charset="2"/>
              <a:buNone/>
              <a:tabLst/>
              <a:defRPr/>
            </a:pPr>
            <a:endParaRPr kumimoji="1" lang="en-US" altLang="zh-CN" sz="3200" b="0" i="0" u="none" strike="noStrike" kern="1200" cap="none" spc="0" normalizeH="0" baseline="0" noProof="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70000"/>
              </a:lnSpc>
              <a:spcBef>
                <a:spcPct val="20000"/>
              </a:spcBef>
              <a:spcAft>
                <a:spcPct val="0"/>
              </a:spcAft>
              <a:buClr>
                <a:srgbClr val="0066CC"/>
              </a:buClr>
              <a:buSzTx/>
              <a:buFont typeface="Wingdings" panose="05000000000000000000" pitchFamily="2" charset="2"/>
              <a:buNone/>
              <a:tabLst/>
              <a:defRPr/>
            </a:pPr>
            <a:r>
              <a:rPr kumimoji="1" lang="en-US" altLang="zh-CN" sz="3200" b="0" i="0" u="none" strike="noStrike" kern="1200" cap="none" spc="0" normalizeH="0" baseline="0" noProof="0">
                <a:ln>
                  <a:noFill/>
                </a:ln>
                <a:solidFill>
                  <a:srgbClr val="000000"/>
                </a:solidFill>
                <a:effectLst/>
                <a:uLnTx/>
                <a:uFillTx/>
                <a:latin typeface="Arial"/>
                <a:ea typeface="宋体"/>
                <a:cs typeface="+mn-cs"/>
              </a:rPr>
              <a:t>int memcmp(const void *ptr1, const void   			    *ptr2, size_t nbyte)</a:t>
            </a:r>
            <a:r>
              <a:rPr kumimoji="1" lang="zh-CN" altLang="en-US" sz="3200" b="0" i="0" u="none" strike="noStrike" kern="1200" cap="none" spc="0" normalizeH="0" baseline="0" noProof="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70000"/>
              </a:lnSpc>
              <a:spcBef>
                <a:spcPct val="20000"/>
              </a:spcBef>
              <a:spcAft>
                <a:spcPct val="0"/>
              </a:spcAft>
              <a:buClr>
                <a:srgbClr val="0066CC"/>
              </a:buClr>
              <a:buSzTx/>
              <a:buFont typeface="Wingdings" panose="05000000000000000000" pitchFamily="2" charset="2"/>
              <a:buNone/>
              <a:tabLst/>
              <a:defRPr/>
            </a:pPr>
            <a:r>
              <a:rPr kumimoji="1" lang="zh-CN" altLang="en-US" sz="3200" b="0" i="0" u="none" strike="noStrike" kern="1200" cap="none" spc="0" normalizeH="0" baseline="0" noProof="0">
                <a:ln>
                  <a:noFill/>
                </a:ln>
                <a:solidFill>
                  <a:srgbClr val="000000"/>
                </a:solidFill>
                <a:effectLst/>
                <a:uLnTx/>
                <a:uFillTx/>
                <a:latin typeface="Arial"/>
                <a:ea typeface="宋体"/>
                <a:cs typeface="+mn-cs"/>
              </a:rPr>
              <a:t>		相同返回</a:t>
            </a:r>
            <a:r>
              <a:rPr kumimoji="1" lang="en-US" altLang="zh-CN" sz="3200" b="0" i="0" u="none" strike="noStrike" kern="1200" cap="none" spc="0" normalizeH="0" baseline="0" noProof="0">
                <a:ln>
                  <a:noFill/>
                </a:ln>
                <a:solidFill>
                  <a:srgbClr val="000000"/>
                </a:solidFill>
                <a:effectLst/>
                <a:uLnTx/>
                <a:uFillTx/>
                <a:latin typeface="Arial"/>
                <a:ea typeface="宋体"/>
                <a:cs typeface="+mn-cs"/>
              </a:rPr>
              <a:t>0</a:t>
            </a:r>
            <a:r>
              <a:rPr kumimoji="1" lang="zh-CN" altLang="en-US" sz="3200" b="0" i="0" u="none" strike="noStrike" kern="1200" cap="none" spc="0" normalizeH="0" baseline="0" noProof="0">
                <a:ln>
                  <a:noFill/>
                </a:ln>
                <a:solidFill>
                  <a:srgbClr val="000000"/>
                </a:solidFill>
                <a:effectLst/>
                <a:uLnTx/>
                <a:uFillTx/>
                <a:latin typeface="Arial"/>
                <a:ea typeface="宋体"/>
                <a:cs typeface="+mn-cs"/>
              </a:rPr>
              <a:t>，不同返回非</a:t>
            </a:r>
            <a:r>
              <a:rPr kumimoji="1" lang="en-US" altLang="zh-CN" sz="3200" b="0" i="0" u="none" strike="noStrike" kern="1200" cap="none" spc="0" normalizeH="0" baseline="0" noProof="0">
                <a:ln>
                  <a:noFill/>
                </a:ln>
                <a:solidFill>
                  <a:srgbClr val="000000"/>
                </a:solidFill>
                <a:effectLst/>
                <a:uLnTx/>
                <a:uFillTx/>
                <a:latin typeface="Arial"/>
                <a:ea typeface="宋体"/>
                <a:cs typeface="+mn-cs"/>
              </a:rPr>
              <a:t>0</a:t>
            </a:r>
            <a:endParaRPr kumimoji="1" lang="en-US" altLang="zh-CN" sz="3200" b="0" i="0" u="none" strike="noStrike" kern="120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1824800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0" y="0"/>
            <a:ext cx="12192000" cy="1258584"/>
          </a:xfrm>
        </p:spPr>
        <p:txBody>
          <a:bodyPr>
            <a:normAutofit/>
          </a:bodyPr>
          <a:lstStyle/>
          <a:p>
            <a:pPr algn="ctr"/>
            <a:r>
              <a:rPr lang="zh-CN" altLang="en-US" sz="4000" dirty="0">
                <a:solidFill>
                  <a:srgbClr val="FF0000"/>
                </a:solidFill>
              </a:rPr>
              <a:t>内存操作函数</a:t>
            </a:r>
            <a:endParaRPr lang="en-US" altLang="zh-CN" sz="4000" dirty="0">
              <a:solidFill>
                <a:srgbClr val="FF0000"/>
              </a:solidFill>
            </a:endParaRPr>
          </a:p>
        </p:txBody>
      </p:sp>
      <p:sp>
        <p:nvSpPr>
          <p:cNvPr id="4" name="Rectangle 3"/>
          <p:cNvSpPr txBox="1">
            <a:spLocks noChangeArrowheads="1"/>
          </p:cNvSpPr>
          <p:nvPr/>
        </p:nvSpPr>
        <p:spPr bwMode="auto">
          <a:xfrm>
            <a:off x="2019300" y="1258584"/>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en-US" altLang="zh-CN" sz="3200" b="0" i="0" u="none" strike="noStrike" kern="1200" cap="none" spc="0" normalizeH="0" baseline="0" noProof="0" dirty="0" err="1">
                <a:ln>
                  <a:noFill/>
                </a:ln>
                <a:solidFill>
                  <a:srgbClr val="000000"/>
                </a:solidFill>
                <a:effectLst/>
                <a:uLnTx/>
                <a:uFillTx/>
                <a:latin typeface="Arial"/>
                <a:ea typeface="宋体"/>
                <a:cs typeface="+mn-cs"/>
              </a:rPr>
              <a:t>memcpy</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的问题</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	当源和目的地址空间，有重叠时如何？</a:t>
            </a:r>
          </a:p>
        </p:txBody>
      </p:sp>
    </p:spTree>
    <p:extLst>
      <p:ext uri="{BB962C8B-B14F-4D97-AF65-F5344CB8AC3E}">
        <p14:creationId xmlns:p14="http://schemas.microsoft.com/office/powerpoint/2010/main" val="2794493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0" y="0"/>
            <a:ext cx="12192000" cy="1258584"/>
          </a:xfrm>
        </p:spPr>
        <p:txBody>
          <a:bodyPr>
            <a:normAutofit/>
          </a:bodyPr>
          <a:lstStyle/>
          <a:p>
            <a:pPr algn="ctr"/>
            <a:r>
              <a:rPr lang="zh-CN" altLang="en-US" sz="4000" dirty="0">
                <a:solidFill>
                  <a:srgbClr val="FF0000"/>
                </a:solidFill>
              </a:rPr>
              <a:t>对</a:t>
            </a:r>
            <a:r>
              <a:rPr lang="en-US" altLang="zh-CN" sz="4000" dirty="0" err="1">
                <a:solidFill>
                  <a:srgbClr val="FF0000"/>
                </a:solidFill>
              </a:rPr>
              <a:t>sockaddr_in</a:t>
            </a:r>
            <a:r>
              <a:rPr lang="zh-CN" altLang="en-US" sz="4000" dirty="0">
                <a:solidFill>
                  <a:srgbClr val="FF0000"/>
                </a:solidFill>
              </a:rPr>
              <a:t>中的字段赋值</a:t>
            </a:r>
            <a:endParaRPr lang="en-US" altLang="zh-CN" sz="4000" dirty="0">
              <a:solidFill>
                <a:srgbClr val="FF0000"/>
              </a:solidFill>
            </a:endParaRPr>
          </a:p>
        </p:txBody>
      </p:sp>
      <p:sp>
        <p:nvSpPr>
          <p:cNvPr id="5" name="Rectangle 3"/>
          <p:cNvSpPr txBox="1">
            <a:spLocks noChangeArrowheads="1"/>
          </p:cNvSpPr>
          <p:nvPr/>
        </p:nvSpPr>
        <p:spPr bwMode="auto">
          <a:xfrm>
            <a:off x="2019300" y="1258584"/>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struct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sockaddr_in</a:t>
            </a:r>
            <a:endParaRPr kumimoji="1" lang="en-US" altLang="zh-CN" sz="2800" b="0" i="0" u="none" strike="noStrike" kern="120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unsigned short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sin_family</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 </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与</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socket</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函数第一个参数相同</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	</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unsigned short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sin_port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unsigned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sin_addr.s_addr</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unsigned char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sin_zero</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[8]; //</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通过</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memset</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清</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0</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a:t>
            </a:r>
          </a:p>
        </p:txBody>
      </p:sp>
    </p:spTree>
    <p:extLst>
      <p:ext uri="{BB962C8B-B14F-4D97-AF65-F5344CB8AC3E}">
        <p14:creationId xmlns:p14="http://schemas.microsoft.com/office/powerpoint/2010/main" val="119996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ECC681C-03B6-482E-A6C6-924618D8E471}"/>
              </a:ext>
            </a:extLst>
          </p:cNvPr>
          <p:cNvSpPr>
            <a:spLocks noGrp="1"/>
          </p:cNvSpPr>
          <p:nvPr>
            <p:ph type="title"/>
          </p:nvPr>
        </p:nvSpPr>
        <p:spPr/>
        <p:txBody>
          <a:bodyPr/>
          <a:lstStyle/>
          <a:p>
            <a:pPr algn="ctr"/>
            <a:r>
              <a:rPr kumimoji="1" lang="zh-CN" altLang="en-US" dirty="0">
                <a:solidFill>
                  <a:srgbClr val="E40000"/>
                </a:solidFill>
                <a:latin typeface="Arial"/>
                <a:ea typeface="宋体"/>
              </a:rPr>
              <a:t>  对端口字段的赋值</a:t>
            </a:r>
            <a:endParaRPr lang="zh-CN" altLang="en-US" dirty="0"/>
          </a:p>
        </p:txBody>
      </p:sp>
      <p:sp>
        <p:nvSpPr>
          <p:cNvPr id="5" name="Rectangle 3">
            <a:extLst>
              <a:ext uri="{FF2B5EF4-FFF2-40B4-BE49-F238E27FC236}">
                <a16:creationId xmlns:a16="http://schemas.microsoft.com/office/drawing/2014/main" xmlns="" id="{412F9D5C-E1B2-4A1F-97B2-5F4AAF4F5E1F}"/>
              </a:ext>
            </a:extLst>
          </p:cNvPr>
          <p:cNvSpPr txBox="1">
            <a:spLocks noChangeArrowheads="1"/>
          </p:cNvSpPr>
          <p:nvPr/>
        </p:nvSpPr>
        <p:spPr bwMode="auto">
          <a:xfrm>
            <a:off x="1758128" y="1605230"/>
            <a:ext cx="8675744" cy="4454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示例</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3.1 server.cpp</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None/>
              <a:tabLst/>
              <a:defRPr/>
            </a:pP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ServerAddress.sin_port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 4000</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None/>
              <a:tabLst/>
              <a:defRPr/>
            </a:pP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ServerAddress.sin_port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htons</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(4000);</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要监听的端口是</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4000</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，为什么要使用</a:t>
            </a:r>
            <a:r>
              <a:rPr kumimoji="1" lang="en-US" altLang="zh-CN" sz="3200" b="0" i="0" u="none" strike="noStrike" kern="1200" cap="none" spc="0" normalizeH="0" baseline="0" noProof="0" dirty="0" err="1">
                <a:ln>
                  <a:noFill/>
                </a:ln>
                <a:solidFill>
                  <a:srgbClr val="000000"/>
                </a:solidFill>
                <a:effectLst/>
                <a:uLnTx/>
                <a:uFillTx/>
                <a:latin typeface="Arial"/>
                <a:ea typeface="宋体"/>
                <a:cs typeface="+mn-cs"/>
              </a:rPr>
              <a:t>htons</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，而不直接赋值？</a:t>
            </a:r>
          </a:p>
        </p:txBody>
      </p:sp>
    </p:spTree>
    <p:extLst>
      <p:ext uri="{BB962C8B-B14F-4D97-AF65-F5344CB8AC3E}">
        <p14:creationId xmlns:p14="http://schemas.microsoft.com/office/powerpoint/2010/main" val="3684477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9925FC-149F-4981-9893-CB321A3B55D1}"/>
              </a:ext>
            </a:extLst>
          </p:cNvPr>
          <p:cNvSpPr>
            <a:spLocks noGrp="1"/>
          </p:cNvSpPr>
          <p:nvPr>
            <p:ph type="title"/>
          </p:nvPr>
        </p:nvSpPr>
        <p:spPr/>
        <p:txBody>
          <a:bodyPr/>
          <a:lstStyle/>
          <a:p>
            <a:pPr algn="ctr"/>
            <a:r>
              <a:rPr kumimoji="1" lang="zh-CN" altLang="en-US" dirty="0">
                <a:solidFill>
                  <a:srgbClr val="E40000"/>
                </a:solidFill>
                <a:latin typeface="Arial"/>
                <a:ea typeface="宋体"/>
              </a:rPr>
              <a:t>套接口地址结构</a:t>
            </a:r>
            <a:endParaRPr lang="zh-CN" altLang="en-US" dirty="0"/>
          </a:p>
        </p:txBody>
      </p:sp>
      <p:sp>
        <p:nvSpPr>
          <p:cNvPr id="6" name="Rectangle 3">
            <a:extLst>
              <a:ext uri="{FF2B5EF4-FFF2-40B4-BE49-F238E27FC236}">
                <a16:creationId xmlns:a16="http://schemas.microsoft.com/office/drawing/2014/main" xmlns="" id="{728525D5-B7A9-4164-AB03-76E5934D9D09}"/>
              </a:ext>
            </a:extLst>
          </p:cNvPr>
          <p:cNvSpPr txBox="1">
            <a:spLocks noChangeArrowheads="1"/>
          </p:cNvSpPr>
          <p:nvPr/>
        </p:nvSpPr>
        <p:spPr bwMode="auto">
          <a:xfrm>
            <a:off x="2019300" y="1690688"/>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IPv4</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套接口地址结构的定义</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内存操作函数</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E40000"/>
                </a:solidFill>
                <a:effectLst/>
                <a:uLnTx/>
                <a:uFillTx/>
                <a:latin typeface="Arial"/>
                <a:ea typeface="宋体"/>
                <a:cs typeface="+mn-cs"/>
              </a:rPr>
              <a:t>字节顺序</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地址转换函数</a:t>
            </a:r>
          </a:p>
        </p:txBody>
      </p:sp>
    </p:spTree>
    <p:extLst>
      <p:ext uri="{BB962C8B-B14F-4D97-AF65-F5344CB8AC3E}">
        <p14:creationId xmlns:p14="http://schemas.microsoft.com/office/powerpoint/2010/main" val="2959847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7BF3559-93ED-409C-A4ED-CBC7C057652F}"/>
              </a:ext>
            </a:extLst>
          </p:cNvPr>
          <p:cNvSpPr>
            <a:spLocks noGrp="1"/>
          </p:cNvSpPr>
          <p:nvPr>
            <p:ph type="title"/>
          </p:nvPr>
        </p:nvSpPr>
        <p:spPr/>
        <p:txBody>
          <a:bodyPr/>
          <a:lstStyle/>
          <a:p>
            <a:pPr algn="ctr"/>
            <a:r>
              <a:rPr kumimoji="1" lang="zh-CN" altLang="en-US" dirty="0">
                <a:solidFill>
                  <a:srgbClr val="E40000"/>
                </a:solidFill>
                <a:latin typeface="Arial"/>
                <a:ea typeface="宋体"/>
              </a:rPr>
              <a:t>字节顺序</a:t>
            </a:r>
            <a:endParaRPr lang="zh-CN" altLang="en-US" dirty="0"/>
          </a:p>
        </p:txBody>
      </p:sp>
      <p:sp>
        <p:nvSpPr>
          <p:cNvPr id="18" name="Rectangle 3">
            <a:extLst>
              <a:ext uri="{FF2B5EF4-FFF2-40B4-BE49-F238E27FC236}">
                <a16:creationId xmlns:a16="http://schemas.microsoft.com/office/drawing/2014/main" xmlns="" id="{378BB528-10C8-4027-BEA0-43DD178EF394}"/>
              </a:ext>
            </a:extLst>
          </p:cNvPr>
          <p:cNvSpPr txBox="1">
            <a:spLocks noChangeArrowheads="1"/>
          </p:cNvSpPr>
          <p:nvPr/>
        </p:nvSpPr>
        <p:spPr bwMode="auto">
          <a:xfrm>
            <a:off x="2135188" y="1621421"/>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考虑一个</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16</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位的整数，它由</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2</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个字节构成</a:t>
            </a:r>
          </a:p>
          <a:p>
            <a:pPr marL="342900" marR="0" lvl="0" indent="-342900"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在内存中存储它的方式有两种</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endParaRPr kumimoji="1" lang="en-US" altLang="zh-CN" sz="3200" b="0" i="0" u="none" strike="noStrike" kern="1200" cap="none" spc="0" normalizeH="0" baseline="0" noProof="0" dirty="0">
              <a:ln>
                <a:noFill/>
              </a:ln>
              <a:solidFill>
                <a:srgbClr val="000000"/>
              </a:solidFill>
              <a:effectLst/>
              <a:uLnTx/>
              <a:uFillTx/>
              <a:latin typeface="Arial"/>
              <a:ea typeface="宋体"/>
              <a:cs typeface="+mn-cs"/>
            </a:endParaRPr>
          </a:p>
        </p:txBody>
      </p:sp>
      <p:sp>
        <p:nvSpPr>
          <p:cNvPr id="19" name="Rectangle 4">
            <a:extLst>
              <a:ext uri="{FF2B5EF4-FFF2-40B4-BE49-F238E27FC236}">
                <a16:creationId xmlns:a16="http://schemas.microsoft.com/office/drawing/2014/main" xmlns="" id="{43993034-5B5B-402F-AEFE-1119BD232E36}"/>
              </a:ext>
            </a:extLst>
          </p:cNvPr>
          <p:cNvSpPr>
            <a:spLocks noChangeArrowheads="1"/>
          </p:cNvSpPr>
          <p:nvPr/>
        </p:nvSpPr>
        <p:spPr bwMode="auto">
          <a:xfrm>
            <a:off x="3719512" y="3376612"/>
            <a:ext cx="2376488" cy="431800"/>
          </a:xfrm>
          <a:prstGeom prst="rect">
            <a:avLst/>
          </a:prstGeom>
          <a:solidFill>
            <a:srgbClr val="E1F4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a:ln>
                  <a:noFill/>
                </a:ln>
                <a:solidFill>
                  <a:srgbClr val="080808"/>
                </a:solidFill>
                <a:effectLst/>
                <a:uLnTx/>
                <a:uFillTx/>
                <a:latin typeface="Arial" panose="020B0604020202020204" pitchFamily="34" charset="0"/>
                <a:ea typeface="宋体" panose="02010600030101010101" pitchFamily="2" charset="-122"/>
              </a:rPr>
              <a:t>高字节</a:t>
            </a:r>
          </a:p>
        </p:txBody>
      </p:sp>
      <p:sp>
        <p:nvSpPr>
          <p:cNvPr id="20" name="Rectangle 5">
            <a:extLst>
              <a:ext uri="{FF2B5EF4-FFF2-40B4-BE49-F238E27FC236}">
                <a16:creationId xmlns:a16="http://schemas.microsoft.com/office/drawing/2014/main" xmlns="" id="{090712B0-9D14-4163-AF3E-87B938BBE879}"/>
              </a:ext>
            </a:extLst>
          </p:cNvPr>
          <p:cNvSpPr>
            <a:spLocks noChangeArrowheads="1"/>
          </p:cNvSpPr>
          <p:nvPr/>
        </p:nvSpPr>
        <p:spPr bwMode="auto">
          <a:xfrm>
            <a:off x="6096961" y="3361239"/>
            <a:ext cx="2376487" cy="447172"/>
          </a:xfrm>
          <a:prstGeom prst="rect">
            <a:avLst/>
          </a:prstGeom>
          <a:solidFill>
            <a:srgbClr val="E1F4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080808"/>
                </a:solidFill>
                <a:effectLst/>
                <a:uLnTx/>
                <a:uFillTx/>
                <a:latin typeface="Arial" panose="020B0604020202020204" pitchFamily="34" charset="0"/>
                <a:ea typeface="宋体" panose="02010600030101010101" pitchFamily="2" charset="-122"/>
              </a:rPr>
              <a:t>低字节</a:t>
            </a:r>
          </a:p>
        </p:txBody>
      </p:sp>
      <p:sp>
        <p:nvSpPr>
          <p:cNvPr id="21" name="Rectangle 7">
            <a:extLst>
              <a:ext uri="{FF2B5EF4-FFF2-40B4-BE49-F238E27FC236}">
                <a16:creationId xmlns:a16="http://schemas.microsoft.com/office/drawing/2014/main" xmlns="" id="{9F07F2DC-ECD3-482A-B8FD-0C792E4716C0}"/>
              </a:ext>
            </a:extLst>
          </p:cNvPr>
          <p:cNvSpPr>
            <a:spLocks noChangeArrowheads="1"/>
          </p:cNvSpPr>
          <p:nvPr/>
        </p:nvSpPr>
        <p:spPr bwMode="auto">
          <a:xfrm>
            <a:off x="3704139" y="4532189"/>
            <a:ext cx="2376488" cy="433387"/>
          </a:xfrm>
          <a:prstGeom prst="rect">
            <a:avLst/>
          </a:prstGeom>
          <a:solidFill>
            <a:srgbClr val="E1F4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a:ln>
                  <a:noFill/>
                </a:ln>
                <a:solidFill>
                  <a:srgbClr val="080808"/>
                </a:solidFill>
                <a:effectLst/>
                <a:uLnTx/>
                <a:uFillTx/>
                <a:latin typeface="Arial" panose="020B0604020202020204" pitchFamily="34" charset="0"/>
                <a:ea typeface="宋体" panose="02010600030101010101" pitchFamily="2" charset="-122"/>
              </a:rPr>
              <a:t>高字节</a:t>
            </a:r>
          </a:p>
        </p:txBody>
      </p:sp>
      <p:sp>
        <p:nvSpPr>
          <p:cNvPr id="22" name="Rectangle 8">
            <a:extLst>
              <a:ext uri="{FF2B5EF4-FFF2-40B4-BE49-F238E27FC236}">
                <a16:creationId xmlns:a16="http://schemas.microsoft.com/office/drawing/2014/main" xmlns="" id="{A12FF1B6-C3C6-4718-A735-0925885283B6}"/>
              </a:ext>
            </a:extLst>
          </p:cNvPr>
          <p:cNvSpPr>
            <a:spLocks noChangeArrowheads="1"/>
          </p:cNvSpPr>
          <p:nvPr/>
        </p:nvSpPr>
        <p:spPr bwMode="auto">
          <a:xfrm>
            <a:off x="6080627" y="4546186"/>
            <a:ext cx="2376487" cy="433387"/>
          </a:xfrm>
          <a:prstGeom prst="rect">
            <a:avLst/>
          </a:prstGeom>
          <a:solidFill>
            <a:srgbClr val="E1F4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a:ln>
                  <a:noFill/>
                </a:ln>
                <a:solidFill>
                  <a:srgbClr val="080808"/>
                </a:solidFill>
                <a:effectLst/>
                <a:uLnTx/>
                <a:uFillTx/>
                <a:latin typeface="Arial" panose="020B0604020202020204" pitchFamily="34" charset="0"/>
                <a:ea typeface="宋体" panose="02010600030101010101" pitchFamily="2" charset="-122"/>
              </a:rPr>
              <a:t>低字节</a:t>
            </a:r>
          </a:p>
        </p:txBody>
      </p:sp>
      <p:sp>
        <p:nvSpPr>
          <p:cNvPr id="23" name="Line 9">
            <a:extLst>
              <a:ext uri="{FF2B5EF4-FFF2-40B4-BE49-F238E27FC236}">
                <a16:creationId xmlns:a16="http://schemas.microsoft.com/office/drawing/2014/main" xmlns="" id="{841DD574-10D0-4DEE-B899-543E5E30D4EA}"/>
              </a:ext>
            </a:extLst>
          </p:cNvPr>
          <p:cNvSpPr>
            <a:spLocks noChangeShapeType="1"/>
          </p:cNvSpPr>
          <p:nvPr/>
        </p:nvSpPr>
        <p:spPr bwMode="auto">
          <a:xfrm flipH="1">
            <a:off x="4267994" y="3225800"/>
            <a:ext cx="3887788"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4" name="Text Box 10">
            <a:extLst>
              <a:ext uri="{FF2B5EF4-FFF2-40B4-BE49-F238E27FC236}">
                <a16:creationId xmlns:a16="http://schemas.microsoft.com/office/drawing/2014/main" xmlns="" id="{F2A982AA-F2FC-4744-9E63-A073C413080C}"/>
              </a:ext>
            </a:extLst>
          </p:cNvPr>
          <p:cNvSpPr txBox="1">
            <a:spLocks noChangeArrowheads="1"/>
          </p:cNvSpPr>
          <p:nvPr/>
        </p:nvSpPr>
        <p:spPr bwMode="auto">
          <a:xfrm>
            <a:off x="5104899" y="2866608"/>
            <a:ext cx="2012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a:solidFill>
                  <a:srgbClr val="000000"/>
                </a:solidFill>
                <a:latin typeface="Arial" panose="020B0604020202020204" pitchFamily="34" charset="0"/>
                <a:ea typeface="宋体" panose="02010600030101010101" pitchFamily="2" charset="-122"/>
              </a:rPr>
              <a:t>内存地址增大方向</a:t>
            </a:r>
          </a:p>
        </p:txBody>
      </p:sp>
      <p:sp>
        <p:nvSpPr>
          <p:cNvPr id="25" name="Line 11">
            <a:extLst>
              <a:ext uri="{FF2B5EF4-FFF2-40B4-BE49-F238E27FC236}">
                <a16:creationId xmlns:a16="http://schemas.microsoft.com/office/drawing/2014/main" xmlns="" id="{26585C0B-5107-4A0F-8401-4C474E4A6599}"/>
              </a:ext>
            </a:extLst>
          </p:cNvPr>
          <p:cNvSpPr>
            <a:spLocks noChangeShapeType="1"/>
          </p:cNvSpPr>
          <p:nvPr/>
        </p:nvSpPr>
        <p:spPr bwMode="auto">
          <a:xfrm flipH="1">
            <a:off x="4267994" y="5223962"/>
            <a:ext cx="3887788"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6" name="Text Box 12">
            <a:extLst>
              <a:ext uri="{FF2B5EF4-FFF2-40B4-BE49-F238E27FC236}">
                <a16:creationId xmlns:a16="http://schemas.microsoft.com/office/drawing/2014/main" xmlns="" id="{D0E22589-EB50-467E-9D87-46F1C057C31A}"/>
              </a:ext>
            </a:extLst>
          </p:cNvPr>
          <p:cNvSpPr txBox="1">
            <a:spLocks noChangeArrowheads="1"/>
          </p:cNvSpPr>
          <p:nvPr/>
        </p:nvSpPr>
        <p:spPr bwMode="auto">
          <a:xfrm>
            <a:off x="5089525" y="5302962"/>
            <a:ext cx="2012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a:solidFill>
                  <a:srgbClr val="000000"/>
                </a:solidFill>
                <a:latin typeface="Arial" panose="020B0604020202020204" pitchFamily="34" charset="0"/>
                <a:ea typeface="宋体" panose="02010600030101010101" pitchFamily="2" charset="-122"/>
              </a:rPr>
              <a:t>内存地址增大方向</a:t>
            </a:r>
          </a:p>
        </p:txBody>
      </p:sp>
      <p:sp>
        <p:nvSpPr>
          <p:cNvPr id="27" name="Text Box 17">
            <a:extLst>
              <a:ext uri="{FF2B5EF4-FFF2-40B4-BE49-F238E27FC236}">
                <a16:creationId xmlns:a16="http://schemas.microsoft.com/office/drawing/2014/main" xmlns="" id="{26F38E28-F306-46F1-B5E9-0CF5F7839BBA}"/>
              </a:ext>
            </a:extLst>
          </p:cNvPr>
          <p:cNvSpPr txBox="1">
            <a:spLocks noChangeArrowheads="1"/>
          </p:cNvSpPr>
          <p:nvPr/>
        </p:nvSpPr>
        <p:spPr bwMode="auto">
          <a:xfrm>
            <a:off x="2180641" y="3409156"/>
            <a:ext cx="1327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dirty="0">
                <a:solidFill>
                  <a:srgbClr val="000000"/>
                </a:solidFill>
                <a:latin typeface="Arial" panose="020B0604020202020204" pitchFamily="34" charset="0"/>
                <a:ea typeface="宋体" panose="02010600030101010101" pitchFamily="2" charset="-122"/>
              </a:rPr>
              <a:t>小端字节序</a:t>
            </a:r>
          </a:p>
        </p:txBody>
      </p:sp>
      <p:sp>
        <p:nvSpPr>
          <p:cNvPr id="28" name="Text Box 18">
            <a:extLst>
              <a:ext uri="{FF2B5EF4-FFF2-40B4-BE49-F238E27FC236}">
                <a16:creationId xmlns:a16="http://schemas.microsoft.com/office/drawing/2014/main" xmlns="" id="{9BA18083-53B7-405A-AEDF-353E6C35A6C1}"/>
              </a:ext>
            </a:extLst>
          </p:cNvPr>
          <p:cNvSpPr txBox="1">
            <a:spLocks noChangeArrowheads="1"/>
          </p:cNvSpPr>
          <p:nvPr/>
        </p:nvSpPr>
        <p:spPr bwMode="auto">
          <a:xfrm>
            <a:off x="2180641" y="4567157"/>
            <a:ext cx="1327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dirty="0">
                <a:solidFill>
                  <a:srgbClr val="000000"/>
                </a:solidFill>
                <a:latin typeface="Arial" panose="020B0604020202020204" pitchFamily="34" charset="0"/>
                <a:ea typeface="宋体" panose="02010600030101010101" pitchFamily="2" charset="-122"/>
              </a:rPr>
              <a:t>大端字节序</a:t>
            </a:r>
          </a:p>
        </p:txBody>
      </p:sp>
    </p:spTree>
    <p:extLst>
      <p:ext uri="{BB962C8B-B14F-4D97-AF65-F5344CB8AC3E}">
        <p14:creationId xmlns:p14="http://schemas.microsoft.com/office/powerpoint/2010/main" val="2185046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7BF3559-93ED-409C-A4ED-CBC7C057652F}"/>
              </a:ext>
            </a:extLst>
          </p:cNvPr>
          <p:cNvSpPr>
            <a:spLocks noGrp="1"/>
          </p:cNvSpPr>
          <p:nvPr>
            <p:ph type="title"/>
          </p:nvPr>
        </p:nvSpPr>
        <p:spPr/>
        <p:txBody>
          <a:bodyPr/>
          <a:lstStyle/>
          <a:p>
            <a:pPr algn="ctr"/>
            <a:r>
              <a:rPr kumimoji="1" lang="zh-CN" altLang="en-US" dirty="0">
                <a:solidFill>
                  <a:srgbClr val="E40000"/>
                </a:solidFill>
                <a:latin typeface="Arial"/>
                <a:ea typeface="宋体"/>
              </a:rPr>
              <a:t>字节顺序</a:t>
            </a:r>
            <a:endParaRPr lang="zh-CN" altLang="en-US" dirty="0"/>
          </a:p>
        </p:txBody>
      </p:sp>
      <p:sp>
        <p:nvSpPr>
          <p:cNvPr id="18" name="Rectangle 3">
            <a:extLst>
              <a:ext uri="{FF2B5EF4-FFF2-40B4-BE49-F238E27FC236}">
                <a16:creationId xmlns:a16="http://schemas.microsoft.com/office/drawing/2014/main" xmlns="" id="{378BB528-10C8-4027-BEA0-43DD178EF394}"/>
              </a:ext>
            </a:extLst>
          </p:cNvPr>
          <p:cNvSpPr txBox="1">
            <a:spLocks noChangeArrowheads="1"/>
          </p:cNvSpPr>
          <p:nvPr/>
        </p:nvSpPr>
        <p:spPr bwMode="auto">
          <a:xfrm>
            <a:off x="2019300" y="1308383"/>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Clr>
                <a:srgbClr val="0066CC"/>
              </a:buClr>
              <a:defRPr/>
            </a:pPr>
            <a:r>
              <a:rPr lang="zh-CN" altLang="en-US" dirty="0">
                <a:solidFill>
                  <a:srgbClr val="000000"/>
                </a:solidFill>
                <a:latin typeface="Arial"/>
                <a:ea typeface="宋体"/>
              </a:rPr>
              <a:t>小端字节序：低字节存于内存低地址；高字节存于内存高地址</a:t>
            </a:r>
            <a:r>
              <a:rPr lang="en-US" altLang="zh-CN" dirty="0" smtClean="0">
                <a:solidFill>
                  <a:srgbClr val="000000"/>
                </a:solidFill>
                <a:latin typeface="Arial"/>
                <a:ea typeface="宋体"/>
              </a:rPr>
              <a:t>;</a:t>
            </a:r>
          </a:p>
          <a:p>
            <a:pPr lvl="0">
              <a:buClr>
                <a:srgbClr val="0066CC"/>
              </a:buClr>
              <a:defRPr/>
            </a:pPr>
            <a:r>
              <a:rPr lang="zh-CN" altLang="en-US" dirty="0">
                <a:solidFill>
                  <a:srgbClr val="000000"/>
                </a:solidFill>
                <a:latin typeface="Arial"/>
                <a:ea typeface="宋体"/>
              </a:rPr>
              <a:t>高字节存于内存低地址；低字节存于内存高地址</a:t>
            </a:r>
            <a:r>
              <a:rPr lang="en-US" altLang="zh-CN" dirty="0">
                <a:solidFill>
                  <a:srgbClr val="000000"/>
                </a:solidFill>
                <a:latin typeface="Arial"/>
                <a:ea typeface="宋体"/>
              </a:rPr>
              <a:t>;</a:t>
            </a:r>
          </a:p>
          <a:p>
            <a:pPr lvl="0">
              <a:buClr>
                <a:srgbClr val="0066CC"/>
              </a:buClr>
              <a:defRPr/>
            </a:pPr>
            <a:r>
              <a:rPr lang="zh-CN" altLang="en-US" dirty="0" smtClean="0">
                <a:solidFill>
                  <a:srgbClr val="000000"/>
                </a:solidFill>
                <a:latin typeface="Arial"/>
                <a:ea typeface="宋体"/>
              </a:rPr>
              <a:t>例：</a:t>
            </a:r>
            <a:r>
              <a:rPr lang="en-US" altLang="zh-CN" dirty="0" smtClean="0">
                <a:solidFill>
                  <a:srgbClr val="000000"/>
                </a:solidFill>
                <a:latin typeface="Arial"/>
                <a:ea typeface="宋体"/>
              </a:rPr>
              <a:t>long</a:t>
            </a:r>
            <a:r>
              <a:rPr lang="zh-CN" altLang="en-US" dirty="0">
                <a:solidFill>
                  <a:srgbClr val="000000"/>
                </a:solidFill>
                <a:latin typeface="Arial"/>
                <a:ea typeface="宋体"/>
              </a:rPr>
              <a:t>型数据</a:t>
            </a:r>
            <a:r>
              <a:rPr lang="en-US" altLang="zh-CN" dirty="0" smtClean="0">
                <a:solidFill>
                  <a:srgbClr val="000000"/>
                </a:solidFill>
                <a:latin typeface="Arial"/>
                <a:ea typeface="宋体"/>
              </a:rPr>
              <a:t>0x12345678</a:t>
            </a:r>
            <a:endParaRPr kumimoji="1" lang="en-US" altLang="zh-CN" sz="3200" b="0" i="0" u="none" strike="noStrike" kern="1200" cap="none" spc="0" normalizeH="0" baseline="0" noProof="0" dirty="0">
              <a:ln>
                <a:noFill/>
              </a:ln>
              <a:solidFill>
                <a:srgbClr val="000000"/>
              </a:solidFill>
              <a:effectLst/>
              <a:uLnTx/>
              <a:uFillTx/>
              <a:latin typeface="Arial"/>
              <a:ea typeface="宋体"/>
              <a:cs typeface="+mn-cs"/>
            </a:endParaRPr>
          </a:p>
        </p:txBody>
      </p:sp>
      <p:pic>
        <p:nvPicPr>
          <p:cNvPr id="3" name="图片 2"/>
          <p:cNvPicPr>
            <a:picLocks noChangeAspect="1"/>
          </p:cNvPicPr>
          <p:nvPr/>
        </p:nvPicPr>
        <p:blipFill>
          <a:blip r:embed="rId2"/>
          <a:stretch>
            <a:fillRect/>
          </a:stretch>
        </p:blipFill>
        <p:spPr>
          <a:xfrm>
            <a:off x="2853639" y="4200282"/>
            <a:ext cx="2085714" cy="1904762"/>
          </a:xfrm>
          <a:prstGeom prst="rect">
            <a:avLst/>
          </a:prstGeom>
        </p:spPr>
      </p:pic>
      <p:pic>
        <p:nvPicPr>
          <p:cNvPr id="4" name="图片 3"/>
          <p:cNvPicPr>
            <a:picLocks noChangeAspect="1"/>
          </p:cNvPicPr>
          <p:nvPr/>
        </p:nvPicPr>
        <p:blipFill>
          <a:blip r:embed="rId3"/>
          <a:stretch>
            <a:fillRect/>
          </a:stretch>
        </p:blipFill>
        <p:spPr>
          <a:xfrm>
            <a:off x="7468879" y="4162187"/>
            <a:ext cx="1933333" cy="1942857"/>
          </a:xfrm>
          <a:prstGeom prst="rect">
            <a:avLst/>
          </a:prstGeom>
        </p:spPr>
      </p:pic>
      <p:sp>
        <p:nvSpPr>
          <p:cNvPr id="16" name="Text Box 17">
            <a:extLst>
              <a:ext uri="{FF2B5EF4-FFF2-40B4-BE49-F238E27FC236}">
                <a16:creationId xmlns:a16="http://schemas.microsoft.com/office/drawing/2014/main" xmlns="" id="{26F38E28-F306-46F1-B5E9-0CF5F7839BBA}"/>
              </a:ext>
            </a:extLst>
          </p:cNvPr>
          <p:cNvSpPr txBox="1">
            <a:spLocks noChangeArrowheads="1"/>
          </p:cNvSpPr>
          <p:nvPr/>
        </p:nvSpPr>
        <p:spPr bwMode="auto">
          <a:xfrm>
            <a:off x="3232921" y="6105044"/>
            <a:ext cx="1327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dirty="0">
                <a:solidFill>
                  <a:srgbClr val="000000"/>
                </a:solidFill>
                <a:latin typeface="Arial" panose="020B0604020202020204" pitchFamily="34" charset="0"/>
                <a:ea typeface="宋体" panose="02010600030101010101" pitchFamily="2" charset="-122"/>
              </a:rPr>
              <a:t>小端字节序</a:t>
            </a:r>
          </a:p>
        </p:txBody>
      </p:sp>
      <p:sp>
        <p:nvSpPr>
          <p:cNvPr id="17" name="Text Box 18">
            <a:extLst>
              <a:ext uri="{FF2B5EF4-FFF2-40B4-BE49-F238E27FC236}">
                <a16:creationId xmlns:a16="http://schemas.microsoft.com/office/drawing/2014/main" xmlns="" id="{9BA18083-53B7-405A-AEDF-353E6C35A6C1}"/>
              </a:ext>
            </a:extLst>
          </p:cNvPr>
          <p:cNvSpPr txBox="1">
            <a:spLocks noChangeArrowheads="1"/>
          </p:cNvSpPr>
          <p:nvPr/>
        </p:nvSpPr>
        <p:spPr bwMode="auto">
          <a:xfrm>
            <a:off x="7796731" y="6105045"/>
            <a:ext cx="1327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dirty="0">
                <a:solidFill>
                  <a:srgbClr val="000000"/>
                </a:solidFill>
                <a:latin typeface="Arial" panose="020B0604020202020204" pitchFamily="34" charset="0"/>
                <a:ea typeface="宋体" panose="02010600030101010101" pitchFamily="2" charset="-122"/>
              </a:rPr>
              <a:t>大端字节序</a:t>
            </a:r>
          </a:p>
        </p:txBody>
      </p:sp>
    </p:spTree>
    <p:extLst>
      <p:ext uri="{BB962C8B-B14F-4D97-AF65-F5344CB8AC3E}">
        <p14:creationId xmlns:p14="http://schemas.microsoft.com/office/powerpoint/2010/main" val="2682514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0" y="0"/>
            <a:ext cx="12192000" cy="1283043"/>
          </a:xfrm>
        </p:spPr>
        <p:txBody>
          <a:bodyPr>
            <a:normAutofit/>
          </a:bodyPr>
          <a:lstStyle/>
          <a:p>
            <a:pPr algn="ctr"/>
            <a:r>
              <a:rPr lang="zh-CN" altLang="en-US" dirty="0">
                <a:solidFill>
                  <a:srgbClr val="FF0000"/>
                </a:solidFill>
                <a:latin typeface="宋体" panose="02010600030101010101" pitchFamily="2" charset="-122"/>
                <a:ea typeface="宋体" panose="02010600030101010101" pitchFamily="2" charset="-122"/>
              </a:rPr>
              <a:t>范例分析（</a:t>
            </a:r>
            <a:r>
              <a:rPr lang="en-US" altLang="zh-CN" dirty="0">
                <a:solidFill>
                  <a:srgbClr val="FF0000"/>
                </a:solidFill>
                <a:latin typeface="宋体" panose="02010600030101010101" pitchFamily="2" charset="-122"/>
                <a:ea typeface="宋体" panose="02010600030101010101" pitchFamily="2" charset="-122"/>
              </a:rPr>
              <a:t>3.1</a:t>
            </a:r>
            <a:r>
              <a:rPr lang="zh-CN" altLang="en-US" dirty="0">
                <a:solidFill>
                  <a:srgbClr val="FF0000"/>
                </a:solidFill>
                <a:latin typeface="宋体" panose="02010600030101010101" pitchFamily="2" charset="-122"/>
                <a:ea typeface="宋体" panose="02010600030101010101" pitchFamily="2" charset="-122"/>
              </a:rPr>
              <a:t>）</a:t>
            </a:r>
            <a:endParaRPr lang="en-US" altLang="zh-CN" dirty="0">
              <a:solidFill>
                <a:srgbClr val="FF0000"/>
              </a:solidFill>
              <a:latin typeface="宋体" panose="02010600030101010101" pitchFamily="2" charset="-122"/>
              <a:ea typeface="宋体" panose="02010600030101010101" pitchFamily="2" charset="-122"/>
            </a:endParaRPr>
          </a:p>
        </p:txBody>
      </p:sp>
      <p:sp>
        <p:nvSpPr>
          <p:cNvPr id="9" name="Rectangle 3"/>
          <p:cNvSpPr txBox="1">
            <a:spLocks noChangeArrowheads="1"/>
          </p:cNvSpPr>
          <p:nvPr/>
        </p:nvSpPr>
        <p:spPr bwMode="auto">
          <a:xfrm>
            <a:off x="2019300" y="1283043"/>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server.cpp</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一个</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TCP</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服务器，绑定在</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4000</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端口</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当客户连接成功后，服务器上客户发送字符串“</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Hello World”</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client.cpp</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客户收到服务器发来的字符串后，即显示</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编译</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#make</a:t>
            </a:r>
          </a:p>
        </p:txBody>
      </p:sp>
    </p:spTree>
    <p:extLst>
      <p:ext uri="{BB962C8B-B14F-4D97-AF65-F5344CB8AC3E}">
        <p14:creationId xmlns:p14="http://schemas.microsoft.com/office/powerpoint/2010/main" val="8210411"/>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CE06CCB-3FAF-4C99-A486-82B0ECED8FB3}"/>
              </a:ext>
            </a:extLst>
          </p:cNvPr>
          <p:cNvSpPr>
            <a:spLocks noGrp="1"/>
          </p:cNvSpPr>
          <p:nvPr>
            <p:ph type="title"/>
          </p:nvPr>
        </p:nvSpPr>
        <p:spPr/>
        <p:txBody>
          <a:bodyPr/>
          <a:lstStyle/>
          <a:p>
            <a:pPr algn="ctr"/>
            <a:r>
              <a:rPr kumimoji="1" lang="zh-CN" altLang="en-US" dirty="0" smtClean="0">
                <a:solidFill>
                  <a:srgbClr val="E40000"/>
                </a:solidFill>
                <a:latin typeface="Arial"/>
                <a:ea typeface="宋体"/>
              </a:rPr>
              <a:t>主机顺序</a:t>
            </a:r>
            <a:endParaRPr lang="zh-CN" altLang="en-US" dirty="0"/>
          </a:p>
        </p:txBody>
      </p:sp>
      <p:sp>
        <p:nvSpPr>
          <p:cNvPr id="3" name="Rectangle 3">
            <a:extLst>
              <a:ext uri="{FF2B5EF4-FFF2-40B4-BE49-F238E27FC236}">
                <a16:creationId xmlns:a16="http://schemas.microsoft.com/office/drawing/2014/main" xmlns="" id="{6A8CABA8-C84A-4722-96ED-4226F7F411E4}"/>
              </a:ext>
            </a:extLst>
          </p:cNvPr>
          <p:cNvSpPr txBox="1">
            <a:spLocks noChangeArrowheads="1"/>
          </p:cNvSpPr>
          <p:nvPr/>
        </p:nvSpPr>
        <p:spPr bwMode="auto">
          <a:xfrm>
            <a:off x="2044014" y="1525931"/>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Clr>
                <a:srgbClr val="0066CC"/>
              </a:buClr>
              <a:defRPr/>
            </a:pPr>
            <a:r>
              <a:rPr lang="zh-CN" altLang="en-US" dirty="0">
                <a:solidFill>
                  <a:srgbClr val="000000"/>
                </a:solidFill>
                <a:latin typeface="Arial"/>
                <a:ea typeface="宋体"/>
              </a:rPr>
              <a:t>不同的</a:t>
            </a:r>
            <a:r>
              <a:rPr lang="en-US" altLang="zh-CN" dirty="0">
                <a:solidFill>
                  <a:srgbClr val="000000"/>
                </a:solidFill>
                <a:latin typeface="Arial"/>
                <a:ea typeface="宋体"/>
              </a:rPr>
              <a:t>CPU</a:t>
            </a:r>
            <a:r>
              <a:rPr lang="zh-CN" altLang="en-US" dirty="0">
                <a:solidFill>
                  <a:srgbClr val="000000"/>
                </a:solidFill>
                <a:latin typeface="Arial"/>
                <a:ea typeface="宋体"/>
              </a:rPr>
              <a:t>架构可能采取不同的字节</a:t>
            </a:r>
            <a:r>
              <a:rPr lang="zh-CN" altLang="en-US" dirty="0" smtClean="0">
                <a:solidFill>
                  <a:srgbClr val="000000"/>
                </a:solidFill>
                <a:latin typeface="Arial"/>
                <a:ea typeface="宋体"/>
              </a:rPr>
              <a:t>顺序</a:t>
            </a:r>
            <a:endParaRPr lang="en-US" altLang="zh-CN" dirty="0" smtClean="0">
              <a:solidFill>
                <a:srgbClr val="000000"/>
              </a:solidFill>
              <a:latin typeface="Arial"/>
              <a:ea typeface="宋体"/>
            </a:endParaRPr>
          </a:p>
          <a:p>
            <a:pPr lvl="0">
              <a:buClr>
                <a:srgbClr val="0066CC"/>
              </a:buClr>
              <a:defRPr/>
            </a:pPr>
            <a:r>
              <a:rPr lang="en-US" altLang="zh-CN" dirty="0" smtClean="0">
                <a:solidFill>
                  <a:srgbClr val="000000"/>
                </a:solidFill>
                <a:latin typeface="Arial"/>
                <a:ea typeface="宋体"/>
              </a:rPr>
              <a:t>Big </a:t>
            </a:r>
            <a:r>
              <a:rPr lang="en-US" altLang="zh-CN" dirty="0">
                <a:solidFill>
                  <a:srgbClr val="000000"/>
                </a:solidFill>
                <a:latin typeface="Arial"/>
                <a:ea typeface="宋体"/>
              </a:rPr>
              <a:t>Endian : PowerPC</a:t>
            </a:r>
            <a:r>
              <a:rPr lang="zh-CN" altLang="en-US" dirty="0">
                <a:solidFill>
                  <a:srgbClr val="000000"/>
                </a:solidFill>
                <a:latin typeface="Arial"/>
                <a:ea typeface="宋体"/>
              </a:rPr>
              <a:t>、</a:t>
            </a:r>
            <a:r>
              <a:rPr lang="en-US" altLang="zh-CN" dirty="0">
                <a:solidFill>
                  <a:srgbClr val="000000"/>
                </a:solidFill>
                <a:latin typeface="Arial"/>
                <a:ea typeface="宋体"/>
              </a:rPr>
              <a:t>IBM</a:t>
            </a:r>
            <a:r>
              <a:rPr lang="zh-CN" altLang="en-US" dirty="0">
                <a:solidFill>
                  <a:srgbClr val="000000"/>
                </a:solidFill>
                <a:latin typeface="Arial"/>
                <a:ea typeface="宋体"/>
              </a:rPr>
              <a:t>、</a:t>
            </a:r>
            <a:r>
              <a:rPr lang="en-US" altLang="zh-CN" dirty="0">
                <a:solidFill>
                  <a:srgbClr val="000000"/>
                </a:solidFill>
                <a:latin typeface="Arial"/>
                <a:ea typeface="宋体"/>
              </a:rPr>
              <a:t>Sun</a:t>
            </a:r>
          </a:p>
          <a:p>
            <a:pPr lvl="0">
              <a:buClr>
                <a:srgbClr val="0066CC"/>
              </a:buClr>
              <a:defRPr/>
            </a:pPr>
            <a:r>
              <a:rPr lang="en-US" altLang="zh-CN" dirty="0">
                <a:solidFill>
                  <a:srgbClr val="000000"/>
                </a:solidFill>
                <a:latin typeface="Arial"/>
                <a:ea typeface="宋体"/>
              </a:rPr>
              <a:t>Little Endian : x86</a:t>
            </a:r>
            <a:r>
              <a:rPr lang="zh-CN" altLang="en-US" dirty="0">
                <a:solidFill>
                  <a:srgbClr val="000000"/>
                </a:solidFill>
                <a:latin typeface="Arial"/>
                <a:ea typeface="宋体"/>
              </a:rPr>
              <a:t>、</a:t>
            </a:r>
            <a:r>
              <a:rPr lang="en-US" altLang="zh-CN" dirty="0">
                <a:solidFill>
                  <a:srgbClr val="000000"/>
                </a:solidFill>
                <a:latin typeface="Arial"/>
                <a:ea typeface="宋体"/>
              </a:rPr>
              <a:t>DEC</a:t>
            </a:r>
          </a:p>
          <a:p>
            <a:pPr lvl="0">
              <a:buClr>
                <a:srgbClr val="0066CC"/>
              </a:buClr>
              <a:defRPr/>
            </a:pPr>
            <a:r>
              <a:rPr lang="en-US" altLang="zh-CN" dirty="0">
                <a:solidFill>
                  <a:srgbClr val="000000"/>
                </a:solidFill>
                <a:latin typeface="Arial"/>
                <a:ea typeface="宋体"/>
              </a:rPr>
              <a:t>ARM</a:t>
            </a:r>
            <a:r>
              <a:rPr lang="zh-CN" altLang="en-US" dirty="0">
                <a:solidFill>
                  <a:srgbClr val="000000"/>
                </a:solidFill>
                <a:latin typeface="Arial"/>
                <a:ea typeface="宋体"/>
              </a:rPr>
              <a:t>既可以工作在大端模式，也可以工作在小端模式。</a:t>
            </a:r>
            <a:endParaRPr kumimoji="1" lang="zh-CN" altLang="en-US" sz="2800" b="0" i="0" u="none" strike="noStrike" kern="120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1132228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A9ADDA7-5E48-4E43-869F-96A5528D4B2E}"/>
              </a:ext>
            </a:extLst>
          </p:cNvPr>
          <p:cNvSpPr>
            <a:spLocks noGrp="1"/>
          </p:cNvSpPr>
          <p:nvPr>
            <p:ph type="title"/>
          </p:nvPr>
        </p:nvSpPr>
        <p:spPr/>
        <p:txBody>
          <a:bodyPr/>
          <a:lstStyle/>
          <a:p>
            <a:pPr algn="ctr"/>
            <a:r>
              <a:rPr kumimoji="1" lang="zh-CN" altLang="en-US" dirty="0">
                <a:solidFill>
                  <a:srgbClr val="E40000"/>
                </a:solidFill>
                <a:latin typeface="Arial"/>
                <a:ea typeface="宋体"/>
              </a:rPr>
              <a:t>网络顺序</a:t>
            </a:r>
            <a:endParaRPr lang="zh-CN" altLang="en-US" dirty="0"/>
          </a:p>
        </p:txBody>
      </p:sp>
      <p:sp>
        <p:nvSpPr>
          <p:cNvPr id="3" name="Rectangle 3">
            <a:extLst>
              <a:ext uri="{FF2B5EF4-FFF2-40B4-BE49-F238E27FC236}">
                <a16:creationId xmlns:a16="http://schemas.microsoft.com/office/drawing/2014/main" xmlns="" id="{F337CF59-1245-4617-803C-CF6F6A5E35E3}"/>
              </a:ext>
            </a:extLst>
          </p:cNvPr>
          <p:cNvSpPr txBox="1">
            <a:spLocks noChangeArrowheads="1"/>
          </p:cNvSpPr>
          <p:nvPr/>
        </p:nvSpPr>
        <p:spPr bwMode="auto">
          <a:xfrm>
            <a:off x="2470485" y="1690688"/>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不同字节顺序的主机之间如何通信</a:t>
            </a:r>
            <a:r>
              <a:rPr kumimoji="1" lang="zh-CN" altLang="en-US" sz="3200" b="0" i="0" u="none" strike="noStrike" kern="1200" cap="none" spc="0" normalizeH="0" baseline="0" noProof="0" dirty="0" smtClean="0">
                <a:ln>
                  <a:noFill/>
                </a:ln>
                <a:solidFill>
                  <a:srgbClr val="000000"/>
                </a:solidFill>
                <a:effectLst/>
                <a:uLnTx/>
                <a:uFillTx/>
                <a:latin typeface="Arial"/>
                <a:ea typeface="宋体"/>
                <a:cs typeface="+mn-cs"/>
              </a:rPr>
              <a:t>？</a:t>
            </a:r>
            <a:endParaRPr kumimoji="1" lang="en-US" altLang="zh-CN" sz="3200" b="0" i="0" u="none" strike="noStrike" kern="1200" cap="none" spc="0" normalizeH="0" baseline="0" noProof="0" dirty="0" smtClean="0">
              <a:ln>
                <a:noFill/>
              </a:ln>
              <a:solidFill>
                <a:srgbClr val="000000"/>
              </a:solidFill>
              <a:effectLst/>
              <a:uLnTx/>
              <a:uFillTx/>
              <a:latin typeface="Arial"/>
              <a:ea typeface="宋体"/>
              <a:cs typeface="+mn-cs"/>
            </a:endParaRPr>
          </a:p>
          <a:p>
            <a:pPr lvl="0">
              <a:buClr>
                <a:srgbClr val="0066CC"/>
              </a:buClr>
              <a:defRPr/>
            </a:pPr>
            <a:r>
              <a:rPr lang="zh-CN" altLang="en-US" dirty="0">
                <a:solidFill>
                  <a:srgbClr val="000000"/>
                </a:solidFill>
                <a:latin typeface="Arial"/>
                <a:ea typeface="宋体"/>
              </a:rPr>
              <a:t>规定了网络顺序</a:t>
            </a:r>
          </a:p>
          <a:p>
            <a:pPr lvl="0">
              <a:buClr>
                <a:srgbClr val="0066CC"/>
              </a:buClr>
              <a:defRPr/>
            </a:pPr>
            <a:r>
              <a:rPr lang="en-US" altLang="zh-CN" dirty="0" smtClean="0">
                <a:solidFill>
                  <a:srgbClr val="000000"/>
                </a:solidFill>
                <a:latin typeface="Arial"/>
                <a:ea typeface="宋体"/>
              </a:rPr>
              <a:t>UDP/TCP/IP</a:t>
            </a:r>
            <a:r>
              <a:rPr lang="zh-CN" altLang="en-US" dirty="0">
                <a:solidFill>
                  <a:srgbClr val="000000"/>
                </a:solidFill>
                <a:latin typeface="Arial"/>
                <a:ea typeface="宋体"/>
              </a:rPr>
              <a:t>协议规定</a:t>
            </a:r>
            <a:r>
              <a:rPr lang="en-US" altLang="zh-CN" dirty="0">
                <a:solidFill>
                  <a:srgbClr val="000000"/>
                </a:solidFill>
                <a:latin typeface="Arial"/>
                <a:ea typeface="宋体"/>
              </a:rPr>
              <a:t>:</a:t>
            </a:r>
            <a:r>
              <a:rPr lang="zh-CN" altLang="en-US" dirty="0">
                <a:solidFill>
                  <a:srgbClr val="000000"/>
                </a:solidFill>
                <a:latin typeface="Arial"/>
                <a:ea typeface="宋体"/>
              </a:rPr>
              <a:t>把接收到的第一个字节当作高位字节</a:t>
            </a:r>
            <a:r>
              <a:rPr lang="zh-CN" altLang="en-US" dirty="0" smtClean="0">
                <a:solidFill>
                  <a:srgbClr val="000000"/>
                </a:solidFill>
                <a:latin typeface="Arial"/>
                <a:ea typeface="宋体"/>
              </a:rPr>
              <a:t>看待。所以</a:t>
            </a:r>
            <a:r>
              <a:rPr lang="zh-CN" altLang="en-US" dirty="0">
                <a:solidFill>
                  <a:srgbClr val="000000"/>
                </a:solidFill>
                <a:latin typeface="Arial"/>
                <a:ea typeface="宋体"/>
              </a:rPr>
              <a:t>说</a:t>
            </a:r>
            <a:r>
              <a:rPr lang="en-US" altLang="zh-CN" dirty="0">
                <a:solidFill>
                  <a:srgbClr val="000000"/>
                </a:solidFill>
                <a:latin typeface="Arial"/>
                <a:ea typeface="宋体"/>
              </a:rPr>
              <a:t>,</a:t>
            </a:r>
            <a:r>
              <a:rPr lang="zh-CN" altLang="en-US" dirty="0">
                <a:solidFill>
                  <a:srgbClr val="000000"/>
                </a:solidFill>
                <a:latin typeface="Arial"/>
                <a:ea typeface="宋体"/>
              </a:rPr>
              <a:t>网络字节序是大端字节序</a:t>
            </a:r>
            <a:r>
              <a:rPr lang="en-US" altLang="zh-CN" dirty="0">
                <a:solidFill>
                  <a:srgbClr val="000000"/>
                </a:solidFill>
                <a:latin typeface="Arial"/>
                <a:ea typeface="宋体"/>
              </a:rPr>
              <a:t>;</a:t>
            </a:r>
            <a:r>
              <a:rPr lang="zh-CN" altLang="en-US" dirty="0">
                <a:solidFill>
                  <a:srgbClr val="000000"/>
                </a:solidFill>
                <a:latin typeface="Arial"/>
                <a:ea typeface="宋体"/>
              </a:rPr>
              <a:t>比如</a:t>
            </a:r>
            <a:r>
              <a:rPr lang="en-US" altLang="zh-CN" dirty="0">
                <a:solidFill>
                  <a:srgbClr val="000000"/>
                </a:solidFill>
                <a:latin typeface="Arial"/>
                <a:ea typeface="宋体"/>
              </a:rPr>
              <a:t>,</a:t>
            </a:r>
            <a:r>
              <a:rPr lang="zh-CN" altLang="en-US" dirty="0">
                <a:solidFill>
                  <a:srgbClr val="000000"/>
                </a:solidFill>
                <a:latin typeface="Arial"/>
                <a:ea typeface="宋体"/>
              </a:rPr>
              <a:t>我们经过网络发送整型数值</a:t>
            </a:r>
            <a:r>
              <a:rPr lang="en-US" altLang="zh-CN" dirty="0">
                <a:solidFill>
                  <a:srgbClr val="000000"/>
                </a:solidFill>
                <a:latin typeface="Arial"/>
                <a:ea typeface="宋体"/>
              </a:rPr>
              <a:t>0x12345678</a:t>
            </a:r>
            <a:r>
              <a:rPr lang="zh-CN" altLang="en-US" dirty="0">
                <a:solidFill>
                  <a:srgbClr val="000000"/>
                </a:solidFill>
                <a:latin typeface="Arial"/>
                <a:ea typeface="宋体"/>
              </a:rPr>
              <a:t>时</a:t>
            </a:r>
            <a:r>
              <a:rPr lang="en-US" altLang="zh-CN" dirty="0">
                <a:solidFill>
                  <a:srgbClr val="000000"/>
                </a:solidFill>
                <a:latin typeface="Arial"/>
                <a:ea typeface="宋体"/>
              </a:rPr>
              <a:t>,</a:t>
            </a:r>
            <a:r>
              <a:rPr lang="zh-CN" altLang="en-US" dirty="0">
                <a:solidFill>
                  <a:srgbClr val="000000"/>
                </a:solidFill>
                <a:latin typeface="Arial"/>
                <a:ea typeface="宋体"/>
              </a:rPr>
              <a:t>在</a:t>
            </a:r>
            <a:r>
              <a:rPr lang="en-US" altLang="zh-CN" dirty="0">
                <a:solidFill>
                  <a:srgbClr val="000000"/>
                </a:solidFill>
                <a:latin typeface="Arial"/>
                <a:ea typeface="宋体"/>
              </a:rPr>
              <a:t>80X86</a:t>
            </a:r>
            <a:r>
              <a:rPr lang="zh-CN" altLang="en-US" dirty="0">
                <a:solidFill>
                  <a:srgbClr val="000000"/>
                </a:solidFill>
                <a:latin typeface="Arial"/>
                <a:ea typeface="宋体"/>
              </a:rPr>
              <a:t>平台中</a:t>
            </a:r>
            <a:r>
              <a:rPr lang="en-US" altLang="zh-CN" dirty="0">
                <a:solidFill>
                  <a:srgbClr val="000000"/>
                </a:solidFill>
                <a:latin typeface="Arial"/>
                <a:ea typeface="宋体"/>
              </a:rPr>
              <a:t>,</a:t>
            </a:r>
            <a:r>
              <a:rPr lang="zh-CN" altLang="en-US" dirty="0">
                <a:solidFill>
                  <a:srgbClr val="000000"/>
                </a:solidFill>
                <a:latin typeface="Arial"/>
                <a:ea typeface="宋体"/>
              </a:rPr>
              <a:t>它是以小端发存放的</a:t>
            </a:r>
            <a:r>
              <a:rPr lang="en-US" altLang="zh-CN" dirty="0">
                <a:solidFill>
                  <a:srgbClr val="000000"/>
                </a:solidFill>
                <a:latin typeface="Arial"/>
                <a:ea typeface="宋体"/>
              </a:rPr>
              <a:t>,</a:t>
            </a:r>
            <a:r>
              <a:rPr lang="zh-CN" altLang="en-US" dirty="0">
                <a:solidFill>
                  <a:srgbClr val="000000"/>
                </a:solidFill>
                <a:latin typeface="Arial"/>
                <a:ea typeface="宋体"/>
              </a:rPr>
              <a:t>在发送之前需要使用系统提供的字节序转换函数</a:t>
            </a:r>
            <a:r>
              <a:rPr lang="en-US" altLang="zh-CN" dirty="0" err="1">
                <a:solidFill>
                  <a:srgbClr val="000000"/>
                </a:solidFill>
                <a:latin typeface="Arial"/>
                <a:ea typeface="宋体"/>
              </a:rPr>
              <a:t>htonl</a:t>
            </a:r>
            <a:r>
              <a:rPr lang="en-US" altLang="zh-CN" dirty="0">
                <a:solidFill>
                  <a:srgbClr val="000000"/>
                </a:solidFill>
                <a:latin typeface="Arial"/>
                <a:ea typeface="宋体"/>
              </a:rPr>
              <a:t>()</a:t>
            </a:r>
            <a:r>
              <a:rPr lang="zh-CN" altLang="en-US" dirty="0">
                <a:solidFill>
                  <a:srgbClr val="000000"/>
                </a:solidFill>
                <a:latin typeface="Arial"/>
                <a:ea typeface="宋体"/>
              </a:rPr>
              <a:t>将其转换成大端法存放的数值</a:t>
            </a:r>
            <a:r>
              <a:rPr lang="en-US" altLang="zh-CN" dirty="0" smtClean="0">
                <a:solidFill>
                  <a:srgbClr val="000000"/>
                </a:solidFill>
                <a:latin typeface="Arial"/>
                <a:ea typeface="宋体"/>
              </a:rPr>
              <a:t>;</a:t>
            </a:r>
            <a:endParaRPr kumimoji="1" lang="zh-CN" altLang="en-US" sz="3200" b="0" i="0" u="none" strike="noStrike" kern="120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2430919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34C5EDB-0570-4D30-A0CE-59B9030DB73F}"/>
              </a:ext>
            </a:extLst>
          </p:cNvPr>
          <p:cNvSpPr>
            <a:spLocks noGrp="1"/>
          </p:cNvSpPr>
          <p:nvPr>
            <p:ph type="title"/>
          </p:nvPr>
        </p:nvSpPr>
        <p:spPr/>
        <p:txBody>
          <a:bodyPr/>
          <a:lstStyle/>
          <a:p>
            <a:pPr algn="ctr"/>
            <a:r>
              <a:rPr kumimoji="1" lang="zh-CN" altLang="en-US" dirty="0">
                <a:solidFill>
                  <a:srgbClr val="E40000"/>
                </a:solidFill>
                <a:latin typeface="Arial"/>
                <a:ea typeface="宋体"/>
              </a:rPr>
              <a:t>字节顺序</a:t>
            </a:r>
            <a:endParaRPr lang="zh-CN" altLang="en-US" dirty="0"/>
          </a:p>
        </p:txBody>
      </p:sp>
      <p:sp>
        <p:nvSpPr>
          <p:cNvPr id="3" name="Rectangle 4">
            <a:extLst>
              <a:ext uri="{FF2B5EF4-FFF2-40B4-BE49-F238E27FC236}">
                <a16:creationId xmlns:a16="http://schemas.microsoft.com/office/drawing/2014/main" xmlns="" id="{BC68FFAE-45A7-4654-9997-B231B9E0D3C1}"/>
              </a:ext>
            </a:extLst>
          </p:cNvPr>
          <p:cNvSpPr>
            <a:spLocks noChangeArrowheads="1"/>
          </p:cNvSpPr>
          <p:nvPr/>
        </p:nvSpPr>
        <p:spPr bwMode="auto">
          <a:xfrm>
            <a:off x="4022642" y="2260601"/>
            <a:ext cx="2376487" cy="431800"/>
          </a:xfrm>
          <a:prstGeom prst="rect">
            <a:avLst/>
          </a:prstGeom>
          <a:solidFill>
            <a:srgbClr val="E1F4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a:ln>
                  <a:noFill/>
                </a:ln>
                <a:solidFill>
                  <a:srgbClr val="080808"/>
                </a:solidFill>
                <a:effectLst/>
                <a:uLnTx/>
                <a:uFillTx/>
                <a:latin typeface="Arial" panose="020B0604020202020204" pitchFamily="34" charset="0"/>
                <a:ea typeface="宋体" panose="02010600030101010101" pitchFamily="2" charset="-122"/>
              </a:rPr>
              <a:t>高序字节</a:t>
            </a:r>
          </a:p>
        </p:txBody>
      </p:sp>
      <p:sp>
        <p:nvSpPr>
          <p:cNvPr id="4" name="Rectangle 5">
            <a:extLst>
              <a:ext uri="{FF2B5EF4-FFF2-40B4-BE49-F238E27FC236}">
                <a16:creationId xmlns:a16="http://schemas.microsoft.com/office/drawing/2014/main" xmlns="" id="{BBF50179-928B-493B-B37B-AEE4EFDFB0E4}"/>
              </a:ext>
            </a:extLst>
          </p:cNvPr>
          <p:cNvSpPr>
            <a:spLocks noChangeArrowheads="1"/>
          </p:cNvSpPr>
          <p:nvPr/>
        </p:nvSpPr>
        <p:spPr bwMode="auto">
          <a:xfrm>
            <a:off x="6399129" y="2260601"/>
            <a:ext cx="2376488" cy="431800"/>
          </a:xfrm>
          <a:prstGeom prst="rect">
            <a:avLst/>
          </a:prstGeom>
          <a:solidFill>
            <a:srgbClr val="E1F4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a:ln>
                  <a:noFill/>
                </a:ln>
                <a:solidFill>
                  <a:srgbClr val="080808"/>
                </a:solidFill>
                <a:effectLst/>
                <a:uLnTx/>
                <a:uFillTx/>
                <a:latin typeface="Arial" panose="020B0604020202020204" pitchFamily="34" charset="0"/>
                <a:ea typeface="宋体" panose="02010600030101010101" pitchFamily="2" charset="-122"/>
              </a:rPr>
              <a:t>低序字节</a:t>
            </a:r>
          </a:p>
        </p:txBody>
      </p:sp>
      <p:sp>
        <p:nvSpPr>
          <p:cNvPr id="5" name="Rectangle 6">
            <a:extLst>
              <a:ext uri="{FF2B5EF4-FFF2-40B4-BE49-F238E27FC236}">
                <a16:creationId xmlns:a16="http://schemas.microsoft.com/office/drawing/2014/main" xmlns="" id="{1796C373-56CD-4D00-B4FD-309948E68C14}"/>
              </a:ext>
            </a:extLst>
          </p:cNvPr>
          <p:cNvSpPr>
            <a:spLocks noChangeArrowheads="1"/>
          </p:cNvSpPr>
          <p:nvPr/>
        </p:nvSpPr>
        <p:spPr bwMode="auto">
          <a:xfrm>
            <a:off x="4022642" y="3268663"/>
            <a:ext cx="4752975" cy="431800"/>
          </a:xfrm>
          <a:prstGeom prst="rect">
            <a:avLst/>
          </a:prstGeom>
          <a:solidFill>
            <a:srgbClr val="E1F4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just"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80808"/>
                </a:solidFill>
                <a:effectLst/>
                <a:uLnTx/>
                <a:uFillTx/>
                <a:latin typeface="Arial" panose="020B0604020202020204" pitchFamily="34" charset="0"/>
                <a:ea typeface="宋体" panose="02010600030101010101" pitchFamily="2" charset="-122"/>
              </a:rPr>
              <a:t>MSB                      16</a:t>
            </a:r>
            <a:r>
              <a:rPr kumimoji="0" lang="zh-CN" altLang="en-US" sz="1800" b="0" i="0" u="none" strike="noStrike" kern="0" cap="none" spc="0" normalizeH="0" baseline="0" noProof="0" dirty="0">
                <a:ln>
                  <a:noFill/>
                </a:ln>
                <a:solidFill>
                  <a:srgbClr val="080808"/>
                </a:solidFill>
                <a:effectLst/>
                <a:uLnTx/>
                <a:uFillTx/>
                <a:latin typeface="Arial" panose="020B0604020202020204" pitchFamily="34" charset="0"/>
                <a:ea typeface="宋体" panose="02010600030101010101" pitchFamily="2" charset="-122"/>
              </a:rPr>
              <a:t>位值                         </a:t>
            </a:r>
            <a:r>
              <a:rPr kumimoji="0" lang="en-US" altLang="zh-CN" sz="1800" b="0" i="0" u="none" strike="noStrike" kern="0" cap="none" spc="0" normalizeH="0" baseline="0" noProof="0" dirty="0">
                <a:ln>
                  <a:noFill/>
                </a:ln>
                <a:solidFill>
                  <a:srgbClr val="080808"/>
                </a:solidFill>
                <a:effectLst/>
                <a:uLnTx/>
                <a:uFillTx/>
                <a:latin typeface="Arial" panose="020B0604020202020204" pitchFamily="34" charset="0"/>
                <a:ea typeface="宋体" panose="02010600030101010101" pitchFamily="2" charset="-122"/>
              </a:rPr>
              <a:t>LSB</a:t>
            </a:r>
          </a:p>
        </p:txBody>
      </p:sp>
      <p:sp>
        <p:nvSpPr>
          <p:cNvPr id="6" name="Rectangle 7">
            <a:extLst>
              <a:ext uri="{FF2B5EF4-FFF2-40B4-BE49-F238E27FC236}">
                <a16:creationId xmlns:a16="http://schemas.microsoft.com/office/drawing/2014/main" xmlns="" id="{D9ED142B-037E-45F1-A395-69C563D50CC2}"/>
              </a:ext>
            </a:extLst>
          </p:cNvPr>
          <p:cNvSpPr>
            <a:spLocks noChangeArrowheads="1"/>
          </p:cNvSpPr>
          <p:nvPr/>
        </p:nvSpPr>
        <p:spPr bwMode="auto">
          <a:xfrm>
            <a:off x="4022642" y="4348163"/>
            <a:ext cx="2376487" cy="433388"/>
          </a:xfrm>
          <a:prstGeom prst="rect">
            <a:avLst/>
          </a:prstGeom>
          <a:solidFill>
            <a:srgbClr val="E1F4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a:ln>
                  <a:noFill/>
                </a:ln>
                <a:solidFill>
                  <a:srgbClr val="080808"/>
                </a:solidFill>
                <a:effectLst/>
                <a:uLnTx/>
                <a:uFillTx/>
                <a:latin typeface="Arial" panose="020B0604020202020204" pitchFamily="34" charset="0"/>
                <a:ea typeface="宋体" panose="02010600030101010101" pitchFamily="2" charset="-122"/>
              </a:rPr>
              <a:t>高序字节</a:t>
            </a:r>
          </a:p>
        </p:txBody>
      </p:sp>
      <p:sp>
        <p:nvSpPr>
          <p:cNvPr id="7" name="Rectangle 8">
            <a:extLst>
              <a:ext uri="{FF2B5EF4-FFF2-40B4-BE49-F238E27FC236}">
                <a16:creationId xmlns:a16="http://schemas.microsoft.com/office/drawing/2014/main" xmlns="" id="{EADB2A97-1BBA-45C0-9459-E0AB89BF298D}"/>
              </a:ext>
            </a:extLst>
          </p:cNvPr>
          <p:cNvSpPr>
            <a:spLocks noChangeArrowheads="1"/>
          </p:cNvSpPr>
          <p:nvPr/>
        </p:nvSpPr>
        <p:spPr bwMode="auto">
          <a:xfrm>
            <a:off x="6399129" y="4348163"/>
            <a:ext cx="2376488" cy="433388"/>
          </a:xfrm>
          <a:prstGeom prst="rect">
            <a:avLst/>
          </a:prstGeom>
          <a:solidFill>
            <a:srgbClr val="E1F4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a:ln>
                  <a:noFill/>
                </a:ln>
                <a:solidFill>
                  <a:srgbClr val="080808"/>
                </a:solidFill>
                <a:effectLst/>
                <a:uLnTx/>
                <a:uFillTx/>
                <a:latin typeface="Arial" panose="020B0604020202020204" pitchFamily="34" charset="0"/>
                <a:ea typeface="宋体" panose="02010600030101010101" pitchFamily="2" charset="-122"/>
              </a:rPr>
              <a:t>低序字节</a:t>
            </a:r>
          </a:p>
        </p:txBody>
      </p:sp>
      <p:sp>
        <p:nvSpPr>
          <p:cNvPr id="8" name="Line 9">
            <a:extLst>
              <a:ext uri="{FF2B5EF4-FFF2-40B4-BE49-F238E27FC236}">
                <a16:creationId xmlns:a16="http://schemas.microsoft.com/office/drawing/2014/main" xmlns="" id="{3803B559-DCA4-42F4-9517-7E6611CBD84C}"/>
              </a:ext>
            </a:extLst>
          </p:cNvPr>
          <p:cNvSpPr>
            <a:spLocks noChangeShapeType="1"/>
          </p:cNvSpPr>
          <p:nvPr/>
        </p:nvSpPr>
        <p:spPr bwMode="auto">
          <a:xfrm flipH="1">
            <a:off x="4454442" y="2044701"/>
            <a:ext cx="3887787"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9" name="Text Box 10">
            <a:extLst>
              <a:ext uri="{FF2B5EF4-FFF2-40B4-BE49-F238E27FC236}">
                <a16:creationId xmlns:a16="http://schemas.microsoft.com/office/drawing/2014/main" xmlns="" id="{A4E008C9-ABF3-4A47-B832-146F5F0F3261}"/>
              </a:ext>
            </a:extLst>
          </p:cNvPr>
          <p:cNvSpPr txBox="1">
            <a:spLocks noChangeArrowheads="1"/>
          </p:cNvSpPr>
          <p:nvPr/>
        </p:nvSpPr>
        <p:spPr bwMode="auto">
          <a:xfrm>
            <a:off x="5514892" y="1690688"/>
            <a:ext cx="201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a:solidFill>
                  <a:srgbClr val="000000"/>
                </a:solidFill>
                <a:latin typeface="Arial" panose="020B0604020202020204" pitchFamily="34" charset="0"/>
                <a:ea typeface="宋体" panose="02010600030101010101" pitchFamily="2" charset="-122"/>
              </a:rPr>
              <a:t>内存地址增大方向</a:t>
            </a:r>
          </a:p>
        </p:txBody>
      </p:sp>
      <p:sp>
        <p:nvSpPr>
          <p:cNvPr id="10" name="Line 11">
            <a:extLst>
              <a:ext uri="{FF2B5EF4-FFF2-40B4-BE49-F238E27FC236}">
                <a16:creationId xmlns:a16="http://schemas.microsoft.com/office/drawing/2014/main" xmlns="" id="{B9F1DB75-21CF-40C6-AE1A-A07A26620990}"/>
              </a:ext>
            </a:extLst>
          </p:cNvPr>
          <p:cNvSpPr>
            <a:spLocks noChangeShapeType="1"/>
          </p:cNvSpPr>
          <p:nvPr/>
        </p:nvSpPr>
        <p:spPr bwMode="auto">
          <a:xfrm flipH="1">
            <a:off x="4473492" y="4991101"/>
            <a:ext cx="3887787"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1" name="Text Box 12">
            <a:extLst>
              <a:ext uri="{FF2B5EF4-FFF2-40B4-BE49-F238E27FC236}">
                <a16:creationId xmlns:a16="http://schemas.microsoft.com/office/drawing/2014/main" xmlns="" id="{2B4F6620-58BD-461A-9990-430FB9EC73EC}"/>
              </a:ext>
            </a:extLst>
          </p:cNvPr>
          <p:cNvSpPr txBox="1">
            <a:spLocks noChangeArrowheads="1"/>
          </p:cNvSpPr>
          <p:nvPr/>
        </p:nvSpPr>
        <p:spPr bwMode="auto">
          <a:xfrm>
            <a:off x="5533942" y="4997451"/>
            <a:ext cx="2012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a:solidFill>
                  <a:srgbClr val="000000"/>
                </a:solidFill>
                <a:latin typeface="Arial" panose="020B0604020202020204" pitchFamily="34" charset="0"/>
                <a:ea typeface="宋体" panose="02010600030101010101" pitchFamily="2" charset="-122"/>
              </a:rPr>
              <a:t>内存地址增大方向</a:t>
            </a:r>
          </a:p>
        </p:txBody>
      </p:sp>
      <p:sp>
        <p:nvSpPr>
          <p:cNvPr id="12" name="Line 13">
            <a:extLst>
              <a:ext uri="{FF2B5EF4-FFF2-40B4-BE49-F238E27FC236}">
                <a16:creationId xmlns:a16="http://schemas.microsoft.com/office/drawing/2014/main" xmlns="" id="{A9C316B3-229C-4842-AB38-F90024964CDA}"/>
              </a:ext>
            </a:extLst>
          </p:cNvPr>
          <p:cNvSpPr>
            <a:spLocks noChangeShapeType="1"/>
          </p:cNvSpPr>
          <p:nvPr/>
        </p:nvSpPr>
        <p:spPr bwMode="auto">
          <a:xfrm>
            <a:off x="5175167" y="2765426"/>
            <a:ext cx="0" cy="3587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3" name="Line 14">
            <a:extLst>
              <a:ext uri="{FF2B5EF4-FFF2-40B4-BE49-F238E27FC236}">
                <a16:creationId xmlns:a16="http://schemas.microsoft.com/office/drawing/2014/main" xmlns="" id="{2A51A247-2798-4A8A-ADE2-A7AF7D9D8CB9}"/>
              </a:ext>
            </a:extLst>
          </p:cNvPr>
          <p:cNvSpPr>
            <a:spLocks noChangeShapeType="1"/>
          </p:cNvSpPr>
          <p:nvPr/>
        </p:nvSpPr>
        <p:spPr bwMode="auto">
          <a:xfrm>
            <a:off x="7694529" y="2765426"/>
            <a:ext cx="0" cy="3587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4" name="Line 15">
            <a:extLst>
              <a:ext uri="{FF2B5EF4-FFF2-40B4-BE49-F238E27FC236}">
                <a16:creationId xmlns:a16="http://schemas.microsoft.com/office/drawing/2014/main" xmlns="" id="{445E8516-A3F7-44A3-8EC1-A726E4E3A052}"/>
              </a:ext>
            </a:extLst>
          </p:cNvPr>
          <p:cNvSpPr>
            <a:spLocks noChangeShapeType="1"/>
          </p:cNvSpPr>
          <p:nvPr/>
        </p:nvSpPr>
        <p:spPr bwMode="auto">
          <a:xfrm>
            <a:off x="5175167" y="3844926"/>
            <a:ext cx="0" cy="358775"/>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5" name="Line 16">
            <a:extLst>
              <a:ext uri="{FF2B5EF4-FFF2-40B4-BE49-F238E27FC236}">
                <a16:creationId xmlns:a16="http://schemas.microsoft.com/office/drawing/2014/main" xmlns="" id="{0C682977-5F79-42F2-A947-CE736E4E6F4B}"/>
              </a:ext>
            </a:extLst>
          </p:cNvPr>
          <p:cNvSpPr>
            <a:spLocks noChangeShapeType="1"/>
          </p:cNvSpPr>
          <p:nvPr/>
        </p:nvSpPr>
        <p:spPr bwMode="auto">
          <a:xfrm>
            <a:off x="7694529" y="3844926"/>
            <a:ext cx="0" cy="358775"/>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6" name="Text Box 17">
            <a:extLst>
              <a:ext uri="{FF2B5EF4-FFF2-40B4-BE49-F238E27FC236}">
                <a16:creationId xmlns:a16="http://schemas.microsoft.com/office/drawing/2014/main" xmlns="" id="{BE16AE65-0AA5-4928-95C9-6324E7FD1E87}"/>
              </a:ext>
            </a:extLst>
          </p:cNvPr>
          <p:cNvSpPr txBox="1">
            <a:spLocks noChangeArrowheads="1"/>
          </p:cNvSpPr>
          <p:nvPr/>
        </p:nvSpPr>
        <p:spPr bwMode="auto">
          <a:xfrm>
            <a:off x="2490704" y="2193926"/>
            <a:ext cx="1327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a:solidFill>
                  <a:srgbClr val="000000"/>
                </a:solidFill>
                <a:latin typeface="Arial" panose="020B0604020202020204" pitchFamily="34" charset="0"/>
                <a:ea typeface="宋体" panose="02010600030101010101" pitchFamily="2" charset="-122"/>
              </a:rPr>
              <a:t>小端字节序</a:t>
            </a:r>
          </a:p>
        </p:txBody>
      </p:sp>
      <p:sp>
        <p:nvSpPr>
          <p:cNvPr id="17" name="Text Box 18">
            <a:extLst>
              <a:ext uri="{FF2B5EF4-FFF2-40B4-BE49-F238E27FC236}">
                <a16:creationId xmlns:a16="http://schemas.microsoft.com/office/drawing/2014/main" xmlns="" id="{0B08218D-DB39-4AD2-AB7A-D59A5435E5A8}"/>
              </a:ext>
            </a:extLst>
          </p:cNvPr>
          <p:cNvSpPr txBox="1">
            <a:spLocks noChangeArrowheads="1"/>
          </p:cNvSpPr>
          <p:nvPr/>
        </p:nvSpPr>
        <p:spPr bwMode="auto">
          <a:xfrm>
            <a:off x="2438317" y="4421188"/>
            <a:ext cx="1327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a:solidFill>
                  <a:srgbClr val="000000"/>
                </a:solidFill>
                <a:latin typeface="Arial" panose="020B0604020202020204" pitchFamily="34" charset="0"/>
                <a:ea typeface="宋体" panose="02010600030101010101" pitchFamily="2" charset="-122"/>
              </a:rPr>
              <a:t>大端字节序</a:t>
            </a:r>
          </a:p>
        </p:txBody>
      </p:sp>
      <p:sp>
        <p:nvSpPr>
          <p:cNvPr id="18" name="Text Box 19">
            <a:extLst>
              <a:ext uri="{FF2B5EF4-FFF2-40B4-BE49-F238E27FC236}">
                <a16:creationId xmlns:a16="http://schemas.microsoft.com/office/drawing/2014/main" xmlns="" id="{7E4BF5EC-0B3B-4DD7-92EB-1377D493D257}"/>
              </a:ext>
            </a:extLst>
          </p:cNvPr>
          <p:cNvSpPr txBox="1">
            <a:spLocks noChangeArrowheads="1"/>
          </p:cNvSpPr>
          <p:nvPr/>
        </p:nvSpPr>
        <p:spPr bwMode="auto">
          <a:xfrm>
            <a:off x="2438317" y="3340101"/>
            <a:ext cx="1327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a:solidFill>
                  <a:srgbClr val="000000"/>
                </a:solidFill>
                <a:latin typeface="Arial" panose="020B0604020202020204" pitchFamily="34" charset="0"/>
                <a:ea typeface="宋体" panose="02010600030101010101" pitchFamily="2" charset="-122"/>
              </a:rPr>
              <a:t>网络字节序</a:t>
            </a:r>
          </a:p>
        </p:txBody>
      </p:sp>
    </p:spTree>
    <p:extLst>
      <p:ext uri="{BB962C8B-B14F-4D97-AF65-F5344CB8AC3E}">
        <p14:creationId xmlns:p14="http://schemas.microsoft.com/office/powerpoint/2010/main" val="1691729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8BC1FF0-C8D6-4445-9B60-B54F54814C3D}"/>
              </a:ext>
            </a:extLst>
          </p:cNvPr>
          <p:cNvSpPr>
            <a:spLocks noGrp="1"/>
          </p:cNvSpPr>
          <p:nvPr>
            <p:ph type="title"/>
          </p:nvPr>
        </p:nvSpPr>
        <p:spPr/>
        <p:txBody>
          <a:bodyPr/>
          <a:lstStyle/>
          <a:p>
            <a:pPr algn="ctr"/>
            <a:r>
              <a:rPr kumimoji="1" lang="zh-CN" altLang="en-US" dirty="0">
                <a:solidFill>
                  <a:srgbClr val="E40000"/>
                </a:solidFill>
                <a:latin typeface="Arial"/>
                <a:ea typeface="宋体"/>
              </a:rPr>
              <a:t>字节排序函数</a:t>
            </a:r>
            <a:endParaRPr lang="zh-CN" altLang="en-US" dirty="0"/>
          </a:p>
        </p:txBody>
      </p:sp>
      <p:sp>
        <p:nvSpPr>
          <p:cNvPr id="3" name="Rectangle 3">
            <a:extLst>
              <a:ext uri="{FF2B5EF4-FFF2-40B4-BE49-F238E27FC236}">
                <a16:creationId xmlns:a16="http://schemas.microsoft.com/office/drawing/2014/main" xmlns="" id="{A6E0E70E-047D-4E43-82D8-49625DD45278}"/>
              </a:ext>
            </a:extLst>
          </p:cNvPr>
          <p:cNvSpPr txBox="1">
            <a:spLocks noChangeArrowheads="1"/>
          </p:cNvSpPr>
          <p:nvPr/>
        </p:nvSpPr>
        <p:spPr bwMode="auto">
          <a:xfrm>
            <a:off x="2390274" y="1552074"/>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#include &lt;</a:t>
            </a:r>
            <a:r>
              <a:rPr kumimoji="1" lang="en-US" altLang="zh-CN" sz="2400" b="0" i="0" u="none" strike="noStrike" kern="1200" cap="none" spc="0" normalizeH="0" baseline="0" noProof="0" dirty="0" err="1">
                <a:ln>
                  <a:noFill/>
                </a:ln>
                <a:solidFill>
                  <a:srgbClr val="000000"/>
                </a:solidFill>
                <a:effectLst/>
                <a:uLnTx/>
                <a:uFillTx/>
                <a:latin typeface="Arial"/>
                <a:ea typeface="宋体"/>
                <a:cs typeface="+mn-cs"/>
              </a:rPr>
              <a:t>netinet</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a:t>
            </a:r>
            <a:r>
              <a:rPr kumimoji="1" lang="en-US" altLang="zh-CN" sz="2400" b="0" i="0" u="none" strike="noStrike" kern="1200" cap="none" spc="0" normalizeH="0" baseline="0" noProof="0" dirty="0" err="1">
                <a:ln>
                  <a:noFill/>
                </a:ln>
                <a:solidFill>
                  <a:srgbClr val="000000"/>
                </a:solidFill>
                <a:effectLst/>
                <a:uLnTx/>
                <a:uFillTx/>
                <a:latin typeface="Arial"/>
                <a:ea typeface="宋体"/>
                <a:cs typeface="+mn-cs"/>
              </a:rPr>
              <a:t>in.h</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&gt;</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主机顺序</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sym typeface="Wingdings" panose="05000000000000000000" pitchFamily="2" charset="2"/>
              </a:rPr>
              <a:t>网络顺序</a:t>
            </a:r>
            <a:endParaRPr kumimoji="1" lang="zh-CN" altLang="en-US" sz="2400" b="0" i="0" u="none" strike="noStrike" kern="120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		</a:t>
            </a:r>
            <a:r>
              <a:rPr kumimoji="1" lang="en-US" altLang="zh-CN" sz="2000" b="0" i="0" u="none" strike="noStrike" kern="1200" cap="none" spc="0" normalizeH="0" baseline="0" noProof="0" dirty="0">
                <a:ln>
                  <a:noFill/>
                </a:ln>
                <a:solidFill>
                  <a:srgbClr val="000000"/>
                </a:solidFill>
                <a:effectLst/>
                <a:uLnTx/>
                <a:uFillTx/>
                <a:latin typeface="Arial"/>
                <a:ea typeface="宋体"/>
                <a:cs typeface="+mn-cs"/>
              </a:rPr>
              <a:t>uint16_t  </a:t>
            </a:r>
            <a:r>
              <a:rPr kumimoji="1" lang="en-US" altLang="zh-CN" sz="2000" b="0" i="0" u="none" strike="noStrike" kern="1200" cap="none" spc="0" normalizeH="0" baseline="0" noProof="0" dirty="0" err="1">
                <a:ln>
                  <a:noFill/>
                </a:ln>
                <a:solidFill>
                  <a:srgbClr val="000000"/>
                </a:solidFill>
                <a:effectLst/>
                <a:uLnTx/>
                <a:uFillTx/>
                <a:latin typeface="Arial"/>
                <a:ea typeface="宋体"/>
                <a:cs typeface="+mn-cs"/>
              </a:rPr>
              <a:t>htons</a:t>
            </a:r>
            <a:r>
              <a:rPr kumimoji="1" lang="en-US" altLang="zh-CN" sz="2000" b="0" i="0" u="none" strike="noStrike" kern="1200" cap="none" spc="0" normalizeH="0" baseline="0" noProof="0" dirty="0">
                <a:ln>
                  <a:noFill/>
                </a:ln>
                <a:solidFill>
                  <a:srgbClr val="000000"/>
                </a:solidFill>
                <a:effectLst/>
                <a:uLnTx/>
                <a:uFillTx/>
                <a:latin typeface="Arial"/>
                <a:ea typeface="宋体"/>
                <a:cs typeface="+mn-cs"/>
              </a:rPr>
              <a:t>(uint16_t </a:t>
            </a:r>
            <a:r>
              <a:rPr kumimoji="1" lang="en-US" altLang="zh-CN" sz="2000" b="0" i="0" u="none" strike="noStrike" kern="1200" cap="none" spc="0" normalizeH="0" baseline="0" noProof="0" dirty="0" err="1">
                <a:ln>
                  <a:noFill/>
                </a:ln>
                <a:solidFill>
                  <a:srgbClr val="000000"/>
                </a:solidFill>
                <a:effectLst/>
                <a:uLnTx/>
                <a:uFillTx/>
                <a:latin typeface="Arial"/>
                <a:ea typeface="宋体"/>
                <a:cs typeface="+mn-cs"/>
              </a:rPr>
              <a:t>hostshort</a:t>
            </a:r>
            <a:r>
              <a:rPr kumimoji="1" lang="en-US" altLang="zh-CN" sz="2000" b="0" i="0" u="none" strike="noStrike" kern="1200" cap="none" spc="0" normalizeH="0" baseline="0" noProof="0" dirty="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2000" b="0" i="0" u="none" strike="noStrike" kern="1200" cap="none" spc="0" normalizeH="0" baseline="0" noProof="0" dirty="0">
                <a:ln>
                  <a:noFill/>
                </a:ln>
                <a:solidFill>
                  <a:srgbClr val="000000"/>
                </a:solidFill>
                <a:effectLst/>
                <a:uLnTx/>
                <a:uFillTx/>
                <a:latin typeface="Arial"/>
                <a:ea typeface="宋体"/>
                <a:cs typeface="+mn-cs"/>
              </a:rPr>
              <a:t>		uint32_t  </a:t>
            </a:r>
            <a:r>
              <a:rPr kumimoji="1" lang="en-US" altLang="zh-CN" sz="2000" b="0" i="0" u="none" strike="noStrike" kern="1200" cap="none" spc="0" normalizeH="0" baseline="0" noProof="0" dirty="0" err="1">
                <a:ln>
                  <a:noFill/>
                </a:ln>
                <a:solidFill>
                  <a:srgbClr val="000000"/>
                </a:solidFill>
                <a:effectLst/>
                <a:uLnTx/>
                <a:uFillTx/>
                <a:latin typeface="Arial"/>
                <a:ea typeface="宋体"/>
                <a:cs typeface="+mn-cs"/>
              </a:rPr>
              <a:t>htonl</a:t>
            </a:r>
            <a:r>
              <a:rPr kumimoji="1" lang="en-US" altLang="zh-CN" sz="2000" b="0" i="0" u="none" strike="noStrike" kern="1200" cap="none" spc="0" normalizeH="0" baseline="0" noProof="0" dirty="0">
                <a:ln>
                  <a:noFill/>
                </a:ln>
                <a:solidFill>
                  <a:srgbClr val="000000"/>
                </a:solidFill>
                <a:effectLst/>
                <a:uLnTx/>
                <a:uFillTx/>
                <a:latin typeface="Arial"/>
                <a:ea typeface="宋体"/>
                <a:cs typeface="+mn-cs"/>
              </a:rPr>
              <a:t>(uint32_t </a:t>
            </a:r>
            <a:r>
              <a:rPr kumimoji="1" lang="en-US" altLang="zh-CN" sz="2000" b="0" i="0" u="none" strike="noStrike" kern="1200" cap="none" spc="0" normalizeH="0" baseline="0" noProof="0" dirty="0" err="1">
                <a:ln>
                  <a:noFill/>
                </a:ln>
                <a:solidFill>
                  <a:srgbClr val="000000"/>
                </a:solidFill>
                <a:effectLst/>
                <a:uLnTx/>
                <a:uFillTx/>
                <a:latin typeface="Arial"/>
                <a:ea typeface="宋体"/>
                <a:cs typeface="+mn-cs"/>
              </a:rPr>
              <a:t>hostlong</a:t>
            </a:r>
            <a:r>
              <a:rPr kumimoji="1" lang="en-US" altLang="zh-CN" sz="2000" b="0" i="0" u="none" strike="noStrike" kern="1200" cap="none" spc="0" normalizeH="0" baseline="0" noProof="0" dirty="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2000" b="0" i="0" u="none" strike="noStrike" kern="1200" cap="none" spc="0" normalizeH="0" baseline="0" noProof="0" dirty="0">
                <a:ln>
                  <a:noFill/>
                </a:ln>
                <a:solidFill>
                  <a:srgbClr val="000000"/>
                </a:solidFill>
                <a:effectLst/>
                <a:uLnTx/>
                <a:uFillTx/>
                <a:latin typeface="Arial"/>
                <a:ea typeface="宋体"/>
                <a:cs typeface="+mn-cs"/>
              </a:rPr>
              <a:t>                             </a:t>
            </a:r>
            <a:r>
              <a:rPr kumimoji="1" lang="zh-CN" altLang="en-US" sz="2000" b="0" i="0" u="none" strike="noStrike" kern="1200" cap="none" spc="0" normalizeH="0" baseline="0" noProof="0" dirty="0">
                <a:ln>
                  <a:noFill/>
                </a:ln>
                <a:solidFill>
                  <a:srgbClr val="000000"/>
                </a:solidFill>
                <a:effectLst/>
                <a:uLnTx/>
                <a:uFillTx/>
                <a:latin typeface="Arial"/>
                <a:ea typeface="宋体"/>
                <a:cs typeface="+mn-cs"/>
              </a:rPr>
              <a:t>均返回：网络字节序值</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endParaRPr kumimoji="1" lang="zh-CN" altLang="en-US" sz="2000" b="0" i="0" u="none" strike="noStrike" kern="120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网络顺序</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sym typeface="Wingdings" panose="05000000000000000000" pitchFamily="2" charset="2"/>
              </a:rPr>
              <a:t>主机顺序</a:t>
            </a:r>
            <a:endParaRPr kumimoji="1" lang="zh-CN" altLang="en-US" sz="2400" b="0" i="0" u="none" strike="noStrike" kern="120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		</a:t>
            </a:r>
            <a:r>
              <a:rPr kumimoji="1" lang="en-US" altLang="zh-CN" sz="2000" b="0" i="0" u="none" strike="noStrike" kern="1200" cap="none" spc="0" normalizeH="0" baseline="0" noProof="0" dirty="0">
                <a:ln>
                  <a:noFill/>
                </a:ln>
                <a:solidFill>
                  <a:srgbClr val="000000"/>
                </a:solidFill>
                <a:effectLst/>
                <a:uLnTx/>
                <a:uFillTx/>
                <a:latin typeface="Arial"/>
                <a:ea typeface="宋体"/>
                <a:cs typeface="+mn-cs"/>
              </a:rPr>
              <a:t>uint16_t  </a:t>
            </a:r>
            <a:r>
              <a:rPr kumimoji="1" lang="en-US" altLang="zh-CN" sz="2000" b="0" i="0" u="none" strike="noStrike" kern="1200" cap="none" spc="0" normalizeH="0" baseline="0" noProof="0" dirty="0" err="1">
                <a:ln>
                  <a:noFill/>
                </a:ln>
                <a:solidFill>
                  <a:srgbClr val="000000"/>
                </a:solidFill>
                <a:effectLst/>
                <a:uLnTx/>
                <a:uFillTx/>
                <a:latin typeface="Arial"/>
                <a:ea typeface="宋体"/>
                <a:cs typeface="+mn-cs"/>
              </a:rPr>
              <a:t>ntohs</a:t>
            </a:r>
            <a:r>
              <a:rPr kumimoji="1" lang="en-US" altLang="zh-CN" sz="2000" b="0" i="0" u="none" strike="noStrike" kern="1200" cap="none" spc="0" normalizeH="0" baseline="0" noProof="0" dirty="0">
                <a:ln>
                  <a:noFill/>
                </a:ln>
                <a:solidFill>
                  <a:srgbClr val="000000"/>
                </a:solidFill>
                <a:effectLst/>
                <a:uLnTx/>
                <a:uFillTx/>
                <a:latin typeface="Arial"/>
                <a:ea typeface="宋体"/>
                <a:cs typeface="+mn-cs"/>
              </a:rPr>
              <a:t>(uint16_t </a:t>
            </a:r>
            <a:r>
              <a:rPr kumimoji="1" lang="en-US" altLang="zh-CN" sz="2000" b="0" i="0" u="none" strike="noStrike" kern="1200" cap="none" spc="0" normalizeH="0" baseline="0" noProof="0" dirty="0" err="1">
                <a:ln>
                  <a:noFill/>
                </a:ln>
                <a:solidFill>
                  <a:srgbClr val="000000"/>
                </a:solidFill>
                <a:effectLst/>
                <a:uLnTx/>
                <a:uFillTx/>
                <a:latin typeface="Arial"/>
                <a:ea typeface="宋体"/>
                <a:cs typeface="+mn-cs"/>
              </a:rPr>
              <a:t>netshort</a:t>
            </a:r>
            <a:r>
              <a:rPr kumimoji="1" lang="en-US" altLang="zh-CN" sz="2000" b="0" i="0" u="none" strike="noStrike" kern="1200" cap="none" spc="0" normalizeH="0" baseline="0" noProof="0" dirty="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2000" b="0" i="0" u="none" strike="noStrike" kern="1200" cap="none" spc="0" normalizeH="0" baseline="0" noProof="0" dirty="0">
                <a:ln>
                  <a:noFill/>
                </a:ln>
                <a:solidFill>
                  <a:srgbClr val="000000"/>
                </a:solidFill>
                <a:effectLst/>
                <a:uLnTx/>
                <a:uFillTx/>
                <a:latin typeface="Arial"/>
                <a:ea typeface="宋体"/>
                <a:cs typeface="+mn-cs"/>
              </a:rPr>
              <a:t>		uint32_t  </a:t>
            </a:r>
            <a:r>
              <a:rPr kumimoji="1" lang="en-US" altLang="zh-CN" sz="2000" b="0" i="0" u="none" strike="noStrike" kern="1200" cap="none" spc="0" normalizeH="0" baseline="0" noProof="0" dirty="0" err="1">
                <a:ln>
                  <a:noFill/>
                </a:ln>
                <a:solidFill>
                  <a:srgbClr val="000000"/>
                </a:solidFill>
                <a:effectLst/>
                <a:uLnTx/>
                <a:uFillTx/>
                <a:latin typeface="Arial"/>
                <a:ea typeface="宋体"/>
                <a:cs typeface="+mn-cs"/>
              </a:rPr>
              <a:t>ntohl</a:t>
            </a:r>
            <a:r>
              <a:rPr kumimoji="1" lang="en-US" altLang="zh-CN" sz="2000" b="0" i="0" u="none" strike="noStrike" kern="1200" cap="none" spc="0" normalizeH="0" baseline="0" noProof="0" dirty="0">
                <a:ln>
                  <a:noFill/>
                </a:ln>
                <a:solidFill>
                  <a:srgbClr val="000000"/>
                </a:solidFill>
                <a:effectLst/>
                <a:uLnTx/>
                <a:uFillTx/>
                <a:latin typeface="Arial"/>
                <a:ea typeface="宋体"/>
                <a:cs typeface="+mn-cs"/>
              </a:rPr>
              <a:t>(uint32_t </a:t>
            </a:r>
            <a:r>
              <a:rPr kumimoji="1" lang="en-US" altLang="zh-CN" sz="2000" b="0" i="0" u="none" strike="noStrike" kern="1200" cap="none" spc="0" normalizeH="0" baseline="0" noProof="0" dirty="0" err="1">
                <a:ln>
                  <a:noFill/>
                </a:ln>
                <a:solidFill>
                  <a:srgbClr val="000000"/>
                </a:solidFill>
                <a:effectLst/>
                <a:uLnTx/>
                <a:uFillTx/>
                <a:latin typeface="Arial"/>
                <a:ea typeface="宋体"/>
                <a:cs typeface="+mn-cs"/>
              </a:rPr>
              <a:t>netlong</a:t>
            </a:r>
            <a:r>
              <a:rPr kumimoji="1" lang="en-US" altLang="zh-CN" sz="2000" b="0" i="0" u="none" strike="noStrike" kern="1200" cap="none" spc="0" normalizeH="0" baseline="0" noProof="0" dirty="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2000" b="0" i="0" u="none" strike="noStrike" kern="1200" cap="none" spc="0" normalizeH="0" baseline="0" noProof="0" dirty="0">
                <a:ln>
                  <a:noFill/>
                </a:ln>
                <a:solidFill>
                  <a:srgbClr val="000000"/>
                </a:solidFill>
                <a:effectLst/>
                <a:uLnTx/>
                <a:uFillTx/>
                <a:latin typeface="Arial"/>
                <a:ea typeface="宋体"/>
                <a:cs typeface="+mn-cs"/>
              </a:rPr>
              <a:t>                             </a:t>
            </a:r>
            <a:r>
              <a:rPr kumimoji="1" lang="zh-CN" altLang="en-US" sz="2000" b="0" i="0" u="none" strike="noStrike" kern="1200" cap="none" spc="0" normalizeH="0" baseline="0" noProof="0" dirty="0">
                <a:ln>
                  <a:noFill/>
                </a:ln>
                <a:solidFill>
                  <a:srgbClr val="000000"/>
                </a:solidFill>
                <a:effectLst/>
                <a:uLnTx/>
                <a:uFillTx/>
                <a:latin typeface="Arial"/>
                <a:ea typeface="宋体"/>
                <a:cs typeface="+mn-cs"/>
              </a:rPr>
              <a:t>均返回：主机字节序值</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endParaRPr kumimoji="1" lang="zh-CN" altLang="en-US" sz="2000" b="0" i="0" u="none" strike="noStrike" kern="120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记忆技巧</a:t>
            </a:r>
          </a:p>
        </p:txBody>
      </p:sp>
    </p:spTree>
    <p:extLst>
      <p:ext uri="{BB962C8B-B14F-4D97-AF65-F5344CB8AC3E}">
        <p14:creationId xmlns:p14="http://schemas.microsoft.com/office/powerpoint/2010/main" val="3868684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DBAE5F8-A222-4CB8-8455-1E98E75A322E}"/>
              </a:ext>
            </a:extLst>
          </p:cNvPr>
          <p:cNvSpPr>
            <a:spLocks noGrp="1"/>
          </p:cNvSpPr>
          <p:nvPr>
            <p:ph type="title"/>
          </p:nvPr>
        </p:nvSpPr>
        <p:spPr/>
        <p:txBody>
          <a:bodyPr/>
          <a:lstStyle/>
          <a:p>
            <a:pPr algn="ctr"/>
            <a:r>
              <a:rPr kumimoji="1" lang="zh-CN" altLang="en-US" dirty="0">
                <a:solidFill>
                  <a:srgbClr val="E40000"/>
                </a:solidFill>
                <a:latin typeface="Arial"/>
                <a:ea typeface="宋体"/>
              </a:rPr>
              <a:t>对</a:t>
            </a:r>
            <a:r>
              <a:rPr kumimoji="1" lang="en-US" altLang="zh-CN" dirty="0" err="1">
                <a:solidFill>
                  <a:srgbClr val="E40000"/>
                </a:solidFill>
                <a:latin typeface="Arial"/>
                <a:ea typeface="宋体"/>
              </a:rPr>
              <a:t>sockaddr_in</a:t>
            </a:r>
            <a:r>
              <a:rPr kumimoji="1" lang="zh-CN" altLang="en-US" dirty="0">
                <a:solidFill>
                  <a:srgbClr val="E40000"/>
                </a:solidFill>
                <a:latin typeface="Arial"/>
                <a:ea typeface="宋体"/>
              </a:rPr>
              <a:t>中的字段赋值</a:t>
            </a:r>
            <a:endParaRPr lang="zh-CN" altLang="en-US" dirty="0"/>
          </a:p>
        </p:txBody>
      </p:sp>
      <p:sp>
        <p:nvSpPr>
          <p:cNvPr id="3" name="Rectangle 3">
            <a:extLst>
              <a:ext uri="{FF2B5EF4-FFF2-40B4-BE49-F238E27FC236}">
                <a16:creationId xmlns:a16="http://schemas.microsoft.com/office/drawing/2014/main" xmlns="" id="{44830F6B-BB34-46E2-BCFF-F5DA8EF76E7E}"/>
              </a:ext>
            </a:extLst>
          </p:cNvPr>
          <p:cNvSpPr txBox="1">
            <a:spLocks noChangeArrowheads="1"/>
          </p:cNvSpPr>
          <p:nvPr/>
        </p:nvSpPr>
        <p:spPr bwMode="auto">
          <a:xfrm>
            <a:off x="2019300" y="1568115"/>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struct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sockaddr_in</a:t>
            </a:r>
            <a:endParaRPr kumimoji="1" lang="en-US" altLang="zh-CN" sz="2800" b="0" i="0" u="none" strike="noStrike" kern="120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unsigned short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sin_family</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 </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与</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socket</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函数第一个参数相同</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	</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unsigned short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sin_port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a:t>
            </a:r>
            <a:r>
              <a:rPr kumimoji="1" lang="en-US" altLang="zh-CN" sz="2800" b="0" i="0" u="none" strike="noStrike" kern="1200" cap="none" spc="0" normalizeH="0" baseline="0" noProof="0" dirty="0">
                <a:ln>
                  <a:noFill/>
                </a:ln>
                <a:solidFill>
                  <a:srgbClr val="E40000"/>
                </a:solidFill>
                <a:effectLst/>
                <a:uLnTx/>
                <a:uFillTx/>
                <a:latin typeface="Arial"/>
                <a:ea typeface="宋体"/>
                <a:cs typeface="+mn-cs"/>
              </a:rPr>
              <a:t>unsigned int </a:t>
            </a:r>
            <a:r>
              <a:rPr kumimoji="1" lang="en-US" altLang="zh-CN" sz="2800" b="0" i="0" u="none" strike="noStrike" kern="1200" cap="none" spc="0" normalizeH="0" baseline="0" noProof="0" dirty="0" err="1">
                <a:ln>
                  <a:noFill/>
                </a:ln>
                <a:solidFill>
                  <a:srgbClr val="E40000"/>
                </a:solidFill>
                <a:effectLst/>
                <a:uLnTx/>
                <a:uFillTx/>
                <a:latin typeface="Arial"/>
                <a:ea typeface="宋体"/>
                <a:cs typeface="+mn-cs"/>
              </a:rPr>
              <a:t>sin_addr.s_addr</a:t>
            </a:r>
            <a:r>
              <a:rPr kumimoji="1" lang="en-US" altLang="zh-CN" sz="2800" b="0" i="0" u="none" strike="noStrike" kern="1200" cap="none" spc="0" normalizeH="0" baseline="0" noProof="0" dirty="0">
                <a:ln>
                  <a:noFill/>
                </a:ln>
                <a:solidFill>
                  <a:srgbClr val="E4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unsigned char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sin_zero</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[8]; //</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通过</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memset</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清</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0</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a:t>
            </a:r>
          </a:p>
        </p:txBody>
      </p:sp>
    </p:spTree>
    <p:extLst>
      <p:ext uri="{BB962C8B-B14F-4D97-AF65-F5344CB8AC3E}">
        <p14:creationId xmlns:p14="http://schemas.microsoft.com/office/powerpoint/2010/main" val="401377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F2AECA2-AF44-471C-8D84-0E059F5937E7}"/>
              </a:ext>
            </a:extLst>
          </p:cNvPr>
          <p:cNvSpPr>
            <a:spLocks noGrp="1"/>
          </p:cNvSpPr>
          <p:nvPr>
            <p:ph type="title"/>
          </p:nvPr>
        </p:nvSpPr>
        <p:spPr/>
        <p:txBody>
          <a:bodyPr/>
          <a:lstStyle/>
          <a:p>
            <a:pPr algn="ctr"/>
            <a:r>
              <a:rPr kumimoji="1" lang="zh-CN" altLang="en-US" dirty="0">
                <a:solidFill>
                  <a:srgbClr val="E40000"/>
                </a:solidFill>
                <a:latin typeface="Arial"/>
                <a:ea typeface="宋体"/>
              </a:rPr>
              <a:t>套接口地址结构</a:t>
            </a:r>
            <a:endParaRPr lang="zh-CN" altLang="en-US" dirty="0"/>
          </a:p>
        </p:txBody>
      </p:sp>
      <p:sp>
        <p:nvSpPr>
          <p:cNvPr id="3" name="Rectangle 3">
            <a:extLst>
              <a:ext uri="{FF2B5EF4-FFF2-40B4-BE49-F238E27FC236}">
                <a16:creationId xmlns:a16="http://schemas.microsoft.com/office/drawing/2014/main" xmlns="" id="{AE985905-50B0-4EA8-93C1-9D14CE28FF0B}"/>
              </a:ext>
            </a:extLst>
          </p:cNvPr>
          <p:cNvSpPr txBox="1">
            <a:spLocks noChangeArrowheads="1"/>
          </p:cNvSpPr>
          <p:nvPr/>
        </p:nvSpPr>
        <p:spPr bwMode="auto">
          <a:xfrm>
            <a:off x="2261937" y="1690688"/>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en-US" altLang="zh-CN" sz="3200" b="0" i="0" u="none" strike="noStrike" kern="1200" cap="none" spc="0" normalizeH="0" baseline="0" noProof="0">
                <a:ln>
                  <a:noFill/>
                </a:ln>
                <a:solidFill>
                  <a:srgbClr val="000000"/>
                </a:solidFill>
                <a:effectLst/>
                <a:uLnTx/>
                <a:uFillTx/>
                <a:latin typeface="Arial"/>
                <a:ea typeface="宋体"/>
                <a:cs typeface="+mn-cs"/>
              </a:rPr>
              <a:t>IPv4</a:t>
            </a:r>
            <a:r>
              <a:rPr kumimoji="1" lang="zh-CN" altLang="en-US" sz="3200" b="0" i="0" u="none" strike="noStrike" kern="1200" cap="none" spc="0" normalizeH="0" baseline="0" noProof="0">
                <a:ln>
                  <a:noFill/>
                </a:ln>
                <a:solidFill>
                  <a:srgbClr val="000000"/>
                </a:solidFill>
                <a:effectLst/>
                <a:uLnTx/>
                <a:uFillTx/>
                <a:latin typeface="Arial"/>
                <a:ea typeface="宋体"/>
                <a:cs typeface="+mn-cs"/>
              </a:rPr>
              <a:t>套接口地址结构的定义</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a:ln>
                  <a:noFill/>
                </a:ln>
                <a:solidFill>
                  <a:srgbClr val="000000"/>
                </a:solidFill>
                <a:effectLst/>
                <a:uLnTx/>
                <a:uFillTx/>
                <a:latin typeface="Arial"/>
                <a:ea typeface="宋体"/>
                <a:cs typeface="+mn-cs"/>
              </a:rPr>
              <a:t>内存操作函数</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a:ln>
                  <a:noFill/>
                </a:ln>
                <a:solidFill>
                  <a:srgbClr val="000000"/>
                </a:solidFill>
                <a:effectLst/>
                <a:uLnTx/>
                <a:uFillTx/>
                <a:latin typeface="Arial"/>
                <a:ea typeface="宋体"/>
                <a:cs typeface="+mn-cs"/>
              </a:rPr>
              <a:t>字节顺序</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a:ln>
                  <a:noFill/>
                </a:ln>
                <a:solidFill>
                  <a:srgbClr val="E40000"/>
                </a:solidFill>
                <a:effectLst/>
                <a:uLnTx/>
                <a:uFillTx/>
                <a:latin typeface="Arial"/>
                <a:ea typeface="宋体"/>
                <a:cs typeface="+mn-cs"/>
              </a:rPr>
              <a:t>地址转换函数</a:t>
            </a:r>
            <a:endParaRPr kumimoji="1" lang="zh-CN" altLang="en-US" sz="3200" b="0" i="0" u="none" strike="noStrike" kern="1200" cap="none" spc="0" normalizeH="0" baseline="0" noProof="0" dirty="0">
              <a:ln>
                <a:noFill/>
              </a:ln>
              <a:solidFill>
                <a:srgbClr val="E40000"/>
              </a:solidFill>
              <a:effectLst/>
              <a:uLnTx/>
              <a:uFillTx/>
              <a:latin typeface="Arial"/>
              <a:ea typeface="宋体"/>
              <a:cs typeface="+mn-cs"/>
            </a:endParaRPr>
          </a:p>
        </p:txBody>
      </p:sp>
    </p:spTree>
    <p:extLst>
      <p:ext uri="{BB962C8B-B14F-4D97-AF65-F5344CB8AC3E}">
        <p14:creationId xmlns:p14="http://schemas.microsoft.com/office/powerpoint/2010/main" val="413215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2FD051B-0C85-4CF8-851A-87DCFFE521F5}"/>
              </a:ext>
            </a:extLst>
          </p:cNvPr>
          <p:cNvSpPr>
            <a:spLocks noGrp="1"/>
          </p:cNvSpPr>
          <p:nvPr>
            <p:ph type="title"/>
          </p:nvPr>
        </p:nvSpPr>
        <p:spPr/>
        <p:txBody>
          <a:bodyPr/>
          <a:lstStyle/>
          <a:p>
            <a:pPr algn="ctr"/>
            <a:r>
              <a:rPr kumimoji="1" lang="zh-CN" altLang="en-US" dirty="0">
                <a:solidFill>
                  <a:srgbClr val="E40000"/>
                </a:solidFill>
                <a:latin typeface="Arial"/>
                <a:ea typeface="宋体"/>
              </a:rPr>
              <a:t>对</a:t>
            </a:r>
            <a:r>
              <a:rPr kumimoji="1" lang="en-US" altLang="zh-CN" dirty="0">
                <a:solidFill>
                  <a:srgbClr val="E40000"/>
                </a:solidFill>
                <a:latin typeface="Arial"/>
                <a:ea typeface="宋体"/>
              </a:rPr>
              <a:t>IP</a:t>
            </a:r>
            <a:r>
              <a:rPr kumimoji="1" lang="zh-CN" altLang="en-US" dirty="0">
                <a:solidFill>
                  <a:srgbClr val="E40000"/>
                </a:solidFill>
                <a:latin typeface="Arial"/>
                <a:ea typeface="宋体"/>
              </a:rPr>
              <a:t>地址进行赋值</a:t>
            </a:r>
            <a:endParaRPr lang="zh-CN" altLang="en-US" dirty="0"/>
          </a:p>
        </p:txBody>
      </p:sp>
      <p:sp>
        <p:nvSpPr>
          <p:cNvPr id="3" name="Rectangle 3">
            <a:extLst>
              <a:ext uri="{FF2B5EF4-FFF2-40B4-BE49-F238E27FC236}">
                <a16:creationId xmlns:a16="http://schemas.microsoft.com/office/drawing/2014/main" xmlns="" id="{ADE36CA2-12BE-4125-A99E-E929F5FB8CFB}"/>
              </a:ext>
            </a:extLst>
          </p:cNvPr>
          <p:cNvSpPr txBox="1">
            <a:spLocks noChangeArrowheads="1"/>
          </p:cNvSpPr>
          <p:nvPr/>
        </p:nvSpPr>
        <p:spPr bwMode="auto">
          <a:xfrm>
            <a:off x="2245895" y="1690688"/>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示例</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3.1</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中，</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server.cpp</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None/>
              <a:tabLst/>
              <a:defRPr/>
            </a:pP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ServerAddress.sin_addr.s_addr</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 </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None/>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htonl</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(INADDR_ANY);</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INADDR_ANY</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等于</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0</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表示服务器可以在任意网络接口上接受客户连接</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一个服务器可能有多个网络接口</a:t>
            </a:r>
          </a:p>
        </p:txBody>
      </p:sp>
    </p:spTree>
    <p:extLst>
      <p:ext uri="{BB962C8B-B14F-4D97-AF65-F5344CB8AC3E}">
        <p14:creationId xmlns:p14="http://schemas.microsoft.com/office/powerpoint/2010/main" val="234249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DA3F4C2-B2B3-492A-9BE0-89CB636F08B3}"/>
              </a:ext>
            </a:extLst>
          </p:cNvPr>
          <p:cNvSpPr>
            <a:spLocks noGrp="1"/>
          </p:cNvSpPr>
          <p:nvPr>
            <p:ph type="title"/>
          </p:nvPr>
        </p:nvSpPr>
        <p:spPr/>
        <p:txBody>
          <a:bodyPr/>
          <a:lstStyle/>
          <a:p>
            <a:pPr algn="ctr"/>
            <a:r>
              <a:rPr kumimoji="1" lang="zh-CN" altLang="en-US" dirty="0">
                <a:solidFill>
                  <a:srgbClr val="E40000"/>
                </a:solidFill>
                <a:latin typeface="Arial"/>
                <a:ea typeface="宋体"/>
              </a:rPr>
              <a:t>对</a:t>
            </a:r>
            <a:r>
              <a:rPr kumimoji="1" lang="en-US" altLang="zh-CN" dirty="0">
                <a:solidFill>
                  <a:srgbClr val="E40000"/>
                </a:solidFill>
                <a:latin typeface="Arial"/>
                <a:ea typeface="宋体"/>
              </a:rPr>
              <a:t>IP</a:t>
            </a:r>
            <a:r>
              <a:rPr kumimoji="1" lang="zh-CN" altLang="en-US" dirty="0">
                <a:solidFill>
                  <a:srgbClr val="E40000"/>
                </a:solidFill>
                <a:latin typeface="Arial"/>
                <a:ea typeface="宋体"/>
              </a:rPr>
              <a:t>地址进行赋值</a:t>
            </a:r>
            <a:endParaRPr lang="zh-CN" altLang="en-US" dirty="0"/>
          </a:p>
        </p:txBody>
      </p:sp>
      <p:sp>
        <p:nvSpPr>
          <p:cNvPr id="3" name="Rectangle 3">
            <a:extLst>
              <a:ext uri="{FF2B5EF4-FFF2-40B4-BE49-F238E27FC236}">
                <a16:creationId xmlns:a16="http://schemas.microsoft.com/office/drawing/2014/main" xmlns="" id="{36A1CDE8-F99B-4B8F-8D04-0F0A13152DCC}"/>
              </a:ext>
            </a:extLst>
          </p:cNvPr>
          <p:cNvSpPr txBox="1">
            <a:spLocks noChangeArrowheads="1"/>
          </p:cNvSpPr>
          <p:nvPr/>
        </p:nvSpPr>
        <p:spPr bwMode="auto">
          <a:xfrm>
            <a:off x="2261937" y="1690688"/>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a:ln>
                  <a:noFill/>
                </a:ln>
                <a:solidFill>
                  <a:srgbClr val="000000"/>
                </a:solidFill>
                <a:effectLst/>
                <a:uLnTx/>
                <a:uFillTx/>
                <a:latin typeface="Arial"/>
                <a:ea typeface="宋体"/>
                <a:cs typeface="+mn-cs"/>
              </a:rPr>
              <a:t>示例</a:t>
            </a:r>
            <a:r>
              <a:rPr kumimoji="1" lang="en-US" altLang="zh-CN" sz="3200" b="0" i="0" u="none" strike="noStrike" kern="1200" cap="none" spc="0" normalizeH="0" baseline="0" noProof="0">
                <a:ln>
                  <a:noFill/>
                </a:ln>
                <a:solidFill>
                  <a:srgbClr val="000000"/>
                </a:solidFill>
                <a:effectLst/>
                <a:uLnTx/>
                <a:uFillTx/>
                <a:latin typeface="Arial"/>
                <a:ea typeface="宋体"/>
                <a:cs typeface="+mn-cs"/>
              </a:rPr>
              <a:t>3.1</a:t>
            </a:r>
            <a:r>
              <a:rPr kumimoji="1" lang="zh-CN" altLang="en-US" sz="3200" b="0" i="0" u="none" strike="noStrike" kern="1200" cap="none" spc="0" normalizeH="0" baseline="0" noProof="0">
                <a:ln>
                  <a:noFill/>
                </a:ln>
                <a:solidFill>
                  <a:srgbClr val="000000"/>
                </a:solidFill>
                <a:effectLst/>
                <a:uLnTx/>
                <a:uFillTx/>
                <a:latin typeface="Arial"/>
                <a:ea typeface="宋体"/>
                <a:cs typeface="+mn-cs"/>
              </a:rPr>
              <a:t>中，</a:t>
            </a:r>
            <a:r>
              <a:rPr kumimoji="1" lang="en-US" altLang="zh-CN" sz="3200" b="0" i="0" u="none" strike="noStrike" kern="1200" cap="none" spc="0" normalizeH="0" baseline="0" noProof="0">
                <a:ln>
                  <a:noFill/>
                </a:ln>
                <a:solidFill>
                  <a:srgbClr val="000000"/>
                </a:solidFill>
                <a:effectLst/>
                <a:uLnTx/>
                <a:uFillTx/>
                <a:latin typeface="Arial"/>
                <a:ea typeface="宋体"/>
                <a:cs typeface="+mn-cs"/>
              </a:rPr>
              <a:t>client.cpp</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800" b="0" i="0" u="none" strike="noStrike" kern="1200" cap="none" spc="0" normalizeH="0" baseline="0" noProof="0">
                <a:ln>
                  <a:noFill/>
                </a:ln>
                <a:solidFill>
                  <a:srgbClr val="000000"/>
                </a:solidFill>
                <a:effectLst/>
                <a:uLnTx/>
                <a:uFillTx/>
                <a:latin typeface="Arial"/>
                <a:ea typeface="宋体"/>
                <a:cs typeface="+mn-cs"/>
              </a:rPr>
              <a:t>需要设置服务器的</a:t>
            </a:r>
            <a:r>
              <a:rPr kumimoji="1" lang="en-US" altLang="zh-CN" sz="2800" b="0" i="0" u="none" strike="noStrike" kern="1200" cap="none" spc="0" normalizeH="0" baseline="0" noProof="0">
                <a:ln>
                  <a:noFill/>
                </a:ln>
                <a:solidFill>
                  <a:srgbClr val="000000"/>
                </a:solidFill>
                <a:effectLst/>
                <a:uLnTx/>
                <a:uFillTx/>
                <a:latin typeface="Arial"/>
                <a:ea typeface="宋体"/>
                <a:cs typeface="+mn-cs"/>
              </a:rPr>
              <a:t>IP</a:t>
            </a:r>
            <a:r>
              <a:rPr kumimoji="1" lang="zh-CN" altLang="en-US" sz="2800" b="0" i="0" u="none" strike="noStrike" kern="1200" cap="none" spc="0" normalizeH="0" baseline="0" noProof="0">
                <a:ln>
                  <a:noFill/>
                </a:ln>
                <a:solidFill>
                  <a:srgbClr val="000000"/>
                </a:solidFill>
                <a:effectLst/>
                <a:uLnTx/>
                <a:uFillTx/>
                <a:latin typeface="Arial"/>
                <a:ea typeface="宋体"/>
                <a:cs typeface="+mn-cs"/>
              </a:rPr>
              <a:t>地址</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a:ln>
                  <a:noFill/>
                </a:ln>
                <a:solidFill>
                  <a:srgbClr val="000000"/>
                </a:solidFill>
                <a:effectLst/>
                <a:uLnTx/>
                <a:uFillTx/>
                <a:latin typeface="Arial"/>
                <a:ea typeface="宋体"/>
                <a:cs typeface="+mn-cs"/>
              </a:rPr>
              <a:t>inet_pton(AF_INET, “127.0.0.1”, </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None/>
              <a:tabLst/>
              <a:defRPr/>
            </a:pPr>
            <a:r>
              <a:rPr kumimoji="1" lang="en-US" altLang="zh-CN" sz="2800" b="0" i="0" u="none" strike="noStrike" kern="1200" cap="none" spc="0" normalizeH="0" baseline="0" noProof="0">
                <a:ln>
                  <a:noFill/>
                </a:ln>
                <a:solidFill>
                  <a:srgbClr val="000000"/>
                </a:solidFill>
                <a:effectLst/>
                <a:uLnTx/>
                <a:uFillTx/>
                <a:latin typeface="Arial"/>
                <a:ea typeface="宋体"/>
                <a:cs typeface="+mn-cs"/>
              </a:rPr>
              <a:t>			    &amp;ServerAddress.sin_addr);</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800" b="0" i="0" u="none" strike="noStrike" kern="1200" cap="none" spc="0" normalizeH="0" baseline="0" noProof="0">
                <a:ln>
                  <a:noFill/>
                </a:ln>
                <a:solidFill>
                  <a:srgbClr val="000000"/>
                </a:solidFill>
                <a:effectLst/>
                <a:uLnTx/>
                <a:uFillTx/>
                <a:latin typeface="Arial"/>
                <a:ea typeface="宋体"/>
                <a:cs typeface="+mn-cs"/>
              </a:rPr>
              <a:t>将以字符串形式表示的</a:t>
            </a:r>
            <a:r>
              <a:rPr kumimoji="1" lang="en-US" altLang="zh-CN" sz="2800" b="0" i="0" u="none" strike="noStrike" kern="1200" cap="none" spc="0" normalizeH="0" baseline="0" noProof="0">
                <a:ln>
                  <a:noFill/>
                </a:ln>
                <a:solidFill>
                  <a:srgbClr val="000000"/>
                </a:solidFill>
                <a:effectLst/>
                <a:uLnTx/>
                <a:uFillTx/>
                <a:latin typeface="Arial"/>
                <a:ea typeface="宋体"/>
                <a:cs typeface="+mn-cs"/>
              </a:rPr>
              <a:t>IP</a:t>
            </a:r>
            <a:r>
              <a:rPr kumimoji="1" lang="zh-CN" altLang="en-US" sz="2800" b="0" i="0" u="none" strike="noStrike" kern="1200" cap="none" spc="0" normalizeH="0" baseline="0" noProof="0">
                <a:ln>
                  <a:noFill/>
                </a:ln>
                <a:solidFill>
                  <a:srgbClr val="000000"/>
                </a:solidFill>
                <a:effectLst/>
                <a:uLnTx/>
                <a:uFillTx/>
                <a:latin typeface="Arial"/>
                <a:ea typeface="宋体"/>
                <a:cs typeface="+mn-cs"/>
              </a:rPr>
              <a:t>地址，存储到</a:t>
            </a:r>
            <a:r>
              <a:rPr kumimoji="1" lang="en-US" altLang="zh-CN" sz="2800" b="0" i="0" u="none" strike="noStrike" kern="1200" cap="none" spc="0" normalizeH="0" baseline="0" noProof="0">
                <a:ln>
                  <a:noFill/>
                </a:ln>
                <a:solidFill>
                  <a:srgbClr val="000000"/>
                </a:solidFill>
                <a:effectLst/>
                <a:uLnTx/>
                <a:uFillTx/>
                <a:latin typeface="Arial"/>
                <a:ea typeface="宋体"/>
                <a:cs typeface="+mn-cs"/>
              </a:rPr>
              <a:t>sockaddr_in</a:t>
            </a:r>
            <a:r>
              <a:rPr kumimoji="1" lang="zh-CN" altLang="en-US" sz="2800" b="0" i="0" u="none" strike="noStrike" kern="1200" cap="none" spc="0" normalizeH="0" baseline="0" noProof="0">
                <a:ln>
                  <a:noFill/>
                </a:ln>
                <a:solidFill>
                  <a:srgbClr val="000000"/>
                </a:solidFill>
                <a:effectLst/>
                <a:uLnTx/>
                <a:uFillTx/>
                <a:latin typeface="Arial"/>
                <a:ea typeface="宋体"/>
                <a:cs typeface="+mn-cs"/>
              </a:rPr>
              <a:t>结构体中</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800" b="0" i="0" u="none" strike="noStrike" kern="1200" cap="none" spc="0" normalizeH="0" baseline="0" noProof="0">
                <a:ln>
                  <a:noFill/>
                </a:ln>
                <a:solidFill>
                  <a:srgbClr val="000000"/>
                </a:solidFill>
                <a:effectLst/>
                <a:uLnTx/>
                <a:uFillTx/>
                <a:latin typeface="Arial"/>
                <a:ea typeface="宋体"/>
                <a:cs typeface="+mn-cs"/>
              </a:rPr>
              <a:t>该地址是服务器的</a:t>
            </a:r>
            <a:r>
              <a:rPr kumimoji="1" lang="en-US" altLang="zh-CN" sz="2800" b="0" i="0" u="none" strike="noStrike" kern="1200" cap="none" spc="0" normalizeH="0" baseline="0" noProof="0">
                <a:ln>
                  <a:noFill/>
                </a:ln>
                <a:solidFill>
                  <a:srgbClr val="000000"/>
                </a:solidFill>
                <a:effectLst/>
                <a:uLnTx/>
                <a:uFillTx/>
                <a:latin typeface="Arial"/>
                <a:ea typeface="宋体"/>
                <a:cs typeface="+mn-cs"/>
              </a:rPr>
              <a:t>IP</a:t>
            </a:r>
            <a:r>
              <a:rPr kumimoji="1" lang="zh-CN" altLang="en-US" sz="2800" b="0" i="0" u="none" strike="noStrike" kern="1200" cap="none" spc="0" normalizeH="0" baseline="0" noProof="0">
                <a:ln>
                  <a:noFill/>
                </a:ln>
                <a:solidFill>
                  <a:srgbClr val="000000"/>
                </a:solidFill>
                <a:effectLst/>
                <a:uLnTx/>
                <a:uFillTx/>
                <a:latin typeface="Arial"/>
                <a:ea typeface="宋体"/>
                <a:cs typeface="+mn-cs"/>
              </a:rPr>
              <a:t>地址</a:t>
            </a:r>
            <a:endParaRPr kumimoji="1" lang="zh-CN" altLang="en-US" sz="2800" b="0" i="0" u="none" strike="noStrike" kern="120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2901224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337B660-2424-4B42-BC9A-FE89F87AC8A3}"/>
              </a:ext>
            </a:extLst>
          </p:cNvPr>
          <p:cNvSpPr>
            <a:spLocks noGrp="1"/>
          </p:cNvSpPr>
          <p:nvPr>
            <p:ph type="title"/>
          </p:nvPr>
        </p:nvSpPr>
        <p:spPr/>
        <p:txBody>
          <a:bodyPr/>
          <a:lstStyle/>
          <a:p>
            <a:pPr algn="ctr"/>
            <a:r>
              <a:rPr kumimoji="1" lang="zh-CN" altLang="en-US" dirty="0">
                <a:solidFill>
                  <a:srgbClr val="E40000"/>
                </a:solidFill>
                <a:latin typeface="Arial"/>
                <a:ea typeface="宋体"/>
              </a:rPr>
              <a:t>地址转换函数</a:t>
            </a:r>
            <a:endParaRPr lang="zh-CN" altLang="en-US" dirty="0"/>
          </a:p>
        </p:txBody>
      </p:sp>
      <p:sp>
        <p:nvSpPr>
          <p:cNvPr id="3" name="Rectangle 3">
            <a:extLst>
              <a:ext uri="{FF2B5EF4-FFF2-40B4-BE49-F238E27FC236}">
                <a16:creationId xmlns:a16="http://schemas.microsoft.com/office/drawing/2014/main" xmlns="" id="{74E37AD9-EB62-43E2-85B0-A57C689F3747}"/>
              </a:ext>
            </a:extLst>
          </p:cNvPr>
          <p:cNvSpPr txBox="1">
            <a:spLocks noChangeArrowheads="1"/>
          </p:cNvSpPr>
          <p:nvPr/>
        </p:nvSpPr>
        <p:spPr bwMode="auto">
          <a:xfrm>
            <a:off x="2019300" y="1552074"/>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通常使用两组地址转换函数</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在</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ASCII</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字符串与网络字节序的二进制值间转换地址</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inet_aton</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inet_addr</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inet_ntoa</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：在点分十进制字符串，与</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32</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位网络字节序二进制值间转换</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IPv4</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地址</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inet_pton</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inet_ntop</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：对</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IPv4</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和</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IPv6</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地址都能处理</a:t>
            </a:r>
          </a:p>
        </p:txBody>
      </p:sp>
    </p:spTree>
    <p:extLst>
      <p:ext uri="{BB962C8B-B14F-4D97-AF65-F5344CB8AC3E}">
        <p14:creationId xmlns:p14="http://schemas.microsoft.com/office/powerpoint/2010/main" val="2903464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619063A-13D7-4A0C-9FBD-3E3216982480}"/>
              </a:ext>
            </a:extLst>
          </p:cNvPr>
          <p:cNvSpPr>
            <a:spLocks noGrp="1"/>
          </p:cNvSpPr>
          <p:nvPr>
            <p:ph type="title"/>
          </p:nvPr>
        </p:nvSpPr>
        <p:spPr/>
        <p:txBody>
          <a:bodyPr/>
          <a:lstStyle/>
          <a:p>
            <a:pPr algn="ctr"/>
            <a:r>
              <a:rPr kumimoji="1" lang="en-US" altLang="zh-CN" dirty="0" err="1">
                <a:solidFill>
                  <a:srgbClr val="E40000"/>
                </a:solidFill>
                <a:latin typeface="Arial"/>
                <a:ea typeface="宋体"/>
              </a:rPr>
              <a:t>inet_aton</a:t>
            </a:r>
            <a:r>
              <a:rPr kumimoji="1" lang="zh-CN" altLang="en-US" dirty="0">
                <a:solidFill>
                  <a:srgbClr val="E40000"/>
                </a:solidFill>
                <a:latin typeface="Arial"/>
                <a:ea typeface="宋体"/>
              </a:rPr>
              <a:t>函数</a:t>
            </a:r>
            <a:endParaRPr lang="zh-CN" altLang="en-US" dirty="0"/>
          </a:p>
        </p:txBody>
      </p:sp>
      <p:sp>
        <p:nvSpPr>
          <p:cNvPr id="3" name="Rectangle 3">
            <a:extLst>
              <a:ext uri="{FF2B5EF4-FFF2-40B4-BE49-F238E27FC236}">
                <a16:creationId xmlns:a16="http://schemas.microsoft.com/office/drawing/2014/main" xmlns="" id="{A3189B72-1E7B-4CEA-9911-70E3AACADE10}"/>
              </a:ext>
            </a:extLst>
          </p:cNvPr>
          <p:cNvSpPr txBox="1">
            <a:spLocks noChangeArrowheads="1"/>
          </p:cNvSpPr>
          <p:nvPr/>
        </p:nvSpPr>
        <p:spPr bwMode="auto">
          <a:xfrm>
            <a:off x="2019300" y="1690688"/>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函数原型</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None/>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#include &lt;</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arpa</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inet.h</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&gt;</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None/>
              <a:tabLst/>
              <a:defRPr/>
            </a:pP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inet_aton</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const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char*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strptr</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None/>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struct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in_addr</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addrptr</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将</a:t>
            </a:r>
            <a:r>
              <a:rPr kumimoji="1" lang="en-US" altLang="zh-CN" sz="3200" b="0" i="0" u="none" strike="noStrike" kern="1200" cap="none" spc="0" normalizeH="0" baseline="0" noProof="0" dirty="0" err="1">
                <a:ln>
                  <a:noFill/>
                </a:ln>
                <a:solidFill>
                  <a:srgbClr val="000000"/>
                </a:solidFill>
                <a:effectLst/>
                <a:uLnTx/>
                <a:uFillTx/>
                <a:latin typeface="Arial"/>
                <a:ea typeface="宋体"/>
                <a:cs typeface="+mn-cs"/>
              </a:rPr>
              <a:t>strptr</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指向的字符串，转换成</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32</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位的网络字节序二进制值，并存储在</a:t>
            </a:r>
            <a:r>
              <a:rPr kumimoji="1" lang="en-US" altLang="zh-CN" sz="3200" b="0" i="0" u="none" strike="noStrike" kern="1200" cap="none" spc="0" normalizeH="0" baseline="0" noProof="0" dirty="0" err="1">
                <a:ln>
                  <a:noFill/>
                </a:ln>
                <a:solidFill>
                  <a:srgbClr val="000000"/>
                </a:solidFill>
                <a:effectLst/>
                <a:uLnTx/>
                <a:uFillTx/>
                <a:latin typeface="Arial"/>
                <a:ea typeface="宋体"/>
                <a:cs typeface="+mn-cs"/>
              </a:rPr>
              <a:t>addrptr</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指向的结构体中</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成功返回</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1</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，出错返回</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0</a:t>
            </a:r>
          </a:p>
        </p:txBody>
      </p:sp>
    </p:spTree>
    <p:extLst>
      <p:ext uri="{BB962C8B-B14F-4D97-AF65-F5344CB8AC3E}">
        <p14:creationId xmlns:p14="http://schemas.microsoft.com/office/powerpoint/2010/main" val="4037904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0" y="0"/>
            <a:ext cx="12192000" cy="1258584"/>
          </a:xfrm>
        </p:spPr>
        <p:txBody>
          <a:bodyPr>
            <a:normAutofit/>
          </a:bodyPr>
          <a:lstStyle/>
          <a:p>
            <a:pPr algn="ctr"/>
            <a:r>
              <a:rPr lang="en-US" altLang="zh-CN" dirty="0">
                <a:solidFill>
                  <a:srgbClr val="FF0000"/>
                </a:solidFill>
                <a:latin typeface="宋体" panose="02010600030101010101" pitchFamily="2" charset="-122"/>
                <a:ea typeface="宋体" panose="02010600030101010101" pitchFamily="2" charset="-122"/>
              </a:rPr>
              <a:t>socket</a:t>
            </a:r>
            <a:r>
              <a:rPr lang="zh-CN" altLang="en-US" dirty="0">
                <a:solidFill>
                  <a:srgbClr val="FF0000"/>
                </a:solidFill>
                <a:latin typeface="宋体" panose="02010600030101010101" pitchFamily="2" charset="-122"/>
                <a:ea typeface="宋体" panose="02010600030101010101" pitchFamily="2" charset="-122"/>
              </a:rPr>
              <a:t>函数</a:t>
            </a:r>
            <a:endParaRPr lang="en-US" altLang="zh-CN" dirty="0">
              <a:solidFill>
                <a:srgbClr val="FF0000"/>
              </a:solidFill>
              <a:latin typeface="宋体" panose="02010600030101010101" pitchFamily="2" charset="-122"/>
              <a:ea typeface="宋体" panose="02010600030101010101" pitchFamily="2" charset="-122"/>
            </a:endParaRPr>
          </a:p>
        </p:txBody>
      </p:sp>
      <p:sp>
        <p:nvSpPr>
          <p:cNvPr id="5" name="Rectangle 3"/>
          <p:cNvSpPr txBox="1">
            <a:spLocks noChangeArrowheads="1"/>
          </p:cNvSpPr>
          <p:nvPr/>
        </p:nvSpPr>
        <p:spPr bwMode="auto">
          <a:xfrm>
            <a:off x="2019300" y="1258584"/>
            <a:ext cx="8153400" cy="541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等同于有电话可用，申请办理电话</a:t>
            </a:r>
          </a:p>
          <a:p>
            <a:pPr marL="342900" marR="0" lvl="0" indent="-342900" algn="l" defTabSz="914400" rtl="0" eaLnBrk="1" fontAlgn="base" latinLnBrk="0" hangingPunct="1">
              <a:lnSpc>
                <a:spcPct val="9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函数原型</a:t>
            </a:r>
          </a:p>
          <a:p>
            <a:pPr marL="742950" marR="0" lvl="1" indent="-285750" algn="l" defTabSz="914400" rtl="0" eaLnBrk="1" fontAlgn="base" latinLnBrk="0" hangingPunct="1">
              <a:lnSpc>
                <a:spcPct val="9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#include &lt;sys/</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socket.h</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&gt;</a:t>
            </a:r>
          </a:p>
          <a:p>
            <a:pPr marL="742950" marR="0" lvl="1" indent="-285750" algn="l" defTabSz="914400" rtl="0" eaLnBrk="1" fontAlgn="base" latinLnBrk="0" hangingPunct="1">
              <a:lnSpc>
                <a:spcPct val="9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socket(</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family,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type,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protocol);</a:t>
            </a:r>
          </a:p>
          <a:p>
            <a:pPr marL="342900" marR="0" lvl="0" indent="-342900" algn="l" defTabSz="914400" rtl="0" eaLnBrk="1" fontAlgn="base" latinLnBrk="0" hangingPunct="1">
              <a:lnSpc>
                <a:spcPct val="9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参数</a:t>
            </a:r>
          </a:p>
          <a:p>
            <a:pPr marL="742950" marR="0" lvl="1" indent="-285750" algn="l" defTabSz="914400" rtl="0" eaLnBrk="1" fontAlgn="base" latinLnBrk="0" hangingPunct="1">
              <a:lnSpc>
                <a:spcPct val="9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family</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：协议族或协议域（</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domain</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），取值：</a:t>
            </a:r>
          </a:p>
          <a:p>
            <a:pPr marL="1143000" marR="0" lvl="2" indent="-228600" algn="l" defTabSz="914400" rtl="0" eaLnBrk="1" fontAlgn="base" latinLnBrk="0" hangingPunct="1">
              <a:lnSpc>
                <a:spcPct val="90000"/>
              </a:lnSpc>
              <a:spcBef>
                <a:spcPct val="20000"/>
              </a:spcBef>
              <a:spcAft>
                <a:spcPct val="0"/>
              </a:spcAft>
              <a:buClr>
                <a:srgbClr val="0066CC"/>
              </a:buClr>
              <a:buSzPct val="95000"/>
              <a:buFont typeface="Wingdings 2" panose="05020102010507070707" pitchFamily="18" charset="2"/>
              <a:buChar char="¡"/>
              <a:tabLst/>
              <a:defRPr/>
            </a:pP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AF_INET		IPv4</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协议		</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2</a:t>
            </a:r>
          </a:p>
          <a:p>
            <a:pPr marL="1143000" marR="0" lvl="2" indent="-228600" algn="l" defTabSz="914400" rtl="0" eaLnBrk="1" fontAlgn="base" latinLnBrk="0" hangingPunct="1">
              <a:lnSpc>
                <a:spcPct val="90000"/>
              </a:lnSpc>
              <a:spcBef>
                <a:spcPct val="20000"/>
              </a:spcBef>
              <a:spcAft>
                <a:spcPct val="0"/>
              </a:spcAft>
              <a:buClr>
                <a:srgbClr val="0066CC"/>
              </a:buClr>
              <a:buSzPct val="95000"/>
              <a:buFont typeface="Wingdings 2" panose="05020102010507070707" pitchFamily="18" charset="2"/>
              <a:buChar char="¡"/>
              <a:tabLst/>
              <a:defRPr/>
            </a:pP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AF_INET6		IPv6</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协议		</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10</a:t>
            </a:r>
          </a:p>
          <a:p>
            <a:pPr marL="1143000" marR="0" lvl="2" indent="-228600" algn="l" defTabSz="914400" rtl="0" eaLnBrk="1" fontAlgn="base" latinLnBrk="0" hangingPunct="1">
              <a:lnSpc>
                <a:spcPct val="90000"/>
              </a:lnSpc>
              <a:spcBef>
                <a:spcPct val="20000"/>
              </a:spcBef>
              <a:spcAft>
                <a:spcPct val="0"/>
              </a:spcAft>
              <a:buClr>
                <a:srgbClr val="0066CC"/>
              </a:buClr>
              <a:buSzPct val="95000"/>
              <a:buFont typeface="Wingdings 2" panose="05020102010507070707" pitchFamily="18" charset="2"/>
              <a:buChar char="¡"/>
              <a:tabLst/>
              <a:defRPr/>
            </a:pP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AF_LOCAL		Unix</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域协议		</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1</a:t>
            </a:r>
          </a:p>
          <a:p>
            <a:pPr marL="1143000" marR="0" lvl="2" indent="-228600" algn="l" defTabSz="914400" rtl="0" eaLnBrk="1" fontAlgn="base" latinLnBrk="0" hangingPunct="1">
              <a:lnSpc>
                <a:spcPct val="90000"/>
              </a:lnSpc>
              <a:spcBef>
                <a:spcPct val="20000"/>
              </a:spcBef>
              <a:spcAft>
                <a:spcPct val="0"/>
              </a:spcAft>
              <a:buClr>
                <a:srgbClr val="0066CC"/>
              </a:buClr>
              <a:buSzPct val="95000"/>
              <a:buFont typeface="Wingdings 2" panose="05020102010507070707" pitchFamily="18" charset="2"/>
              <a:buChar char="¡"/>
              <a:tabLst/>
              <a:defRPr/>
            </a:pP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AF_ROUTE	</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路由器套接口	</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16</a:t>
            </a:r>
          </a:p>
          <a:p>
            <a:pPr marL="1143000" marR="0" lvl="2" indent="-228600" algn="l" defTabSz="914400" rtl="0" eaLnBrk="1" fontAlgn="base" latinLnBrk="0" hangingPunct="1">
              <a:lnSpc>
                <a:spcPct val="90000"/>
              </a:lnSpc>
              <a:spcBef>
                <a:spcPct val="20000"/>
              </a:spcBef>
              <a:spcAft>
                <a:spcPct val="0"/>
              </a:spcAft>
              <a:buClr>
                <a:srgbClr val="0066CC"/>
              </a:buClr>
              <a:buSzPct val="95000"/>
              <a:buFont typeface="Wingdings 2" panose="05020102010507070707" pitchFamily="18" charset="2"/>
              <a:buChar char="¡"/>
              <a:tabLst/>
              <a:defRPr/>
            </a:pP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AF_KEY		</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密钥套接口		</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15</a:t>
            </a:r>
          </a:p>
        </p:txBody>
      </p:sp>
    </p:spTree>
    <p:extLst>
      <p:ext uri="{BB962C8B-B14F-4D97-AF65-F5344CB8AC3E}">
        <p14:creationId xmlns:p14="http://schemas.microsoft.com/office/powerpoint/2010/main" val="701785984"/>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63B6202-D0F5-4DB5-BC74-C8AC93B41269}"/>
              </a:ext>
            </a:extLst>
          </p:cNvPr>
          <p:cNvSpPr>
            <a:spLocks noGrp="1"/>
          </p:cNvSpPr>
          <p:nvPr>
            <p:ph type="title"/>
          </p:nvPr>
        </p:nvSpPr>
        <p:spPr/>
        <p:txBody>
          <a:bodyPr/>
          <a:lstStyle/>
          <a:p>
            <a:pPr algn="ctr"/>
            <a:r>
              <a:rPr kumimoji="1" lang="en-US" altLang="zh-CN" dirty="0" err="1">
                <a:solidFill>
                  <a:srgbClr val="E40000"/>
                </a:solidFill>
                <a:latin typeface="Arial"/>
                <a:ea typeface="宋体"/>
              </a:rPr>
              <a:t>inet_addr</a:t>
            </a:r>
            <a:r>
              <a:rPr kumimoji="1" lang="zh-CN" altLang="en-US" dirty="0">
                <a:solidFill>
                  <a:srgbClr val="E40000"/>
                </a:solidFill>
                <a:latin typeface="Arial"/>
                <a:ea typeface="宋体"/>
              </a:rPr>
              <a:t>函数</a:t>
            </a:r>
            <a:endParaRPr lang="zh-CN" altLang="en-US" dirty="0"/>
          </a:p>
        </p:txBody>
      </p:sp>
      <p:sp>
        <p:nvSpPr>
          <p:cNvPr id="3" name="Rectangle 3">
            <a:extLst>
              <a:ext uri="{FF2B5EF4-FFF2-40B4-BE49-F238E27FC236}">
                <a16:creationId xmlns:a16="http://schemas.microsoft.com/office/drawing/2014/main" xmlns="" id="{F17F43AF-7E80-468F-AFFA-D7D5179DEF3F}"/>
              </a:ext>
            </a:extLst>
          </p:cNvPr>
          <p:cNvSpPr txBox="1">
            <a:spLocks noChangeArrowheads="1"/>
          </p:cNvSpPr>
          <p:nvPr/>
        </p:nvSpPr>
        <p:spPr bwMode="auto">
          <a:xfrm>
            <a:off x="2165684" y="1690688"/>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函数原型</a:t>
            </a:r>
          </a:p>
          <a:p>
            <a:pPr marL="742950" marR="0" lvl="1" indent="-285750" algn="l" defTabSz="914400" rtl="0" eaLnBrk="1" fontAlgn="base" latinLnBrk="0" hangingPunct="1">
              <a:lnSpc>
                <a:spcPct val="90000"/>
              </a:lnSpc>
              <a:spcBef>
                <a:spcPct val="20000"/>
              </a:spcBef>
              <a:spcAft>
                <a:spcPct val="0"/>
              </a:spcAft>
              <a:buClr>
                <a:srgbClr val="E40000"/>
              </a:buClr>
              <a:buSzPct val="85000"/>
              <a:buFont typeface="Wingdings" panose="05000000000000000000" pitchFamily="2" charset="2"/>
              <a:buNone/>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#include &lt;</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arpa</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inet.h</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&gt;</a:t>
            </a:r>
          </a:p>
          <a:p>
            <a:pPr marL="742950" marR="0" lvl="1" indent="-285750" algn="l" defTabSz="914400" rtl="0" eaLnBrk="1" fontAlgn="base" latinLnBrk="0" hangingPunct="1">
              <a:lnSpc>
                <a:spcPct val="90000"/>
              </a:lnSpc>
              <a:spcBef>
                <a:spcPct val="20000"/>
              </a:spcBef>
              <a:spcAft>
                <a:spcPct val="0"/>
              </a:spcAft>
              <a:buClr>
                <a:srgbClr val="E40000"/>
              </a:buClr>
              <a:buSzPct val="85000"/>
              <a:buFont typeface="Wingdings" panose="05000000000000000000" pitchFamily="2" charset="2"/>
              <a:buNone/>
              <a:tabLst/>
              <a:defRPr/>
            </a:pP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in_addr_t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inet_addr</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(const char*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strptr</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a:t>
            </a:r>
          </a:p>
          <a:p>
            <a:pPr marL="342900" marR="0" lvl="0" indent="-342900" algn="l" defTabSz="914400" rtl="0" eaLnBrk="1" fontAlgn="base" latinLnBrk="0" hangingPunct="1">
              <a:lnSpc>
                <a:spcPct val="9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将</a:t>
            </a:r>
            <a:r>
              <a:rPr kumimoji="1" lang="en-US" altLang="zh-CN" sz="3200" b="0" i="0" u="none" strike="noStrike" kern="1200" cap="none" spc="0" normalizeH="0" baseline="0" noProof="0" dirty="0" err="1">
                <a:ln>
                  <a:noFill/>
                </a:ln>
                <a:solidFill>
                  <a:srgbClr val="000000"/>
                </a:solidFill>
                <a:effectLst/>
                <a:uLnTx/>
                <a:uFillTx/>
                <a:latin typeface="Arial"/>
                <a:ea typeface="宋体"/>
                <a:cs typeface="+mn-cs"/>
              </a:rPr>
              <a:t>strptr</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指向的字符串，转换成</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32</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位的网络字节序二进制值，将其作为返回值返回</a:t>
            </a:r>
          </a:p>
          <a:p>
            <a:pPr marL="342900" marR="0" lvl="0" indent="-342900" algn="l" defTabSz="914400" rtl="0" eaLnBrk="1" fontAlgn="base" latinLnBrk="0" hangingPunct="1">
              <a:lnSpc>
                <a:spcPct val="9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出错：返回</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INADDR_NONE</a:t>
            </a:r>
          </a:p>
          <a:p>
            <a:pPr marL="742950" marR="0" lvl="1" indent="-285750" algn="l" defTabSz="914400" rtl="0" eaLnBrk="1" fontAlgn="base" latinLnBrk="0" hangingPunct="1">
              <a:lnSpc>
                <a:spcPct val="9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INADDR_NONE</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等于</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0xffffffff</a:t>
            </a:r>
          </a:p>
          <a:p>
            <a:pPr marL="742950" marR="0" lvl="1" indent="-285750" algn="l" defTabSz="914400" rtl="0" eaLnBrk="1" fontAlgn="base" latinLnBrk="0" hangingPunct="1">
              <a:lnSpc>
                <a:spcPct val="90000"/>
              </a:lnSpc>
              <a:spcBef>
                <a:spcPct val="20000"/>
              </a:spcBef>
              <a:spcAft>
                <a:spcPct val="0"/>
              </a:spcAft>
              <a:buClr>
                <a:srgbClr val="E40000"/>
              </a:buClr>
              <a:buSzPct val="85000"/>
              <a:buFont typeface="Wingdings" panose="05000000000000000000" pitchFamily="2" charset="2"/>
              <a:buChar char="Ø"/>
              <a:tabLst/>
              <a:defRPr/>
            </a:pP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即</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255.255.255.255</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广播地址不能由该函数处理</a:t>
            </a:r>
          </a:p>
        </p:txBody>
      </p:sp>
    </p:spTree>
    <p:extLst>
      <p:ext uri="{BB962C8B-B14F-4D97-AF65-F5344CB8AC3E}">
        <p14:creationId xmlns:p14="http://schemas.microsoft.com/office/powerpoint/2010/main" val="560782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3116012-B921-4641-B7D5-EF4B11AC5775}"/>
              </a:ext>
            </a:extLst>
          </p:cNvPr>
          <p:cNvSpPr>
            <a:spLocks noGrp="1"/>
          </p:cNvSpPr>
          <p:nvPr>
            <p:ph type="title"/>
          </p:nvPr>
        </p:nvSpPr>
        <p:spPr/>
        <p:txBody>
          <a:bodyPr/>
          <a:lstStyle/>
          <a:p>
            <a:pPr algn="ctr"/>
            <a:r>
              <a:rPr kumimoji="1" lang="en-US" altLang="zh-CN" dirty="0" err="1">
                <a:solidFill>
                  <a:srgbClr val="E40000"/>
                </a:solidFill>
                <a:latin typeface="Arial"/>
                <a:ea typeface="宋体"/>
              </a:rPr>
              <a:t>inet_ntoa</a:t>
            </a:r>
            <a:r>
              <a:rPr kumimoji="1" lang="zh-CN" altLang="en-US" dirty="0">
                <a:solidFill>
                  <a:srgbClr val="E40000"/>
                </a:solidFill>
                <a:latin typeface="Arial"/>
                <a:ea typeface="宋体"/>
              </a:rPr>
              <a:t>函数</a:t>
            </a:r>
            <a:endParaRPr lang="zh-CN" altLang="en-US" dirty="0"/>
          </a:p>
        </p:txBody>
      </p:sp>
      <p:sp>
        <p:nvSpPr>
          <p:cNvPr id="3" name="Rectangle 3">
            <a:extLst>
              <a:ext uri="{FF2B5EF4-FFF2-40B4-BE49-F238E27FC236}">
                <a16:creationId xmlns:a16="http://schemas.microsoft.com/office/drawing/2014/main" xmlns="" id="{EEFEF109-3BBB-453B-A3F9-8FBF450FD0C9}"/>
              </a:ext>
            </a:extLst>
          </p:cNvPr>
          <p:cNvSpPr txBox="1">
            <a:spLocks noChangeArrowheads="1"/>
          </p:cNvSpPr>
          <p:nvPr/>
        </p:nvSpPr>
        <p:spPr bwMode="auto">
          <a:xfrm>
            <a:off x="2019300" y="1690688"/>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函数原型</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None/>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#include &lt;</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arpa</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inet.h</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&gt;</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None/>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char*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inet_ntoa</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struct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in_addr</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inaddr</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将</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32</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位的网络字节序二进制</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IPv4</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地址，转换成点分十进制字符串，并作为返回值返回</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注意：由函数返回值所指的字符串，驻留在静态内存中，该函数不可重入（示例</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3.8</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a:t>
            </a:r>
          </a:p>
        </p:txBody>
      </p:sp>
    </p:spTree>
    <p:extLst>
      <p:ext uri="{BB962C8B-B14F-4D97-AF65-F5344CB8AC3E}">
        <p14:creationId xmlns:p14="http://schemas.microsoft.com/office/powerpoint/2010/main" val="3631953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FFC60CF-7E48-430D-B2FA-91BF79E24EB6}"/>
              </a:ext>
            </a:extLst>
          </p:cNvPr>
          <p:cNvSpPr>
            <a:spLocks noGrp="1"/>
          </p:cNvSpPr>
          <p:nvPr>
            <p:ph type="title"/>
          </p:nvPr>
        </p:nvSpPr>
        <p:spPr/>
        <p:txBody>
          <a:bodyPr/>
          <a:lstStyle/>
          <a:p>
            <a:pPr algn="ctr"/>
            <a:r>
              <a:rPr kumimoji="1" lang="en-US" altLang="zh-CN" dirty="0" err="1">
                <a:solidFill>
                  <a:srgbClr val="E40000"/>
                </a:solidFill>
                <a:latin typeface="Arial"/>
                <a:ea typeface="宋体"/>
              </a:rPr>
              <a:t>inet_pton</a:t>
            </a:r>
            <a:r>
              <a:rPr kumimoji="1" lang="zh-CN" altLang="en-US" dirty="0">
                <a:solidFill>
                  <a:srgbClr val="E40000"/>
                </a:solidFill>
                <a:latin typeface="Arial"/>
                <a:ea typeface="宋体"/>
              </a:rPr>
              <a:t>函数</a:t>
            </a:r>
            <a:endParaRPr lang="zh-CN" altLang="en-US" dirty="0"/>
          </a:p>
        </p:txBody>
      </p:sp>
      <p:sp>
        <p:nvSpPr>
          <p:cNvPr id="3" name="Rectangle 3">
            <a:extLst>
              <a:ext uri="{FF2B5EF4-FFF2-40B4-BE49-F238E27FC236}">
                <a16:creationId xmlns:a16="http://schemas.microsoft.com/office/drawing/2014/main" xmlns="" id="{BD52FB1C-4F41-42BB-ABD4-D24DF501A36E}"/>
              </a:ext>
            </a:extLst>
          </p:cNvPr>
          <p:cNvSpPr txBox="1">
            <a:spLocks noChangeArrowheads="1"/>
          </p:cNvSpPr>
          <p:nvPr/>
        </p:nvSpPr>
        <p:spPr bwMode="auto">
          <a:xfrm>
            <a:off x="2165684" y="1448636"/>
            <a:ext cx="8153400" cy="526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函数原型</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None/>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#include &lt;</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arpa</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inet.h</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&gt;</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None/>
              <a:tabLst/>
              <a:defRPr/>
            </a:pP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inet_pton</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family,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const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char*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strptr</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None/>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void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addrptr</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参数</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family</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AF_INET</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或</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AF_INET6</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strptr</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IPv4</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或</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IPv6</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地址的字符串表达</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addrptr</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：转换</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strptr</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指向的字符串，将网络字节序的二进制值，存储在</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addrptr</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指向的内存</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通常</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addrptr</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指向</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sockaddr_in</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或</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sockaddr_in6</a:t>
            </a:r>
          </a:p>
        </p:txBody>
      </p:sp>
    </p:spTree>
    <p:extLst>
      <p:ext uri="{BB962C8B-B14F-4D97-AF65-F5344CB8AC3E}">
        <p14:creationId xmlns:p14="http://schemas.microsoft.com/office/powerpoint/2010/main" val="29930230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890B66F-94B1-4F23-B01F-B22564B1FE3D}"/>
              </a:ext>
            </a:extLst>
          </p:cNvPr>
          <p:cNvSpPr>
            <a:spLocks noGrp="1"/>
          </p:cNvSpPr>
          <p:nvPr>
            <p:ph type="title"/>
          </p:nvPr>
        </p:nvSpPr>
        <p:spPr/>
        <p:txBody>
          <a:bodyPr/>
          <a:lstStyle/>
          <a:p>
            <a:pPr algn="ctr"/>
            <a:r>
              <a:rPr kumimoji="1" lang="en-US" altLang="zh-CN" dirty="0" err="1">
                <a:solidFill>
                  <a:srgbClr val="E40000"/>
                </a:solidFill>
                <a:latin typeface="Arial"/>
                <a:ea typeface="宋体"/>
              </a:rPr>
              <a:t>inet_pton</a:t>
            </a:r>
            <a:r>
              <a:rPr kumimoji="1" lang="zh-CN" altLang="en-US" dirty="0">
                <a:solidFill>
                  <a:srgbClr val="E40000"/>
                </a:solidFill>
                <a:latin typeface="Arial"/>
                <a:ea typeface="宋体"/>
              </a:rPr>
              <a:t>函数</a:t>
            </a:r>
            <a:endParaRPr lang="zh-CN" altLang="en-US" dirty="0"/>
          </a:p>
        </p:txBody>
      </p:sp>
      <p:sp>
        <p:nvSpPr>
          <p:cNvPr id="3" name="Rectangle 3">
            <a:extLst>
              <a:ext uri="{FF2B5EF4-FFF2-40B4-BE49-F238E27FC236}">
                <a16:creationId xmlns:a16="http://schemas.microsoft.com/office/drawing/2014/main" xmlns="" id="{61D27FA8-BB10-457E-9D09-48D20D088E80}"/>
              </a:ext>
            </a:extLst>
          </p:cNvPr>
          <p:cNvSpPr txBox="1">
            <a:spLocks noChangeArrowheads="1"/>
          </p:cNvSpPr>
          <p:nvPr/>
        </p:nvSpPr>
        <p:spPr bwMode="auto">
          <a:xfrm>
            <a:off x="2181726" y="1690688"/>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a:ln>
                  <a:noFill/>
                </a:ln>
                <a:solidFill>
                  <a:srgbClr val="000000"/>
                </a:solidFill>
                <a:effectLst/>
                <a:uLnTx/>
                <a:uFillTx/>
                <a:latin typeface="Arial"/>
                <a:ea typeface="宋体"/>
                <a:cs typeface="+mn-cs"/>
              </a:rPr>
              <a:t>函数原型</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None/>
              <a:tabLst/>
              <a:defRPr/>
            </a:pPr>
            <a:r>
              <a:rPr kumimoji="1" lang="en-US" altLang="zh-CN" sz="2800" b="0" i="0" u="none" strike="noStrike" kern="1200" cap="none" spc="0" normalizeH="0" baseline="0" noProof="0">
                <a:ln>
                  <a:noFill/>
                </a:ln>
                <a:solidFill>
                  <a:srgbClr val="000000"/>
                </a:solidFill>
                <a:effectLst/>
                <a:uLnTx/>
                <a:uFillTx/>
                <a:latin typeface="Arial"/>
                <a:ea typeface="宋体"/>
                <a:cs typeface="+mn-cs"/>
              </a:rPr>
              <a:t>#include &lt;arpa/inet.h&gt;</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None/>
              <a:tabLst/>
              <a:defRPr/>
            </a:pPr>
            <a:r>
              <a:rPr kumimoji="1" lang="en-US" altLang="zh-CN" sz="2800" b="0" i="0" u="none" strike="noStrike" kern="1200" cap="none" spc="0" normalizeH="0" baseline="0" noProof="0">
                <a:ln>
                  <a:noFill/>
                </a:ln>
                <a:solidFill>
                  <a:srgbClr val="000000"/>
                </a:solidFill>
                <a:effectLst/>
                <a:uLnTx/>
                <a:uFillTx/>
                <a:latin typeface="Arial"/>
                <a:ea typeface="宋体"/>
                <a:cs typeface="+mn-cs"/>
              </a:rPr>
              <a:t>int inet_pton(int family, const char* strptr, </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None/>
              <a:tabLst/>
              <a:defRPr/>
            </a:pPr>
            <a:r>
              <a:rPr kumimoji="1" lang="en-US" altLang="zh-CN" sz="2800" b="0" i="0" u="none" strike="noStrike" kern="1200" cap="none" spc="0" normalizeH="0" baseline="0" noProof="0">
                <a:ln>
                  <a:noFill/>
                </a:ln>
                <a:solidFill>
                  <a:srgbClr val="000000"/>
                </a:solidFill>
                <a:effectLst/>
                <a:uLnTx/>
                <a:uFillTx/>
                <a:latin typeface="Arial"/>
                <a:ea typeface="宋体"/>
                <a:cs typeface="+mn-cs"/>
              </a:rPr>
              <a:t>			      void *addrptr);</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a:ln>
                  <a:noFill/>
                </a:ln>
                <a:solidFill>
                  <a:srgbClr val="000000"/>
                </a:solidFill>
                <a:effectLst/>
                <a:uLnTx/>
                <a:uFillTx/>
                <a:latin typeface="Arial"/>
                <a:ea typeface="宋体"/>
                <a:cs typeface="+mn-cs"/>
              </a:rPr>
              <a:t>返回值</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a:ln>
                  <a:noFill/>
                </a:ln>
                <a:solidFill>
                  <a:srgbClr val="000000"/>
                </a:solidFill>
                <a:effectLst/>
                <a:uLnTx/>
                <a:uFillTx/>
                <a:latin typeface="Arial"/>
                <a:ea typeface="宋体"/>
                <a:cs typeface="+mn-cs"/>
              </a:rPr>
              <a:t>1</a:t>
            </a:r>
            <a:r>
              <a:rPr kumimoji="1" lang="zh-CN" altLang="en-US" sz="2800" b="0" i="0" u="none" strike="noStrike" kern="1200" cap="none" spc="0" normalizeH="0" baseline="0" noProof="0">
                <a:ln>
                  <a:noFill/>
                </a:ln>
                <a:solidFill>
                  <a:srgbClr val="000000"/>
                </a:solidFill>
                <a:effectLst/>
                <a:uLnTx/>
                <a:uFillTx/>
                <a:latin typeface="Arial"/>
                <a:ea typeface="宋体"/>
                <a:cs typeface="+mn-cs"/>
              </a:rPr>
              <a:t>：成功</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a:ln>
                  <a:noFill/>
                </a:ln>
                <a:solidFill>
                  <a:srgbClr val="000000"/>
                </a:solidFill>
                <a:effectLst/>
                <a:uLnTx/>
                <a:uFillTx/>
                <a:latin typeface="Arial"/>
                <a:ea typeface="宋体"/>
                <a:cs typeface="+mn-cs"/>
              </a:rPr>
              <a:t>0</a:t>
            </a:r>
            <a:r>
              <a:rPr kumimoji="1" lang="zh-CN" altLang="en-US" sz="2800" b="0" i="0" u="none" strike="noStrike" kern="1200" cap="none" spc="0" normalizeH="0" baseline="0" noProof="0">
                <a:ln>
                  <a:noFill/>
                </a:ln>
                <a:solidFill>
                  <a:srgbClr val="000000"/>
                </a:solidFill>
                <a:effectLst/>
                <a:uLnTx/>
                <a:uFillTx/>
                <a:latin typeface="Arial"/>
                <a:ea typeface="宋体"/>
                <a:cs typeface="+mn-cs"/>
              </a:rPr>
              <a:t>：输入的不是有效表达式</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a:ln>
                  <a:noFill/>
                </a:ln>
                <a:solidFill>
                  <a:srgbClr val="000000"/>
                </a:solidFill>
                <a:effectLst/>
                <a:uLnTx/>
                <a:uFillTx/>
                <a:latin typeface="Arial"/>
                <a:ea typeface="宋体"/>
                <a:cs typeface="+mn-cs"/>
              </a:rPr>
              <a:t>-1</a:t>
            </a:r>
            <a:r>
              <a:rPr kumimoji="1" lang="zh-CN" altLang="en-US" sz="2800" b="0" i="0" u="none" strike="noStrike" kern="1200" cap="none" spc="0" normalizeH="0" baseline="0" noProof="0">
                <a:ln>
                  <a:noFill/>
                </a:ln>
                <a:solidFill>
                  <a:srgbClr val="000000"/>
                </a:solidFill>
                <a:effectLst/>
                <a:uLnTx/>
                <a:uFillTx/>
                <a:latin typeface="Arial"/>
                <a:ea typeface="宋体"/>
                <a:cs typeface="+mn-cs"/>
              </a:rPr>
              <a:t>：出错</a:t>
            </a:r>
            <a:endParaRPr kumimoji="1" lang="zh-CN" altLang="en-US" sz="2800" b="0" i="0" u="none" strike="noStrike" kern="120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3525400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19FB1F7-5883-48CA-B507-3EEEDE30B2BE}"/>
              </a:ext>
            </a:extLst>
          </p:cNvPr>
          <p:cNvSpPr>
            <a:spLocks noGrp="1"/>
          </p:cNvSpPr>
          <p:nvPr>
            <p:ph type="title"/>
          </p:nvPr>
        </p:nvSpPr>
        <p:spPr/>
        <p:txBody>
          <a:bodyPr/>
          <a:lstStyle/>
          <a:p>
            <a:pPr algn="ctr"/>
            <a:r>
              <a:rPr kumimoji="1" lang="en-US" altLang="zh-CN" dirty="0" err="1">
                <a:solidFill>
                  <a:srgbClr val="E40000"/>
                </a:solidFill>
                <a:latin typeface="Arial"/>
                <a:ea typeface="宋体"/>
              </a:rPr>
              <a:t>inet_ntop</a:t>
            </a:r>
            <a:r>
              <a:rPr kumimoji="1" lang="zh-CN" altLang="en-US" dirty="0">
                <a:solidFill>
                  <a:srgbClr val="E40000"/>
                </a:solidFill>
                <a:latin typeface="Arial"/>
                <a:ea typeface="宋体"/>
              </a:rPr>
              <a:t>函数</a:t>
            </a:r>
            <a:endParaRPr lang="zh-CN" altLang="en-US" dirty="0"/>
          </a:p>
        </p:txBody>
      </p:sp>
      <p:sp>
        <p:nvSpPr>
          <p:cNvPr id="3" name="Rectangle 3">
            <a:extLst>
              <a:ext uri="{FF2B5EF4-FFF2-40B4-BE49-F238E27FC236}">
                <a16:creationId xmlns:a16="http://schemas.microsoft.com/office/drawing/2014/main" xmlns="" id="{BF3370B4-3254-4287-82CF-3AEE5029579F}"/>
              </a:ext>
            </a:extLst>
          </p:cNvPr>
          <p:cNvSpPr txBox="1">
            <a:spLocks noChangeArrowheads="1"/>
          </p:cNvSpPr>
          <p:nvPr/>
        </p:nvSpPr>
        <p:spPr bwMode="auto">
          <a:xfrm>
            <a:off x="2019300" y="1690688"/>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
                <a:srgbClr val="0066CC"/>
              </a:buClr>
              <a:buSzTx/>
              <a:buFont typeface="Wingdings" panose="05000000000000000000" pitchFamily="2" charset="2"/>
              <a:buChar char="§"/>
              <a:tabLst/>
              <a:defRPr/>
            </a:pPr>
            <a:r>
              <a:rPr kumimoji="1" lang="zh-CN" altLang="en-US" sz="2800" b="0" i="0" u="none" strike="noStrike" kern="1200" cap="none" spc="0" normalizeH="0" baseline="0" noProof="0">
                <a:ln>
                  <a:noFill/>
                </a:ln>
                <a:solidFill>
                  <a:srgbClr val="000000"/>
                </a:solidFill>
                <a:effectLst/>
                <a:uLnTx/>
                <a:uFillTx/>
                <a:latin typeface="Arial"/>
                <a:ea typeface="宋体"/>
                <a:cs typeface="+mn-cs"/>
              </a:rPr>
              <a:t>函数原型</a:t>
            </a:r>
          </a:p>
          <a:p>
            <a:pPr marL="742950" marR="0" lvl="1" indent="-285750" algn="l" defTabSz="914400" rtl="0" eaLnBrk="1" fontAlgn="base" latinLnBrk="0" hangingPunct="1">
              <a:lnSpc>
                <a:spcPct val="80000"/>
              </a:lnSpc>
              <a:spcBef>
                <a:spcPct val="20000"/>
              </a:spcBef>
              <a:spcAft>
                <a:spcPct val="0"/>
              </a:spcAft>
              <a:buClr>
                <a:srgbClr val="E40000"/>
              </a:buClr>
              <a:buSzPct val="85000"/>
              <a:buFont typeface="Wingdings" panose="05000000000000000000" pitchFamily="2" charset="2"/>
              <a:buNone/>
              <a:tabLst/>
              <a:defRPr/>
            </a:pPr>
            <a:r>
              <a:rPr kumimoji="1" lang="en-US" altLang="zh-CN" sz="2400" b="0" i="0" u="none" strike="noStrike" kern="1200" cap="none" spc="0" normalizeH="0" baseline="0" noProof="0">
                <a:ln>
                  <a:noFill/>
                </a:ln>
                <a:solidFill>
                  <a:srgbClr val="000000"/>
                </a:solidFill>
                <a:effectLst/>
                <a:uLnTx/>
                <a:uFillTx/>
                <a:latin typeface="Arial"/>
                <a:ea typeface="宋体"/>
                <a:cs typeface="+mn-cs"/>
              </a:rPr>
              <a:t>#include &lt;arpa/inet.h&gt;</a:t>
            </a:r>
          </a:p>
          <a:p>
            <a:pPr marL="742950" marR="0" lvl="1" indent="-285750" algn="l" defTabSz="914400" rtl="0" eaLnBrk="1" fontAlgn="base" latinLnBrk="0" hangingPunct="1">
              <a:lnSpc>
                <a:spcPct val="80000"/>
              </a:lnSpc>
              <a:spcBef>
                <a:spcPct val="20000"/>
              </a:spcBef>
              <a:spcAft>
                <a:spcPct val="0"/>
              </a:spcAft>
              <a:buClr>
                <a:srgbClr val="E40000"/>
              </a:buClr>
              <a:buSzPct val="85000"/>
              <a:buFont typeface="Wingdings" panose="05000000000000000000" pitchFamily="2" charset="2"/>
              <a:buNone/>
              <a:tabLst/>
              <a:defRPr/>
            </a:pPr>
            <a:r>
              <a:rPr kumimoji="1" lang="en-US" altLang="zh-CN" sz="2400" b="0" i="0" u="none" strike="noStrike" kern="1200" cap="none" spc="0" normalizeH="0" baseline="0" noProof="0">
                <a:ln>
                  <a:noFill/>
                </a:ln>
                <a:solidFill>
                  <a:srgbClr val="000000"/>
                </a:solidFill>
                <a:effectLst/>
                <a:uLnTx/>
                <a:uFillTx/>
                <a:latin typeface="Arial"/>
                <a:ea typeface="宋体"/>
                <a:cs typeface="+mn-cs"/>
              </a:rPr>
              <a:t>const char* inet_ntop(int family, const void *addrptr,   				       char* strptr, size_t len);</a:t>
            </a:r>
          </a:p>
          <a:p>
            <a:pPr marL="342900" marR="0" lvl="0" indent="-342900" algn="l" defTabSz="914400" rtl="0" eaLnBrk="1" fontAlgn="base" latinLnBrk="0" hangingPunct="1">
              <a:lnSpc>
                <a:spcPct val="80000"/>
              </a:lnSpc>
              <a:spcBef>
                <a:spcPct val="20000"/>
              </a:spcBef>
              <a:spcAft>
                <a:spcPct val="0"/>
              </a:spcAft>
              <a:buClr>
                <a:srgbClr val="0066CC"/>
              </a:buClr>
              <a:buSzTx/>
              <a:buFont typeface="Wingdings" panose="05000000000000000000" pitchFamily="2" charset="2"/>
              <a:buChar char="§"/>
              <a:tabLst/>
              <a:defRPr/>
            </a:pPr>
            <a:r>
              <a:rPr kumimoji="1" lang="zh-CN" altLang="en-US" sz="2800" b="0" i="0" u="none" strike="noStrike" kern="1200" cap="none" spc="0" normalizeH="0" baseline="0" noProof="0">
                <a:ln>
                  <a:noFill/>
                </a:ln>
                <a:solidFill>
                  <a:srgbClr val="000000"/>
                </a:solidFill>
                <a:effectLst/>
                <a:uLnTx/>
                <a:uFillTx/>
                <a:latin typeface="Arial"/>
                <a:ea typeface="宋体"/>
                <a:cs typeface="+mn-cs"/>
              </a:rPr>
              <a:t>将</a:t>
            </a:r>
            <a:r>
              <a:rPr kumimoji="1" lang="en-US" altLang="zh-CN" sz="2800" b="0" i="0" u="none" strike="noStrike" kern="1200" cap="none" spc="0" normalizeH="0" baseline="0" noProof="0">
                <a:ln>
                  <a:noFill/>
                </a:ln>
                <a:solidFill>
                  <a:srgbClr val="000000"/>
                </a:solidFill>
                <a:effectLst/>
                <a:uLnTx/>
                <a:uFillTx/>
                <a:latin typeface="Arial"/>
                <a:ea typeface="宋体"/>
                <a:cs typeface="+mn-cs"/>
              </a:rPr>
              <a:t>addrptr</a:t>
            </a:r>
            <a:r>
              <a:rPr kumimoji="1" lang="zh-CN" altLang="en-US" sz="2800" b="0" i="0" u="none" strike="noStrike" kern="1200" cap="none" spc="0" normalizeH="0" baseline="0" noProof="0">
                <a:ln>
                  <a:noFill/>
                </a:ln>
                <a:solidFill>
                  <a:srgbClr val="000000"/>
                </a:solidFill>
                <a:effectLst/>
                <a:uLnTx/>
                <a:uFillTx/>
                <a:latin typeface="Arial"/>
                <a:ea typeface="宋体"/>
                <a:cs typeface="+mn-cs"/>
              </a:rPr>
              <a:t>指向的网络字节序二进制值，转换成字符串，保存在</a:t>
            </a:r>
            <a:r>
              <a:rPr kumimoji="1" lang="en-US" altLang="zh-CN" sz="2800" b="0" i="0" u="none" strike="noStrike" kern="1200" cap="none" spc="0" normalizeH="0" baseline="0" noProof="0">
                <a:ln>
                  <a:noFill/>
                </a:ln>
                <a:solidFill>
                  <a:srgbClr val="000000"/>
                </a:solidFill>
                <a:effectLst/>
                <a:uLnTx/>
                <a:uFillTx/>
                <a:latin typeface="Arial"/>
                <a:ea typeface="宋体"/>
                <a:cs typeface="+mn-cs"/>
              </a:rPr>
              <a:t>strptr</a:t>
            </a:r>
            <a:r>
              <a:rPr kumimoji="1" lang="zh-CN" altLang="en-US" sz="2800" b="0" i="0" u="none" strike="noStrike" kern="1200" cap="none" spc="0" normalizeH="0" baseline="0" noProof="0">
                <a:ln>
                  <a:noFill/>
                </a:ln>
                <a:solidFill>
                  <a:srgbClr val="000000"/>
                </a:solidFill>
                <a:effectLst/>
                <a:uLnTx/>
                <a:uFillTx/>
                <a:latin typeface="Arial"/>
                <a:ea typeface="宋体"/>
                <a:cs typeface="+mn-cs"/>
              </a:rPr>
              <a:t>指向的内存中，该内存包含</a:t>
            </a:r>
            <a:r>
              <a:rPr kumimoji="1" lang="en-US" altLang="zh-CN" sz="2800" b="0" i="0" u="none" strike="noStrike" kern="1200" cap="none" spc="0" normalizeH="0" baseline="0" noProof="0">
                <a:ln>
                  <a:noFill/>
                </a:ln>
                <a:solidFill>
                  <a:srgbClr val="000000"/>
                </a:solidFill>
                <a:effectLst/>
                <a:uLnTx/>
                <a:uFillTx/>
                <a:latin typeface="Arial"/>
                <a:ea typeface="宋体"/>
                <a:cs typeface="+mn-cs"/>
              </a:rPr>
              <a:t>len</a:t>
            </a:r>
            <a:r>
              <a:rPr kumimoji="1" lang="zh-CN" altLang="en-US" sz="2800" b="0" i="0" u="none" strike="noStrike" kern="1200" cap="none" spc="0" normalizeH="0" baseline="0" noProof="0">
                <a:ln>
                  <a:noFill/>
                </a:ln>
                <a:solidFill>
                  <a:srgbClr val="000000"/>
                </a:solidFill>
                <a:effectLst/>
                <a:uLnTx/>
                <a:uFillTx/>
                <a:latin typeface="Arial"/>
                <a:ea typeface="宋体"/>
                <a:cs typeface="+mn-cs"/>
              </a:rPr>
              <a:t>个字节</a:t>
            </a:r>
          </a:p>
          <a:p>
            <a:pPr marL="342900" marR="0" lvl="0" indent="-342900" algn="l" defTabSz="914400" rtl="0" eaLnBrk="1" fontAlgn="base" latinLnBrk="0" hangingPunct="1">
              <a:lnSpc>
                <a:spcPct val="80000"/>
              </a:lnSpc>
              <a:spcBef>
                <a:spcPct val="20000"/>
              </a:spcBef>
              <a:spcAft>
                <a:spcPct val="0"/>
              </a:spcAft>
              <a:buClr>
                <a:srgbClr val="0066CC"/>
              </a:buClr>
              <a:buSzTx/>
              <a:buFont typeface="Wingdings" panose="05000000000000000000" pitchFamily="2" charset="2"/>
              <a:buChar char="§"/>
              <a:tabLst/>
              <a:defRPr/>
            </a:pPr>
            <a:r>
              <a:rPr kumimoji="1" lang="zh-CN" altLang="en-US" sz="2800" b="0" i="0" u="none" strike="noStrike" kern="1200" cap="none" spc="0" normalizeH="0" baseline="0" noProof="0">
                <a:ln>
                  <a:noFill/>
                </a:ln>
                <a:solidFill>
                  <a:srgbClr val="000000"/>
                </a:solidFill>
                <a:effectLst/>
                <a:uLnTx/>
                <a:uFillTx/>
                <a:latin typeface="Arial"/>
                <a:ea typeface="宋体"/>
                <a:cs typeface="+mn-cs"/>
              </a:rPr>
              <a:t>参数与返回值</a:t>
            </a:r>
          </a:p>
          <a:p>
            <a:pPr marL="742950" marR="0" lvl="1" indent="-285750" algn="l" defTabSz="914400" rtl="0" eaLnBrk="1" fontAlgn="base" latinLnBrk="0" hangingPunct="1">
              <a:lnSpc>
                <a:spcPct val="80000"/>
              </a:lnSpc>
              <a:spcBef>
                <a:spcPct val="20000"/>
              </a:spcBef>
              <a:spcAft>
                <a:spcPct val="0"/>
              </a:spcAft>
              <a:buClr>
                <a:srgbClr val="E40000"/>
              </a:buClr>
              <a:buSzPct val="85000"/>
              <a:buFont typeface="Wingdings" panose="05000000000000000000" pitchFamily="2" charset="2"/>
              <a:buChar char="Ø"/>
              <a:tabLst/>
              <a:defRPr/>
            </a:pPr>
            <a:r>
              <a:rPr kumimoji="1" lang="en-US" altLang="zh-CN" sz="2400" b="0" i="0" u="none" strike="noStrike" kern="1200" cap="none" spc="0" normalizeH="0" baseline="0" noProof="0">
                <a:ln>
                  <a:noFill/>
                </a:ln>
                <a:solidFill>
                  <a:srgbClr val="000000"/>
                </a:solidFill>
                <a:effectLst/>
                <a:uLnTx/>
                <a:uFillTx/>
                <a:latin typeface="Arial"/>
                <a:ea typeface="宋体"/>
                <a:cs typeface="+mn-cs"/>
              </a:rPr>
              <a:t>family</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AF_INET</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或</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AF_INET6</a:t>
            </a:r>
          </a:p>
          <a:p>
            <a:pPr marL="742950" marR="0" lvl="1" indent="-285750" algn="l" defTabSz="914400" rtl="0" eaLnBrk="1" fontAlgn="base" latinLnBrk="0" hangingPunct="1">
              <a:lnSpc>
                <a:spcPct val="80000"/>
              </a:lnSpc>
              <a:spcBef>
                <a:spcPct val="20000"/>
              </a:spcBef>
              <a:spcAft>
                <a:spcPct val="0"/>
              </a:spcAft>
              <a:buClr>
                <a:srgbClr val="E40000"/>
              </a:buClr>
              <a:buSzPct val="85000"/>
              <a:buFont typeface="Wingdings" panose="05000000000000000000" pitchFamily="2" charset="2"/>
              <a:buChar char="Ø"/>
              <a:tabLst/>
              <a:defRPr/>
            </a:pPr>
            <a:r>
              <a:rPr kumimoji="1" lang="zh-CN" altLang="en-US" sz="2400" b="0" i="0" u="none" strike="noStrike" kern="1200" cap="none" spc="0" normalizeH="0" baseline="0" noProof="0">
                <a:ln>
                  <a:noFill/>
                </a:ln>
                <a:solidFill>
                  <a:srgbClr val="000000"/>
                </a:solidFill>
                <a:effectLst/>
                <a:uLnTx/>
                <a:uFillTx/>
                <a:latin typeface="Arial"/>
                <a:ea typeface="宋体"/>
                <a:cs typeface="+mn-cs"/>
              </a:rPr>
              <a:t>出错：</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NULL</a:t>
            </a:r>
          </a:p>
          <a:p>
            <a:pPr marL="742950" marR="0" lvl="1" indent="-285750" algn="l" defTabSz="914400" rtl="0" eaLnBrk="1" fontAlgn="base" latinLnBrk="0" hangingPunct="1">
              <a:lnSpc>
                <a:spcPct val="80000"/>
              </a:lnSpc>
              <a:spcBef>
                <a:spcPct val="20000"/>
              </a:spcBef>
              <a:spcAft>
                <a:spcPct val="0"/>
              </a:spcAft>
              <a:buClr>
                <a:srgbClr val="E40000"/>
              </a:buClr>
              <a:buSzPct val="85000"/>
              <a:buFont typeface="Wingdings" panose="05000000000000000000" pitchFamily="2" charset="2"/>
              <a:buChar char="Ø"/>
              <a:tabLst/>
              <a:defRPr/>
            </a:pPr>
            <a:r>
              <a:rPr kumimoji="1" lang="zh-CN" altLang="en-US" sz="2400" b="0" i="0" u="none" strike="noStrike" kern="1200" cap="none" spc="0" normalizeH="0" baseline="0" noProof="0">
                <a:ln>
                  <a:noFill/>
                </a:ln>
                <a:solidFill>
                  <a:srgbClr val="000000"/>
                </a:solidFill>
                <a:effectLst/>
                <a:uLnTx/>
                <a:uFillTx/>
                <a:latin typeface="Arial"/>
                <a:ea typeface="宋体"/>
                <a:cs typeface="+mn-cs"/>
              </a:rPr>
              <a:t>成功：</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strptr</a:t>
            </a:r>
            <a:endParaRPr kumimoji="1" lang="en-US" altLang="zh-CN" sz="2400" b="0" i="0" u="none" strike="noStrike" kern="120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37126064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F88B980-7E7D-437B-9901-90F86F6EBB66}"/>
              </a:ext>
            </a:extLst>
          </p:cNvPr>
          <p:cNvSpPr>
            <a:spLocks noGrp="1"/>
          </p:cNvSpPr>
          <p:nvPr>
            <p:ph type="title"/>
          </p:nvPr>
        </p:nvSpPr>
        <p:spPr/>
        <p:txBody>
          <a:bodyPr/>
          <a:lstStyle/>
          <a:p>
            <a:pPr algn="ctr"/>
            <a:r>
              <a:rPr kumimoji="1" lang="en-US" altLang="zh-CN" dirty="0" err="1">
                <a:solidFill>
                  <a:srgbClr val="E40000"/>
                </a:solidFill>
                <a:latin typeface="Arial"/>
                <a:ea typeface="宋体"/>
              </a:rPr>
              <a:t>inet_ntop</a:t>
            </a:r>
            <a:r>
              <a:rPr kumimoji="1" lang="zh-CN" altLang="en-US" dirty="0">
                <a:solidFill>
                  <a:srgbClr val="E40000"/>
                </a:solidFill>
                <a:latin typeface="Arial"/>
                <a:ea typeface="宋体"/>
              </a:rPr>
              <a:t>函数</a:t>
            </a:r>
            <a:endParaRPr lang="zh-CN" altLang="en-US" dirty="0"/>
          </a:p>
        </p:txBody>
      </p:sp>
      <p:sp>
        <p:nvSpPr>
          <p:cNvPr id="3" name="Rectangle 3">
            <a:extLst>
              <a:ext uri="{FF2B5EF4-FFF2-40B4-BE49-F238E27FC236}">
                <a16:creationId xmlns:a16="http://schemas.microsoft.com/office/drawing/2014/main" xmlns="" id="{93AE85BA-7D92-4440-8836-DAB0ADC17748}"/>
              </a:ext>
            </a:extLst>
          </p:cNvPr>
          <p:cNvSpPr txBox="1">
            <a:spLocks noChangeArrowheads="1"/>
          </p:cNvSpPr>
          <p:nvPr/>
        </p:nvSpPr>
        <p:spPr bwMode="auto">
          <a:xfrm>
            <a:off x="2019300" y="1690688"/>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a:ln>
                  <a:noFill/>
                </a:ln>
                <a:solidFill>
                  <a:srgbClr val="000000"/>
                </a:solidFill>
                <a:effectLst/>
                <a:uLnTx/>
                <a:uFillTx/>
                <a:latin typeface="Arial"/>
                <a:ea typeface="宋体"/>
                <a:cs typeface="+mn-cs"/>
              </a:rPr>
              <a:t>函数原型</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None/>
              <a:tabLst/>
              <a:defRPr/>
            </a:pPr>
            <a:r>
              <a:rPr kumimoji="1" lang="en-US" altLang="zh-CN" sz="2800" b="0" i="0" u="none" strike="noStrike" kern="1200" cap="none" spc="0" normalizeH="0" baseline="0" noProof="0">
                <a:ln>
                  <a:noFill/>
                </a:ln>
                <a:solidFill>
                  <a:srgbClr val="000000"/>
                </a:solidFill>
                <a:effectLst/>
                <a:uLnTx/>
                <a:uFillTx/>
                <a:latin typeface="Arial"/>
                <a:ea typeface="宋体"/>
                <a:cs typeface="+mn-cs"/>
              </a:rPr>
              <a:t>#include &lt;arpa/inet.h&gt;</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None/>
              <a:tabLst/>
              <a:defRPr/>
            </a:pPr>
            <a:r>
              <a:rPr kumimoji="1" lang="en-US" altLang="zh-CN" sz="2800" b="0" i="0" u="none" strike="noStrike" kern="1200" cap="none" spc="0" normalizeH="0" baseline="0" noProof="0">
                <a:ln>
                  <a:noFill/>
                </a:ln>
                <a:solidFill>
                  <a:srgbClr val="000000"/>
                </a:solidFill>
                <a:effectLst/>
                <a:uLnTx/>
                <a:uFillTx/>
                <a:latin typeface="Arial"/>
                <a:ea typeface="宋体"/>
                <a:cs typeface="+mn-cs"/>
              </a:rPr>
              <a:t>const char* inet_ntop(int family, const void *addrptr, char* strptr, size_t len);</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en-US" altLang="zh-CN" sz="3200" b="0" i="0" u="none" strike="noStrike" kern="1200" cap="none" spc="0" normalizeH="0" baseline="0" noProof="0">
                <a:ln>
                  <a:noFill/>
                </a:ln>
                <a:solidFill>
                  <a:srgbClr val="000000"/>
                </a:solidFill>
                <a:effectLst/>
                <a:uLnTx/>
                <a:uFillTx/>
                <a:latin typeface="Arial"/>
                <a:ea typeface="宋体"/>
                <a:cs typeface="+mn-cs"/>
              </a:rPr>
              <a:t>len</a:t>
            </a:r>
            <a:r>
              <a:rPr kumimoji="1" lang="zh-CN" altLang="en-US" sz="3200" b="0" i="0" u="none" strike="noStrike" kern="1200" cap="none" spc="0" normalizeH="0" baseline="0" noProof="0">
                <a:ln>
                  <a:noFill/>
                </a:ln>
                <a:solidFill>
                  <a:srgbClr val="000000"/>
                </a:solidFill>
                <a:effectLst/>
                <a:uLnTx/>
                <a:uFillTx/>
                <a:latin typeface="Arial"/>
                <a:ea typeface="宋体"/>
                <a:cs typeface="+mn-cs"/>
              </a:rPr>
              <a:t>的取值：</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a:ln>
                  <a:noFill/>
                </a:ln>
                <a:solidFill>
                  <a:srgbClr val="000000"/>
                </a:solidFill>
                <a:effectLst/>
                <a:uLnTx/>
                <a:uFillTx/>
                <a:latin typeface="Arial"/>
                <a:ea typeface="宋体"/>
                <a:cs typeface="+mn-cs"/>
              </a:rPr>
              <a:t>INET_ADDRSTRLEN		16</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a:ln>
                  <a:noFill/>
                </a:ln>
                <a:solidFill>
                  <a:srgbClr val="000000"/>
                </a:solidFill>
                <a:effectLst/>
                <a:uLnTx/>
                <a:uFillTx/>
                <a:latin typeface="Arial"/>
                <a:ea typeface="宋体"/>
                <a:cs typeface="+mn-cs"/>
              </a:rPr>
              <a:t>INET6_ADDRSTRLEN		46</a:t>
            </a:r>
            <a:endParaRPr kumimoji="1" lang="en-US" altLang="zh-CN" sz="2800" b="0" i="0" u="none" strike="noStrike" kern="120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3880705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1089243-75E2-4420-B2BE-EBC96CD47EEC}"/>
              </a:ext>
            </a:extLst>
          </p:cNvPr>
          <p:cNvSpPr>
            <a:spLocks noGrp="1"/>
          </p:cNvSpPr>
          <p:nvPr>
            <p:ph type="title"/>
          </p:nvPr>
        </p:nvSpPr>
        <p:spPr/>
        <p:txBody>
          <a:bodyPr/>
          <a:lstStyle/>
          <a:p>
            <a:pPr algn="ctr"/>
            <a:r>
              <a:rPr kumimoji="1" lang="zh-CN" altLang="en-US" dirty="0">
                <a:solidFill>
                  <a:srgbClr val="E40000"/>
                </a:solidFill>
                <a:latin typeface="Arial"/>
                <a:ea typeface="宋体"/>
              </a:rPr>
              <a:t>地址转换函数小结</a:t>
            </a:r>
            <a:endParaRPr lang="zh-CN" altLang="en-US" dirty="0"/>
          </a:p>
        </p:txBody>
      </p:sp>
      <p:sp>
        <p:nvSpPr>
          <p:cNvPr id="3" name="Text Box 3">
            <a:extLst>
              <a:ext uri="{FF2B5EF4-FFF2-40B4-BE49-F238E27FC236}">
                <a16:creationId xmlns:a16="http://schemas.microsoft.com/office/drawing/2014/main" xmlns="" id="{D249D70B-C3E0-4CB4-BDB3-169FFCE24BC4}"/>
              </a:ext>
            </a:extLst>
          </p:cNvPr>
          <p:cNvSpPr txBox="1">
            <a:spLocks noChangeArrowheads="1"/>
          </p:cNvSpPr>
          <p:nvPr/>
        </p:nvSpPr>
        <p:spPr bwMode="auto">
          <a:xfrm>
            <a:off x="2762167" y="1909429"/>
            <a:ext cx="13779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dirty="0" err="1">
                <a:solidFill>
                  <a:srgbClr val="080808"/>
                </a:solidFill>
                <a:latin typeface="Comic Sans MS" panose="030F0702030302020204" pitchFamily="66" charset="0"/>
                <a:ea typeface="华文新魏" panose="02010800040101010101" pitchFamily="2" charset="-122"/>
              </a:rPr>
              <a:t>in_addr</a:t>
            </a:r>
            <a:r>
              <a:rPr lang="en-US" altLang="zh-CN" dirty="0">
                <a:solidFill>
                  <a:srgbClr val="080808"/>
                </a:solidFill>
                <a:latin typeface="Comic Sans MS" panose="030F0702030302020204" pitchFamily="66" charset="0"/>
                <a:ea typeface="华文新魏" panose="02010800040101010101" pitchFamily="2" charset="-122"/>
              </a:rPr>
              <a:t> { }</a:t>
            </a:r>
          </a:p>
          <a:p>
            <a:pPr algn="ctr" fontAlgn="base">
              <a:spcBef>
                <a:spcPct val="0"/>
              </a:spcBef>
              <a:spcAft>
                <a:spcPct val="0"/>
              </a:spcAft>
            </a:pPr>
            <a:r>
              <a:rPr lang="en-US" altLang="zh-CN" dirty="0">
                <a:solidFill>
                  <a:srgbClr val="080808"/>
                </a:solidFill>
                <a:latin typeface="Comic Sans MS" panose="030F0702030302020204" pitchFamily="66" charset="0"/>
                <a:ea typeface="华文新魏" panose="02010800040101010101" pitchFamily="2" charset="-122"/>
              </a:rPr>
              <a:t>32</a:t>
            </a:r>
            <a:r>
              <a:rPr lang="zh-CN" altLang="en-US" dirty="0">
                <a:solidFill>
                  <a:srgbClr val="080808"/>
                </a:solidFill>
                <a:latin typeface="Comic Sans MS" panose="030F0702030302020204" pitchFamily="66" charset="0"/>
                <a:ea typeface="华文新魏" panose="02010800040101010101" pitchFamily="2" charset="-122"/>
              </a:rPr>
              <a:t>位二进制</a:t>
            </a:r>
          </a:p>
          <a:p>
            <a:pPr algn="ctr" fontAlgn="base">
              <a:spcBef>
                <a:spcPct val="0"/>
              </a:spcBef>
              <a:spcAft>
                <a:spcPct val="0"/>
              </a:spcAft>
            </a:pPr>
            <a:r>
              <a:rPr lang="en-US" altLang="zh-CN" dirty="0">
                <a:solidFill>
                  <a:srgbClr val="080808"/>
                </a:solidFill>
                <a:latin typeface="Comic Sans MS" panose="030F0702030302020204" pitchFamily="66" charset="0"/>
                <a:ea typeface="华文新魏" panose="02010800040101010101" pitchFamily="2" charset="-122"/>
              </a:rPr>
              <a:t>IPv4</a:t>
            </a:r>
          </a:p>
        </p:txBody>
      </p:sp>
      <p:sp>
        <p:nvSpPr>
          <p:cNvPr id="4" name="Line 4">
            <a:extLst>
              <a:ext uri="{FF2B5EF4-FFF2-40B4-BE49-F238E27FC236}">
                <a16:creationId xmlns:a16="http://schemas.microsoft.com/office/drawing/2014/main" xmlns="" id="{6EAEACA4-193F-4CE7-A7FF-E50B6AE6AF6C}"/>
              </a:ext>
            </a:extLst>
          </p:cNvPr>
          <p:cNvSpPr>
            <a:spLocks noChangeShapeType="1"/>
          </p:cNvSpPr>
          <p:nvPr/>
        </p:nvSpPr>
        <p:spPr bwMode="auto">
          <a:xfrm flipV="1">
            <a:off x="2906629" y="2893679"/>
            <a:ext cx="0" cy="25209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5" name="Line 5">
            <a:extLst>
              <a:ext uri="{FF2B5EF4-FFF2-40B4-BE49-F238E27FC236}">
                <a16:creationId xmlns:a16="http://schemas.microsoft.com/office/drawing/2014/main" xmlns="" id="{B7524900-813C-4B1D-B8C8-AC6778C620EB}"/>
              </a:ext>
            </a:extLst>
          </p:cNvPr>
          <p:cNvSpPr>
            <a:spLocks noChangeShapeType="1"/>
          </p:cNvSpPr>
          <p:nvPr/>
        </p:nvSpPr>
        <p:spPr bwMode="auto">
          <a:xfrm flipV="1">
            <a:off x="3843254" y="2893679"/>
            <a:ext cx="0" cy="252095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 name="Text Box 6">
            <a:extLst>
              <a:ext uri="{FF2B5EF4-FFF2-40B4-BE49-F238E27FC236}">
                <a16:creationId xmlns:a16="http://schemas.microsoft.com/office/drawing/2014/main" xmlns="" id="{CF707E0A-EE5E-4DEB-A983-A8D496B8909E}"/>
              </a:ext>
            </a:extLst>
          </p:cNvPr>
          <p:cNvSpPr txBox="1">
            <a:spLocks noChangeArrowheads="1"/>
          </p:cNvSpPr>
          <p:nvPr/>
        </p:nvSpPr>
        <p:spPr bwMode="auto">
          <a:xfrm>
            <a:off x="2839954" y="5492416"/>
            <a:ext cx="1365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zh-CN" altLang="en-US" dirty="0">
                <a:solidFill>
                  <a:srgbClr val="080808"/>
                </a:solidFill>
                <a:latin typeface="Comic Sans MS" panose="030F0702030302020204" pitchFamily="66" charset="0"/>
                <a:ea typeface="华文新魏" panose="02010800040101010101" pitchFamily="2" charset="-122"/>
              </a:rPr>
              <a:t>点分十进制</a:t>
            </a:r>
          </a:p>
          <a:p>
            <a:pPr algn="ctr" fontAlgn="base">
              <a:spcBef>
                <a:spcPct val="0"/>
              </a:spcBef>
              <a:spcAft>
                <a:spcPct val="0"/>
              </a:spcAft>
            </a:pPr>
            <a:r>
              <a:rPr lang="zh-CN" altLang="en-US" dirty="0">
                <a:solidFill>
                  <a:srgbClr val="080808"/>
                </a:solidFill>
                <a:latin typeface="Comic Sans MS" panose="030F0702030302020204" pitchFamily="66" charset="0"/>
                <a:ea typeface="华文新魏" panose="02010800040101010101" pitchFamily="2" charset="-122"/>
              </a:rPr>
              <a:t>数</a:t>
            </a:r>
            <a:r>
              <a:rPr lang="en-US" altLang="zh-CN" dirty="0">
                <a:solidFill>
                  <a:srgbClr val="080808"/>
                </a:solidFill>
                <a:latin typeface="Comic Sans MS" panose="030F0702030302020204" pitchFamily="66" charset="0"/>
                <a:ea typeface="华文新魏" panose="02010800040101010101" pitchFamily="2" charset="-122"/>
              </a:rPr>
              <a:t>IPv4</a:t>
            </a:r>
            <a:r>
              <a:rPr lang="zh-CN" altLang="en-US" dirty="0">
                <a:solidFill>
                  <a:srgbClr val="080808"/>
                </a:solidFill>
                <a:latin typeface="Comic Sans MS" panose="030F0702030302020204" pitchFamily="66" charset="0"/>
                <a:ea typeface="华文新魏" panose="02010800040101010101" pitchFamily="2" charset="-122"/>
              </a:rPr>
              <a:t>地址</a:t>
            </a:r>
          </a:p>
        </p:txBody>
      </p:sp>
      <p:sp>
        <p:nvSpPr>
          <p:cNvPr id="7" name="AutoShape 7">
            <a:extLst>
              <a:ext uri="{FF2B5EF4-FFF2-40B4-BE49-F238E27FC236}">
                <a16:creationId xmlns:a16="http://schemas.microsoft.com/office/drawing/2014/main" xmlns="" id="{DE892CEE-D52F-4CB6-AEA8-C9AF73AAF6A6}"/>
              </a:ext>
            </a:extLst>
          </p:cNvPr>
          <p:cNvSpPr>
            <a:spLocks/>
          </p:cNvSpPr>
          <p:nvPr/>
        </p:nvSpPr>
        <p:spPr bwMode="auto">
          <a:xfrm>
            <a:off x="2546267" y="1957054"/>
            <a:ext cx="144462" cy="792162"/>
          </a:xfrm>
          <a:prstGeom prst="leftBrace">
            <a:avLst>
              <a:gd name="adj1" fmla="val 45696"/>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8" name="AutoShape 9">
            <a:extLst>
              <a:ext uri="{FF2B5EF4-FFF2-40B4-BE49-F238E27FC236}">
                <a16:creationId xmlns:a16="http://schemas.microsoft.com/office/drawing/2014/main" xmlns="" id="{C014BA0B-2033-4525-BF53-1AF64FA852EC}"/>
              </a:ext>
            </a:extLst>
          </p:cNvPr>
          <p:cNvSpPr>
            <a:spLocks/>
          </p:cNvSpPr>
          <p:nvPr/>
        </p:nvSpPr>
        <p:spPr bwMode="auto">
          <a:xfrm>
            <a:off x="2617704" y="5484479"/>
            <a:ext cx="144463" cy="792162"/>
          </a:xfrm>
          <a:prstGeom prst="leftBrace">
            <a:avLst>
              <a:gd name="adj1" fmla="val 45696"/>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9" name="Text Box 11">
            <a:extLst>
              <a:ext uri="{FF2B5EF4-FFF2-40B4-BE49-F238E27FC236}">
                <a16:creationId xmlns:a16="http://schemas.microsoft.com/office/drawing/2014/main" xmlns="" id="{C94D86F0-F1CA-4ACA-A7C9-CEA916E73CB2}"/>
              </a:ext>
            </a:extLst>
          </p:cNvPr>
          <p:cNvSpPr txBox="1">
            <a:spLocks noChangeArrowheads="1"/>
          </p:cNvSpPr>
          <p:nvPr/>
        </p:nvSpPr>
        <p:spPr bwMode="auto">
          <a:xfrm rot="10800000">
            <a:off x="2538329" y="2974641"/>
            <a:ext cx="733425"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gn="ctr" fontAlgn="base">
              <a:spcBef>
                <a:spcPct val="0"/>
              </a:spcBef>
              <a:spcAft>
                <a:spcPct val="0"/>
              </a:spcAft>
            </a:pPr>
            <a:r>
              <a:rPr lang="en-US" altLang="zh-CN" dirty="0" err="1">
                <a:solidFill>
                  <a:srgbClr val="080808"/>
                </a:solidFill>
                <a:latin typeface="Comic Sans MS" panose="030F0702030302020204" pitchFamily="66" charset="0"/>
                <a:ea typeface="宋体" panose="02010600030101010101" pitchFamily="2" charset="-122"/>
              </a:rPr>
              <a:t>inet_pton</a:t>
            </a:r>
            <a:r>
              <a:rPr lang="en-US" altLang="zh-CN" dirty="0">
                <a:solidFill>
                  <a:srgbClr val="080808"/>
                </a:solidFill>
                <a:latin typeface="Comic Sans MS" panose="030F0702030302020204" pitchFamily="66" charset="0"/>
                <a:ea typeface="宋体" panose="02010600030101010101" pitchFamily="2" charset="-122"/>
              </a:rPr>
              <a:t>(AF_INET)</a:t>
            </a:r>
          </a:p>
          <a:p>
            <a:pPr algn="ctr" fontAlgn="base">
              <a:spcBef>
                <a:spcPct val="0"/>
              </a:spcBef>
              <a:spcAft>
                <a:spcPct val="0"/>
              </a:spcAft>
            </a:pPr>
            <a:r>
              <a:rPr lang="en-US" altLang="zh-CN" dirty="0" err="1">
                <a:solidFill>
                  <a:srgbClr val="080808"/>
                </a:solidFill>
                <a:latin typeface="Comic Sans MS" panose="030F0702030302020204" pitchFamily="66" charset="0"/>
                <a:ea typeface="宋体" panose="02010600030101010101" pitchFamily="2" charset="-122"/>
              </a:rPr>
              <a:t>inet_aton,inet_addr</a:t>
            </a:r>
            <a:endParaRPr lang="en-US" altLang="zh-CN" dirty="0">
              <a:solidFill>
                <a:srgbClr val="080808"/>
              </a:solidFill>
              <a:latin typeface="Comic Sans MS" panose="030F0702030302020204" pitchFamily="66" charset="0"/>
              <a:ea typeface="宋体" panose="02010600030101010101" pitchFamily="2" charset="-122"/>
            </a:endParaRPr>
          </a:p>
        </p:txBody>
      </p:sp>
      <p:sp>
        <p:nvSpPr>
          <p:cNvPr id="10" name="Text Box 12">
            <a:extLst>
              <a:ext uri="{FF2B5EF4-FFF2-40B4-BE49-F238E27FC236}">
                <a16:creationId xmlns:a16="http://schemas.microsoft.com/office/drawing/2014/main" xmlns="" id="{1E05DC8A-D4F6-4E21-8718-309350C09503}"/>
              </a:ext>
            </a:extLst>
          </p:cNvPr>
          <p:cNvSpPr txBox="1">
            <a:spLocks noChangeArrowheads="1"/>
          </p:cNvSpPr>
          <p:nvPr/>
        </p:nvSpPr>
        <p:spPr bwMode="auto">
          <a:xfrm rot="10800000">
            <a:off x="3481304" y="2965116"/>
            <a:ext cx="733425"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gn="ctr" fontAlgn="base">
              <a:spcBef>
                <a:spcPct val="0"/>
              </a:spcBef>
              <a:spcAft>
                <a:spcPct val="0"/>
              </a:spcAft>
            </a:pPr>
            <a:r>
              <a:rPr lang="en-US" altLang="zh-CN" dirty="0" err="1">
                <a:solidFill>
                  <a:srgbClr val="080808"/>
                </a:solidFill>
                <a:latin typeface="Comic Sans MS" panose="030F0702030302020204" pitchFamily="66" charset="0"/>
                <a:ea typeface="宋体" panose="02010600030101010101" pitchFamily="2" charset="-122"/>
              </a:rPr>
              <a:t>inet_ntop</a:t>
            </a:r>
            <a:r>
              <a:rPr lang="en-US" altLang="zh-CN" dirty="0">
                <a:solidFill>
                  <a:srgbClr val="080808"/>
                </a:solidFill>
                <a:latin typeface="Comic Sans MS" panose="030F0702030302020204" pitchFamily="66" charset="0"/>
                <a:ea typeface="宋体" panose="02010600030101010101" pitchFamily="2" charset="-122"/>
              </a:rPr>
              <a:t>(AF_INET)</a:t>
            </a:r>
          </a:p>
          <a:p>
            <a:pPr algn="ctr" fontAlgn="base">
              <a:spcBef>
                <a:spcPct val="0"/>
              </a:spcBef>
              <a:spcAft>
                <a:spcPct val="0"/>
              </a:spcAft>
            </a:pPr>
            <a:r>
              <a:rPr lang="en-US" altLang="zh-CN" dirty="0" err="1">
                <a:solidFill>
                  <a:srgbClr val="080808"/>
                </a:solidFill>
                <a:latin typeface="Comic Sans MS" panose="030F0702030302020204" pitchFamily="66" charset="0"/>
                <a:ea typeface="宋体" panose="02010600030101010101" pitchFamily="2" charset="-122"/>
              </a:rPr>
              <a:t>inet_ntoa</a:t>
            </a:r>
            <a:endParaRPr lang="en-US" altLang="zh-CN" dirty="0">
              <a:solidFill>
                <a:srgbClr val="080808"/>
              </a:solidFill>
              <a:latin typeface="Comic Sans MS" panose="030F0702030302020204" pitchFamily="66" charset="0"/>
              <a:ea typeface="宋体" panose="02010600030101010101" pitchFamily="2" charset="-122"/>
            </a:endParaRPr>
          </a:p>
        </p:txBody>
      </p:sp>
      <p:sp>
        <p:nvSpPr>
          <p:cNvPr id="11" name="Text Box 13">
            <a:extLst>
              <a:ext uri="{FF2B5EF4-FFF2-40B4-BE49-F238E27FC236}">
                <a16:creationId xmlns:a16="http://schemas.microsoft.com/office/drawing/2014/main" xmlns="" id="{C1EB1F1A-526E-4F86-BBF2-81484C81B922}"/>
              </a:ext>
            </a:extLst>
          </p:cNvPr>
          <p:cNvSpPr txBox="1">
            <a:spLocks noChangeArrowheads="1"/>
          </p:cNvSpPr>
          <p:nvPr/>
        </p:nvSpPr>
        <p:spPr bwMode="auto">
          <a:xfrm>
            <a:off x="5210092" y="1453816"/>
            <a:ext cx="1481137"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dirty="0">
                <a:solidFill>
                  <a:srgbClr val="080808"/>
                </a:solidFill>
                <a:latin typeface="Comic Sans MS" panose="030F0702030302020204" pitchFamily="66" charset="0"/>
                <a:ea typeface="华文新魏" panose="02010800040101010101" pitchFamily="2" charset="-122"/>
              </a:rPr>
              <a:t>in6_addr { }</a:t>
            </a:r>
          </a:p>
          <a:p>
            <a:pPr algn="ctr" fontAlgn="base">
              <a:spcBef>
                <a:spcPct val="0"/>
              </a:spcBef>
              <a:spcAft>
                <a:spcPct val="0"/>
              </a:spcAft>
            </a:pPr>
            <a:r>
              <a:rPr lang="en-US" altLang="zh-CN" dirty="0">
                <a:solidFill>
                  <a:srgbClr val="080808"/>
                </a:solidFill>
                <a:latin typeface="Comic Sans MS" panose="030F0702030302020204" pitchFamily="66" charset="0"/>
                <a:ea typeface="华文新魏" panose="02010800040101010101" pitchFamily="2" charset="-122"/>
              </a:rPr>
              <a:t>128</a:t>
            </a:r>
            <a:r>
              <a:rPr lang="zh-CN" altLang="en-US" dirty="0">
                <a:solidFill>
                  <a:srgbClr val="080808"/>
                </a:solidFill>
                <a:latin typeface="Comic Sans MS" panose="030F0702030302020204" pitchFamily="66" charset="0"/>
                <a:ea typeface="华文新魏" panose="02010800040101010101" pitchFamily="2" charset="-122"/>
              </a:rPr>
              <a:t>位二进制</a:t>
            </a:r>
          </a:p>
          <a:p>
            <a:pPr algn="ctr" fontAlgn="base">
              <a:spcBef>
                <a:spcPct val="0"/>
              </a:spcBef>
              <a:spcAft>
                <a:spcPct val="0"/>
              </a:spcAft>
            </a:pPr>
            <a:r>
              <a:rPr lang="en-US" altLang="zh-CN" dirty="0">
                <a:solidFill>
                  <a:srgbClr val="080808"/>
                </a:solidFill>
                <a:latin typeface="Comic Sans MS" panose="030F0702030302020204" pitchFamily="66" charset="0"/>
                <a:ea typeface="华文新魏" panose="02010800040101010101" pitchFamily="2" charset="-122"/>
              </a:rPr>
              <a:t>IPv6</a:t>
            </a:r>
            <a:r>
              <a:rPr lang="zh-CN" altLang="en-US" dirty="0">
                <a:solidFill>
                  <a:srgbClr val="080808"/>
                </a:solidFill>
                <a:latin typeface="Comic Sans MS" panose="030F0702030302020204" pitchFamily="66" charset="0"/>
                <a:ea typeface="华文新魏" panose="02010800040101010101" pitchFamily="2" charset="-122"/>
              </a:rPr>
              <a:t>地址</a:t>
            </a:r>
          </a:p>
          <a:p>
            <a:pPr algn="ctr" fontAlgn="base">
              <a:spcBef>
                <a:spcPct val="0"/>
              </a:spcBef>
              <a:spcAft>
                <a:spcPct val="0"/>
              </a:spcAft>
            </a:pPr>
            <a:r>
              <a:rPr lang="en-US" altLang="zh-CN" dirty="0">
                <a:solidFill>
                  <a:srgbClr val="080808"/>
                </a:solidFill>
                <a:latin typeface="Comic Sans MS" panose="030F0702030302020204" pitchFamily="66" charset="0"/>
                <a:ea typeface="华文新魏" panose="02010800040101010101" pitchFamily="2" charset="-122"/>
              </a:rPr>
              <a:t>IPv4</a:t>
            </a:r>
            <a:r>
              <a:rPr lang="zh-CN" altLang="en-US" dirty="0">
                <a:solidFill>
                  <a:srgbClr val="080808"/>
                </a:solidFill>
                <a:latin typeface="Comic Sans MS" panose="030F0702030302020204" pitchFamily="66" charset="0"/>
                <a:ea typeface="华文新魏" panose="02010800040101010101" pitchFamily="2" charset="-122"/>
              </a:rPr>
              <a:t>映射或</a:t>
            </a:r>
          </a:p>
          <a:p>
            <a:pPr algn="ctr" fontAlgn="base">
              <a:spcBef>
                <a:spcPct val="0"/>
              </a:spcBef>
              <a:spcAft>
                <a:spcPct val="0"/>
              </a:spcAft>
            </a:pPr>
            <a:r>
              <a:rPr lang="en-US" altLang="zh-CN" dirty="0">
                <a:solidFill>
                  <a:srgbClr val="080808"/>
                </a:solidFill>
                <a:latin typeface="Comic Sans MS" panose="030F0702030302020204" pitchFamily="66" charset="0"/>
                <a:ea typeface="华文新魏" panose="02010800040101010101" pitchFamily="2" charset="-122"/>
              </a:rPr>
              <a:t>IPv4</a:t>
            </a:r>
            <a:r>
              <a:rPr lang="zh-CN" altLang="en-US" dirty="0">
                <a:solidFill>
                  <a:srgbClr val="080808"/>
                </a:solidFill>
                <a:latin typeface="Comic Sans MS" panose="030F0702030302020204" pitchFamily="66" charset="0"/>
                <a:ea typeface="华文新魏" panose="02010800040101010101" pitchFamily="2" charset="-122"/>
              </a:rPr>
              <a:t>兼容</a:t>
            </a:r>
          </a:p>
        </p:txBody>
      </p:sp>
      <p:sp>
        <p:nvSpPr>
          <p:cNvPr id="12" name="Line 14">
            <a:extLst>
              <a:ext uri="{FF2B5EF4-FFF2-40B4-BE49-F238E27FC236}">
                <a16:creationId xmlns:a16="http://schemas.microsoft.com/office/drawing/2014/main" xmlns="" id="{ACF9F59F-AD89-45D8-B16B-E74AA536BE5B}"/>
              </a:ext>
            </a:extLst>
          </p:cNvPr>
          <p:cNvSpPr>
            <a:spLocks noChangeShapeType="1"/>
          </p:cNvSpPr>
          <p:nvPr/>
        </p:nvSpPr>
        <p:spPr bwMode="auto">
          <a:xfrm flipV="1">
            <a:off x="5435517" y="2884154"/>
            <a:ext cx="0" cy="25209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3" name="Line 15">
            <a:extLst>
              <a:ext uri="{FF2B5EF4-FFF2-40B4-BE49-F238E27FC236}">
                <a16:creationId xmlns:a16="http://schemas.microsoft.com/office/drawing/2014/main" xmlns="" id="{47AE5030-2960-4C55-BEB8-9CADFD331BB2}"/>
              </a:ext>
            </a:extLst>
          </p:cNvPr>
          <p:cNvSpPr>
            <a:spLocks noChangeShapeType="1"/>
          </p:cNvSpPr>
          <p:nvPr/>
        </p:nvSpPr>
        <p:spPr bwMode="auto">
          <a:xfrm flipV="1">
            <a:off x="6372142" y="2884154"/>
            <a:ext cx="0" cy="252095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4" name="Text Box 16">
            <a:extLst>
              <a:ext uri="{FF2B5EF4-FFF2-40B4-BE49-F238E27FC236}">
                <a16:creationId xmlns:a16="http://schemas.microsoft.com/office/drawing/2014/main" xmlns="" id="{D34640BB-F1FA-4D20-A169-12A97B9B8099}"/>
              </a:ext>
            </a:extLst>
          </p:cNvPr>
          <p:cNvSpPr txBox="1">
            <a:spLocks noChangeArrowheads="1"/>
          </p:cNvSpPr>
          <p:nvPr/>
        </p:nvSpPr>
        <p:spPr bwMode="auto">
          <a:xfrm>
            <a:off x="5021179" y="5478129"/>
            <a:ext cx="2079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a:solidFill>
                  <a:srgbClr val="080808"/>
                </a:solidFill>
                <a:latin typeface="Comic Sans MS" panose="030F0702030302020204" pitchFamily="66" charset="0"/>
                <a:ea typeface="华文新魏" panose="02010800040101010101" pitchFamily="2" charset="-122"/>
              </a:rPr>
              <a:t>x:x:x:x:x:x:a.b.c.d</a:t>
            </a:r>
          </a:p>
        </p:txBody>
      </p:sp>
      <p:sp>
        <p:nvSpPr>
          <p:cNvPr id="15" name="Text Box 17">
            <a:extLst>
              <a:ext uri="{FF2B5EF4-FFF2-40B4-BE49-F238E27FC236}">
                <a16:creationId xmlns:a16="http://schemas.microsoft.com/office/drawing/2014/main" xmlns="" id="{0A25519D-5CD3-43D4-AC58-95A05878A68E}"/>
              </a:ext>
            </a:extLst>
          </p:cNvPr>
          <p:cNvSpPr txBox="1">
            <a:spLocks noChangeArrowheads="1"/>
          </p:cNvSpPr>
          <p:nvPr/>
        </p:nvSpPr>
        <p:spPr bwMode="auto">
          <a:xfrm rot="10800000">
            <a:off x="5065629" y="2895266"/>
            <a:ext cx="458788" cy="248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gn="ctr" fontAlgn="base">
              <a:spcBef>
                <a:spcPct val="0"/>
              </a:spcBef>
              <a:spcAft>
                <a:spcPct val="0"/>
              </a:spcAft>
            </a:pPr>
            <a:r>
              <a:rPr lang="en-US" altLang="zh-CN" dirty="0" err="1">
                <a:solidFill>
                  <a:srgbClr val="080808"/>
                </a:solidFill>
                <a:latin typeface="Comic Sans MS" panose="030F0702030302020204" pitchFamily="66" charset="0"/>
                <a:ea typeface="宋体" panose="02010600030101010101" pitchFamily="2" charset="-122"/>
              </a:rPr>
              <a:t>inet_pton</a:t>
            </a:r>
            <a:r>
              <a:rPr lang="en-US" altLang="zh-CN" dirty="0">
                <a:solidFill>
                  <a:srgbClr val="080808"/>
                </a:solidFill>
                <a:latin typeface="Comic Sans MS" panose="030F0702030302020204" pitchFamily="66" charset="0"/>
                <a:ea typeface="宋体" panose="02010600030101010101" pitchFamily="2" charset="-122"/>
              </a:rPr>
              <a:t>(AF_INET6)</a:t>
            </a:r>
          </a:p>
        </p:txBody>
      </p:sp>
      <p:sp>
        <p:nvSpPr>
          <p:cNvPr id="16" name="Text Box 18">
            <a:extLst>
              <a:ext uri="{FF2B5EF4-FFF2-40B4-BE49-F238E27FC236}">
                <a16:creationId xmlns:a16="http://schemas.microsoft.com/office/drawing/2014/main" xmlns="" id="{99C5285D-2F47-4DEB-BAF1-9EA3BCE8942F}"/>
              </a:ext>
            </a:extLst>
          </p:cNvPr>
          <p:cNvSpPr txBox="1">
            <a:spLocks noChangeArrowheads="1"/>
          </p:cNvSpPr>
          <p:nvPr/>
        </p:nvSpPr>
        <p:spPr bwMode="auto">
          <a:xfrm rot="10800000">
            <a:off x="6008604" y="2885741"/>
            <a:ext cx="458788" cy="248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gn="ctr" fontAlgn="base">
              <a:spcBef>
                <a:spcPct val="0"/>
              </a:spcBef>
              <a:spcAft>
                <a:spcPct val="0"/>
              </a:spcAft>
            </a:pPr>
            <a:r>
              <a:rPr lang="en-US" altLang="zh-CN" dirty="0" err="1">
                <a:solidFill>
                  <a:srgbClr val="080808"/>
                </a:solidFill>
                <a:latin typeface="Comic Sans MS" panose="030F0702030302020204" pitchFamily="66" charset="0"/>
                <a:ea typeface="宋体" panose="02010600030101010101" pitchFamily="2" charset="-122"/>
              </a:rPr>
              <a:t>inet_ntop</a:t>
            </a:r>
            <a:r>
              <a:rPr lang="en-US" altLang="zh-CN" dirty="0">
                <a:solidFill>
                  <a:srgbClr val="080808"/>
                </a:solidFill>
                <a:latin typeface="Comic Sans MS" panose="030F0702030302020204" pitchFamily="66" charset="0"/>
                <a:ea typeface="宋体" panose="02010600030101010101" pitchFamily="2" charset="-122"/>
              </a:rPr>
              <a:t>(AF_INET6)</a:t>
            </a:r>
          </a:p>
        </p:txBody>
      </p:sp>
      <p:sp>
        <p:nvSpPr>
          <p:cNvPr id="17" name="Text Box 19">
            <a:extLst>
              <a:ext uri="{FF2B5EF4-FFF2-40B4-BE49-F238E27FC236}">
                <a16:creationId xmlns:a16="http://schemas.microsoft.com/office/drawing/2014/main" xmlns="" id="{2C22D851-2D26-45EE-8D4E-70B0554DC63A}"/>
              </a:ext>
            </a:extLst>
          </p:cNvPr>
          <p:cNvSpPr txBox="1">
            <a:spLocks noChangeArrowheads="1"/>
          </p:cNvSpPr>
          <p:nvPr/>
        </p:nvSpPr>
        <p:spPr bwMode="auto">
          <a:xfrm>
            <a:off x="7659604" y="1833229"/>
            <a:ext cx="148113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dirty="0">
                <a:solidFill>
                  <a:srgbClr val="080808"/>
                </a:solidFill>
                <a:latin typeface="Comic Sans MS" panose="030F0702030302020204" pitchFamily="66" charset="0"/>
                <a:ea typeface="华文新魏" panose="02010800040101010101" pitchFamily="2" charset="-122"/>
              </a:rPr>
              <a:t>in6_addr { }</a:t>
            </a:r>
          </a:p>
          <a:p>
            <a:pPr algn="ctr" fontAlgn="base">
              <a:spcBef>
                <a:spcPct val="0"/>
              </a:spcBef>
              <a:spcAft>
                <a:spcPct val="0"/>
              </a:spcAft>
            </a:pPr>
            <a:r>
              <a:rPr lang="en-US" altLang="zh-CN" dirty="0">
                <a:solidFill>
                  <a:srgbClr val="080808"/>
                </a:solidFill>
                <a:latin typeface="Comic Sans MS" panose="030F0702030302020204" pitchFamily="66" charset="0"/>
                <a:ea typeface="华文新魏" panose="02010800040101010101" pitchFamily="2" charset="-122"/>
              </a:rPr>
              <a:t>128</a:t>
            </a:r>
            <a:r>
              <a:rPr lang="zh-CN" altLang="en-US" dirty="0">
                <a:solidFill>
                  <a:srgbClr val="080808"/>
                </a:solidFill>
                <a:latin typeface="Comic Sans MS" panose="030F0702030302020204" pitchFamily="66" charset="0"/>
                <a:ea typeface="华文新魏" panose="02010800040101010101" pitchFamily="2" charset="-122"/>
              </a:rPr>
              <a:t>位二进制</a:t>
            </a:r>
          </a:p>
          <a:p>
            <a:pPr algn="ctr" fontAlgn="base">
              <a:spcBef>
                <a:spcPct val="0"/>
              </a:spcBef>
              <a:spcAft>
                <a:spcPct val="0"/>
              </a:spcAft>
            </a:pPr>
            <a:r>
              <a:rPr lang="en-US" altLang="zh-CN" dirty="0">
                <a:solidFill>
                  <a:srgbClr val="080808"/>
                </a:solidFill>
                <a:latin typeface="Comic Sans MS" panose="030F0702030302020204" pitchFamily="66" charset="0"/>
                <a:ea typeface="华文新魏" panose="02010800040101010101" pitchFamily="2" charset="-122"/>
              </a:rPr>
              <a:t>IPv6</a:t>
            </a:r>
            <a:r>
              <a:rPr lang="zh-CN" altLang="en-US" dirty="0">
                <a:solidFill>
                  <a:srgbClr val="080808"/>
                </a:solidFill>
                <a:latin typeface="Comic Sans MS" panose="030F0702030302020204" pitchFamily="66" charset="0"/>
                <a:ea typeface="华文新魏" panose="02010800040101010101" pitchFamily="2" charset="-122"/>
              </a:rPr>
              <a:t>地址</a:t>
            </a:r>
          </a:p>
        </p:txBody>
      </p:sp>
      <p:sp>
        <p:nvSpPr>
          <p:cNvPr id="18" name="Line 20">
            <a:extLst>
              <a:ext uri="{FF2B5EF4-FFF2-40B4-BE49-F238E27FC236}">
                <a16:creationId xmlns:a16="http://schemas.microsoft.com/office/drawing/2014/main" xmlns="" id="{2A6823D2-A603-4D6B-9505-61F969DD4770}"/>
              </a:ext>
            </a:extLst>
          </p:cNvPr>
          <p:cNvSpPr>
            <a:spLocks noChangeShapeType="1"/>
          </p:cNvSpPr>
          <p:nvPr/>
        </p:nvSpPr>
        <p:spPr bwMode="auto">
          <a:xfrm flipV="1">
            <a:off x="8021554" y="2892091"/>
            <a:ext cx="0" cy="25209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9" name="Line 21">
            <a:extLst>
              <a:ext uri="{FF2B5EF4-FFF2-40B4-BE49-F238E27FC236}">
                <a16:creationId xmlns:a16="http://schemas.microsoft.com/office/drawing/2014/main" xmlns="" id="{6CE806B7-5E75-4672-A062-B38042CE6392}"/>
              </a:ext>
            </a:extLst>
          </p:cNvPr>
          <p:cNvSpPr>
            <a:spLocks noChangeShapeType="1"/>
          </p:cNvSpPr>
          <p:nvPr/>
        </p:nvSpPr>
        <p:spPr bwMode="auto">
          <a:xfrm flipV="1">
            <a:off x="8958179" y="2892091"/>
            <a:ext cx="0" cy="252095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0" name="Text Box 22">
            <a:extLst>
              <a:ext uri="{FF2B5EF4-FFF2-40B4-BE49-F238E27FC236}">
                <a16:creationId xmlns:a16="http://schemas.microsoft.com/office/drawing/2014/main" xmlns="" id="{31FC7488-575C-4EE9-8955-AF7F9850F5D3}"/>
              </a:ext>
            </a:extLst>
          </p:cNvPr>
          <p:cNvSpPr txBox="1">
            <a:spLocks noChangeArrowheads="1"/>
          </p:cNvSpPr>
          <p:nvPr/>
        </p:nvSpPr>
        <p:spPr bwMode="auto">
          <a:xfrm>
            <a:off x="7777079" y="5486066"/>
            <a:ext cx="17414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a:solidFill>
                  <a:srgbClr val="080808"/>
                </a:solidFill>
                <a:latin typeface="Comic Sans MS" panose="030F0702030302020204" pitchFamily="66" charset="0"/>
                <a:ea typeface="华文新魏" panose="02010800040101010101" pitchFamily="2" charset="-122"/>
              </a:rPr>
              <a:t>x:x:x:x:x:x:x:x</a:t>
            </a:r>
          </a:p>
        </p:txBody>
      </p:sp>
      <p:sp>
        <p:nvSpPr>
          <p:cNvPr id="21" name="Text Box 23">
            <a:extLst>
              <a:ext uri="{FF2B5EF4-FFF2-40B4-BE49-F238E27FC236}">
                <a16:creationId xmlns:a16="http://schemas.microsoft.com/office/drawing/2014/main" xmlns="" id="{EFB08CFE-A7CF-4F0C-834F-1D3C9CF7F1BC}"/>
              </a:ext>
            </a:extLst>
          </p:cNvPr>
          <p:cNvSpPr txBox="1">
            <a:spLocks noChangeArrowheads="1"/>
          </p:cNvSpPr>
          <p:nvPr/>
        </p:nvSpPr>
        <p:spPr bwMode="auto">
          <a:xfrm rot="10800000">
            <a:off x="7651667" y="2903204"/>
            <a:ext cx="458787" cy="248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gn="ctr" fontAlgn="base">
              <a:spcBef>
                <a:spcPct val="0"/>
              </a:spcBef>
              <a:spcAft>
                <a:spcPct val="0"/>
              </a:spcAft>
            </a:pPr>
            <a:r>
              <a:rPr lang="en-US" altLang="zh-CN" dirty="0" err="1">
                <a:solidFill>
                  <a:srgbClr val="080808"/>
                </a:solidFill>
                <a:latin typeface="Comic Sans MS" panose="030F0702030302020204" pitchFamily="66" charset="0"/>
                <a:ea typeface="宋体" panose="02010600030101010101" pitchFamily="2" charset="-122"/>
              </a:rPr>
              <a:t>inet_pton</a:t>
            </a:r>
            <a:r>
              <a:rPr lang="en-US" altLang="zh-CN" dirty="0">
                <a:solidFill>
                  <a:srgbClr val="080808"/>
                </a:solidFill>
                <a:latin typeface="Comic Sans MS" panose="030F0702030302020204" pitchFamily="66" charset="0"/>
                <a:ea typeface="宋体" panose="02010600030101010101" pitchFamily="2" charset="-122"/>
              </a:rPr>
              <a:t>(AF_INET6)</a:t>
            </a:r>
          </a:p>
        </p:txBody>
      </p:sp>
      <p:sp>
        <p:nvSpPr>
          <p:cNvPr id="22" name="Text Box 24">
            <a:extLst>
              <a:ext uri="{FF2B5EF4-FFF2-40B4-BE49-F238E27FC236}">
                <a16:creationId xmlns:a16="http://schemas.microsoft.com/office/drawing/2014/main" xmlns="" id="{92945698-90BC-4B42-8DCC-666E80FB9D1D}"/>
              </a:ext>
            </a:extLst>
          </p:cNvPr>
          <p:cNvSpPr txBox="1">
            <a:spLocks noChangeArrowheads="1"/>
          </p:cNvSpPr>
          <p:nvPr/>
        </p:nvSpPr>
        <p:spPr bwMode="auto">
          <a:xfrm rot="10800000">
            <a:off x="8594642" y="2893679"/>
            <a:ext cx="458787" cy="248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gn="ctr" fontAlgn="base">
              <a:spcBef>
                <a:spcPct val="0"/>
              </a:spcBef>
              <a:spcAft>
                <a:spcPct val="0"/>
              </a:spcAft>
            </a:pPr>
            <a:r>
              <a:rPr lang="en-US" altLang="zh-CN">
                <a:solidFill>
                  <a:srgbClr val="080808"/>
                </a:solidFill>
                <a:latin typeface="Comic Sans MS" panose="030F0702030302020204" pitchFamily="66" charset="0"/>
                <a:ea typeface="宋体" panose="02010600030101010101" pitchFamily="2" charset="-122"/>
              </a:rPr>
              <a:t>inet_ntop(AF_INET6)</a:t>
            </a:r>
          </a:p>
        </p:txBody>
      </p:sp>
      <p:sp>
        <p:nvSpPr>
          <p:cNvPr id="23" name="Text Box 8">
            <a:extLst>
              <a:ext uri="{FF2B5EF4-FFF2-40B4-BE49-F238E27FC236}">
                <a16:creationId xmlns:a16="http://schemas.microsoft.com/office/drawing/2014/main" xmlns="" id="{13DE0856-60F7-441C-B8C3-37638757D784}"/>
              </a:ext>
            </a:extLst>
          </p:cNvPr>
          <p:cNvSpPr txBox="1">
            <a:spLocks noChangeArrowheads="1"/>
          </p:cNvSpPr>
          <p:nvPr/>
        </p:nvSpPr>
        <p:spPr bwMode="auto">
          <a:xfrm>
            <a:off x="1431842" y="2186447"/>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dirty="0">
                <a:solidFill>
                  <a:srgbClr val="080808"/>
                </a:solidFill>
                <a:latin typeface="Arial" panose="020B0604020202020204" pitchFamily="34" charset="0"/>
                <a:ea typeface="华文新魏" panose="02010800040101010101" pitchFamily="2" charset="-122"/>
              </a:rPr>
              <a:t>数值格式</a:t>
            </a:r>
          </a:p>
        </p:txBody>
      </p:sp>
      <p:sp>
        <p:nvSpPr>
          <p:cNvPr id="24" name="Text Box 10">
            <a:extLst>
              <a:ext uri="{FF2B5EF4-FFF2-40B4-BE49-F238E27FC236}">
                <a16:creationId xmlns:a16="http://schemas.microsoft.com/office/drawing/2014/main" xmlns="" id="{97BBAC38-42FA-4229-AB69-E9505FEA6867}"/>
              </a:ext>
            </a:extLst>
          </p:cNvPr>
          <p:cNvSpPr txBox="1">
            <a:spLocks noChangeArrowheads="1"/>
          </p:cNvSpPr>
          <p:nvPr/>
        </p:nvSpPr>
        <p:spPr bwMode="auto">
          <a:xfrm>
            <a:off x="1587417" y="5661484"/>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dirty="0">
                <a:solidFill>
                  <a:srgbClr val="080808"/>
                </a:solidFill>
                <a:latin typeface="Arial" panose="020B0604020202020204" pitchFamily="34" charset="0"/>
                <a:ea typeface="华文新魏" panose="02010800040101010101" pitchFamily="2" charset="-122"/>
              </a:rPr>
              <a:t>表达格式</a:t>
            </a:r>
          </a:p>
        </p:txBody>
      </p:sp>
    </p:spTree>
    <p:extLst>
      <p:ext uri="{BB962C8B-B14F-4D97-AF65-F5344CB8AC3E}">
        <p14:creationId xmlns:p14="http://schemas.microsoft.com/office/powerpoint/2010/main" val="2042212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CC6D78C-EBC4-427A-A92F-3D49B7937FBD}"/>
              </a:ext>
            </a:extLst>
          </p:cNvPr>
          <p:cNvSpPr>
            <a:spLocks noGrp="1"/>
          </p:cNvSpPr>
          <p:nvPr>
            <p:ph type="title"/>
          </p:nvPr>
        </p:nvSpPr>
        <p:spPr/>
        <p:txBody>
          <a:bodyPr/>
          <a:lstStyle/>
          <a:p>
            <a:pPr algn="ctr"/>
            <a:r>
              <a:rPr kumimoji="1" lang="zh-CN" altLang="en-US" dirty="0">
                <a:solidFill>
                  <a:srgbClr val="E40000"/>
                </a:solidFill>
                <a:latin typeface="Arial"/>
                <a:ea typeface="宋体"/>
              </a:rPr>
              <a:t>地址转换函数小结</a:t>
            </a:r>
            <a:endParaRPr lang="zh-CN" altLang="en-US" dirty="0"/>
          </a:p>
        </p:txBody>
      </p:sp>
      <p:sp>
        <p:nvSpPr>
          <p:cNvPr id="3" name="Rectangle 3">
            <a:extLst>
              <a:ext uri="{FF2B5EF4-FFF2-40B4-BE49-F238E27FC236}">
                <a16:creationId xmlns:a16="http://schemas.microsoft.com/office/drawing/2014/main" xmlns="" id="{60E17D92-3FAC-4A87-B9B1-3B90D8A371BA}"/>
              </a:ext>
            </a:extLst>
          </p:cNvPr>
          <p:cNvSpPr txBox="1">
            <a:spLocks noChangeArrowheads="1"/>
          </p:cNvSpPr>
          <p:nvPr/>
        </p:nvSpPr>
        <p:spPr bwMode="auto">
          <a:xfrm>
            <a:off x="2213810" y="1690688"/>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a:ln>
                  <a:noFill/>
                </a:ln>
                <a:solidFill>
                  <a:srgbClr val="000000"/>
                </a:solidFill>
                <a:effectLst/>
                <a:uLnTx/>
                <a:uFillTx/>
                <a:latin typeface="Arial"/>
                <a:ea typeface="宋体"/>
                <a:cs typeface="+mn-cs"/>
              </a:rPr>
              <a:t>函数记忆</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zh-CN" altLang="en-US" sz="3200" b="0" i="0" u="none" strike="noStrike" kern="1200" cap="none" spc="0" normalizeH="0" baseline="0" noProof="0">
                <a:ln>
                  <a:noFill/>
                </a:ln>
                <a:solidFill>
                  <a:srgbClr val="000000"/>
                </a:solidFill>
                <a:effectLst/>
                <a:uLnTx/>
                <a:uFillTx/>
                <a:latin typeface="Arial"/>
                <a:ea typeface="宋体"/>
                <a:cs typeface="+mn-cs"/>
              </a:rPr>
              <a:t>	</a:t>
            </a:r>
            <a:r>
              <a:rPr kumimoji="1" lang="en-US" altLang="zh-CN" sz="3200" b="0" i="0" u="none" strike="noStrike" kern="1200" cap="none" spc="0" normalizeH="0" baseline="0" noProof="0">
                <a:ln>
                  <a:noFill/>
                </a:ln>
                <a:solidFill>
                  <a:srgbClr val="000000"/>
                </a:solidFill>
                <a:effectLst/>
                <a:uLnTx/>
                <a:uFillTx/>
                <a:latin typeface="Arial"/>
                <a:ea typeface="宋体"/>
                <a:cs typeface="+mn-cs"/>
              </a:rPr>
              <a:t>a</a:t>
            </a:r>
            <a:r>
              <a:rPr kumimoji="1" lang="zh-CN" altLang="en-US" sz="3200" b="0" i="0" u="none" strike="noStrike" kern="1200" cap="none" spc="0" normalizeH="0" baseline="0" noProof="0">
                <a:ln>
                  <a:noFill/>
                </a:ln>
                <a:solidFill>
                  <a:srgbClr val="000000"/>
                </a:solidFill>
                <a:effectLst/>
                <a:uLnTx/>
                <a:uFillTx/>
                <a:latin typeface="Arial"/>
                <a:ea typeface="宋体"/>
                <a:cs typeface="+mn-cs"/>
              </a:rPr>
              <a:t>：</a:t>
            </a:r>
            <a:r>
              <a:rPr kumimoji="1" lang="en-US" altLang="zh-CN" sz="3200" b="0" i="0" u="none" strike="noStrike" kern="1200" cap="none" spc="0" normalizeH="0" baseline="0" noProof="0">
                <a:ln>
                  <a:noFill/>
                </a:ln>
                <a:solidFill>
                  <a:srgbClr val="000000"/>
                </a:solidFill>
                <a:effectLst/>
                <a:uLnTx/>
                <a:uFillTx/>
                <a:latin typeface="Arial"/>
                <a:ea typeface="宋体"/>
                <a:cs typeface="+mn-cs"/>
              </a:rPr>
              <a:t>ASCII</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3200" b="0" i="0" u="none" strike="noStrike" kern="1200" cap="none" spc="0" normalizeH="0" baseline="0" noProof="0">
                <a:ln>
                  <a:noFill/>
                </a:ln>
                <a:solidFill>
                  <a:srgbClr val="000000"/>
                </a:solidFill>
                <a:effectLst/>
                <a:uLnTx/>
                <a:uFillTx/>
                <a:latin typeface="Arial"/>
                <a:ea typeface="宋体"/>
                <a:cs typeface="+mn-cs"/>
              </a:rPr>
              <a:t>	n</a:t>
            </a:r>
            <a:r>
              <a:rPr kumimoji="1" lang="zh-CN" altLang="en-US" sz="3200" b="0" i="0" u="none" strike="noStrike" kern="1200" cap="none" spc="0" normalizeH="0" baseline="0" noProof="0">
                <a:ln>
                  <a:noFill/>
                </a:ln>
                <a:solidFill>
                  <a:srgbClr val="000000"/>
                </a:solidFill>
                <a:effectLst/>
                <a:uLnTx/>
                <a:uFillTx/>
                <a:latin typeface="Arial"/>
                <a:ea typeface="宋体"/>
                <a:cs typeface="+mn-cs"/>
              </a:rPr>
              <a:t>：</a:t>
            </a:r>
            <a:r>
              <a:rPr kumimoji="1" lang="en-US" altLang="zh-CN" sz="3200" b="0" i="0" u="none" strike="noStrike" kern="1200" cap="none" spc="0" normalizeH="0" baseline="0" noProof="0">
                <a:ln>
                  <a:noFill/>
                </a:ln>
                <a:solidFill>
                  <a:srgbClr val="000000"/>
                </a:solidFill>
                <a:effectLst/>
                <a:uLnTx/>
                <a:uFillTx/>
                <a:latin typeface="Arial"/>
                <a:ea typeface="宋体"/>
                <a:cs typeface="+mn-cs"/>
              </a:rPr>
              <a:t>numeric</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3200" b="0" i="0" u="none" strike="noStrike" kern="1200" cap="none" spc="0" normalizeH="0" baseline="0" noProof="0">
                <a:ln>
                  <a:noFill/>
                </a:ln>
                <a:solidFill>
                  <a:srgbClr val="000000"/>
                </a:solidFill>
                <a:effectLst/>
                <a:uLnTx/>
                <a:uFillTx/>
                <a:latin typeface="Arial"/>
                <a:ea typeface="宋体"/>
                <a:cs typeface="+mn-cs"/>
              </a:rPr>
              <a:t>	p</a:t>
            </a:r>
            <a:r>
              <a:rPr kumimoji="1" lang="zh-CN" altLang="en-US" sz="3200" b="0" i="0" u="none" strike="noStrike" kern="1200" cap="none" spc="0" normalizeH="0" baseline="0" noProof="0">
                <a:ln>
                  <a:noFill/>
                </a:ln>
                <a:solidFill>
                  <a:srgbClr val="000000"/>
                </a:solidFill>
                <a:effectLst/>
                <a:uLnTx/>
                <a:uFillTx/>
                <a:latin typeface="Arial"/>
                <a:ea typeface="宋体"/>
                <a:cs typeface="+mn-cs"/>
              </a:rPr>
              <a:t>：</a:t>
            </a:r>
            <a:r>
              <a:rPr kumimoji="1" lang="en-US" altLang="zh-CN" sz="3200" b="0" i="0" u="none" strike="noStrike" kern="1200" cap="none" spc="0" normalizeH="0" baseline="0" noProof="0">
                <a:ln>
                  <a:noFill/>
                </a:ln>
                <a:solidFill>
                  <a:srgbClr val="000000"/>
                </a:solidFill>
                <a:effectLst/>
                <a:uLnTx/>
                <a:uFillTx/>
                <a:latin typeface="Arial"/>
                <a:ea typeface="宋体"/>
                <a:cs typeface="+mn-cs"/>
              </a:rPr>
              <a:t>presentation</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a:ln>
                  <a:noFill/>
                </a:ln>
                <a:solidFill>
                  <a:srgbClr val="000000"/>
                </a:solidFill>
                <a:effectLst/>
                <a:uLnTx/>
                <a:uFillTx/>
                <a:latin typeface="Arial"/>
                <a:ea typeface="宋体"/>
                <a:cs typeface="+mn-cs"/>
              </a:rPr>
              <a:t>推荐使用：</a:t>
            </a:r>
            <a:r>
              <a:rPr kumimoji="1" lang="en-US" altLang="zh-CN" sz="3200" b="0" i="0" u="none" strike="noStrike" kern="1200" cap="none" spc="0" normalizeH="0" baseline="0" noProof="0">
                <a:ln>
                  <a:noFill/>
                </a:ln>
                <a:solidFill>
                  <a:srgbClr val="000000"/>
                </a:solidFill>
                <a:effectLst/>
                <a:uLnTx/>
                <a:uFillTx/>
                <a:latin typeface="Arial"/>
                <a:ea typeface="宋体"/>
                <a:cs typeface="+mn-cs"/>
              </a:rPr>
              <a:t>inet_pton</a:t>
            </a:r>
            <a:r>
              <a:rPr kumimoji="1" lang="zh-CN" altLang="en-US" sz="3200" b="0" i="0" u="none" strike="noStrike" kern="1200" cap="none" spc="0" normalizeH="0" baseline="0" noProof="0">
                <a:ln>
                  <a:noFill/>
                </a:ln>
                <a:solidFill>
                  <a:srgbClr val="000000"/>
                </a:solidFill>
                <a:effectLst/>
                <a:uLnTx/>
                <a:uFillTx/>
                <a:latin typeface="Arial"/>
                <a:ea typeface="宋体"/>
                <a:cs typeface="+mn-cs"/>
              </a:rPr>
              <a:t>、</a:t>
            </a:r>
            <a:r>
              <a:rPr kumimoji="1" lang="en-US" altLang="zh-CN" sz="3200" b="0" i="0" u="none" strike="noStrike" kern="1200" cap="none" spc="0" normalizeH="0" baseline="0" noProof="0">
                <a:ln>
                  <a:noFill/>
                </a:ln>
                <a:solidFill>
                  <a:srgbClr val="000000"/>
                </a:solidFill>
                <a:effectLst/>
                <a:uLnTx/>
                <a:uFillTx/>
                <a:latin typeface="Arial"/>
                <a:ea typeface="宋体"/>
                <a:cs typeface="+mn-cs"/>
              </a:rPr>
              <a:t>inet_ntop</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800" b="0" i="0" u="none" strike="noStrike" kern="1200" cap="none" spc="0" normalizeH="0" baseline="0" noProof="0">
                <a:ln>
                  <a:noFill/>
                </a:ln>
                <a:solidFill>
                  <a:srgbClr val="000000"/>
                </a:solidFill>
                <a:effectLst/>
                <a:uLnTx/>
                <a:uFillTx/>
                <a:latin typeface="Arial"/>
                <a:ea typeface="宋体"/>
                <a:cs typeface="+mn-cs"/>
              </a:rPr>
              <a:t>兼容</a:t>
            </a:r>
            <a:r>
              <a:rPr kumimoji="1" lang="en-US" altLang="zh-CN" sz="2800" b="0" i="0" u="none" strike="noStrike" kern="1200" cap="none" spc="0" normalizeH="0" baseline="0" noProof="0">
                <a:ln>
                  <a:noFill/>
                </a:ln>
                <a:solidFill>
                  <a:srgbClr val="000000"/>
                </a:solidFill>
                <a:effectLst/>
                <a:uLnTx/>
                <a:uFillTx/>
                <a:latin typeface="Arial"/>
                <a:ea typeface="宋体"/>
                <a:cs typeface="+mn-cs"/>
              </a:rPr>
              <a:t>IPv4</a:t>
            </a:r>
            <a:r>
              <a:rPr kumimoji="1" lang="zh-CN" altLang="en-US" sz="2800" b="0" i="0" u="none" strike="noStrike" kern="1200" cap="none" spc="0" normalizeH="0" baseline="0" noProof="0">
                <a:ln>
                  <a:noFill/>
                </a:ln>
                <a:solidFill>
                  <a:srgbClr val="000000"/>
                </a:solidFill>
                <a:effectLst/>
                <a:uLnTx/>
                <a:uFillTx/>
                <a:latin typeface="Arial"/>
                <a:ea typeface="宋体"/>
                <a:cs typeface="+mn-cs"/>
              </a:rPr>
              <a:t>、</a:t>
            </a:r>
            <a:r>
              <a:rPr kumimoji="1" lang="en-US" altLang="zh-CN" sz="2800" b="0" i="0" u="none" strike="noStrike" kern="1200" cap="none" spc="0" normalizeH="0" baseline="0" noProof="0">
                <a:ln>
                  <a:noFill/>
                </a:ln>
                <a:solidFill>
                  <a:srgbClr val="000000"/>
                </a:solidFill>
                <a:effectLst/>
                <a:uLnTx/>
                <a:uFillTx/>
                <a:latin typeface="Arial"/>
                <a:ea typeface="宋体"/>
                <a:cs typeface="+mn-cs"/>
              </a:rPr>
              <a:t>IPv6</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800" b="0" i="0" u="none" strike="noStrike" kern="1200" cap="none" spc="0" normalizeH="0" baseline="0" noProof="0">
                <a:ln>
                  <a:noFill/>
                </a:ln>
                <a:solidFill>
                  <a:srgbClr val="000000"/>
                </a:solidFill>
                <a:effectLst/>
                <a:uLnTx/>
                <a:uFillTx/>
                <a:latin typeface="Arial"/>
                <a:ea typeface="宋体"/>
                <a:cs typeface="+mn-cs"/>
              </a:rPr>
              <a:t>更为安全</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endParaRPr kumimoji="1" lang="en-US" altLang="zh-CN" sz="3200" b="0" i="0" u="none" strike="noStrike" kern="120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3467581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83DF3B3-0928-46EE-B519-0A46A52BF3E3}"/>
              </a:ext>
            </a:extLst>
          </p:cNvPr>
          <p:cNvSpPr>
            <a:spLocks noGrp="1"/>
          </p:cNvSpPr>
          <p:nvPr>
            <p:ph type="title"/>
          </p:nvPr>
        </p:nvSpPr>
        <p:spPr/>
        <p:txBody>
          <a:bodyPr/>
          <a:lstStyle/>
          <a:p>
            <a:pPr algn="ctr"/>
            <a:r>
              <a:rPr kumimoji="1" lang="zh-CN" altLang="en-US" dirty="0">
                <a:solidFill>
                  <a:srgbClr val="E40000"/>
                </a:solidFill>
                <a:latin typeface="宋体" panose="02010600030101010101" pitchFamily="2" charset="-122"/>
                <a:ea typeface="宋体"/>
              </a:rPr>
              <a:t>实验三 基本</a:t>
            </a:r>
            <a:r>
              <a:rPr kumimoji="1" lang="en-US" altLang="zh-CN" dirty="0">
                <a:solidFill>
                  <a:srgbClr val="E40000"/>
                </a:solidFill>
                <a:latin typeface="宋体" panose="02010600030101010101" pitchFamily="2" charset="-122"/>
                <a:ea typeface="宋体"/>
              </a:rPr>
              <a:t>TCP Socket</a:t>
            </a:r>
            <a:r>
              <a:rPr kumimoji="1" lang="zh-CN" altLang="en-US" dirty="0">
                <a:solidFill>
                  <a:srgbClr val="E40000"/>
                </a:solidFill>
                <a:latin typeface="宋体" panose="02010600030101010101" pitchFamily="2" charset="-122"/>
                <a:ea typeface="宋体"/>
              </a:rPr>
              <a:t>编程</a:t>
            </a:r>
            <a:endParaRPr lang="zh-CN" altLang="en-US" dirty="0"/>
          </a:p>
        </p:txBody>
      </p:sp>
      <p:sp>
        <p:nvSpPr>
          <p:cNvPr id="3" name="Rectangle 3">
            <a:extLst>
              <a:ext uri="{FF2B5EF4-FFF2-40B4-BE49-F238E27FC236}">
                <a16:creationId xmlns:a16="http://schemas.microsoft.com/office/drawing/2014/main" xmlns="" id="{0A350CAC-C8FA-4074-B2D2-2CEC6601F50A}"/>
              </a:ext>
            </a:extLst>
          </p:cNvPr>
          <p:cNvSpPr txBox="1">
            <a:spLocks noChangeArrowheads="1"/>
          </p:cNvSpPr>
          <p:nvPr/>
        </p:nvSpPr>
        <p:spPr bwMode="auto">
          <a:xfrm>
            <a:off x="1892969" y="1690688"/>
            <a:ext cx="8154988" cy="479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972" rIns="0" bIns="0"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范例分析</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socket</a:t>
            </a: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套接口地址结构</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sz="2800" b="0" i="0" u="none" strike="noStrike" kern="1200" cap="none" spc="0" normalizeH="0" baseline="0" noProof="0">
                <a:ln>
                  <a:noFill/>
                </a:ln>
                <a:solidFill>
                  <a:srgbClr val="E40000"/>
                </a:solidFill>
                <a:effectLst/>
                <a:uLnTx/>
                <a:uFillTx/>
                <a:latin typeface="宋体" panose="02010600030101010101" pitchFamily="2" charset="-122"/>
                <a:ea typeface="宋体"/>
                <a:cs typeface="+mn-cs"/>
              </a:rPr>
              <a:t>bind</a:t>
            </a:r>
            <a:r>
              <a:rPr kumimoji="0" lang="zh-CN" altLang="en-US" sz="2800" b="0" i="0" u="none" strike="noStrike" kern="1200" cap="none" spc="0" normalizeH="0" baseline="0" noProof="0">
                <a:ln>
                  <a:noFill/>
                </a:ln>
                <a:solidFill>
                  <a:srgbClr val="E4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listen</a:t>
            </a: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accept</a:t>
            </a: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connect</a:t>
            </a: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数据收发函数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1"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网络通信库的封装</a:t>
            </a:r>
            <a:endParaRPr kumimoji="1" lang="zh-CN" altLang="en-US" sz="2800" b="0" i="0" u="none" strike="noStrike" kern="1200" cap="none" spc="0" normalizeH="0" baseline="0" noProof="0" dirty="0">
              <a:ln>
                <a:noFill/>
              </a:ln>
              <a:solidFill>
                <a:srgbClr val="000000"/>
              </a:solidFill>
              <a:effectLst/>
              <a:uLnTx/>
              <a:uFillTx/>
              <a:latin typeface="宋体" panose="02010600030101010101" pitchFamily="2" charset="-122"/>
              <a:ea typeface="宋体"/>
              <a:cs typeface="+mn-cs"/>
            </a:endParaRPr>
          </a:p>
        </p:txBody>
      </p:sp>
    </p:spTree>
    <p:extLst>
      <p:ext uri="{BB962C8B-B14F-4D97-AF65-F5344CB8AC3E}">
        <p14:creationId xmlns:p14="http://schemas.microsoft.com/office/powerpoint/2010/main" val="11079179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E8EFA7-D5E3-437B-9E0E-BF7663FE3E47}"/>
              </a:ext>
            </a:extLst>
          </p:cNvPr>
          <p:cNvSpPr>
            <a:spLocks noGrp="1"/>
          </p:cNvSpPr>
          <p:nvPr>
            <p:ph type="title"/>
          </p:nvPr>
        </p:nvSpPr>
        <p:spPr/>
        <p:txBody>
          <a:bodyPr/>
          <a:lstStyle/>
          <a:p>
            <a:pPr algn="ctr"/>
            <a:r>
              <a:rPr kumimoji="1" lang="en-US" altLang="zh-CN" dirty="0">
                <a:solidFill>
                  <a:srgbClr val="E40000"/>
                </a:solidFill>
                <a:latin typeface="Arial"/>
                <a:ea typeface="宋体"/>
              </a:rPr>
              <a:t>bind</a:t>
            </a:r>
            <a:r>
              <a:rPr kumimoji="1" lang="zh-CN" altLang="en-US" dirty="0">
                <a:solidFill>
                  <a:srgbClr val="E40000"/>
                </a:solidFill>
                <a:latin typeface="Arial"/>
                <a:ea typeface="宋体"/>
              </a:rPr>
              <a:t>函数</a:t>
            </a:r>
            <a:endParaRPr lang="zh-CN" altLang="en-US" dirty="0"/>
          </a:p>
        </p:txBody>
      </p:sp>
      <p:sp>
        <p:nvSpPr>
          <p:cNvPr id="3" name="Rectangle 3">
            <a:extLst>
              <a:ext uri="{FF2B5EF4-FFF2-40B4-BE49-F238E27FC236}">
                <a16:creationId xmlns:a16="http://schemas.microsoft.com/office/drawing/2014/main" xmlns="" id="{65625747-578C-4C2E-965E-2F9FC35865B1}"/>
              </a:ext>
            </a:extLst>
          </p:cNvPr>
          <p:cNvSpPr txBox="1">
            <a:spLocks noChangeArrowheads="1"/>
          </p:cNvSpPr>
          <p:nvPr/>
        </p:nvSpPr>
        <p:spPr bwMode="auto">
          <a:xfrm>
            <a:off x="2019300" y="1690688"/>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相当于将电话号码和你的电话绑定在一起</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即将套接口地址信息，与套接口绑定</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函数原型</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#include &lt;sys/</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socket.h</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&gt;</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int bind(int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sockfd</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None/>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const struct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sockaddr</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myaddr</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None/>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socklen_t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addrlen</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a:t>
            </a:r>
          </a:p>
        </p:txBody>
      </p:sp>
    </p:spTree>
    <p:extLst>
      <p:ext uri="{BB962C8B-B14F-4D97-AF65-F5344CB8AC3E}">
        <p14:creationId xmlns:p14="http://schemas.microsoft.com/office/powerpoint/2010/main" val="4286445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0" y="0"/>
            <a:ext cx="12192000" cy="1258584"/>
          </a:xfrm>
        </p:spPr>
        <p:txBody>
          <a:bodyPr>
            <a:normAutofit/>
          </a:bodyPr>
          <a:lstStyle/>
          <a:p>
            <a:pPr algn="ctr"/>
            <a:r>
              <a:rPr lang="en-US" altLang="zh-CN" dirty="0">
                <a:solidFill>
                  <a:srgbClr val="FF0000"/>
                </a:solidFill>
                <a:latin typeface="宋体" panose="02010600030101010101" pitchFamily="2" charset="-122"/>
                <a:ea typeface="宋体" panose="02010600030101010101" pitchFamily="2" charset="-122"/>
              </a:rPr>
              <a:t>socket</a:t>
            </a:r>
            <a:r>
              <a:rPr lang="zh-CN" altLang="en-US" dirty="0">
                <a:solidFill>
                  <a:srgbClr val="FF0000"/>
                </a:solidFill>
                <a:latin typeface="宋体" panose="02010600030101010101" pitchFamily="2" charset="-122"/>
                <a:ea typeface="宋体" panose="02010600030101010101" pitchFamily="2" charset="-122"/>
              </a:rPr>
              <a:t>函数</a:t>
            </a:r>
            <a:endParaRPr lang="en-US" altLang="zh-CN" dirty="0">
              <a:solidFill>
                <a:srgbClr val="FF0000"/>
              </a:solidFill>
              <a:latin typeface="宋体" panose="02010600030101010101" pitchFamily="2" charset="-122"/>
              <a:ea typeface="宋体" panose="02010600030101010101" pitchFamily="2" charset="-122"/>
            </a:endParaRPr>
          </a:p>
        </p:txBody>
      </p:sp>
      <p:sp>
        <p:nvSpPr>
          <p:cNvPr id="6" name="Rectangle 3"/>
          <p:cNvSpPr txBox="1">
            <a:spLocks noChangeArrowheads="1"/>
          </p:cNvSpPr>
          <p:nvPr/>
        </p:nvSpPr>
        <p:spPr bwMode="auto">
          <a:xfrm>
            <a:off x="2019300" y="1258584"/>
            <a:ext cx="8153400"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函数原型</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#include &lt;sys/</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socket.h</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&gt;</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socket(</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family,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type,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protocol);</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参数</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type</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：指明套接口类型，取值：</a:t>
            </a:r>
          </a:p>
          <a:p>
            <a:pPr marL="1143000" marR="0" lvl="2" indent="-228600" algn="l" defTabSz="914400" rtl="0" eaLnBrk="1" fontAlgn="base" latinLnBrk="0" hangingPunct="1">
              <a:lnSpc>
                <a:spcPct val="100000"/>
              </a:lnSpc>
              <a:spcBef>
                <a:spcPct val="20000"/>
              </a:spcBef>
              <a:spcAft>
                <a:spcPct val="0"/>
              </a:spcAft>
              <a:buClr>
                <a:srgbClr val="0066CC"/>
              </a:buClr>
              <a:buSzPct val="95000"/>
              <a:buFont typeface="Wingdings 2" panose="05020102010507070707" pitchFamily="18" charset="2"/>
              <a:buChar char="¡"/>
              <a:tabLst/>
              <a:defRPr/>
            </a:pP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SOCK_STREAM	           </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字节流套接口	</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1</a:t>
            </a:r>
          </a:p>
          <a:p>
            <a:pPr marL="1143000" marR="0" lvl="2" indent="-228600" algn="l" defTabSz="914400" rtl="0" eaLnBrk="1" fontAlgn="base" latinLnBrk="0" hangingPunct="1">
              <a:lnSpc>
                <a:spcPct val="100000"/>
              </a:lnSpc>
              <a:spcBef>
                <a:spcPct val="20000"/>
              </a:spcBef>
              <a:spcAft>
                <a:spcPct val="0"/>
              </a:spcAft>
              <a:buClr>
                <a:srgbClr val="0066CC"/>
              </a:buClr>
              <a:buSzPct val="95000"/>
              <a:buFont typeface="Wingdings 2" panose="05020102010507070707" pitchFamily="18" charset="2"/>
              <a:buChar char="¡"/>
              <a:tabLst/>
              <a:defRPr/>
            </a:pP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SOCK_DGRAM	           </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数据报套接口	</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2</a:t>
            </a:r>
          </a:p>
          <a:p>
            <a:pPr marL="1143000" marR="0" lvl="2" indent="-228600" algn="l" defTabSz="914400" rtl="0" eaLnBrk="1" fontAlgn="base" latinLnBrk="0" hangingPunct="1">
              <a:lnSpc>
                <a:spcPct val="100000"/>
              </a:lnSpc>
              <a:spcBef>
                <a:spcPct val="20000"/>
              </a:spcBef>
              <a:spcAft>
                <a:spcPct val="0"/>
              </a:spcAft>
              <a:buClr>
                <a:srgbClr val="0066CC"/>
              </a:buClr>
              <a:buSzPct val="95000"/>
              <a:buFont typeface="Wingdings 2" panose="05020102010507070707" pitchFamily="18" charset="2"/>
              <a:buChar char="¡"/>
              <a:tabLst/>
              <a:defRPr/>
            </a:pP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SOCK_SEQPACKET      </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有序分组套接口	</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5</a:t>
            </a:r>
          </a:p>
          <a:p>
            <a:pPr marL="1143000" marR="0" lvl="2" indent="-228600" algn="l" defTabSz="914400" rtl="0" eaLnBrk="1" fontAlgn="base" latinLnBrk="0" hangingPunct="1">
              <a:lnSpc>
                <a:spcPct val="100000"/>
              </a:lnSpc>
              <a:spcBef>
                <a:spcPct val="20000"/>
              </a:spcBef>
              <a:spcAft>
                <a:spcPct val="0"/>
              </a:spcAft>
              <a:buClr>
                <a:srgbClr val="0066CC"/>
              </a:buClr>
              <a:buSzPct val="95000"/>
              <a:buFont typeface="Wingdings 2" panose="05020102010507070707" pitchFamily="18" charset="2"/>
              <a:buChar char="¡"/>
              <a:tabLst/>
              <a:defRPr/>
            </a:pP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SOCK_RAW		</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原始套接口		</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3</a:t>
            </a:r>
          </a:p>
          <a:p>
            <a:pPr marL="1143000" marR="0" lvl="2" indent="-228600" algn="l" defTabSz="914400" rtl="0" eaLnBrk="1" fontAlgn="base" latinLnBrk="0" hangingPunct="1">
              <a:lnSpc>
                <a:spcPct val="100000"/>
              </a:lnSpc>
              <a:spcBef>
                <a:spcPct val="20000"/>
              </a:spcBef>
              <a:spcAft>
                <a:spcPct val="0"/>
              </a:spcAft>
              <a:buClr>
                <a:srgbClr val="0066CC"/>
              </a:buClr>
              <a:buSzPct val="95000"/>
              <a:buFont typeface="Wingdings 2" panose="05020102010507070707" pitchFamily="18" charset="2"/>
              <a:buChar char="¡"/>
              <a:tabLst/>
              <a:defRPr/>
            </a:pP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SOCK_PACKET		</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数据链路套接口  	</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10 </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（只有</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Linux</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支持）</a:t>
            </a:r>
          </a:p>
        </p:txBody>
      </p:sp>
    </p:spTree>
    <p:extLst>
      <p:ext uri="{BB962C8B-B14F-4D97-AF65-F5344CB8AC3E}">
        <p14:creationId xmlns:p14="http://schemas.microsoft.com/office/powerpoint/2010/main" val="31799835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F04E362-6B64-4712-B642-31B46F010DA9}"/>
              </a:ext>
            </a:extLst>
          </p:cNvPr>
          <p:cNvSpPr>
            <a:spLocks noGrp="1"/>
          </p:cNvSpPr>
          <p:nvPr>
            <p:ph type="title"/>
          </p:nvPr>
        </p:nvSpPr>
        <p:spPr/>
        <p:txBody>
          <a:bodyPr/>
          <a:lstStyle/>
          <a:p>
            <a:pPr algn="ctr"/>
            <a:r>
              <a:rPr kumimoji="1" lang="en-US" altLang="zh-CN" dirty="0">
                <a:solidFill>
                  <a:srgbClr val="E40000"/>
                </a:solidFill>
                <a:latin typeface="Arial"/>
                <a:ea typeface="宋体"/>
              </a:rPr>
              <a:t>bind</a:t>
            </a:r>
            <a:r>
              <a:rPr kumimoji="1" lang="zh-CN" altLang="en-US" dirty="0">
                <a:solidFill>
                  <a:srgbClr val="E40000"/>
                </a:solidFill>
                <a:latin typeface="Arial"/>
                <a:ea typeface="宋体"/>
              </a:rPr>
              <a:t>函数</a:t>
            </a:r>
            <a:endParaRPr lang="zh-CN" altLang="en-US" dirty="0"/>
          </a:p>
        </p:txBody>
      </p:sp>
      <p:sp>
        <p:nvSpPr>
          <p:cNvPr id="3" name="Rectangle 3">
            <a:extLst>
              <a:ext uri="{FF2B5EF4-FFF2-40B4-BE49-F238E27FC236}">
                <a16:creationId xmlns:a16="http://schemas.microsoft.com/office/drawing/2014/main" xmlns="" id="{31CF4D43-9F1B-4774-9F1E-F29731596E1C}"/>
              </a:ext>
            </a:extLst>
          </p:cNvPr>
          <p:cNvSpPr txBox="1">
            <a:spLocks noChangeArrowheads="1"/>
          </p:cNvSpPr>
          <p:nvPr/>
        </p:nvSpPr>
        <p:spPr bwMode="auto">
          <a:xfrm>
            <a:off x="2229852" y="1690688"/>
            <a:ext cx="8534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0066CC"/>
              </a:buClr>
              <a:buSzTx/>
              <a:buFont typeface="Wingdings" panose="05000000000000000000" pitchFamily="2" charset="2"/>
              <a:buChar char="§"/>
              <a:tabLst/>
              <a:defRPr/>
            </a:pPr>
            <a:r>
              <a:rPr kumimoji="1" lang="zh-CN" altLang="en-US" sz="2800" b="0" i="0" u="none" strike="noStrike" kern="1200" cap="none" spc="0" normalizeH="0" baseline="0" noProof="0">
                <a:ln>
                  <a:noFill/>
                </a:ln>
                <a:solidFill>
                  <a:srgbClr val="000000"/>
                </a:solidFill>
                <a:effectLst/>
                <a:uLnTx/>
                <a:uFillTx/>
                <a:latin typeface="Arial"/>
                <a:ea typeface="宋体"/>
                <a:cs typeface="+mn-cs"/>
              </a:rPr>
              <a:t>函数原型</a:t>
            </a:r>
          </a:p>
          <a:p>
            <a:pPr marL="742950" marR="0" lvl="1" indent="-285750" algn="l" defTabSz="914400" rtl="0" eaLnBrk="1" fontAlgn="base" latinLnBrk="0" hangingPunct="1">
              <a:lnSpc>
                <a:spcPct val="90000"/>
              </a:lnSpc>
              <a:spcBef>
                <a:spcPct val="20000"/>
              </a:spcBef>
              <a:spcAft>
                <a:spcPct val="0"/>
              </a:spcAft>
              <a:buClr>
                <a:srgbClr val="E40000"/>
              </a:buClr>
              <a:buSzPct val="85000"/>
              <a:buFont typeface="Wingdings" panose="05000000000000000000" pitchFamily="2" charset="2"/>
              <a:buChar char="Ø"/>
              <a:tabLst/>
              <a:defRPr/>
            </a:pPr>
            <a:r>
              <a:rPr kumimoji="1" lang="en-US" altLang="zh-CN" sz="2400" b="0" i="0" u="none" strike="noStrike" kern="1200" cap="none" spc="0" normalizeH="0" baseline="0" noProof="0">
                <a:ln>
                  <a:noFill/>
                </a:ln>
                <a:solidFill>
                  <a:srgbClr val="000000"/>
                </a:solidFill>
                <a:effectLst/>
                <a:uLnTx/>
                <a:uFillTx/>
                <a:latin typeface="Arial"/>
                <a:ea typeface="宋体"/>
                <a:cs typeface="+mn-cs"/>
              </a:rPr>
              <a:t>int bind(int sockfd, </a:t>
            </a:r>
          </a:p>
          <a:p>
            <a:pPr marL="742950" marR="0" lvl="1" indent="-285750" algn="l" defTabSz="914400" rtl="0" eaLnBrk="1" fontAlgn="base" latinLnBrk="0" hangingPunct="1">
              <a:lnSpc>
                <a:spcPct val="90000"/>
              </a:lnSpc>
              <a:spcBef>
                <a:spcPct val="20000"/>
              </a:spcBef>
              <a:spcAft>
                <a:spcPct val="0"/>
              </a:spcAft>
              <a:buClr>
                <a:srgbClr val="E40000"/>
              </a:buClr>
              <a:buSzPct val="85000"/>
              <a:buFont typeface="Wingdings" panose="05000000000000000000" pitchFamily="2" charset="2"/>
              <a:buNone/>
              <a:tabLst/>
              <a:defRPr/>
            </a:pPr>
            <a:r>
              <a:rPr kumimoji="1" lang="en-US" altLang="zh-CN" sz="2400" b="0" i="0" u="none" strike="noStrike" kern="1200" cap="none" spc="0" normalizeH="0" baseline="0" noProof="0">
                <a:ln>
                  <a:noFill/>
                </a:ln>
                <a:solidFill>
                  <a:srgbClr val="000000"/>
                </a:solidFill>
                <a:effectLst/>
                <a:uLnTx/>
                <a:uFillTx/>
                <a:latin typeface="Arial"/>
                <a:ea typeface="宋体"/>
                <a:cs typeface="+mn-cs"/>
              </a:rPr>
              <a:t>			  const struct sockaddr *myaddr,</a:t>
            </a:r>
          </a:p>
          <a:p>
            <a:pPr marL="742950" marR="0" lvl="1" indent="-285750" algn="l" defTabSz="914400" rtl="0" eaLnBrk="1" fontAlgn="base" latinLnBrk="0" hangingPunct="1">
              <a:lnSpc>
                <a:spcPct val="90000"/>
              </a:lnSpc>
              <a:spcBef>
                <a:spcPct val="20000"/>
              </a:spcBef>
              <a:spcAft>
                <a:spcPct val="0"/>
              </a:spcAft>
              <a:buClr>
                <a:srgbClr val="E40000"/>
              </a:buClr>
              <a:buSzPct val="85000"/>
              <a:buFont typeface="Wingdings" panose="05000000000000000000" pitchFamily="2" charset="2"/>
              <a:buNone/>
              <a:tabLst/>
              <a:defRPr/>
            </a:pPr>
            <a:r>
              <a:rPr kumimoji="1" lang="en-US" altLang="zh-CN" sz="2400" b="0" i="0" u="none" strike="noStrike" kern="1200" cap="none" spc="0" normalizeH="0" baseline="0" noProof="0">
                <a:ln>
                  <a:noFill/>
                </a:ln>
                <a:solidFill>
                  <a:srgbClr val="000000"/>
                </a:solidFill>
                <a:effectLst/>
                <a:uLnTx/>
                <a:uFillTx/>
                <a:latin typeface="Arial"/>
                <a:ea typeface="宋体"/>
                <a:cs typeface="+mn-cs"/>
              </a:rPr>
              <a:t>			  socklen_t addrlen);</a:t>
            </a:r>
          </a:p>
          <a:p>
            <a:pPr marL="342900" marR="0" lvl="0" indent="-342900" algn="l" defTabSz="914400" rtl="0" eaLnBrk="1" fontAlgn="base" latinLnBrk="0" hangingPunct="1">
              <a:lnSpc>
                <a:spcPct val="90000"/>
              </a:lnSpc>
              <a:spcBef>
                <a:spcPct val="20000"/>
              </a:spcBef>
              <a:spcAft>
                <a:spcPct val="0"/>
              </a:spcAft>
              <a:buClr>
                <a:srgbClr val="0066CC"/>
              </a:buClr>
              <a:buSzTx/>
              <a:buFont typeface="Wingdings" panose="05000000000000000000" pitchFamily="2" charset="2"/>
              <a:buChar char="§"/>
              <a:tabLst/>
              <a:defRPr/>
            </a:pPr>
            <a:r>
              <a:rPr kumimoji="1" lang="zh-CN" altLang="en-US" sz="2800" b="0" i="0" u="none" strike="noStrike" kern="1200" cap="none" spc="0" normalizeH="0" baseline="0" noProof="0">
                <a:ln>
                  <a:noFill/>
                </a:ln>
                <a:solidFill>
                  <a:srgbClr val="000000"/>
                </a:solidFill>
                <a:effectLst/>
                <a:uLnTx/>
                <a:uFillTx/>
                <a:latin typeface="Arial"/>
                <a:ea typeface="宋体"/>
                <a:cs typeface="+mn-cs"/>
              </a:rPr>
              <a:t>参数</a:t>
            </a:r>
          </a:p>
          <a:p>
            <a:pPr marL="742950" marR="0" lvl="1" indent="-285750" algn="l" defTabSz="914400" rtl="0" eaLnBrk="1" fontAlgn="base" latinLnBrk="0" hangingPunct="1">
              <a:lnSpc>
                <a:spcPct val="90000"/>
              </a:lnSpc>
              <a:spcBef>
                <a:spcPct val="20000"/>
              </a:spcBef>
              <a:spcAft>
                <a:spcPct val="0"/>
              </a:spcAft>
              <a:buClr>
                <a:srgbClr val="E40000"/>
              </a:buClr>
              <a:buSzPct val="85000"/>
              <a:buFont typeface="Wingdings" panose="05000000000000000000" pitchFamily="2" charset="2"/>
              <a:buChar char="Ø"/>
              <a:tabLst/>
              <a:defRPr/>
            </a:pPr>
            <a:r>
              <a:rPr kumimoji="1" lang="en-US" altLang="zh-CN" sz="2400" b="0" i="0" u="none" strike="noStrike" kern="1200" cap="none" spc="0" normalizeH="0" baseline="0" noProof="0">
                <a:ln>
                  <a:noFill/>
                </a:ln>
                <a:solidFill>
                  <a:srgbClr val="000000"/>
                </a:solidFill>
                <a:effectLst/>
                <a:uLnTx/>
                <a:uFillTx/>
                <a:latin typeface="Arial"/>
                <a:ea typeface="宋体"/>
                <a:cs typeface="+mn-cs"/>
              </a:rPr>
              <a:t>sockfd</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socket</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函数的返回值</a:t>
            </a:r>
          </a:p>
          <a:p>
            <a:pPr marL="742950" marR="0" lvl="1" indent="-285750" algn="l" defTabSz="914400" rtl="0" eaLnBrk="1" fontAlgn="base" latinLnBrk="0" hangingPunct="1">
              <a:lnSpc>
                <a:spcPct val="90000"/>
              </a:lnSpc>
              <a:spcBef>
                <a:spcPct val="20000"/>
              </a:spcBef>
              <a:spcAft>
                <a:spcPct val="0"/>
              </a:spcAft>
              <a:buClr>
                <a:srgbClr val="E40000"/>
              </a:buClr>
              <a:buSzPct val="85000"/>
              <a:buFont typeface="Wingdings" panose="05000000000000000000" pitchFamily="2" charset="2"/>
              <a:buChar char="Ø"/>
              <a:tabLst/>
              <a:defRPr/>
            </a:pPr>
            <a:r>
              <a:rPr kumimoji="1" lang="en-US" altLang="zh-CN" sz="2400" b="0" i="0" u="none" strike="noStrike" kern="1200" cap="none" spc="0" normalizeH="0" baseline="0" noProof="0">
                <a:ln>
                  <a:noFill/>
                </a:ln>
                <a:solidFill>
                  <a:srgbClr val="000000"/>
                </a:solidFill>
                <a:effectLst/>
                <a:uLnTx/>
                <a:uFillTx/>
                <a:latin typeface="Arial"/>
                <a:ea typeface="宋体"/>
                <a:cs typeface="+mn-cs"/>
              </a:rPr>
              <a:t>myaddr</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：套接口地址信息，包括</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family</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、端口、</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IP</a:t>
            </a:r>
          </a:p>
          <a:p>
            <a:pPr marL="742950" marR="0" lvl="1" indent="-285750" algn="l" defTabSz="914400" rtl="0" eaLnBrk="1" fontAlgn="base" latinLnBrk="0" hangingPunct="1">
              <a:lnSpc>
                <a:spcPct val="90000"/>
              </a:lnSpc>
              <a:spcBef>
                <a:spcPct val="20000"/>
              </a:spcBef>
              <a:spcAft>
                <a:spcPct val="0"/>
              </a:spcAft>
              <a:buClr>
                <a:srgbClr val="E40000"/>
              </a:buClr>
              <a:buSzPct val="85000"/>
              <a:buFont typeface="Wingdings" panose="05000000000000000000" pitchFamily="2" charset="2"/>
              <a:buChar char="Ø"/>
              <a:tabLst/>
              <a:defRPr/>
            </a:pPr>
            <a:r>
              <a:rPr kumimoji="1" lang="en-US" altLang="zh-CN" sz="2400" b="0" i="0" u="none" strike="noStrike" kern="1200" cap="none" spc="0" normalizeH="0" baseline="0" noProof="0">
                <a:ln>
                  <a:noFill/>
                </a:ln>
                <a:solidFill>
                  <a:srgbClr val="000000"/>
                </a:solidFill>
                <a:effectLst/>
                <a:uLnTx/>
                <a:uFillTx/>
                <a:latin typeface="Arial"/>
                <a:ea typeface="宋体"/>
                <a:cs typeface="+mn-cs"/>
              </a:rPr>
              <a:t>addrlen</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：套接口地址结构大小</a:t>
            </a:r>
          </a:p>
          <a:p>
            <a:pPr marL="742950" marR="0" lvl="1" indent="-285750" algn="l" defTabSz="914400" rtl="0" eaLnBrk="1" fontAlgn="base" latinLnBrk="0" hangingPunct="1">
              <a:lnSpc>
                <a:spcPct val="90000"/>
              </a:lnSpc>
              <a:spcBef>
                <a:spcPct val="20000"/>
              </a:spcBef>
              <a:spcAft>
                <a:spcPct val="0"/>
              </a:spcAft>
              <a:buClr>
                <a:srgbClr val="E40000"/>
              </a:buClr>
              <a:buSzPct val="85000"/>
              <a:buFont typeface="Wingdings" panose="05000000000000000000" pitchFamily="2" charset="2"/>
              <a:buChar char="Ø"/>
              <a:tabLst/>
              <a:defRPr/>
            </a:pPr>
            <a:r>
              <a:rPr kumimoji="1" lang="zh-CN" altLang="en-US" sz="2400" b="0" i="0" u="none" strike="noStrike" kern="1200" cap="none" spc="0" normalizeH="0" baseline="0" noProof="0">
                <a:ln>
                  <a:noFill/>
                </a:ln>
                <a:solidFill>
                  <a:srgbClr val="000000"/>
                </a:solidFill>
                <a:effectLst/>
                <a:uLnTx/>
                <a:uFillTx/>
                <a:latin typeface="Arial"/>
                <a:ea typeface="宋体"/>
                <a:cs typeface="+mn-cs"/>
              </a:rPr>
              <a:t>类型</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socklen_t</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unsigned int</a:t>
            </a:r>
          </a:p>
          <a:p>
            <a:pPr marL="742950" marR="0" lvl="1" indent="-285750" algn="l" defTabSz="914400" rtl="0" eaLnBrk="1" fontAlgn="base" latinLnBrk="0" hangingPunct="1">
              <a:lnSpc>
                <a:spcPct val="90000"/>
              </a:lnSpc>
              <a:spcBef>
                <a:spcPct val="20000"/>
              </a:spcBef>
              <a:spcAft>
                <a:spcPct val="0"/>
              </a:spcAft>
              <a:buClr>
                <a:srgbClr val="E40000"/>
              </a:buClr>
              <a:buSzPct val="85000"/>
              <a:buFont typeface="Wingdings" panose="05000000000000000000" pitchFamily="2" charset="2"/>
              <a:buChar char="Ø"/>
              <a:tabLst/>
              <a:defRPr/>
            </a:pPr>
            <a:r>
              <a:rPr kumimoji="1" lang="zh-CN" altLang="en-US" sz="2400" b="0" i="0" u="none" strike="noStrike" kern="1200" cap="none" spc="0" normalizeH="0" baseline="0" noProof="0">
                <a:ln>
                  <a:noFill/>
                </a:ln>
                <a:solidFill>
                  <a:srgbClr val="000000"/>
                </a:solidFill>
                <a:effectLst/>
                <a:uLnTx/>
                <a:uFillTx/>
                <a:latin typeface="Arial"/>
                <a:ea typeface="宋体"/>
                <a:cs typeface="+mn-cs"/>
              </a:rPr>
              <a:t>返回值：成功为</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0</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，出错为</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-1</a:t>
            </a:r>
            <a:endParaRPr kumimoji="1" lang="en-US" altLang="zh-CN" sz="2400" b="0" i="0" u="none" strike="noStrike" kern="120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22898532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8736535-6DB4-4ABF-B7EF-9141DEBF0A47}"/>
              </a:ext>
            </a:extLst>
          </p:cNvPr>
          <p:cNvSpPr>
            <a:spLocks noGrp="1"/>
          </p:cNvSpPr>
          <p:nvPr>
            <p:ph type="title"/>
          </p:nvPr>
        </p:nvSpPr>
        <p:spPr/>
        <p:txBody>
          <a:bodyPr/>
          <a:lstStyle/>
          <a:p>
            <a:pPr algn="ctr"/>
            <a:r>
              <a:rPr kumimoji="1" lang="en-US" altLang="zh-CN" dirty="0">
                <a:solidFill>
                  <a:srgbClr val="E40000"/>
                </a:solidFill>
                <a:latin typeface="Arial"/>
                <a:ea typeface="宋体"/>
              </a:rPr>
              <a:t>bind</a:t>
            </a:r>
            <a:r>
              <a:rPr kumimoji="1" lang="zh-CN" altLang="en-US" dirty="0">
                <a:solidFill>
                  <a:srgbClr val="E40000"/>
                </a:solidFill>
                <a:latin typeface="Arial"/>
                <a:ea typeface="宋体"/>
              </a:rPr>
              <a:t>函数</a:t>
            </a:r>
            <a:endParaRPr lang="zh-CN" altLang="en-US" dirty="0"/>
          </a:p>
        </p:txBody>
      </p:sp>
      <p:sp>
        <p:nvSpPr>
          <p:cNvPr id="3" name="Rectangle 3">
            <a:extLst>
              <a:ext uri="{FF2B5EF4-FFF2-40B4-BE49-F238E27FC236}">
                <a16:creationId xmlns:a16="http://schemas.microsoft.com/office/drawing/2014/main" xmlns="" id="{0540F693-0DA6-44A4-93E8-2C187598D1C3}"/>
              </a:ext>
            </a:extLst>
          </p:cNvPr>
          <p:cNvSpPr txBox="1">
            <a:spLocks noChangeArrowheads="1"/>
          </p:cNvSpPr>
          <p:nvPr/>
        </p:nvSpPr>
        <p:spPr bwMode="auto">
          <a:xfrm>
            <a:off x="1892968" y="1690688"/>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TCP</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服务器或</a:t>
            </a:r>
            <a:r>
              <a:rPr kumimoji="1" lang="zh-CN" altLang="en-US" sz="3200" b="0" i="0" u="none" strike="noStrike" kern="1200" cap="none" spc="0" normalizeH="0" baseline="0" noProof="0" dirty="0" smtClean="0">
                <a:ln>
                  <a:noFill/>
                </a:ln>
                <a:solidFill>
                  <a:srgbClr val="000000"/>
                </a:solidFill>
                <a:effectLst/>
                <a:uLnTx/>
                <a:uFillTx/>
                <a:latin typeface="Arial"/>
                <a:ea typeface="宋体"/>
                <a:cs typeface="+mn-cs"/>
              </a:rPr>
              <a:t>客户端，</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都可以不调用或调用</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bind</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函数</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TCP</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服务器通常都要调用</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bind</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函数，绑定在一个预先设置好的端口上</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若</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TCP</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服务器不调用</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bind</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函数，当调用</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listen</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函数时，内核将自动分配一个端口</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TCP</a:t>
            </a:r>
            <a:r>
              <a:rPr kumimoji="1" lang="zh-CN" altLang="en-US" sz="2800" b="0" i="0" u="none" strike="noStrike" kern="1200" cap="none" spc="0" normalizeH="0" baseline="0" noProof="0" dirty="0" smtClean="0">
                <a:ln>
                  <a:noFill/>
                </a:ln>
                <a:solidFill>
                  <a:srgbClr val="000000"/>
                </a:solidFill>
                <a:effectLst/>
                <a:uLnTx/>
                <a:uFillTx/>
                <a:latin typeface="Arial"/>
                <a:ea typeface="宋体"/>
                <a:cs typeface="+mn-cs"/>
              </a:rPr>
              <a:t>客户端通常</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都不要调用</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bind</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函数，当调用</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connect</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函数时，内核自动分配一个端口</a:t>
            </a:r>
          </a:p>
        </p:txBody>
      </p:sp>
    </p:spTree>
    <p:extLst>
      <p:ext uri="{BB962C8B-B14F-4D97-AF65-F5344CB8AC3E}">
        <p14:creationId xmlns:p14="http://schemas.microsoft.com/office/powerpoint/2010/main" val="23394072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6A7E0F1-8209-4F59-8D5F-D78C51C10772}"/>
              </a:ext>
            </a:extLst>
          </p:cNvPr>
          <p:cNvSpPr>
            <a:spLocks noGrp="1"/>
          </p:cNvSpPr>
          <p:nvPr>
            <p:ph type="title"/>
          </p:nvPr>
        </p:nvSpPr>
        <p:spPr/>
        <p:txBody>
          <a:bodyPr/>
          <a:lstStyle/>
          <a:p>
            <a:pPr algn="ctr"/>
            <a:r>
              <a:rPr kumimoji="1" lang="en-US" altLang="zh-CN" dirty="0">
                <a:solidFill>
                  <a:srgbClr val="E40000"/>
                </a:solidFill>
                <a:latin typeface="Arial"/>
                <a:ea typeface="宋体"/>
              </a:rPr>
              <a:t>bind</a:t>
            </a:r>
            <a:r>
              <a:rPr kumimoji="1" lang="zh-CN" altLang="en-US" dirty="0">
                <a:solidFill>
                  <a:srgbClr val="E40000"/>
                </a:solidFill>
                <a:latin typeface="Arial"/>
                <a:ea typeface="宋体"/>
              </a:rPr>
              <a:t>函数</a:t>
            </a:r>
            <a:endParaRPr lang="zh-CN" altLang="en-US" dirty="0"/>
          </a:p>
        </p:txBody>
      </p:sp>
      <p:sp>
        <p:nvSpPr>
          <p:cNvPr id="3" name="Rectangle 3">
            <a:extLst>
              <a:ext uri="{FF2B5EF4-FFF2-40B4-BE49-F238E27FC236}">
                <a16:creationId xmlns:a16="http://schemas.microsoft.com/office/drawing/2014/main" xmlns="" id="{D51CB7F6-D252-4CA4-99F7-C02FE4052F57}"/>
              </a:ext>
            </a:extLst>
          </p:cNvPr>
          <p:cNvSpPr txBox="1">
            <a:spLocks noChangeArrowheads="1"/>
          </p:cNvSpPr>
          <p:nvPr/>
        </p:nvSpPr>
        <p:spPr bwMode="auto">
          <a:xfrm>
            <a:off x="2181726" y="1690688"/>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套接口地址结构赋值的情况组合：</a:t>
            </a:r>
          </a:p>
          <a:p>
            <a:pPr marL="342900" marR="0" lvl="0" indent="-342900" algn="l" defTabSz="914400" rtl="0" eaLnBrk="1" fontAlgn="base" latinLnBrk="0" hangingPunct="1">
              <a:lnSpc>
                <a:spcPct val="85000"/>
              </a:lnSpc>
              <a:spcBef>
                <a:spcPct val="20000"/>
              </a:spcBef>
              <a:spcAft>
                <a:spcPct val="0"/>
              </a:spcAft>
              <a:buClr>
                <a:srgbClr val="0066CC"/>
              </a:buClr>
              <a:buSzTx/>
              <a:buFont typeface="Wingdings" panose="05000000000000000000" pitchFamily="2" charset="2"/>
              <a:buNone/>
              <a:tabLst/>
              <a:defRPr/>
            </a:pPr>
            <a:endParaRPr kumimoji="1" lang="zh-CN" altLang="en-US" sz="2400" b="0" i="0" u="none" strike="noStrike" kern="1200" cap="none" spc="0" normalizeH="0" baseline="0" noProof="0" dirty="0">
              <a:ln>
                <a:noFill/>
              </a:ln>
              <a:solidFill>
                <a:srgbClr val="0066CC"/>
              </a:solidFill>
              <a:effectLst/>
              <a:uLnTx/>
              <a:uFillTx/>
              <a:latin typeface="Arial"/>
              <a:ea typeface="宋体"/>
              <a:cs typeface="+mn-cs"/>
            </a:endParaRPr>
          </a:p>
          <a:p>
            <a:pPr marL="342900" marR="0" lvl="0" indent="-342900" algn="l" defTabSz="914400" rtl="0" eaLnBrk="1" fontAlgn="base" latinLnBrk="0" hangingPunct="1">
              <a:lnSpc>
                <a:spcPct val="85000"/>
              </a:lnSpc>
              <a:spcBef>
                <a:spcPct val="20000"/>
              </a:spcBef>
              <a:spcAft>
                <a:spcPct val="0"/>
              </a:spcAft>
              <a:buClr>
                <a:srgbClr val="0066CC"/>
              </a:buClr>
              <a:buSzTx/>
              <a:buFont typeface="Wingdings" panose="05000000000000000000" pitchFamily="2" charset="2"/>
              <a:buNone/>
              <a:tabLst/>
              <a:defRPr/>
            </a:pPr>
            <a:r>
              <a:rPr kumimoji="1" lang="en-US" altLang="zh-CN" sz="2400" b="0" i="0" u="none" strike="noStrike" kern="1200" cap="none" spc="0" normalizeH="0" baseline="0" noProof="0" dirty="0">
                <a:ln>
                  <a:noFill/>
                </a:ln>
                <a:solidFill>
                  <a:srgbClr val="0066CC"/>
                </a:solidFill>
                <a:effectLst/>
                <a:uLnTx/>
                <a:uFillTx/>
                <a:latin typeface="Arial"/>
                <a:ea typeface="宋体"/>
                <a:cs typeface="+mn-cs"/>
              </a:rPr>
              <a:t>IP</a:t>
            </a:r>
            <a:r>
              <a:rPr kumimoji="1" lang="zh-CN" altLang="en-US" sz="2400" b="0" i="0" u="none" strike="noStrike" kern="1200" cap="none" spc="0" normalizeH="0" baseline="0" noProof="0" dirty="0">
                <a:ln>
                  <a:noFill/>
                </a:ln>
                <a:solidFill>
                  <a:srgbClr val="0066CC"/>
                </a:solidFill>
                <a:effectLst/>
                <a:uLnTx/>
                <a:uFillTx/>
                <a:latin typeface="Arial"/>
                <a:ea typeface="宋体"/>
                <a:cs typeface="+mn-cs"/>
              </a:rPr>
              <a:t>地址                端口                 结果</a:t>
            </a:r>
          </a:p>
          <a:p>
            <a:pPr marL="342900" marR="0" lvl="0" indent="-342900" algn="l" defTabSz="914400" rtl="0" eaLnBrk="1" fontAlgn="base" latinLnBrk="0" hangingPunct="1">
              <a:lnSpc>
                <a:spcPct val="85000"/>
              </a:lnSpc>
              <a:spcBef>
                <a:spcPct val="20000"/>
              </a:spcBef>
              <a:spcAft>
                <a:spcPct val="0"/>
              </a:spcAft>
              <a:buClr>
                <a:srgbClr val="0066CC"/>
              </a:buClr>
              <a:buSzTx/>
              <a:buFont typeface="Wingdings" panose="05000000000000000000" pitchFamily="2" charset="2"/>
              <a:buNone/>
              <a:tabLst/>
              <a:defRPr/>
            </a:pP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通配地址	       </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0		</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内核选择</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IP</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地址和端口号</a:t>
            </a:r>
          </a:p>
          <a:p>
            <a:pPr marL="342900" marR="0" lvl="0" indent="-342900" algn="l" defTabSz="914400" rtl="0" eaLnBrk="1" fontAlgn="base" latinLnBrk="0" hangingPunct="1">
              <a:lnSpc>
                <a:spcPct val="85000"/>
              </a:lnSpc>
              <a:spcBef>
                <a:spcPct val="20000"/>
              </a:spcBef>
              <a:spcAft>
                <a:spcPct val="0"/>
              </a:spcAft>
              <a:buClr>
                <a:srgbClr val="0066CC"/>
              </a:buClr>
              <a:buSzTx/>
              <a:buFont typeface="Wingdings" panose="05000000000000000000" pitchFamily="2" charset="2"/>
              <a:buNone/>
              <a:tabLst/>
              <a:defRPr/>
            </a:pP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通配地址	      非</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0	</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内核选择</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IP</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地址，进程指定端口</a:t>
            </a:r>
          </a:p>
          <a:p>
            <a:pPr marL="342900" marR="0" lvl="0" indent="-342900" algn="l" defTabSz="914400" rtl="0" eaLnBrk="1" fontAlgn="base" latinLnBrk="0" hangingPunct="1">
              <a:lnSpc>
                <a:spcPct val="85000"/>
              </a:lnSpc>
              <a:spcBef>
                <a:spcPct val="20000"/>
              </a:spcBef>
              <a:spcAft>
                <a:spcPct val="0"/>
              </a:spcAft>
              <a:buClr>
                <a:srgbClr val="0066CC"/>
              </a:buClr>
              <a:buSzTx/>
              <a:buFont typeface="Wingdings" panose="05000000000000000000" pitchFamily="2" charset="2"/>
              <a:buNone/>
              <a:tabLst/>
              <a:defRPr/>
            </a:pP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本地</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IP		       0		</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进程指定</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IP</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地址，内核选择端口</a:t>
            </a:r>
          </a:p>
          <a:p>
            <a:pPr marL="342900" marR="0" lvl="0" indent="-342900" algn="l" defTabSz="914400" rtl="0" eaLnBrk="1" fontAlgn="base" latinLnBrk="0" hangingPunct="1">
              <a:lnSpc>
                <a:spcPct val="85000"/>
              </a:lnSpc>
              <a:spcBef>
                <a:spcPct val="20000"/>
              </a:spcBef>
              <a:spcAft>
                <a:spcPct val="0"/>
              </a:spcAft>
              <a:buClr>
                <a:srgbClr val="0066CC"/>
              </a:buClr>
              <a:buSzTx/>
              <a:buFont typeface="Wingdings" panose="05000000000000000000" pitchFamily="2" charset="2"/>
              <a:buNone/>
              <a:tabLst/>
              <a:defRPr/>
            </a:pP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本地</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IP		      </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非</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0	</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进程指定</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IP</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地址和端口号</a:t>
            </a:r>
          </a:p>
          <a:p>
            <a:pPr marL="342900" marR="0" lvl="0" indent="-342900" algn="l" defTabSz="914400" rtl="0" eaLnBrk="1" fontAlgn="base" latinLnBrk="0" hangingPunct="1">
              <a:lnSpc>
                <a:spcPct val="85000"/>
              </a:lnSpc>
              <a:spcBef>
                <a:spcPct val="20000"/>
              </a:spcBef>
              <a:spcAft>
                <a:spcPct val="0"/>
              </a:spcAft>
              <a:buClr>
                <a:srgbClr val="0066CC"/>
              </a:buClr>
              <a:buSzTx/>
              <a:buFont typeface="Wingdings" panose="05000000000000000000" pitchFamily="2" charset="2"/>
              <a:buNone/>
              <a:tabLst/>
              <a:defRPr/>
            </a:pPr>
            <a:endParaRPr kumimoji="1" lang="zh-CN" altLang="en-US" sz="2400" b="0" i="0" u="none" strike="noStrike" kern="120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85000"/>
              </a:lnSpc>
              <a:spcBef>
                <a:spcPct val="20000"/>
              </a:spcBef>
              <a:spcAft>
                <a:spcPct val="0"/>
              </a:spcAft>
              <a:buClr>
                <a:srgbClr val="0066CC"/>
              </a:buClr>
              <a:buSzTx/>
              <a:buFont typeface="Wingdings" panose="05000000000000000000" pitchFamily="2" charset="2"/>
              <a:buNone/>
              <a:tabLst/>
              <a:defRPr/>
            </a:pP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通配地址：</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INADDR_ANY </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（等于</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0</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endParaRPr kumimoji="1" lang="en-US" altLang="zh-CN" sz="2400" b="0" i="0" u="none" strike="noStrike" kern="120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5836508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A48C14B-84BB-4A79-AF30-0D1A551C239C}"/>
              </a:ext>
            </a:extLst>
          </p:cNvPr>
          <p:cNvSpPr>
            <a:spLocks noGrp="1"/>
          </p:cNvSpPr>
          <p:nvPr>
            <p:ph type="title"/>
          </p:nvPr>
        </p:nvSpPr>
        <p:spPr/>
        <p:txBody>
          <a:bodyPr/>
          <a:lstStyle/>
          <a:p>
            <a:pPr algn="ctr"/>
            <a:r>
              <a:rPr kumimoji="1" lang="zh-CN" altLang="en-US" dirty="0">
                <a:solidFill>
                  <a:srgbClr val="E40000"/>
                </a:solidFill>
                <a:latin typeface="宋体" panose="02010600030101010101" pitchFamily="2" charset="-122"/>
                <a:ea typeface="宋体"/>
              </a:rPr>
              <a:t>实验三 基本</a:t>
            </a:r>
            <a:r>
              <a:rPr kumimoji="1" lang="en-US" altLang="zh-CN" dirty="0">
                <a:solidFill>
                  <a:srgbClr val="E40000"/>
                </a:solidFill>
                <a:latin typeface="宋体" panose="02010600030101010101" pitchFamily="2" charset="-122"/>
                <a:ea typeface="宋体"/>
              </a:rPr>
              <a:t>TCP Socket</a:t>
            </a:r>
            <a:r>
              <a:rPr kumimoji="1" lang="zh-CN" altLang="en-US" dirty="0">
                <a:solidFill>
                  <a:srgbClr val="E40000"/>
                </a:solidFill>
                <a:latin typeface="宋体" panose="02010600030101010101" pitchFamily="2" charset="-122"/>
                <a:ea typeface="宋体"/>
              </a:rPr>
              <a:t>编程</a:t>
            </a:r>
            <a:endParaRPr lang="zh-CN" altLang="en-US" dirty="0"/>
          </a:p>
        </p:txBody>
      </p:sp>
      <p:sp>
        <p:nvSpPr>
          <p:cNvPr id="3" name="Rectangle 3">
            <a:extLst>
              <a:ext uri="{FF2B5EF4-FFF2-40B4-BE49-F238E27FC236}">
                <a16:creationId xmlns:a16="http://schemas.microsoft.com/office/drawing/2014/main" xmlns="" id="{BEE3A00C-A94A-4C2D-98D7-E7F657C61C05}"/>
              </a:ext>
            </a:extLst>
          </p:cNvPr>
          <p:cNvSpPr txBox="1">
            <a:spLocks noChangeArrowheads="1"/>
          </p:cNvSpPr>
          <p:nvPr/>
        </p:nvSpPr>
        <p:spPr bwMode="auto">
          <a:xfrm>
            <a:off x="1860884" y="1552074"/>
            <a:ext cx="8154988" cy="479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972" rIns="0" bIns="0"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范例分析</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socket</a:t>
            </a: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套接口地址结构</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bind</a:t>
            </a: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sz="2800" b="0" i="0" u="none" strike="noStrike" kern="1200" cap="none" spc="0" normalizeH="0" baseline="0" noProof="0">
                <a:ln>
                  <a:noFill/>
                </a:ln>
                <a:solidFill>
                  <a:srgbClr val="E40000"/>
                </a:solidFill>
                <a:effectLst/>
                <a:uLnTx/>
                <a:uFillTx/>
                <a:latin typeface="宋体" panose="02010600030101010101" pitchFamily="2" charset="-122"/>
                <a:ea typeface="宋体"/>
                <a:cs typeface="+mn-cs"/>
              </a:rPr>
              <a:t>listen</a:t>
            </a:r>
            <a:r>
              <a:rPr kumimoji="0" lang="zh-CN" altLang="en-US" sz="2800" b="0" i="0" u="none" strike="noStrike" kern="1200" cap="none" spc="0" normalizeH="0" baseline="0" noProof="0">
                <a:ln>
                  <a:noFill/>
                </a:ln>
                <a:solidFill>
                  <a:srgbClr val="E4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accept</a:t>
            </a: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connect</a:t>
            </a: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数据收发函数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1"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网络通信库的封装</a:t>
            </a:r>
            <a:endParaRPr kumimoji="1" lang="zh-CN" altLang="en-US" sz="2800" b="0" i="0" u="none" strike="noStrike" kern="1200" cap="none" spc="0" normalizeH="0" baseline="0" noProof="0" dirty="0">
              <a:ln>
                <a:noFill/>
              </a:ln>
              <a:solidFill>
                <a:srgbClr val="000000"/>
              </a:solidFill>
              <a:effectLst/>
              <a:uLnTx/>
              <a:uFillTx/>
              <a:latin typeface="宋体" panose="02010600030101010101" pitchFamily="2" charset="-122"/>
              <a:ea typeface="宋体"/>
              <a:cs typeface="+mn-cs"/>
            </a:endParaRPr>
          </a:p>
        </p:txBody>
      </p:sp>
    </p:spTree>
    <p:extLst>
      <p:ext uri="{BB962C8B-B14F-4D97-AF65-F5344CB8AC3E}">
        <p14:creationId xmlns:p14="http://schemas.microsoft.com/office/powerpoint/2010/main" val="20663484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31C698D-8BF3-4148-9D91-BAF3026F81B2}"/>
              </a:ext>
            </a:extLst>
          </p:cNvPr>
          <p:cNvSpPr>
            <a:spLocks noGrp="1"/>
          </p:cNvSpPr>
          <p:nvPr>
            <p:ph type="title"/>
          </p:nvPr>
        </p:nvSpPr>
        <p:spPr/>
        <p:txBody>
          <a:bodyPr/>
          <a:lstStyle/>
          <a:p>
            <a:pPr algn="ctr"/>
            <a:r>
              <a:rPr kumimoji="1" lang="en-US" altLang="zh-CN" dirty="0">
                <a:solidFill>
                  <a:srgbClr val="E40000"/>
                </a:solidFill>
                <a:latin typeface="Arial"/>
                <a:ea typeface="宋体"/>
              </a:rPr>
              <a:t>listen</a:t>
            </a:r>
            <a:r>
              <a:rPr kumimoji="1" lang="zh-CN" altLang="en-US" dirty="0">
                <a:solidFill>
                  <a:srgbClr val="E40000"/>
                </a:solidFill>
                <a:latin typeface="Arial"/>
                <a:ea typeface="宋体"/>
              </a:rPr>
              <a:t>函数</a:t>
            </a:r>
            <a:endParaRPr lang="zh-CN" altLang="en-US" dirty="0"/>
          </a:p>
        </p:txBody>
      </p:sp>
      <p:sp>
        <p:nvSpPr>
          <p:cNvPr id="3" name="Rectangle 3">
            <a:extLst>
              <a:ext uri="{FF2B5EF4-FFF2-40B4-BE49-F238E27FC236}">
                <a16:creationId xmlns:a16="http://schemas.microsoft.com/office/drawing/2014/main" xmlns="" id="{467E904E-0F0F-4BC5-B4A6-5420C8ECF065}"/>
              </a:ext>
            </a:extLst>
          </p:cNvPr>
          <p:cNvSpPr txBox="1">
            <a:spLocks noChangeArrowheads="1"/>
          </p:cNvSpPr>
          <p:nvPr/>
        </p:nvSpPr>
        <p:spPr bwMode="auto">
          <a:xfrm>
            <a:off x="2245895" y="1552074"/>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相当于打开电话振铃，使</a:t>
            </a:r>
            <a:r>
              <a:rPr kumimoji="1" lang="zh-CN" altLang="en-US" sz="3200" b="0" i="0" u="none" strike="noStrike" kern="1200" cap="none" spc="0" normalizeH="0" baseline="0" noProof="0" dirty="0" smtClean="0">
                <a:ln>
                  <a:noFill/>
                </a:ln>
                <a:solidFill>
                  <a:srgbClr val="000000"/>
                </a:solidFill>
                <a:effectLst/>
                <a:uLnTx/>
                <a:uFillTx/>
                <a:latin typeface="Arial"/>
                <a:ea typeface="宋体"/>
                <a:cs typeface="+mn-cs"/>
              </a:rPr>
              <a:t>你能够听到一个外来的电话</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smtClean="0">
                <a:ln>
                  <a:noFill/>
                </a:ln>
                <a:solidFill>
                  <a:srgbClr val="000000"/>
                </a:solidFill>
                <a:effectLst/>
                <a:uLnTx/>
                <a:uFillTx/>
                <a:latin typeface="Arial"/>
                <a:ea typeface="宋体"/>
                <a:cs typeface="+mn-cs"/>
              </a:rPr>
              <a:t>当</a:t>
            </a:r>
            <a:r>
              <a:rPr kumimoji="1" lang="en-US" altLang="zh-CN" sz="3200" b="0" i="0" u="none" strike="noStrike" kern="1200" cap="none" spc="0" normalizeH="0" baseline="0" noProof="0" dirty="0" smtClean="0">
                <a:ln>
                  <a:noFill/>
                </a:ln>
                <a:solidFill>
                  <a:srgbClr val="000000"/>
                </a:solidFill>
                <a:effectLst/>
                <a:uLnTx/>
                <a:uFillTx/>
                <a:latin typeface="Arial"/>
                <a:ea typeface="宋体"/>
                <a:cs typeface="+mn-cs"/>
              </a:rPr>
              <a:t>socket</a:t>
            </a:r>
            <a:r>
              <a:rPr kumimoji="1" lang="zh-CN" altLang="en-US" sz="3200" b="0" i="0" u="none" strike="noStrike" kern="1200" cap="none" spc="0" normalizeH="0" baseline="0" noProof="0" dirty="0" smtClean="0">
                <a:ln>
                  <a:noFill/>
                </a:ln>
                <a:solidFill>
                  <a:srgbClr val="000000"/>
                </a:solidFill>
                <a:effectLst/>
                <a:uLnTx/>
                <a:uFillTx/>
                <a:latin typeface="Arial"/>
                <a:ea typeface="宋体"/>
                <a:cs typeface="+mn-cs"/>
              </a:rPr>
              <a:t>函数创建一个套接口时，该套接口被假设为一个主动套接口，即调用</a:t>
            </a:r>
            <a:r>
              <a:rPr kumimoji="1" lang="en-US" altLang="zh-CN" sz="3200" b="0" i="0" u="none" strike="noStrike" kern="1200" cap="none" spc="0" normalizeH="0" baseline="0" noProof="0" dirty="0" smtClean="0">
                <a:ln>
                  <a:noFill/>
                </a:ln>
                <a:solidFill>
                  <a:srgbClr val="000000"/>
                </a:solidFill>
                <a:effectLst/>
                <a:uLnTx/>
                <a:uFillTx/>
                <a:latin typeface="Arial"/>
                <a:ea typeface="宋体"/>
                <a:cs typeface="+mn-cs"/>
              </a:rPr>
              <a:t>connect</a:t>
            </a:r>
            <a:r>
              <a:rPr kumimoji="1" lang="zh-CN" altLang="en-US" sz="3200" b="0" i="0" u="none" strike="noStrike" kern="1200" cap="none" spc="0" normalizeH="0" baseline="0" noProof="0" dirty="0" smtClean="0">
                <a:ln>
                  <a:noFill/>
                </a:ln>
                <a:solidFill>
                  <a:srgbClr val="000000"/>
                </a:solidFill>
                <a:effectLst/>
                <a:uLnTx/>
                <a:uFillTx/>
                <a:latin typeface="Arial"/>
                <a:ea typeface="宋体"/>
                <a:cs typeface="+mn-cs"/>
              </a:rPr>
              <a:t>函数发起连接的客户套接口</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en-US" altLang="zh-CN" sz="3200" b="0" i="0" u="none" strike="noStrike" kern="1200" cap="none" spc="0" normalizeH="0" baseline="0" noProof="0" dirty="0" smtClean="0">
                <a:ln>
                  <a:noFill/>
                </a:ln>
                <a:solidFill>
                  <a:srgbClr val="000000"/>
                </a:solidFill>
                <a:effectLst/>
                <a:uLnTx/>
                <a:uFillTx/>
                <a:latin typeface="Arial"/>
                <a:ea typeface="宋体"/>
                <a:cs typeface="+mn-cs"/>
              </a:rPr>
              <a:t>listen</a:t>
            </a:r>
            <a:r>
              <a:rPr kumimoji="1" lang="zh-CN" altLang="en-US" sz="3200" b="0" i="0" u="none" strike="noStrike" kern="1200" cap="none" spc="0" normalizeH="0" baseline="0" noProof="0" dirty="0" smtClean="0">
                <a:ln>
                  <a:noFill/>
                </a:ln>
                <a:solidFill>
                  <a:srgbClr val="000000"/>
                </a:solidFill>
                <a:effectLst/>
                <a:uLnTx/>
                <a:uFillTx/>
                <a:latin typeface="Arial"/>
                <a:ea typeface="宋体"/>
                <a:cs typeface="+mn-cs"/>
              </a:rPr>
              <a:t>函数把一个未连接的套接口转换成一个被动套接口，</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smtClean="0">
                <a:ln>
                  <a:noFill/>
                </a:ln>
                <a:solidFill>
                  <a:srgbClr val="000000"/>
                </a:solidFill>
                <a:effectLst/>
                <a:uLnTx/>
                <a:uFillTx/>
                <a:latin typeface="Arial"/>
                <a:ea typeface="宋体"/>
                <a:cs typeface="+mn-cs"/>
              </a:rPr>
              <a:t>指示</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内核应接收指向该套接口的连接请求</a:t>
            </a:r>
          </a:p>
        </p:txBody>
      </p:sp>
    </p:spTree>
    <p:extLst>
      <p:ext uri="{BB962C8B-B14F-4D97-AF65-F5344CB8AC3E}">
        <p14:creationId xmlns:p14="http://schemas.microsoft.com/office/powerpoint/2010/main" val="34494030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2E8594E-00E4-40FF-9937-0A5A25255811}"/>
              </a:ext>
            </a:extLst>
          </p:cNvPr>
          <p:cNvSpPr>
            <a:spLocks noGrp="1"/>
          </p:cNvSpPr>
          <p:nvPr>
            <p:ph type="title"/>
          </p:nvPr>
        </p:nvSpPr>
        <p:spPr/>
        <p:txBody>
          <a:bodyPr/>
          <a:lstStyle/>
          <a:p>
            <a:pPr algn="ctr"/>
            <a:r>
              <a:rPr kumimoji="1" lang="en-US" altLang="zh-CN" dirty="0">
                <a:solidFill>
                  <a:srgbClr val="E40000"/>
                </a:solidFill>
                <a:latin typeface="Arial"/>
                <a:ea typeface="宋体"/>
              </a:rPr>
              <a:t>listen</a:t>
            </a:r>
            <a:r>
              <a:rPr kumimoji="1" lang="zh-CN" altLang="en-US" dirty="0">
                <a:solidFill>
                  <a:srgbClr val="E40000"/>
                </a:solidFill>
                <a:latin typeface="Arial"/>
                <a:ea typeface="宋体"/>
              </a:rPr>
              <a:t>函数</a:t>
            </a:r>
            <a:endParaRPr lang="zh-CN" altLang="en-US" dirty="0"/>
          </a:p>
        </p:txBody>
      </p:sp>
      <p:sp>
        <p:nvSpPr>
          <p:cNvPr id="3" name="Rectangle 3">
            <a:extLst>
              <a:ext uri="{FF2B5EF4-FFF2-40B4-BE49-F238E27FC236}">
                <a16:creationId xmlns:a16="http://schemas.microsoft.com/office/drawing/2014/main" xmlns="" id="{BE0C35B0-12AE-41EB-9887-3FBA7F46601A}"/>
              </a:ext>
            </a:extLst>
          </p:cNvPr>
          <p:cNvSpPr txBox="1">
            <a:spLocks noChangeArrowheads="1"/>
          </p:cNvSpPr>
          <p:nvPr/>
        </p:nvSpPr>
        <p:spPr bwMode="auto">
          <a:xfrm>
            <a:off x="2165684" y="1536032"/>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listen</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将套接口从主动态变成被动态，</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TCP</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状态图中，即进入</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LISTEN</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状态</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listen</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的第二个参数规定了内核应该为相应套接口排队的最大连接个数</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函数原型</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#include&lt;sys/</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socket.h</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&gt;</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listen(</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sockfd</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backlog);</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返回值：成功返回</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0</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，出错返回</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-1</a:t>
            </a:r>
          </a:p>
        </p:txBody>
      </p:sp>
    </p:spTree>
    <p:extLst>
      <p:ext uri="{BB962C8B-B14F-4D97-AF65-F5344CB8AC3E}">
        <p14:creationId xmlns:p14="http://schemas.microsoft.com/office/powerpoint/2010/main" val="29191133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4FE6572-DE00-4BAB-BAAC-B64F4FA04672}"/>
              </a:ext>
            </a:extLst>
          </p:cNvPr>
          <p:cNvSpPr>
            <a:spLocks noGrp="1"/>
          </p:cNvSpPr>
          <p:nvPr>
            <p:ph type="title"/>
          </p:nvPr>
        </p:nvSpPr>
        <p:spPr>
          <a:xfrm>
            <a:off x="10825776" y="1022684"/>
            <a:ext cx="855950" cy="4812632"/>
          </a:xfrm>
        </p:spPr>
        <p:txBody>
          <a:bodyPr>
            <a:normAutofit/>
          </a:bodyPr>
          <a:lstStyle/>
          <a:p>
            <a:r>
              <a:rPr kumimoji="1" lang="en-US" altLang="zh-CN" sz="3200" dirty="0" smtClean="0">
                <a:solidFill>
                  <a:srgbClr val="E40000"/>
                </a:solidFill>
                <a:latin typeface="Arial"/>
                <a:ea typeface="宋体"/>
              </a:rPr>
              <a:t>T</a:t>
            </a:r>
            <a:br>
              <a:rPr kumimoji="1" lang="en-US" altLang="zh-CN" sz="3200" dirty="0" smtClean="0">
                <a:solidFill>
                  <a:srgbClr val="E40000"/>
                </a:solidFill>
                <a:latin typeface="Arial"/>
                <a:ea typeface="宋体"/>
              </a:rPr>
            </a:br>
            <a:r>
              <a:rPr kumimoji="1" lang="en-US" altLang="zh-CN" sz="3200" dirty="0" smtClean="0">
                <a:solidFill>
                  <a:srgbClr val="E40000"/>
                </a:solidFill>
                <a:latin typeface="Arial"/>
                <a:ea typeface="宋体"/>
              </a:rPr>
              <a:t>C</a:t>
            </a:r>
            <a:br>
              <a:rPr kumimoji="1" lang="en-US" altLang="zh-CN" sz="3200" dirty="0" smtClean="0">
                <a:solidFill>
                  <a:srgbClr val="E40000"/>
                </a:solidFill>
                <a:latin typeface="Arial"/>
                <a:ea typeface="宋体"/>
              </a:rPr>
            </a:br>
            <a:r>
              <a:rPr kumimoji="1" lang="en-US" altLang="zh-CN" sz="3200" dirty="0" smtClean="0">
                <a:solidFill>
                  <a:srgbClr val="E40000"/>
                </a:solidFill>
                <a:latin typeface="Arial"/>
                <a:ea typeface="宋体"/>
              </a:rPr>
              <a:t>P</a:t>
            </a:r>
            <a:r>
              <a:rPr kumimoji="1" lang="en-US" altLang="zh-CN" sz="3200" dirty="0">
                <a:solidFill>
                  <a:srgbClr val="E40000"/>
                </a:solidFill>
                <a:latin typeface="Arial"/>
                <a:ea typeface="宋体"/>
              </a:rPr>
              <a:t/>
            </a:r>
            <a:br>
              <a:rPr kumimoji="1" lang="en-US" altLang="zh-CN" sz="3200" dirty="0">
                <a:solidFill>
                  <a:srgbClr val="E40000"/>
                </a:solidFill>
                <a:latin typeface="Arial"/>
                <a:ea typeface="宋体"/>
              </a:rPr>
            </a:br>
            <a:r>
              <a:rPr kumimoji="1" lang="zh-CN" altLang="en-US" sz="3200" dirty="0">
                <a:solidFill>
                  <a:srgbClr val="E40000"/>
                </a:solidFill>
                <a:latin typeface="Arial"/>
                <a:ea typeface="宋体"/>
              </a:rPr>
              <a:t>的</a:t>
            </a:r>
            <a:br>
              <a:rPr kumimoji="1" lang="zh-CN" altLang="en-US" sz="3200" dirty="0">
                <a:solidFill>
                  <a:srgbClr val="E40000"/>
                </a:solidFill>
                <a:latin typeface="Arial"/>
                <a:ea typeface="宋体"/>
              </a:rPr>
            </a:br>
            <a:r>
              <a:rPr kumimoji="1" lang="zh-CN" altLang="en-US" sz="3200" dirty="0">
                <a:solidFill>
                  <a:srgbClr val="E40000"/>
                </a:solidFill>
                <a:latin typeface="Arial"/>
                <a:ea typeface="宋体"/>
              </a:rPr>
              <a:t>有</a:t>
            </a:r>
            <a:br>
              <a:rPr kumimoji="1" lang="zh-CN" altLang="en-US" sz="3200" dirty="0">
                <a:solidFill>
                  <a:srgbClr val="E40000"/>
                </a:solidFill>
                <a:latin typeface="Arial"/>
                <a:ea typeface="宋体"/>
              </a:rPr>
            </a:br>
            <a:r>
              <a:rPr kumimoji="1" lang="zh-CN" altLang="en-US" sz="3200" dirty="0">
                <a:solidFill>
                  <a:srgbClr val="E40000"/>
                </a:solidFill>
                <a:latin typeface="Arial"/>
                <a:ea typeface="宋体"/>
              </a:rPr>
              <a:t>限</a:t>
            </a:r>
            <a:br>
              <a:rPr kumimoji="1" lang="zh-CN" altLang="en-US" sz="3200" dirty="0">
                <a:solidFill>
                  <a:srgbClr val="E40000"/>
                </a:solidFill>
                <a:latin typeface="Arial"/>
                <a:ea typeface="宋体"/>
              </a:rPr>
            </a:br>
            <a:r>
              <a:rPr kumimoji="1" lang="zh-CN" altLang="en-US" sz="3200" dirty="0">
                <a:solidFill>
                  <a:srgbClr val="E40000"/>
                </a:solidFill>
                <a:latin typeface="Arial"/>
                <a:ea typeface="宋体"/>
              </a:rPr>
              <a:t>状</a:t>
            </a:r>
            <a:br>
              <a:rPr kumimoji="1" lang="zh-CN" altLang="en-US" sz="3200" dirty="0">
                <a:solidFill>
                  <a:srgbClr val="E40000"/>
                </a:solidFill>
                <a:latin typeface="Arial"/>
                <a:ea typeface="宋体"/>
              </a:rPr>
            </a:br>
            <a:r>
              <a:rPr kumimoji="1" lang="zh-CN" altLang="en-US" sz="3200" dirty="0">
                <a:solidFill>
                  <a:srgbClr val="E40000"/>
                </a:solidFill>
                <a:latin typeface="Arial"/>
                <a:ea typeface="宋体"/>
              </a:rPr>
              <a:t>态</a:t>
            </a:r>
            <a:br>
              <a:rPr kumimoji="1" lang="zh-CN" altLang="en-US" sz="3200" dirty="0">
                <a:solidFill>
                  <a:srgbClr val="E40000"/>
                </a:solidFill>
                <a:latin typeface="Arial"/>
                <a:ea typeface="宋体"/>
              </a:rPr>
            </a:br>
            <a:r>
              <a:rPr kumimoji="1" lang="zh-CN" altLang="en-US" sz="3200" dirty="0">
                <a:solidFill>
                  <a:srgbClr val="E40000"/>
                </a:solidFill>
                <a:latin typeface="Arial"/>
                <a:ea typeface="宋体"/>
              </a:rPr>
              <a:t>机 </a:t>
            </a:r>
            <a:endParaRPr lang="zh-CN" altLang="en-US" dirty="0"/>
          </a:p>
        </p:txBody>
      </p:sp>
      <p:sp>
        <p:nvSpPr>
          <p:cNvPr id="3" name="Rectangle 3">
            <a:extLst>
              <a:ext uri="{FF2B5EF4-FFF2-40B4-BE49-F238E27FC236}">
                <a16:creationId xmlns:a16="http://schemas.microsoft.com/office/drawing/2014/main" xmlns="" id="{58F8220E-D8E5-4D30-B7AD-E26308BB469E}"/>
              </a:ext>
            </a:extLst>
          </p:cNvPr>
          <p:cNvSpPr>
            <a:spLocks noChangeArrowheads="1"/>
          </p:cNvSpPr>
          <p:nvPr/>
        </p:nvSpPr>
        <p:spPr bwMode="auto">
          <a:xfrm>
            <a:off x="2250741" y="4593431"/>
            <a:ext cx="4192588" cy="2263775"/>
          </a:xfrm>
          <a:prstGeom prst="rect">
            <a:avLst/>
          </a:prstGeom>
          <a:solidFill>
            <a:srgbClr val="CCECFF"/>
          </a:solidFill>
          <a:ln w="9525">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4" name="Rectangle 4">
            <a:extLst>
              <a:ext uri="{FF2B5EF4-FFF2-40B4-BE49-F238E27FC236}">
                <a16:creationId xmlns:a16="http://schemas.microsoft.com/office/drawing/2014/main" xmlns="" id="{4574A5CA-7A38-4D9C-9662-D84D67EE6648}"/>
              </a:ext>
            </a:extLst>
          </p:cNvPr>
          <p:cNvSpPr>
            <a:spLocks noChangeArrowheads="1"/>
          </p:cNvSpPr>
          <p:nvPr/>
        </p:nvSpPr>
        <p:spPr bwMode="auto">
          <a:xfrm>
            <a:off x="6678279" y="3650456"/>
            <a:ext cx="1454150" cy="2012950"/>
          </a:xfrm>
          <a:prstGeom prst="rect">
            <a:avLst/>
          </a:prstGeom>
          <a:solidFill>
            <a:srgbClr val="CCECFF"/>
          </a:solidFill>
          <a:ln w="9525">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5" name="Line 5">
            <a:extLst>
              <a:ext uri="{FF2B5EF4-FFF2-40B4-BE49-F238E27FC236}">
                <a16:creationId xmlns:a16="http://schemas.microsoft.com/office/drawing/2014/main" xmlns="" id="{CFDFA10F-6185-4604-BFBB-9A506CE300C2}"/>
              </a:ext>
            </a:extLst>
          </p:cNvPr>
          <p:cNvSpPr>
            <a:spLocks noChangeShapeType="1"/>
          </p:cNvSpPr>
          <p:nvPr/>
        </p:nvSpPr>
        <p:spPr bwMode="auto">
          <a:xfrm rot="5400000" flipV="1">
            <a:off x="6287754" y="3355181"/>
            <a:ext cx="0" cy="1095375"/>
          </a:xfrm>
          <a:prstGeom prst="line">
            <a:avLst/>
          </a:prstGeom>
          <a:noFill/>
          <a:ln w="57150">
            <a:solidFill>
              <a:srgbClr val="333399"/>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en-US">
              <a:solidFill>
                <a:srgbClr val="000000"/>
              </a:solidFill>
              <a:latin typeface="Arial" panose="020B0604020202020204" pitchFamily="34" charset="0"/>
              <a:ea typeface="宋体" panose="02010600030101010101" pitchFamily="2" charset="-122"/>
            </a:endParaRPr>
          </a:p>
        </p:txBody>
      </p:sp>
      <p:sp>
        <p:nvSpPr>
          <p:cNvPr id="6" name="Rectangle 6">
            <a:extLst>
              <a:ext uri="{FF2B5EF4-FFF2-40B4-BE49-F238E27FC236}">
                <a16:creationId xmlns:a16="http://schemas.microsoft.com/office/drawing/2014/main" xmlns="" id="{E0C431DC-14FC-4AB8-A9CA-6398E2650A53}"/>
              </a:ext>
            </a:extLst>
          </p:cNvPr>
          <p:cNvSpPr>
            <a:spLocks noChangeArrowheads="1"/>
          </p:cNvSpPr>
          <p:nvPr/>
        </p:nvSpPr>
        <p:spPr bwMode="auto">
          <a:xfrm>
            <a:off x="4724066" y="254794"/>
            <a:ext cx="781050" cy="252412"/>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CLOSED</a:t>
            </a:r>
          </a:p>
        </p:txBody>
      </p:sp>
      <p:sp>
        <p:nvSpPr>
          <p:cNvPr id="7" name="Rectangle 7">
            <a:extLst>
              <a:ext uri="{FF2B5EF4-FFF2-40B4-BE49-F238E27FC236}">
                <a16:creationId xmlns:a16="http://schemas.microsoft.com/office/drawing/2014/main" xmlns="" id="{5466963E-C734-4854-B0A3-EF6738626E7C}"/>
              </a:ext>
            </a:extLst>
          </p:cNvPr>
          <p:cNvSpPr>
            <a:spLocks noChangeArrowheads="1"/>
          </p:cNvSpPr>
          <p:nvPr/>
        </p:nvSpPr>
        <p:spPr bwMode="auto">
          <a:xfrm>
            <a:off x="4411329" y="3777456"/>
            <a:ext cx="1328737" cy="250825"/>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ESTABLISHED</a:t>
            </a:r>
          </a:p>
        </p:txBody>
      </p:sp>
      <p:sp>
        <p:nvSpPr>
          <p:cNvPr id="8" name="Rectangle 8">
            <a:extLst>
              <a:ext uri="{FF2B5EF4-FFF2-40B4-BE49-F238E27FC236}">
                <a16:creationId xmlns:a16="http://schemas.microsoft.com/office/drawing/2014/main" xmlns="" id="{19FDAAE4-C1DB-4B06-A815-D595E9085988}"/>
              </a:ext>
            </a:extLst>
          </p:cNvPr>
          <p:cNvSpPr>
            <a:spLocks noChangeArrowheads="1"/>
          </p:cNvSpPr>
          <p:nvPr/>
        </p:nvSpPr>
        <p:spPr bwMode="auto">
          <a:xfrm>
            <a:off x="4724066" y="1261269"/>
            <a:ext cx="781050" cy="252412"/>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LISTEN</a:t>
            </a:r>
          </a:p>
        </p:txBody>
      </p:sp>
      <p:sp>
        <p:nvSpPr>
          <p:cNvPr id="9" name="Rectangle 9">
            <a:extLst>
              <a:ext uri="{FF2B5EF4-FFF2-40B4-BE49-F238E27FC236}">
                <a16:creationId xmlns:a16="http://schemas.microsoft.com/office/drawing/2014/main" xmlns="" id="{283B4FB0-98A4-4126-B772-1DB1FFA10027}"/>
              </a:ext>
            </a:extLst>
          </p:cNvPr>
          <p:cNvSpPr>
            <a:spLocks noChangeArrowheads="1"/>
          </p:cNvSpPr>
          <p:nvPr/>
        </p:nvSpPr>
        <p:spPr bwMode="auto">
          <a:xfrm>
            <a:off x="6795754" y="3777456"/>
            <a:ext cx="1250950" cy="250825"/>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CLOSE_WAIT</a:t>
            </a:r>
          </a:p>
        </p:txBody>
      </p:sp>
      <p:sp>
        <p:nvSpPr>
          <p:cNvPr id="10" name="Rectangle 10">
            <a:extLst>
              <a:ext uri="{FF2B5EF4-FFF2-40B4-BE49-F238E27FC236}">
                <a16:creationId xmlns:a16="http://schemas.microsoft.com/office/drawing/2014/main" xmlns="" id="{61CBDF83-AE7D-4FB0-9ABF-84581C78EE7A}"/>
              </a:ext>
            </a:extLst>
          </p:cNvPr>
          <p:cNvSpPr>
            <a:spLocks noChangeArrowheads="1"/>
          </p:cNvSpPr>
          <p:nvPr/>
        </p:nvSpPr>
        <p:spPr bwMode="auto">
          <a:xfrm>
            <a:off x="2299954" y="4909344"/>
            <a:ext cx="1093787" cy="250825"/>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FIN_WAIT_1</a:t>
            </a:r>
          </a:p>
        </p:txBody>
      </p:sp>
      <p:sp>
        <p:nvSpPr>
          <p:cNvPr id="11" name="Rectangle 11">
            <a:extLst>
              <a:ext uri="{FF2B5EF4-FFF2-40B4-BE49-F238E27FC236}">
                <a16:creationId xmlns:a16="http://schemas.microsoft.com/office/drawing/2014/main" xmlns="" id="{59EE99DA-6D65-4D38-88EE-482B65801EE5}"/>
              </a:ext>
            </a:extLst>
          </p:cNvPr>
          <p:cNvSpPr>
            <a:spLocks noChangeArrowheads="1"/>
          </p:cNvSpPr>
          <p:nvPr/>
        </p:nvSpPr>
        <p:spPr bwMode="auto">
          <a:xfrm>
            <a:off x="2299954" y="2331244"/>
            <a:ext cx="1093787" cy="250825"/>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SYN_RCVD</a:t>
            </a:r>
          </a:p>
        </p:txBody>
      </p:sp>
      <p:sp>
        <p:nvSpPr>
          <p:cNvPr id="12" name="Rectangle 12">
            <a:extLst>
              <a:ext uri="{FF2B5EF4-FFF2-40B4-BE49-F238E27FC236}">
                <a16:creationId xmlns:a16="http://schemas.microsoft.com/office/drawing/2014/main" xmlns="" id="{20802C7F-96D0-47D6-B6F9-26DFC02E829E}"/>
              </a:ext>
            </a:extLst>
          </p:cNvPr>
          <p:cNvSpPr>
            <a:spLocks noChangeArrowheads="1"/>
          </p:cNvSpPr>
          <p:nvPr/>
        </p:nvSpPr>
        <p:spPr bwMode="auto">
          <a:xfrm>
            <a:off x="2299954" y="6355556"/>
            <a:ext cx="1093787" cy="250825"/>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FIN_WAIT_2</a:t>
            </a:r>
          </a:p>
        </p:txBody>
      </p:sp>
      <p:sp>
        <p:nvSpPr>
          <p:cNvPr id="13" name="Rectangle 13">
            <a:extLst>
              <a:ext uri="{FF2B5EF4-FFF2-40B4-BE49-F238E27FC236}">
                <a16:creationId xmlns:a16="http://schemas.microsoft.com/office/drawing/2014/main" xmlns="" id="{823F1361-4B93-414E-A3E7-D7B2651A737F}"/>
              </a:ext>
            </a:extLst>
          </p:cNvPr>
          <p:cNvSpPr>
            <a:spLocks noChangeArrowheads="1"/>
          </p:cNvSpPr>
          <p:nvPr/>
        </p:nvSpPr>
        <p:spPr bwMode="auto">
          <a:xfrm>
            <a:off x="4684379" y="4909344"/>
            <a:ext cx="860425" cy="250825"/>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CLOSING</a:t>
            </a:r>
          </a:p>
        </p:txBody>
      </p:sp>
      <p:sp>
        <p:nvSpPr>
          <p:cNvPr id="14" name="Rectangle 14">
            <a:extLst>
              <a:ext uri="{FF2B5EF4-FFF2-40B4-BE49-F238E27FC236}">
                <a16:creationId xmlns:a16="http://schemas.microsoft.com/office/drawing/2014/main" xmlns="" id="{03D10BCF-2C39-4655-BABD-61FC6AE74655}"/>
              </a:ext>
            </a:extLst>
          </p:cNvPr>
          <p:cNvSpPr>
            <a:spLocks noChangeArrowheads="1"/>
          </p:cNvSpPr>
          <p:nvPr/>
        </p:nvSpPr>
        <p:spPr bwMode="auto">
          <a:xfrm>
            <a:off x="4566904" y="6355556"/>
            <a:ext cx="1095375" cy="250825"/>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TIME_WAIT</a:t>
            </a:r>
          </a:p>
        </p:txBody>
      </p:sp>
      <p:sp>
        <p:nvSpPr>
          <p:cNvPr id="15" name="Rectangle 15">
            <a:extLst>
              <a:ext uri="{FF2B5EF4-FFF2-40B4-BE49-F238E27FC236}">
                <a16:creationId xmlns:a16="http://schemas.microsoft.com/office/drawing/2014/main" xmlns="" id="{6487CAC3-2614-4DD6-B66E-4579710D26C3}"/>
              </a:ext>
            </a:extLst>
          </p:cNvPr>
          <p:cNvSpPr>
            <a:spLocks noChangeArrowheads="1"/>
          </p:cNvSpPr>
          <p:nvPr/>
        </p:nvSpPr>
        <p:spPr bwMode="auto">
          <a:xfrm>
            <a:off x="6913229" y="2331244"/>
            <a:ext cx="1016000" cy="250825"/>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SYN_SENT</a:t>
            </a:r>
          </a:p>
        </p:txBody>
      </p:sp>
      <p:sp>
        <p:nvSpPr>
          <p:cNvPr id="16" name="Rectangle 16">
            <a:extLst>
              <a:ext uri="{FF2B5EF4-FFF2-40B4-BE49-F238E27FC236}">
                <a16:creationId xmlns:a16="http://schemas.microsoft.com/office/drawing/2014/main" xmlns="" id="{956E630A-0FF5-425C-90C7-EDCF760EBD68}"/>
              </a:ext>
            </a:extLst>
          </p:cNvPr>
          <p:cNvSpPr>
            <a:spLocks noChangeArrowheads="1"/>
          </p:cNvSpPr>
          <p:nvPr/>
        </p:nvSpPr>
        <p:spPr bwMode="auto">
          <a:xfrm>
            <a:off x="6873541" y="5285581"/>
            <a:ext cx="1095375" cy="252413"/>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LAST_ACK</a:t>
            </a:r>
          </a:p>
        </p:txBody>
      </p:sp>
      <p:sp>
        <p:nvSpPr>
          <p:cNvPr id="17" name="Line 17">
            <a:extLst>
              <a:ext uri="{FF2B5EF4-FFF2-40B4-BE49-F238E27FC236}">
                <a16:creationId xmlns:a16="http://schemas.microsoft.com/office/drawing/2014/main" xmlns="" id="{99D23886-9692-436A-AEBD-D0EC3E3A4126}"/>
              </a:ext>
            </a:extLst>
          </p:cNvPr>
          <p:cNvSpPr>
            <a:spLocks noChangeShapeType="1"/>
          </p:cNvSpPr>
          <p:nvPr/>
        </p:nvSpPr>
        <p:spPr bwMode="auto">
          <a:xfrm>
            <a:off x="5349541" y="507206"/>
            <a:ext cx="2071688" cy="1824038"/>
          </a:xfrm>
          <a:prstGeom prst="line">
            <a:avLst/>
          </a:prstGeom>
          <a:noFill/>
          <a:ln w="57150">
            <a:solidFill>
              <a:srgbClr val="0066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8" name="Line 18">
            <a:extLst>
              <a:ext uri="{FF2B5EF4-FFF2-40B4-BE49-F238E27FC236}">
                <a16:creationId xmlns:a16="http://schemas.microsoft.com/office/drawing/2014/main" xmlns="" id="{614D6400-EBC2-4C30-AE9F-232BAA4E803B}"/>
              </a:ext>
            </a:extLst>
          </p:cNvPr>
          <p:cNvSpPr>
            <a:spLocks noChangeShapeType="1"/>
          </p:cNvSpPr>
          <p:nvPr/>
        </p:nvSpPr>
        <p:spPr bwMode="auto">
          <a:xfrm flipH="1">
            <a:off x="5427329" y="2582069"/>
            <a:ext cx="1603375" cy="1195387"/>
          </a:xfrm>
          <a:prstGeom prst="line">
            <a:avLst/>
          </a:prstGeom>
          <a:noFill/>
          <a:ln w="57150">
            <a:solidFill>
              <a:srgbClr val="0066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9" name="Line 19">
            <a:extLst>
              <a:ext uri="{FF2B5EF4-FFF2-40B4-BE49-F238E27FC236}">
                <a16:creationId xmlns:a16="http://schemas.microsoft.com/office/drawing/2014/main" xmlns="" id="{67120317-55E0-4CF2-8484-174A4261CC88}"/>
              </a:ext>
            </a:extLst>
          </p:cNvPr>
          <p:cNvSpPr>
            <a:spLocks noChangeShapeType="1"/>
          </p:cNvSpPr>
          <p:nvPr/>
        </p:nvSpPr>
        <p:spPr bwMode="auto">
          <a:xfrm flipH="1">
            <a:off x="3160379" y="4028281"/>
            <a:ext cx="1563687" cy="881063"/>
          </a:xfrm>
          <a:prstGeom prst="line">
            <a:avLst/>
          </a:prstGeom>
          <a:noFill/>
          <a:ln w="57150">
            <a:solidFill>
              <a:srgbClr val="0066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0" name="Line 20">
            <a:extLst>
              <a:ext uri="{FF2B5EF4-FFF2-40B4-BE49-F238E27FC236}">
                <a16:creationId xmlns:a16="http://schemas.microsoft.com/office/drawing/2014/main" xmlns="" id="{CBC51822-7211-44B0-A17D-10122E2ED859}"/>
              </a:ext>
            </a:extLst>
          </p:cNvPr>
          <p:cNvSpPr>
            <a:spLocks noChangeShapeType="1"/>
          </p:cNvSpPr>
          <p:nvPr/>
        </p:nvSpPr>
        <p:spPr bwMode="auto">
          <a:xfrm flipH="1">
            <a:off x="2827004" y="5160169"/>
            <a:ext cx="0" cy="1195387"/>
          </a:xfrm>
          <a:prstGeom prst="line">
            <a:avLst/>
          </a:prstGeom>
          <a:noFill/>
          <a:ln w="57150">
            <a:solidFill>
              <a:srgbClr val="0066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1" name="Line 21">
            <a:extLst>
              <a:ext uri="{FF2B5EF4-FFF2-40B4-BE49-F238E27FC236}">
                <a16:creationId xmlns:a16="http://schemas.microsoft.com/office/drawing/2014/main" xmlns="" id="{B1BA1607-8295-4403-B6EC-5583FC910123}"/>
              </a:ext>
            </a:extLst>
          </p:cNvPr>
          <p:cNvSpPr>
            <a:spLocks noChangeShapeType="1"/>
          </p:cNvSpPr>
          <p:nvPr/>
        </p:nvSpPr>
        <p:spPr bwMode="auto">
          <a:xfrm>
            <a:off x="3392154" y="6480969"/>
            <a:ext cx="1179512" cy="0"/>
          </a:xfrm>
          <a:prstGeom prst="line">
            <a:avLst/>
          </a:prstGeom>
          <a:noFill/>
          <a:ln w="57150">
            <a:solidFill>
              <a:srgbClr val="0066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2" name="Line 22">
            <a:extLst>
              <a:ext uri="{FF2B5EF4-FFF2-40B4-BE49-F238E27FC236}">
                <a16:creationId xmlns:a16="http://schemas.microsoft.com/office/drawing/2014/main" xmlns="" id="{A8E0F3CE-C72F-4BDD-80E1-12F5E859A889}"/>
              </a:ext>
            </a:extLst>
          </p:cNvPr>
          <p:cNvSpPr>
            <a:spLocks noChangeShapeType="1"/>
          </p:cNvSpPr>
          <p:nvPr/>
        </p:nvSpPr>
        <p:spPr bwMode="auto">
          <a:xfrm>
            <a:off x="4952666" y="516731"/>
            <a:ext cx="6350" cy="736600"/>
          </a:xfrm>
          <a:prstGeom prst="line">
            <a:avLst/>
          </a:prstGeom>
          <a:noFill/>
          <a:ln w="57150">
            <a:solidFill>
              <a:srgbClr val="333399"/>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en-US">
              <a:solidFill>
                <a:srgbClr val="000000"/>
              </a:solidFill>
              <a:latin typeface="Arial" panose="020B0604020202020204" pitchFamily="34" charset="0"/>
              <a:ea typeface="宋体" panose="02010600030101010101" pitchFamily="2" charset="-122"/>
            </a:endParaRPr>
          </a:p>
        </p:txBody>
      </p:sp>
      <p:sp>
        <p:nvSpPr>
          <p:cNvPr id="23" name="Line 23">
            <a:extLst>
              <a:ext uri="{FF2B5EF4-FFF2-40B4-BE49-F238E27FC236}">
                <a16:creationId xmlns:a16="http://schemas.microsoft.com/office/drawing/2014/main" xmlns="" id="{B2B2DA85-7D57-4F4A-8B9F-CF7114638AB0}"/>
              </a:ext>
            </a:extLst>
          </p:cNvPr>
          <p:cNvSpPr>
            <a:spLocks noChangeShapeType="1"/>
          </p:cNvSpPr>
          <p:nvPr/>
        </p:nvSpPr>
        <p:spPr bwMode="auto">
          <a:xfrm flipH="1">
            <a:off x="2650791" y="1324769"/>
            <a:ext cx="2073275" cy="1006475"/>
          </a:xfrm>
          <a:prstGeom prst="line">
            <a:avLst/>
          </a:prstGeom>
          <a:noFill/>
          <a:ln w="57150">
            <a:solidFill>
              <a:srgbClr val="333399"/>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en-US">
              <a:solidFill>
                <a:srgbClr val="000000"/>
              </a:solidFill>
              <a:latin typeface="Arial" panose="020B0604020202020204" pitchFamily="34" charset="0"/>
              <a:ea typeface="宋体" panose="02010600030101010101" pitchFamily="2" charset="-122"/>
            </a:endParaRPr>
          </a:p>
        </p:txBody>
      </p:sp>
      <p:sp>
        <p:nvSpPr>
          <p:cNvPr id="24" name="Line 24">
            <a:extLst>
              <a:ext uri="{FF2B5EF4-FFF2-40B4-BE49-F238E27FC236}">
                <a16:creationId xmlns:a16="http://schemas.microsoft.com/office/drawing/2014/main" xmlns="" id="{8DB6655D-D47D-4944-98C5-7CF0FC670BD8}"/>
              </a:ext>
            </a:extLst>
          </p:cNvPr>
          <p:cNvSpPr>
            <a:spLocks noChangeShapeType="1"/>
          </p:cNvSpPr>
          <p:nvPr/>
        </p:nvSpPr>
        <p:spPr bwMode="auto">
          <a:xfrm>
            <a:off x="3081004" y="2582069"/>
            <a:ext cx="1720850" cy="1195387"/>
          </a:xfrm>
          <a:prstGeom prst="line">
            <a:avLst/>
          </a:prstGeom>
          <a:noFill/>
          <a:ln w="57150">
            <a:solidFill>
              <a:srgbClr val="333399"/>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en-US">
              <a:solidFill>
                <a:srgbClr val="000000"/>
              </a:solidFill>
              <a:latin typeface="Arial" panose="020B0604020202020204" pitchFamily="34" charset="0"/>
              <a:ea typeface="宋体" panose="02010600030101010101" pitchFamily="2" charset="-122"/>
            </a:endParaRPr>
          </a:p>
        </p:txBody>
      </p:sp>
      <p:sp>
        <p:nvSpPr>
          <p:cNvPr id="25" name="Line 25">
            <a:extLst>
              <a:ext uri="{FF2B5EF4-FFF2-40B4-BE49-F238E27FC236}">
                <a16:creationId xmlns:a16="http://schemas.microsoft.com/office/drawing/2014/main" xmlns="" id="{E9EE7513-83C8-43A8-8071-D55751946B1B}"/>
              </a:ext>
            </a:extLst>
          </p:cNvPr>
          <p:cNvSpPr>
            <a:spLocks noChangeShapeType="1"/>
          </p:cNvSpPr>
          <p:nvPr/>
        </p:nvSpPr>
        <p:spPr bwMode="auto">
          <a:xfrm>
            <a:off x="7538704" y="4028281"/>
            <a:ext cx="0" cy="1257300"/>
          </a:xfrm>
          <a:prstGeom prst="line">
            <a:avLst/>
          </a:prstGeom>
          <a:noFill/>
          <a:ln w="57150">
            <a:solidFill>
              <a:srgbClr val="333399"/>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en-US">
              <a:solidFill>
                <a:srgbClr val="000000"/>
              </a:solidFill>
              <a:latin typeface="Arial" panose="020B0604020202020204" pitchFamily="34" charset="0"/>
              <a:ea typeface="宋体" panose="02010600030101010101" pitchFamily="2" charset="-122"/>
            </a:endParaRPr>
          </a:p>
        </p:txBody>
      </p:sp>
      <p:sp>
        <p:nvSpPr>
          <p:cNvPr id="26" name="Freeform 26">
            <a:extLst>
              <a:ext uri="{FF2B5EF4-FFF2-40B4-BE49-F238E27FC236}">
                <a16:creationId xmlns:a16="http://schemas.microsoft.com/office/drawing/2014/main" xmlns="" id="{8D942C23-3947-44A1-A684-1FB2D1EA299A}"/>
              </a:ext>
            </a:extLst>
          </p:cNvPr>
          <p:cNvSpPr>
            <a:spLocks/>
          </p:cNvSpPr>
          <p:nvPr/>
        </p:nvSpPr>
        <p:spPr bwMode="auto">
          <a:xfrm>
            <a:off x="7976854" y="5404644"/>
            <a:ext cx="1111250" cy="6350"/>
          </a:xfrm>
          <a:custGeom>
            <a:avLst/>
            <a:gdLst>
              <a:gd name="T0" fmla="*/ 0 w 682"/>
              <a:gd name="T1" fmla="*/ 5 h 5"/>
              <a:gd name="T2" fmla="*/ 682 w 682"/>
              <a:gd name="T3" fmla="*/ 0 h 5"/>
            </a:gdLst>
            <a:ahLst/>
            <a:cxnLst>
              <a:cxn ang="0">
                <a:pos x="T0" y="T1"/>
              </a:cxn>
              <a:cxn ang="0">
                <a:pos x="T2" y="T3"/>
              </a:cxn>
            </a:cxnLst>
            <a:rect l="0" t="0" r="r" b="b"/>
            <a:pathLst>
              <a:path w="682" h="5">
                <a:moveTo>
                  <a:pt x="0" y="5"/>
                </a:moveTo>
                <a:lnTo>
                  <a:pt x="682" y="0"/>
                </a:lnTo>
              </a:path>
            </a:pathLst>
          </a:custGeom>
          <a:noFill/>
          <a:ln w="57150" cmpd="sng">
            <a:solidFill>
              <a:srgbClr val="333399"/>
            </a:solidFill>
            <a:prstDash val="sysDot"/>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en-US">
              <a:solidFill>
                <a:srgbClr val="000000"/>
              </a:solidFill>
              <a:latin typeface="Arial" panose="020B0604020202020204" pitchFamily="34" charset="0"/>
              <a:ea typeface="宋体" panose="02010600030101010101" pitchFamily="2" charset="-122"/>
            </a:endParaRPr>
          </a:p>
        </p:txBody>
      </p:sp>
      <p:sp>
        <p:nvSpPr>
          <p:cNvPr id="27" name="Line 27">
            <a:extLst>
              <a:ext uri="{FF2B5EF4-FFF2-40B4-BE49-F238E27FC236}">
                <a16:creationId xmlns:a16="http://schemas.microsoft.com/office/drawing/2014/main" xmlns="" id="{9A319789-C17E-4D37-9AE7-98B4C30BCD25}"/>
              </a:ext>
            </a:extLst>
          </p:cNvPr>
          <p:cNvSpPr>
            <a:spLocks noChangeShapeType="1"/>
          </p:cNvSpPr>
          <p:nvPr/>
        </p:nvSpPr>
        <p:spPr bwMode="auto">
          <a:xfrm>
            <a:off x="2827004" y="2582069"/>
            <a:ext cx="0" cy="2327275"/>
          </a:xfrm>
          <a:prstGeom prst="line">
            <a:avLst/>
          </a:prstGeom>
          <a:noFill/>
          <a:ln w="9525">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8" name="Line 28">
            <a:extLst>
              <a:ext uri="{FF2B5EF4-FFF2-40B4-BE49-F238E27FC236}">
                <a16:creationId xmlns:a16="http://schemas.microsoft.com/office/drawing/2014/main" xmlns="" id="{CBA1F4F5-62D2-4ADE-A0C5-6A37C095BB73}"/>
              </a:ext>
            </a:extLst>
          </p:cNvPr>
          <p:cNvSpPr>
            <a:spLocks noChangeShapeType="1"/>
          </p:cNvSpPr>
          <p:nvPr/>
        </p:nvSpPr>
        <p:spPr bwMode="auto">
          <a:xfrm>
            <a:off x="5114591" y="5160169"/>
            <a:ext cx="0" cy="1195387"/>
          </a:xfrm>
          <a:prstGeom prst="line">
            <a:avLst/>
          </a:prstGeom>
          <a:noFill/>
          <a:ln w="9525">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9" name="Line 29">
            <a:extLst>
              <a:ext uri="{FF2B5EF4-FFF2-40B4-BE49-F238E27FC236}">
                <a16:creationId xmlns:a16="http://schemas.microsoft.com/office/drawing/2014/main" xmlns="" id="{C968A4C1-0935-4131-88F3-74366565EBCF}"/>
              </a:ext>
            </a:extLst>
          </p:cNvPr>
          <p:cNvSpPr>
            <a:spLocks noChangeShapeType="1"/>
          </p:cNvSpPr>
          <p:nvPr/>
        </p:nvSpPr>
        <p:spPr bwMode="auto">
          <a:xfrm rot="16200000">
            <a:off x="4035885" y="4391025"/>
            <a:ext cx="1587" cy="1285875"/>
          </a:xfrm>
          <a:prstGeom prst="line">
            <a:avLst/>
          </a:prstGeom>
          <a:noFill/>
          <a:ln w="9525">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0" name="Freeform 30">
            <a:extLst>
              <a:ext uri="{FF2B5EF4-FFF2-40B4-BE49-F238E27FC236}">
                <a16:creationId xmlns:a16="http://schemas.microsoft.com/office/drawing/2014/main" xmlns="" id="{05BE5E61-747D-4AEC-8CB6-B7265E4101FB}"/>
              </a:ext>
            </a:extLst>
          </p:cNvPr>
          <p:cNvSpPr>
            <a:spLocks/>
          </p:cNvSpPr>
          <p:nvPr/>
        </p:nvSpPr>
        <p:spPr bwMode="auto">
          <a:xfrm>
            <a:off x="7922879" y="2461419"/>
            <a:ext cx="1147762" cy="1587"/>
          </a:xfrm>
          <a:custGeom>
            <a:avLst/>
            <a:gdLst>
              <a:gd name="T0" fmla="*/ 0 w 704"/>
              <a:gd name="T1" fmla="*/ 1 h 1"/>
              <a:gd name="T2" fmla="*/ 704 w 704"/>
              <a:gd name="T3" fmla="*/ 0 h 1"/>
            </a:gdLst>
            <a:ahLst/>
            <a:cxnLst>
              <a:cxn ang="0">
                <a:pos x="T0" y="T1"/>
              </a:cxn>
              <a:cxn ang="0">
                <a:pos x="T2" y="T3"/>
              </a:cxn>
            </a:cxnLst>
            <a:rect l="0" t="0" r="r" b="b"/>
            <a:pathLst>
              <a:path w="704" h="1">
                <a:moveTo>
                  <a:pt x="0" y="1"/>
                </a:moveTo>
                <a:lnTo>
                  <a:pt x="704" y="0"/>
                </a:lnTo>
              </a:path>
            </a:pathLst>
          </a:custGeom>
          <a:noFill/>
          <a:ln w="9525">
            <a:solidFill>
              <a:srgbClr val="000000"/>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1" name="Line 31">
            <a:extLst>
              <a:ext uri="{FF2B5EF4-FFF2-40B4-BE49-F238E27FC236}">
                <a16:creationId xmlns:a16="http://schemas.microsoft.com/office/drawing/2014/main" xmlns="" id="{D1137F64-C030-459E-BB53-9289635005FF}"/>
              </a:ext>
            </a:extLst>
          </p:cNvPr>
          <p:cNvSpPr>
            <a:spLocks noChangeShapeType="1"/>
          </p:cNvSpPr>
          <p:nvPr/>
        </p:nvSpPr>
        <p:spPr bwMode="auto">
          <a:xfrm rot="5400000" flipH="1">
            <a:off x="5173329" y="670719"/>
            <a:ext cx="0" cy="3575050"/>
          </a:xfrm>
          <a:prstGeom prst="line">
            <a:avLst/>
          </a:prstGeom>
          <a:noFill/>
          <a:ln w="9525">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2" name="Line 32">
            <a:extLst>
              <a:ext uri="{FF2B5EF4-FFF2-40B4-BE49-F238E27FC236}">
                <a16:creationId xmlns:a16="http://schemas.microsoft.com/office/drawing/2014/main" xmlns="" id="{DF594478-39C8-4536-A2BD-1A46D8FBB7CC}"/>
              </a:ext>
            </a:extLst>
          </p:cNvPr>
          <p:cNvSpPr>
            <a:spLocks noChangeShapeType="1"/>
          </p:cNvSpPr>
          <p:nvPr/>
        </p:nvSpPr>
        <p:spPr bwMode="auto">
          <a:xfrm rot="16200000">
            <a:off x="3374691" y="977106"/>
            <a:ext cx="876300" cy="1822450"/>
          </a:xfrm>
          <a:prstGeom prst="line">
            <a:avLst/>
          </a:prstGeom>
          <a:noFill/>
          <a:ln w="9525">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3" name="Line 33">
            <a:extLst>
              <a:ext uri="{FF2B5EF4-FFF2-40B4-BE49-F238E27FC236}">
                <a16:creationId xmlns:a16="http://schemas.microsoft.com/office/drawing/2014/main" xmlns="" id="{3FE70726-D014-4655-BD72-E72FFD8E4071}"/>
              </a:ext>
            </a:extLst>
          </p:cNvPr>
          <p:cNvSpPr>
            <a:spLocks noChangeShapeType="1"/>
          </p:cNvSpPr>
          <p:nvPr/>
        </p:nvSpPr>
        <p:spPr bwMode="auto">
          <a:xfrm>
            <a:off x="3160379" y="5160169"/>
            <a:ext cx="1563687" cy="1195387"/>
          </a:xfrm>
          <a:prstGeom prst="line">
            <a:avLst/>
          </a:prstGeom>
          <a:noFill/>
          <a:ln w="9525">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4" name="Freeform 34">
            <a:extLst>
              <a:ext uri="{FF2B5EF4-FFF2-40B4-BE49-F238E27FC236}">
                <a16:creationId xmlns:a16="http://schemas.microsoft.com/office/drawing/2014/main" xmlns="" id="{E35D5095-57F1-42E1-990C-DBD9E7B25D55}"/>
              </a:ext>
            </a:extLst>
          </p:cNvPr>
          <p:cNvSpPr>
            <a:spLocks/>
          </p:cNvSpPr>
          <p:nvPr/>
        </p:nvSpPr>
        <p:spPr bwMode="auto">
          <a:xfrm>
            <a:off x="5505116" y="1386681"/>
            <a:ext cx="1538288" cy="933450"/>
          </a:xfrm>
          <a:custGeom>
            <a:avLst/>
            <a:gdLst>
              <a:gd name="T0" fmla="*/ 0 w 944"/>
              <a:gd name="T1" fmla="*/ 0 h 712"/>
              <a:gd name="T2" fmla="*/ 944 w 944"/>
              <a:gd name="T3" fmla="*/ 712 h 712"/>
            </a:gdLst>
            <a:ahLst/>
            <a:cxnLst>
              <a:cxn ang="0">
                <a:pos x="T0" y="T1"/>
              </a:cxn>
              <a:cxn ang="0">
                <a:pos x="T2" y="T3"/>
              </a:cxn>
            </a:cxnLst>
            <a:rect l="0" t="0" r="r" b="b"/>
            <a:pathLst>
              <a:path w="944" h="712">
                <a:moveTo>
                  <a:pt x="0" y="0"/>
                </a:moveTo>
                <a:lnTo>
                  <a:pt x="944" y="712"/>
                </a:lnTo>
              </a:path>
            </a:pathLst>
          </a:custGeom>
          <a:noFill/>
          <a:ln w="9525">
            <a:solidFill>
              <a:srgbClr val="000000"/>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5" name="Text Box 35">
            <a:extLst>
              <a:ext uri="{FF2B5EF4-FFF2-40B4-BE49-F238E27FC236}">
                <a16:creationId xmlns:a16="http://schemas.microsoft.com/office/drawing/2014/main" xmlns="" id="{B619542D-4591-4529-BE8D-2E6BD329807D}"/>
              </a:ext>
            </a:extLst>
          </p:cNvPr>
          <p:cNvSpPr txBox="1">
            <a:spLocks noChangeArrowheads="1"/>
          </p:cNvSpPr>
          <p:nvPr/>
        </p:nvSpPr>
        <p:spPr bwMode="auto">
          <a:xfrm>
            <a:off x="7010066" y="2572544"/>
            <a:ext cx="895350"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主动打开</a:t>
            </a:r>
          </a:p>
        </p:txBody>
      </p:sp>
      <p:sp>
        <p:nvSpPr>
          <p:cNvPr id="36" name="Text Box 36">
            <a:extLst>
              <a:ext uri="{FF2B5EF4-FFF2-40B4-BE49-F238E27FC236}">
                <a16:creationId xmlns:a16="http://schemas.microsoft.com/office/drawing/2014/main" xmlns="" id="{E17C3300-49A4-4175-971A-98D83B59CD7D}"/>
              </a:ext>
            </a:extLst>
          </p:cNvPr>
          <p:cNvSpPr txBox="1">
            <a:spLocks noChangeArrowheads="1"/>
          </p:cNvSpPr>
          <p:nvPr/>
        </p:nvSpPr>
        <p:spPr bwMode="auto">
          <a:xfrm>
            <a:off x="4685966" y="1513681"/>
            <a:ext cx="895350"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被动打开</a:t>
            </a:r>
          </a:p>
        </p:txBody>
      </p:sp>
      <p:sp>
        <p:nvSpPr>
          <p:cNvPr id="37" name="Text Box 37">
            <a:extLst>
              <a:ext uri="{FF2B5EF4-FFF2-40B4-BE49-F238E27FC236}">
                <a16:creationId xmlns:a16="http://schemas.microsoft.com/office/drawing/2014/main" xmlns="" id="{CE24F214-AEA1-4B15-B1B6-E2AC86FC5DBC}"/>
              </a:ext>
            </a:extLst>
          </p:cNvPr>
          <p:cNvSpPr txBox="1">
            <a:spLocks noChangeArrowheads="1"/>
          </p:cNvSpPr>
          <p:nvPr/>
        </p:nvSpPr>
        <p:spPr bwMode="auto">
          <a:xfrm>
            <a:off x="6913229" y="3377406"/>
            <a:ext cx="895350"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被动关闭</a:t>
            </a:r>
          </a:p>
        </p:txBody>
      </p:sp>
      <p:sp>
        <p:nvSpPr>
          <p:cNvPr id="38" name="Text Box 38">
            <a:extLst>
              <a:ext uri="{FF2B5EF4-FFF2-40B4-BE49-F238E27FC236}">
                <a16:creationId xmlns:a16="http://schemas.microsoft.com/office/drawing/2014/main" xmlns="" id="{0950E62D-7D56-4DD7-9D25-10779736AEB8}"/>
              </a:ext>
            </a:extLst>
          </p:cNvPr>
          <p:cNvSpPr txBox="1">
            <a:spLocks noChangeArrowheads="1"/>
          </p:cNvSpPr>
          <p:nvPr/>
        </p:nvSpPr>
        <p:spPr bwMode="auto">
          <a:xfrm>
            <a:off x="4587541" y="4279106"/>
            <a:ext cx="895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主动关闭</a:t>
            </a:r>
          </a:p>
        </p:txBody>
      </p:sp>
      <p:sp>
        <p:nvSpPr>
          <p:cNvPr id="39" name="Text Box 40">
            <a:extLst>
              <a:ext uri="{FF2B5EF4-FFF2-40B4-BE49-F238E27FC236}">
                <a16:creationId xmlns:a16="http://schemas.microsoft.com/office/drawing/2014/main" xmlns="" id="{06B15EA7-AB87-41FC-8A13-5A36BEF0B631}"/>
              </a:ext>
            </a:extLst>
          </p:cNvPr>
          <p:cNvSpPr txBox="1">
            <a:spLocks noChangeArrowheads="1"/>
          </p:cNvSpPr>
          <p:nvPr/>
        </p:nvSpPr>
        <p:spPr bwMode="auto">
          <a:xfrm>
            <a:off x="4017629" y="610394"/>
            <a:ext cx="895350"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被动打开</a:t>
            </a:r>
          </a:p>
        </p:txBody>
      </p:sp>
      <p:sp>
        <p:nvSpPr>
          <p:cNvPr id="40" name="Text Box 41">
            <a:extLst>
              <a:ext uri="{FF2B5EF4-FFF2-40B4-BE49-F238E27FC236}">
                <a16:creationId xmlns:a16="http://schemas.microsoft.com/office/drawing/2014/main" xmlns="" id="{BEB50477-A4D3-49BD-A81E-FEFE57FFB38D}"/>
              </a:ext>
            </a:extLst>
          </p:cNvPr>
          <p:cNvSpPr txBox="1">
            <a:spLocks noChangeArrowheads="1"/>
          </p:cNvSpPr>
          <p:nvPr/>
        </p:nvSpPr>
        <p:spPr bwMode="auto">
          <a:xfrm>
            <a:off x="6048041" y="735806"/>
            <a:ext cx="10287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主动打开</a:t>
            </a:r>
          </a:p>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  发送 </a:t>
            </a:r>
            <a:r>
              <a:rPr kumimoji="1" lang="en-US" altLang="zh-CN" sz="1400">
                <a:solidFill>
                  <a:srgbClr val="000000"/>
                </a:solidFill>
                <a:latin typeface="Times New Roman" panose="02020603050405020304" pitchFamily="18" charset="0"/>
                <a:ea typeface="宋体" panose="02010600030101010101" pitchFamily="2" charset="-122"/>
              </a:rPr>
              <a:t>SYN</a:t>
            </a:r>
          </a:p>
        </p:txBody>
      </p:sp>
      <p:sp>
        <p:nvSpPr>
          <p:cNvPr id="41" name="Text Box 42">
            <a:extLst>
              <a:ext uri="{FF2B5EF4-FFF2-40B4-BE49-F238E27FC236}">
                <a16:creationId xmlns:a16="http://schemas.microsoft.com/office/drawing/2014/main" xmlns="" id="{9475D19B-7AE1-47F8-B728-6C9F5C0FD11A}"/>
              </a:ext>
            </a:extLst>
          </p:cNvPr>
          <p:cNvSpPr txBox="1">
            <a:spLocks noChangeArrowheads="1"/>
          </p:cNvSpPr>
          <p:nvPr/>
        </p:nvSpPr>
        <p:spPr bwMode="auto">
          <a:xfrm>
            <a:off x="4724066" y="2456656"/>
            <a:ext cx="895350"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同时打开</a:t>
            </a:r>
          </a:p>
        </p:txBody>
      </p:sp>
      <p:sp>
        <p:nvSpPr>
          <p:cNvPr id="42" name="Text Box 43">
            <a:extLst>
              <a:ext uri="{FF2B5EF4-FFF2-40B4-BE49-F238E27FC236}">
                <a16:creationId xmlns:a16="http://schemas.microsoft.com/office/drawing/2014/main" xmlns="" id="{90B330BE-B230-4B2F-87D9-74C11EDD1836}"/>
              </a:ext>
            </a:extLst>
          </p:cNvPr>
          <p:cNvSpPr txBox="1">
            <a:spLocks noChangeArrowheads="1"/>
          </p:cNvSpPr>
          <p:nvPr/>
        </p:nvSpPr>
        <p:spPr bwMode="auto">
          <a:xfrm>
            <a:off x="4009691" y="2218531"/>
            <a:ext cx="2338388"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收到 </a:t>
            </a:r>
            <a:r>
              <a:rPr kumimoji="1" lang="en-US" altLang="zh-CN" sz="1400">
                <a:solidFill>
                  <a:srgbClr val="000000"/>
                </a:solidFill>
                <a:latin typeface="Times New Roman" panose="02020603050405020304" pitchFamily="18" charset="0"/>
                <a:ea typeface="宋体" panose="02010600030101010101" pitchFamily="2" charset="-122"/>
              </a:rPr>
              <a:t>SYN</a:t>
            </a:r>
            <a:r>
              <a:rPr kumimoji="1" lang="zh-CN" altLang="en-US" sz="1400">
                <a:solidFill>
                  <a:srgbClr val="000000"/>
                </a:solidFill>
                <a:latin typeface="Times New Roman" panose="02020603050405020304" pitchFamily="18" charset="0"/>
                <a:ea typeface="宋体" panose="02010600030101010101" pitchFamily="2" charset="-122"/>
              </a:rPr>
              <a:t>，发送 </a:t>
            </a:r>
            <a:r>
              <a:rPr kumimoji="1" lang="en-US" altLang="zh-CN" sz="1400">
                <a:solidFill>
                  <a:srgbClr val="000000"/>
                </a:solidFill>
                <a:latin typeface="Times New Roman" panose="02020603050405020304" pitchFamily="18" charset="0"/>
                <a:ea typeface="宋体" panose="02010600030101010101" pitchFamily="2" charset="-122"/>
              </a:rPr>
              <a:t>SYN, ACK</a:t>
            </a:r>
          </a:p>
        </p:txBody>
      </p:sp>
      <p:sp>
        <p:nvSpPr>
          <p:cNvPr id="43" name="Text Box 44">
            <a:extLst>
              <a:ext uri="{FF2B5EF4-FFF2-40B4-BE49-F238E27FC236}">
                <a16:creationId xmlns:a16="http://schemas.microsoft.com/office/drawing/2014/main" xmlns="" id="{C88F5DC7-9D35-4340-9C09-0B9BCCE1F428}"/>
              </a:ext>
            </a:extLst>
          </p:cNvPr>
          <p:cNvSpPr txBox="1">
            <a:spLocks noChangeArrowheads="1"/>
          </p:cNvSpPr>
          <p:nvPr/>
        </p:nvSpPr>
        <p:spPr bwMode="auto">
          <a:xfrm>
            <a:off x="3523916" y="2688431"/>
            <a:ext cx="960438"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收到 </a:t>
            </a:r>
            <a:r>
              <a:rPr kumimoji="1" lang="en-US" altLang="zh-CN" sz="1400">
                <a:solidFill>
                  <a:srgbClr val="000000"/>
                </a:solidFill>
                <a:latin typeface="Times New Roman" panose="02020603050405020304" pitchFamily="18" charset="0"/>
                <a:ea typeface="宋体" panose="02010600030101010101" pitchFamily="2" charset="-122"/>
              </a:rPr>
              <a:t>ACK</a:t>
            </a:r>
          </a:p>
        </p:txBody>
      </p:sp>
      <p:sp>
        <p:nvSpPr>
          <p:cNvPr id="44" name="Text Box 45">
            <a:extLst>
              <a:ext uri="{FF2B5EF4-FFF2-40B4-BE49-F238E27FC236}">
                <a16:creationId xmlns:a16="http://schemas.microsoft.com/office/drawing/2014/main" xmlns="" id="{DDD8F223-CD30-425A-BE05-A98165E08377}"/>
              </a:ext>
            </a:extLst>
          </p:cNvPr>
          <p:cNvSpPr txBox="1">
            <a:spLocks noChangeArrowheads="1"/>
          </p:cNvSpPr>
          <p:nvPr/>
        </p:nvSpPr>
        <p:spPr bwMode="auto">
          <a:xfrm>
            <a:off x="4608179" y="3356769"/>
            <a:ext cx="895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数据传送</a:t>
            </a:r>
          </a:p>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    阶段</a:t>
            </a:r>
          </a:p>
        </p:txBody>
      </p:sp>
      <p:sp>
        <p:nvSpPr>
          <p:cNvPr id="45" name="Text Box 46">
            <a:extLst>
              <a:ext uri="{FF2B5EF4-FFF2-40B4-BE49-F238E27FC236}">
                <a16:creationId xmlns:a16="http://schemas.microsoft.com/office/drawing/2014/main" xmlns="" id="{8A339E6A-0E5B-4C5C-B6B7-5DCA89CF332B}"/>
              </a:ext>
            </a:extLst>
          </p:cNvPr>
          <p:cNvSpPr txBox="1">
            <a:spLocks noChangeArrowheads="1"/>
          </p:cNvSpPr>
          <p:nvPr/>
        </p:nvSpPr>
        <p:spPr bwMode="auto">
          <a:xfrm>
            <a:off x="6656054" y="4333081"/>
            <a:ext cx="8699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400">
                <a:solidFill>
                  <a:srgbClr val="000000"/>
                </a:solidFill>
                <a:latin typeface="Times New Roman" panose="02020603050405020304" pitchFamily="18" charset="0"/>
                <a:ea typeface="宋体" panose="02010600030101010101" pitchFamily="2" charset="-122"/>
              </a:rPr>
              <a:t>   </a:t>
            </a:r>
            <a:r>
              <a:rPr kumimoji="1" lang="zh-CN" altLang="en-US" sz="1400">
                <a:solidFill>
                  <a:srgbClr val="000000"/>
                </a:solidFill>
                <a:latin typeface="Times New Roman" panose="02020603050405020304" pitchFamily="18" charset="0"/>
                <a:ea typeface="宋体" panose="02010600030101010101" pitchFamily="2" charset="-122"/>
              </a:rPr>
              <a:t>关闭</a:t>
            </a:r>
          </a:p>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发送 </a:t>
            </a:r>
            <a:r>
              <a:rPr kumimoji="1" lang="en-US" altLang="zh-CN" sz="1400">
                <a:solidFill>
                  <a:srgbClr val="000000"/>
                </a:solidFill>
                <a:latin typeface="Times New Roman" panose="02020603050405020304" pitchFamily="18" charset="0"/>
                <a:ea typeface="宋体" panose="02010600030101010101" pitchFamily="2" charset="-122"/>
              </a:rPr>
              <a:t>FIN</a:t>
            </a:r>
          </a:p>
        </p:txBody>
      </p:sp>
      <p:sp>
        <p:nvSpPr>
          <p:cNvPr id="46" name="Text Box 47">
            <a:extLst>
              <a:ext uri="{FF2B5EF4-FFF2-40B4-BE49-F238E27FC236}">
                <a16:creationId xmlns:a16="http://schemas.microsoft.com/office/drawing/2014/main" xmlns="" id="{61D2B565-32F6-4369-9D57-3A749FCCC1D6}"/>
              </a:ext>
            </a:extLst>
          </p:cNvPr>
          <p:cNvSpPr txBox="1">
            <a:spLocks noChangeArrowheads="1"/>
          </p:cNvSpPr>
          <p:nvPr/>
        </p:nvSpPr>
        <p:spPr bwMode="auto">
          <a:xfrm>
            <a:off x="3204829" y="3952081"/>
            <a:ext cx="8699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400">
                <a:solidFill>
                  <a:srgbClr val="000000"/>
                </a:solidFill>
                <a:latin typeface="Times New Roman" panose="02020603050405020304" pitchFamily="18" charset="0"/>
                <a:ea typeface="宋体" panose="02010600030101010101" pitchFamily="2" charset="-122"/>
              </a:rPr>
              <a:t>   </a:t>
            </a:r>
            <a:r>
              <a:rPr kumimoji="1" lang="zh-CN" altLang="en-US" sz="1400">
                <a:solidFill>
                  <a:srgbClr val="000000"/>
                </a:solidFill>
                <a:latin typeface="Times New Roman" panose="02020603050405020304" pitchFamily="18" charset="0"/>
                <a:ea typeface="宋体" panose="02010600030101010101" pitchFamily="2" charset="-122"/>
              </a:rPr>
              <a:t>关闭</a:t>
            </a:r>
          </a:p>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发送 </a:t>
            </a:r>
            <a:r>
              <a:rPr kumimoji="1" lang="en-US" altLang="zh-CN" sz="1400">
                <a:solidFill>
                  <a:srgbClr val="000000"/>
                </a:solidFill>
                <a:latin typeface="Times New Roman" panose="02020603050405020304" pitchFamily="18" charset="0"/>
                <a:ea typeface="宋体" panose="02010600030101010101" pitchFamily="2" charset="-122"/>
              </a:rPr>
              <a:t>FIN</a:t>
            </a:r>
          </a:p>
        </p:txBody>
      </p:sp>
      <p:sp>
        <p:nvSpPr>
          <p:cNvPr id="47" name="Text Box 48">
            <a:extLst>
              <a:ext uri="{FF2B5EF4-FFF2-40B4-BE49-F238E27FC236}">
                <a16:creationId xmlns:a16="http://schemas.microsoft.com/office/drawing/2014/main" xmlns="" id="{339592BE-3BF0-4589-81AB-CA03EA908E3E}"/>
              </a:ext>
            </a:extLst>
          </p:cNvPr>
          <p:cNvSpPr txBox="1">
            <a:spLocks noChangeArrowheads="1"/>
          </p:cNvSpPr>
          <p:nvPr/>
        </p:nvSpPr>
        <p:spPr bwMode="auto">
          <a:xfrm>
            <a:off x="2782554" y="3447256"/>
            <a:ext cx="869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400">
                <a:solidFill>
                  <a:srgbClr val="000000"/>
                </a:solidFill>
                <a:latin typeface="Times New Roman" panose="02020603050405020304" pitchFamily="18" charset="0"/>
                <a:ea typeface="宋体" panose="02010600030101010101" pitchFamily="2" charset="-122"/>
              </a:rPr>
              <a:t>   </a:t>
            </a:r>
            <a:r>
              <a:rPr kumimoji="1" lang="zh-CN" altLang="en-US" sz="1400">
                <a:solidFill>
                  <a:srgbClr val="000000"/>
                </a:solidFill>
                <a:latin typeface="Times New Roman" panose="02020603050405020304" pitchFamily="18" charset="0"/>
                <a:ea typeface="宋体" panose="02010600030101010101" pitchFamily="2" charset="-122"/>
              </a:rPr>
              <a:t>关闭</a:t>
            </a:r>
          </a:p>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发送 </a:t>
            </a:r>
            <a:r>
              <a:rPr kumimoji="1" lang="en-US" altLang="zh-CN" sz="1400">
                <a:solidFill>
                  <a:srgbClr val="000000"/>
                </a:solidFill>
                <a:latin typeface="Times New Roman" panose="02020603050405020304" pitchFamily="18" charset="0"/>
                <a:ea typeface="宋体" panose="02010600030101010101" pitchFamily="2" charset="-122"/>
              </a:rPr>
              <a:t>FIN</a:t>
            </a:r>
          </a:p>
        </p:txBody>
      </p:sp>
      <p:sp>
        <p:nvSpPr>
          <p:cNvPr id="48" name="Text Box 49">
            <a:extLst>
              <a:ext uri="{FF2B5EF4-FFF2-40B4-BE49-F238E27FC236}">
                <a16:creationId xmlns:a16="http://schemas.microsoft.com/office/drawing/2014/main" xmlns="" id="{B68E4F02-E126-41D5-9BD5-7DD20C682EEF}"/>
              </a:ext>
            </a:extLst>
          </p:cNvPr>
          <p:cNvSpPr txBox="1">
            <a:spLocks noChangeArrowheads="1"/>
          </p:cNvSpPr>
          <p:nvPr/>
        </p:nvSpPr>
        <p:spPr bwMode="auto">
          <a:xfrm>
            <a:off x="3784266" y="1805781"/>
            <a:ext cx="9096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收到 </a:t>
            </a:r>
            <a:r>
              <a:rPr kumimoji="1" lang="en-US" altLang="zh-CN" sz="1400">
                <a:solidFill>
                  <a:srgbClr val="000000"/>
                </a:solidFill>
                <a:latin typeface="Times New Roman" panose="02020603050405020304" pitchFamily="18" charset="0"/>
                <a:ea typeface="宋体" panose="02010600030101010101" pitchFamily="2" charset="-122"/>
              </a:rPr>
              <a:t>RST</a:t>
            </a:r>
          </a:p>
        </p:txBody>
      </p:sp>
      <p:sp>
        <p:nvSpPr>
          <p:cNvPr id="49" name="Text Box 50">
            <a:extLst>
              <a:ext uri="{FF2B5EF4-FFF2-40B4-BE49-F238E27FC236}">
                <a16:creationId xmlns:a16="http://schemas.microsoft.com/office/drawing/2014/main" xmlns="" id="{DDE7BD33-C4A7-4A88-A7EE-D2D5C15F51FE}"/>
              </a:ext>
            </a:extLst>
          </p:cNvPr>
          <p:cNvSpPr txBox="1">
            <a:spLocks noChangeArrowheads="1"/>
          </p:cNvSpPr>
          <p:nvPr/>
        </p:nvSpPr>
        <p:spPr bwMode="auto">
          <a:xfrm>
            <a:off x="2566654" y="1261269"/>
            <a:ext cx="140493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400">
                <a:solidFill>
                  <a:srgbClr val="000000"/>
                </a:solidFill>
                <a:latin typeface="Times New Roman" panose="02020603050405020304" pitchFamily="18" charset="0"/>
                <a:ea typeface="宋体" panose="02010600030101010101" pitchFamily="2" charset="-122"/>
              </a:rPr>
              <a:t>         </a:t>
            </a:r>
            <a:r>
              <a:rPr kumimoji="1" lang="zh-CN" altLang="en-US" sz="1400">
                <a:solidFill>
                  <a:srgbClr val="000000"/>
                </a:solidFill>
                <a:latin typeface="Times New Roman" panose="02020603050405020304" pitchFamily="18" charset="0"/>
                <a:ea typeface="宋体" panose="02010600030101010101" pitchFamily="2" charset="-122"/>
              </a:rPr>
              <a:t>收到 </a:t>
            </a:r>
            <a:r>
              <a:rPr kumimoji="1" lang="en-US" altLang="zh-CN" sz="1400">
                <a:solidFill>
                  <a:srgbClr val="000000"/>
                </a:solidFill>
                <a:latin typeface="Times New Roman" panose="02020603050405020304" pitchFamily="18" charset="0"/>
                <a:ea typeface="宋体" panose="02010600030101010101" pitchFamily="2" charset="-122"/>
              </a:rPr>
              <a:t>SYN</a:t>
            </a:r>
          </a:p>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发送 </a:t>
            </a:r>
            <a:r>
              <a:rPr kumimoji="1" lang="en-US" altLang="zh-CN" sz="1400">
                <a:solidFill>
                  <a:srgbClr val="000000"/>
                </a:solidFill>
                <a:latin typeface="Times New Roman" panose="02020603050405020304" pitchFamily="18" charset="0"/>
                <a:ea typeface="宋体" panose="02010600030101010101" pitchFamily="2" charset="-122"/>
              </a:rPr>
              <a:t>SYN, ACK</a:t>
            </a:r>
          </a:p>
        </p:txBody>
      </p:sp>
      <p:sp>
        <p:nvSpPr>
          <p:cNvPr id="50" name="Text Box 51">
            <a:extLst>
              <a:ext uri="{FF2B5EF4-FFF2-40B4-BE49-F238E27FC236}">
                <a16:creationId xmlns:a16="http://schemas.microsoft.com/office/drawing/2014/main" xmlns="" id="{A84DB425-788E-4C5F-A797-CB6DC6FA495D}"/>
              </a:ext>
            </a:extLst>
          </p:cNvPr>
          <p:cNvSpPr txBox="1">
            <a:spLocks noChangeArrowheads="1"/>
          </p:cNvSpPr>
          <p:nvPr/>
        </p:nvSpPr>
        <p:spPr bwMode="auto">
          <a:xfrm>
            <a:off x="8059404" y="1934369"/>
            <a:ext cx="7175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400">
                <a:solidFill>
                  <a:srgbClr val="000000"/>
                </a:solidFill>
                <a:latin typeface="Times New Roman" panose="02020603050405020304" pitchFamily="18" charset="0"/>
                <a:ea typeface="宋体" panose="02010600030101010101" pitchFamily="2" charset="-122"/>
              </a:rPr>
              <a:t>  </a:t>
            </a:r>
            <a:r>
              <a:rPr kumimoji="1" lang="zh-CN" altLang="en-US" sz="1400">
                <a:solidFill>
                  <a:srgbClr val="000000"/>
                </a:solidFill>
                <a:latin typeface="Times New Roman" panose="02020603050405020304" pitchFamily="18" charset="0"/>
                <a:ea typeface="宋体" panose="02010600030101010101" pitchFamily="2" charset="-122"/>
              </a:rPr>
              <a:t>关闭</a:t>
            </a:r>
          </a:p>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或超时</a:t>
            </a:r>
          </a:p>
        </p:txBody>
      </p:sp>
      <p:sp>
        <p:nvSpPr>
          <p:cNvPr id="51" name="Text Box 52">
            <a:extLst>
              <a:ext uri="{FF2B5EF4-FFF2-40B4-BE49-F238E27FC236}">
                <a16:creationId xmlns:a16="http://schemas.microsoft.com/office/drawing/2014/main" xmlns="" id="{FD18F5FA-B4D4-45E5-B858-F232E7C0409A}"/>
              </a:ext>
            </a:extLst>
          </p:cNvPr>
          <p:cNvSpPr txBox="1">
            <a:spLocks noChangeArrowheads="1"/>
          </p:cNvSpPr>
          <p:nvPr/>
        </p:nvSpPr>
        <p:spPr bwMode="auto">
          <a:xfrm>
            <a:off x="8083216" y="5031581"/>
            <a:ext cx="960438"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收到 </a:t>
            </a:r>
            <a:r>
              <a:rPr kumimoji="1" lang="en-US" altLang="zh-CN" sz="1400">
                <a:solidFill>
                  <a:srgbClr val="000000"/>
                </a:solidFill>
                <a:latin typeface="Times New Roman" panose="02020603050405020304" pitchFamily="18" charset="0"/>
                <a:ea typeface="宋体" panose="02010600030101010101" pitchFamily="2" charset="-122"/>
              </a:rPr>
              <a:t>ACK</a:t>
            </a:r>
          </a:p>
        </p:txBody>
      </p:sp>
      <p:sp>
        <p:nvSpPr>
          <p:cNvPr id="52" name="Text Box 53">
            <a:extLst>
              <a:ext uri="{FF2B5EF4-FFF2-40B4-BE49-F238E27FC236}">
                <a16:creationId xmlns:a16="http://schemas.microsoft.com/office/drawing/2014/main" xmlns="" id="{4024073C-6324-4B9D-AFD0-409ECDE15021}"/>
              </a:ext>
            </a:extLst>
          </p:cNvPr>
          <p:cNvSpPr txBox="1">
            <a:spLocks noChangeArrowheads="1"/>
          </p:cNvSpPr>
          <p:nvPr/>
        </p:nvSpPr>
        <p:spPr bwMode="auto">
          <a:xfrm>
            <a:off x="6325854" y="2864644"/>
            <a:ext cx="162718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400">
                <a:solidFill>
                  <a:srgbClr val="000000"/>
                </a:solidFill>
                <a:latin typeface="Times New Roman" panose="02020603050405020304" pitchFamily="18" charset="0"/>
                <a:ea typeface="宋体" panose="02010600030101010101" pitchFamily="2" charset="-122"/>
              </a:rPr>
              <a:t>     </a:t>
            </a:r>
            <a:r>
              <a:rPr kumimoji="1" lang="zh-CN" altLang="en-US" sz="1400">
                <a:solidFill>
                  <a:srgbClr val="000000"/>
                </a:solidFill>
                <a:latin typeface="Times New Roman" panose="02020603050405020304" pitchFamily="18" charset="0"/>
                <a:ea typeface="宋体" panose="02010600030101010101" pitchFamily="2" charset="-122"/>
              </a:rPr>
              <a:t>收到 </a:t>
            </a:r>
            <a:r>
              <a:rPr kumimoji="1" lang="en-US" altLang="zh-CN" sz="1400">
                <a:solidFill>
                  <a:srgbClr val="000000"/>
                </a:solidFill>
                <a:latin typeface="Times New Roman" panose="02020603050405020304" pitchFamily="18" charset="0"/>
                <a:ea typeface="宋体" panose="02010600030101010101" pitchFamily="2" charset="-122"/>
              </a:rPr>
              <a:t>SYN, ACK</a:t>
            </a:r>
          </a:p>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发送 </a:t>
            </a:r>
            <a:r>
              <a:rPr kumimoji="1" lang="en-US" altLang="zh-CN" sz="1400">
                <a:solidFill>
                  <a:srgbClr val="000000"/>
                </a:solidFill>
                <a:latin typeface="Times New Roman" panose="02020603050405020304" pitchFamily="18" charset="0"/>
                <a:ea typeface="宋体" panose="02010600030101010101" pitchFamily="2" charset="-122"/>
              </a:rPr>
              <a:t>ACK</a:t>
            </a:r>
          </a:p>
        </p:txBody>
      </p:sp>
      <p:sp>
        <p:nvSpPr>
          <p:cNvPr id="53" name="Text Box 54">
            <a:extLst>
              <a:ext uri="{FF2B5EF4-FFF2-40B4-BE49-F238E27FC236}">
                <a16:creationId xmlns:a16="http://schemas.microsoft.com/office/drawing/2014/main" xmlns="" id="{99D6FC91-09B5-4363-B44C-E75ED1585C59}"/>
              </a:ext>
            </a:extLst>
          </p:cNvPr>
          <p:cNvSpPr txBox="1">
            <a:spLocks noChangeArrowheads="1"/>
          </p:cNvSpPr>
          <p:nvPr/>
        </p:nvSpPr>
        <p:spPr bwMode="auto">
          <a:xfrm>
            <a:off x="5084429" y="5568156"/>
            <a:ext cx="960437"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收到 </a:t>
            </a:r>
            <a:r>
              <a:rPr kumimoji="1" lang="en-US" altLang="zh-CN" sz="1400">
                <a:solidFill>
                  <a:srgbClr val="000000"/>
                </a:solidFill>
                <a:latin typeface="Times New Roman" panose="02020603050405020304" pitchFamily="18" charset="0"/>
                <a:ea typeface="宋体" panose="02010600030101010101" pitchFamily="2" charset="-122"/>
              </a:rPr>
              <a:t>ACK</a:t>
            </a:r>
          </a:p>
        </p:txBody>
      </p:sp>
      <p:sp>
        <p:nvSpPr>
          <p:cNvPr id="54" name="Text Box 55">
            <a:extLst>
              <a:ext uri="{FF2B5EF4-FFF2-40B4-BE49-F238E27FC236}">
                <a16:creationId xmlns:a16="http://schemas.microsoft.com/office/drawing/2014/main" xmlns="" id="{C1947699-CD92-461C-9854-78E04D95BEBF}"/>
              </a:ext>
            </a:extLst>
          </p:cNvPr>
          <p:cNvSpPr txBox="1">
            <a:spLocks noChangeArrowheads="1"/>
          </p:cNvSpPr>
          <p:nvPr/>
        </p:nvSpPr>
        <p:spPr bwMode="auto">
          <a:xfrm>
            <a:off x="2800016" y="5642769"/>
            <a:ext cx="960438"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收到 </a:t>
            </a:r>
            <a:r>
              <a:rPr kumimoji="1" lang="en-US" altLang="zh-CN" sz="1400">
                <a:solidFill>
                  <a:srgbClr val="000000"/>
                </a:solidFill>
                <a:latin typeface="Times New Roman" panose="02020603050405020304" pitchFamily="18" charset="0"/>
                <a:ea typeface="宋体" panose="02010600030101010101" pitchFamily="2" charset="-122"/>
              </a:rPr>
              <a:t>ACK</a:t>
            </a:r>
          </a:p>
        </p:txBody>
      </p:sp>
      <p:sp>
        <p:nvSpPr>
          <p:cNvPr id="55" name="Text Box 56">
            <a:extLst>
              <a:ext uri="{FF2B5EF4-FFF2-40B4-BE49-F238E27FC236}">
                <a16:creationId xmlns:a16="http://schemas.microsoft.com/office/drawing/2014/main" xmlns="" id="{B7F43A38-A299-454C-ABD4-1AC2ACFD52D9}"/>
              </a:ext>
            </a:extLst>
          </p:cNvPr>
          <p:cNvSpPr txBox="1">
            <a:spLocks noChangeArrowheads="1"/>
          </p:cNvSpPr>
          <p:nvPr/>
        </p:nvSpPr>
        <p:spPr bwMode="auto">
          <a:xfrm>
            <a:off x="3403266" y="5968206"/>
            <a:ext cx="96043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收到 </a:t>
            </a:r>
            <a:r>
              <a:rPr kumimoji="1" lang="en-US" altLang="zh-CN" sz="1400">
                <a:solidFill>
                  <a:srgbClr val="000000"/>
                </a:solidFill>
                <a:latin typeface="Times New Roman" panose="02020603050405020304" pitchFamily="18" charset="0"/>
                <a:ea typeface="宋体" panose="02010600030101010101" pitchFamily="2" charset="-122"/>
              </a:rPr>
              <a:t>FIN</a:t>
            </a:r>
          </a:p>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发送 </a:t>
            </a:r>
            <a:r>
              <a:rPr kumimoji="1" lang="en-US" altLang="zh-CN" sz="1400">
                <a:solidFill>
                  <a:srgbClr val="000000"/>
                </a:solidFill>
                <a:latin typeface="Times New Roman" panose="02020603050405020304" pitchFamily="18" charset="0"/>
                <a:ea typeface="宋体" panose="02010600030101010101" pitchFamily="2" charset="-122"/>
              </a:rPr>
              <a:t>ACK</a:t>
            </a:r>
          </a:p>
        </p:txBody>
      </p:sp>
      <p:sp>
        <p:nvSpPr>
          <p:cNvPr id="56" name="Text Box 57">
            <a:extLst>
              <a:ext uri="{FF2B5EF4-FFF2-40B4-BE49-F238E27FC236}">
                <a16:creationId xmlns:a16="http://schemas.microsoft.com/office/drawing/2014/main" xmlns="" id="{179A1BD1-9869-4118-A386-11FA7A57442C}"/>
              </a:ext>
            </a:extLst>
          </p:cNvPr>
          <p:cNvSpPr txBox="1">
            <a:spLocks noChangeArrowheads="1"/>
          </p:cNvSpPr>
          <p:nvPr/>
        </p:nvSpPr>
        <p:spPr bwMode="auto">
          <a:xfrm>
            <a:off x="3576304" y="5328444"/>
            <a:ext cx="13350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收到 </a:t>
            </a:r>
            <a:r>
              <a:rPr kumimoji="1" lang="en-US" altLang="zh-CN" sz="1400">
                <a:solidFill>
                  <a:srgbClr val="000000"/>
                </a:solidFill>
                <a:latin typeface="Times New Roman" panose="02020603050405020304" pitchFamily="18" charset="0"/>
                <a:ea typeface="宋体" panose="02010600030101010101" pitchFamily="2" charset="-122"/>
              </a:rPr>
              <a:t>FIN, ACK</a:t>
            </a:r>
          </a:p>
          <a:p>
            <a:pPr fontAlgn="base">
              <a:spcBef>
                <a:spcPct val="0"/>
              </a:spcBef>
              <a:spcAft>
                <a:spcPct val="0"/>
              </a:spcAft>
            </a:pPr>
            <a:r>
              <a:rPr kumimoji="1" lang="en-US" altLang="zh-CN" sz="1400">
                <a:solidFill>
                  <a:srgbClr val="000000"/>
                </a:solidFill>
                <a:latin typeface="Times New Roman" panose="02020603050405020304" pitchFamily="18" charset="0"/>
                <a:ea typeface="宋体" panose="02010600030101010101" pitchFamily="2" charset="-122"/>
              </a:rPr>
              <a:t>     </a:t>
            </a:r>
            <a:r>
              <a:rPr kumimoji="1" lang="zh-CN" altLang="en-US" sz="1400">
                <a:solidFill>
                  <a:srgbClr val="000000"/>
                </a:solidFill>
                <a:latin typeface="Times New Roman" panose="02020603050405020304" pitchFamily="18" charset="0"/>
                <a:ea typeface="宋体" panose="02010600030101010101" pitchFamily="2" charset="-122"/>
              </a:rPr>
              <a:t>发送 </a:t>
            </a:r>
            <a:r>
              <a:rPr kumimoji="1" lang="en-US" altLang="zh-CN" sz="1400">
                <a:solidFill>
                  <a:srgbClr val="000000"/>
                </a:solidFill>
                <a:latin typeface="Times New Roman" panose="02020603050405020304" pitchFamily="18" charset="0"/>
                <a:ea typeface="宋体" panose="02010600030101010101" pitchFamily="2" charset="-122"/>
              </a:rPr>
              <a:t>ACK</a:t>
            </a:r>
          </a:p>
        </p:txBody>
      </p:sp>
      <p:sp>
        <p:nvSpPr>
          <p:cNvPr id="57" name="Text Box 58">
            <a:extLst>
              <a:ext uri="{FF2B5EF4-FFF2-40B4-BE49-F238E27FC236}">
                <a16:creationId xmlns:a16="http://schemas.microsoft.com/office/drawing/2014/main" xmlns="" id="{C5F41B24-029B-48D7-B15C-DC30E85ADADD}"/>
              </a:ext>
            </a:extLst>
          </p:cNvPr>
          <p:cNvSpPr txBox="1">
            <a:spLocks noChangeArrowheads="1"/>
          </p:cNvSpPr>
          <p:nvPr/>
        </p:nvSpPr>
        <p:spPr bwMode="auto">
          <a:xfrm>
            <a:off x="3627104" y="4599781"/>
            <a:ext cx="96043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收到 </a:t>
            </a:r>
            <a:r>
              <a:rPr kumimoji="1" lang="en-US" altLang="zh-CN" sz="1400">
                <a:solidFill>
                  <a:srgbClr val="000000"/>
                </a:solidFill>
                <a:latin typeface="Times New Roman" panose="02020603050405020304" pitchFamily="18" charset="0"/>
                <a:ea typeface="宋体" panose="02010600030101010101" pitchFamily="2" charset="-122"/>
              </a:rPr>
              <a:t>FIN</a:t>
            </a:r>
          </a:p>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发送 </a:t>
            </a:r>
            <a:r>
              <a:rPr kumimoji="1" lang="en-US" altLang="zh-CN" sz="1400">
                <a:solidFill>
                  <a:srgbClr val="000000"/>
                </a:solidFill>
                <a:latin typeface="Times New Roman" panose="02020603050405020304" pitchFamily="18" charset="0"/>
                <a:ea typeface="宋体" panose="02010600030101010101" pitchFamily="2" charset="-122"/>
              </a:rPr>
              <a:t>ACK</a:t>
            </a:r>
          </a:p>
        </p:txBody>
      </p:sp>
      <p:sp>
        <p:nvSpPr>
          <p:cNvPr id="58" name="Text Box 59">
            <a:extLst>
              <a:ext uri="{FF2B5EF4-FFF2-40B4-BE49-F238E27FC236}">
                <a16:creationId xmlns:a16="http://schemas.microsoft.com/office/drawing/2014/main" xmlns="" id="{F1E3791A-46CD-408B-8AF2-57A1C31408E7}"/>
              </a:ext>
            </a:extLst>
          </p:cNvPr>
          <p:cNvSpPr txBox="1">
            <a:spLocks noChangeArrowheads="1"/>
          </p:cNvSpPr>
          <p:nvPr/>
        </p:nvSpPr>
        <p:spPr bwMode="auto">
          <a:xfrm>
            <a:off x="4654216" y="4648994"/>
            <a:ext cx="895350"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同时关闭</a:t>
            </a:r>
          </a:p>
        </p:txBody>
      </p:sp>
      <p:sp>
        <p:nvSpPr>
          <p:cNvPr id="59" name="Text Box 60">
            <a:extLst>
              <a:ext uri="{FF2B5EF4-FFF2-40B4-BE49-F238E27FC236}">
                <a16:creationId xmlns:a16="http://schemas.microsoft.com/office/drawing/2014/main" xmlns="" id="{5595C270-F171-453E-ABE4-23669BA98865}"/>
              </a:ext>
            </a:extLst>
          </p:cNvPr>
          <p:cNvSpPr txBox="1">
            <a:spLocks noChangeArrowheads="1"/>
          </p:cNvSpPr>
          <p:nvPr/>
        </p:nvSpPr>
        <p:spPr bwMode="auto">
          <a:xfrm>
            <a:off x="5740066" y="3375819"/>
            <a:ext cx="96043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收到 </a:t>
            </a:r>
            <a:r>
              <a:rPr kumimoji="1" lang="en-US" altLang="zh-CN" sz="1400">
                <a:solidFill>
                  <a:srgbClr val="000000"/>
                </a:solidFill>
                <a:latin typeface="Times New Roman" panose="02020603050405020304" pitchFamily="18" charset="0"/>
                <a:ea typeface="宋体" panose="02010600030101010101" pitchFamily="2" charset="-122"/>
              </a:rPr>
              <a:t>FIN</a:t>
            </a:r>
          </a:p>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发送 </a:t>
            </a:r>
            <a:r>
              <a:rPr kumimoji="1" lang="en-US" altLang="zh-CN" sz="1400">
                <a:solidFill>
                  <a:srgbClr val="000000"/>
                </a:solidFill>
                <a:latin typeface="Times New Roman" panose="02020603050405020304" pitchFamily="18" charset="0"/>
                <a:ea typeface="宋体" panose="02010600030101010101" pitchFamily="2" charset="-122"/>
              </a:rPr>
              <a:t>ACK</a:t>
            </a:r>
          </a:p>
        </p:txBody>
      </p:sp>
      <p:sp>
        <p:nvSpPr>
          <p:cNvPr id="60" name="Text Box 61">
            <a:extLst>
              <a:ext uri="{FF2B5EF4-FFF2-40B4-BE49-F238E27FC236}">
                <a16:creationId xmlns:a16="http://schemas.microsoft.com/office/drawing/2014/main" xmlns="" id="{8852DD61-B02B-496B-B0C0-9CE563682BF6}"/>
              </a:ext>
            </a:extLst>
          </p:cNvPr>
          <p:cNvSpPr txBox="1">
            <a:spLocks noChangeArrowheads="1"/>
          </p:cNvSpPr>
          <p:nvPr/>
        </p:nvSpPr>
        <p:spPr bwMode="auto">
          <a:xfrm>
            <a:off x="5349541" y="1826419"/>
            <a:ext cx="939800"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发送 </a:t>
            </a:r>
            <a:r>
              <a:rPr kumimoji="1" lang="en-US" altLang="zh-CN" sz="1400">
                <a:solidFill>
                  <a:srgbClr val="000000"/>
                </a:solidFill>
                <a:latin typeface="Times New Roman" panose="02020603050405020304" pitchFamily="18" charset="0"/>
                <a:ea typeface="宋体" panose="02010600030101010101" pitchFamily="2" charset="-122"/>
              </a:rPr>
              <a:t>SYN</a:t>
            </a:r>
          </a:p>
        </p:txBody>
      </p:sp>
      <p:sp>
        <p:nvSpPr>
          <p:cNvPr id="61" name="Text Box 62">
            <a:extLst>
              <a:ext uri="{FF2B5EF4-FFF2-40B4-BE49-F238E27FC236}">
                <a16:creationId xmlns:a16="http://schemas.microsoft.com/office/drawing/2014/main" xmlns="" id="{02724246-AF10-42F3-BBC4-624B6F91C09A}"/>
              </a:ext>
            </a:extLst>
          </p:cNvPr>
          <p:cNvSpPr txBox="1">
            <a:spLocks noChangeArrowheads="1"/>
          </p:cNvSpPr>
          <p:nvPr/>
        </p:nvSpPr>
        <p:spPr bwMode="auto">
          <a:xfrm>
            <a:off x="4017629" y="6569869"/>
            <a:ext cx="2317750"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定时经过两倍报文段寿命后</a:t>
            </a:r>
          </a:p>
        </p:txBody>
      </p:sp>
      <p:sp>
        <p:nvSpPr>
          <p:cNvPr id="62" name="Line 63">
            <a:extLst>
              <a:ext uri="{FF2B5EF4-FFF2-40B4-BE49-F238E27FC236}">
                <a16:creationId xmlns:a16="http://schemas.microsoft.com/office/drawing/2014/main" xmlns="" id="{4C0C1B0A-D737-4256-B33F-9C7861DA8BE0}"/>
              </a:ext>
            </a:extLst>
          </p:cNvPr>
          <p:cNvSpPr>
            <a:spLocks noChangeShapeType="1"/>
          </p:cNvSpPr>
          <p:nvPr/>
        </p:nvSpPr>
        <p:spPr bwMode="auto">
          <a:xfrm flipV="1">
            <a:off x="5192379" y="507206"/>
            <a:ext cx="0" cy="758825"/>
          </a:xfrm>
          <a:prstGeom prst="line">
            <a:avLst/>
          </a:prstGeom>
          <a:noFill/>
          <a:ln w="9525">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3" name="Text Box 64">
            <a:extLst>
              <a:ext uri="{FF2B5EF4-FFF2-40B4-BE49-F238E27FC236}">
                <a16:creationId xmlns:a16="http://schemas.microsoft.com/office/drawing/2014/main" xmlns="" id="{4DDE0C60-8D9B-4CA8-B7B8-58D8CCCC428E}"/>
              </a:ext>
            </a:extLst>
          </p:cNvPr>
          <p:cNvSpPr txBox="1">
            <a:spLocks noChangeArrowheads="1"/>
          </p:cNvSpPr>
          <p:nvPr/>
        </p:nvSpPr>
        <p:spPr bwMode="auto">
          <a:xfrm>
            <a:off x="5179679" y="864394"/>
            <a:ext cx="539750"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关闭</a:t>
            </a:r>
          </a:p>
        </p:txBody>
      </p:sp>
      <p:sp>
        <p:nvSpPr>
          <p:cNvPr id="64" name="Freeform 65">
            <a:extLst>
              <a:ext uri="{FF2B5EF4-FFF2-40B4-BE49-F238E27FC236}">
                <a16:creationId xmlns:a16="http://schemas.microsoft.com/office/drawing/2014/main" xmlns="" id="{B4FF2A9E-05A9-4B02-987A-8D92331EFE0F}"/>
              </a:ext>
            </a:extLst>
          </p:cNvPr>
          <p:cNvSpPr>
            <a:spLocks/>
          </p:cNvSpPr>
          <p:nvPr/>
        </p:nvSpPr>
        <p:spPr bwMode="auto">
          <a:xfrm>
            <a:off x="5505116" y="381794"/>
            <a:ext cx="3578225" cy="6094412"/>
          </a:xfrm>
          <a:custGeom>
            <a:avLst/>
            <a:gdLst>
              <a:gd name="T0" fmla="*/ 103 w 2196"/>
              <a:gd name="T1" fmla="*/ 4653 h 4653"/>
              <a:gd name="T2" fmla="*/ 1518 w 2196"/>
              <a:gd name="T3" fmla="*/ 4650 h 4653"/>
              <a:gd name="T4" fmla="*/ 1926 w 2196"/>
              <a:gd name="T5" fmla="*/ 4650 h 4653"/>
              <a:gd name="T6" fmla="*/ 2004 w 2196"/>
              <a:gd name="T7" fmla="*/ 4620 h 4653"/>
              <a:gd name="T8" fmla="*/ 2082 w 2196"/>
              <a:gd name="T9" fmla="*/ 4584 h 4653"/>
              <a:gd name="T10" fmla="*/ 2148 w 2196"/>
              <a:gd name="T11" fmla="*/ 4500 h 4653"/>
              <a:gd name="T12" fmla="*/ 2190 w 2196"/>
              <a:gd name="T13" fmla="*/ 4386 h 4653"/>
              <a:gd name="T14" fmla="*/ 2195 w 2196"/>
              <a:gd name="T15" fmla="*/ 4300 h 4653"/>
              <a:gd name="T16" fmla="*/ 2196 w 2196"/>
              <a:gd name="T17" fmla="*/ 336 h 4653"/>
              <a:gd name="T18" fmla="*/ 2184 w 2196"/>
              <a:gd name="T19" fmla="*/ 210 h 4653"/>
              <a:gd name="T20" fmla="*/ 2154 w 2196"/>
              <a:gd name="T21" fmla="*/ 126 h 4653"/>
              <a:gd name="T22" fmla="*/ 2070 w 2196"/>
              <a:gd name="T23" fmla="*/ 54 h 4653"/>
              <a:gd name="T24" fmla="*/ 1950 w 2196"/>
              <a:gd name="T25" fmla="*/ 6 h 4653"/>
              <a:gd name="T26" fmla="*/ 1806 w 2196"/>
              <a:gd name="T27" fmla="*/ 0 h 4653"/>
              <a:gd name="T28" fmla="*/ 256 w 2196"/>
              <a:gd name="T29" fmla="*/ 0 h 4653"/>
              <a:gd name="T30" fmla="*/ 0 w 2196"/>
              <a:gd name="T31" fmla="*/ 0 h 4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96" h="4653">
                <a:moveTo>
                  <a:pt x="103" y="4653"/>
                </a:moveTo>
                <a:lnTo>
                  <a:pt x="1518" y="4650"/>
                </a:lnTo>
                <a:lnTo>
                  <a:pt x="1926" y="4650"/>
                </a:lnTo>
                <a:lnTo>
                  <a:pt x="2004" y="4620"/>
                </a:lnTo>
                <a:lnTo>
                  <a:pt x="2082" y="4584"/>
                </a:lnTo>
                <a:lnTo>
                  <a:pt x="2148" y="4500"/>
                </a:lnTo>
                <a:lnTo>
                  <a:pt x="2190" y="4386"/>
                </a:lnTo>
                <a:lnTo>
                  <a:pt x="2195" y="4300"/>
                </a:lnTo>
                <a:lnTo>
                  <a:pt x="2196" y="336"/>
                </a:lnTo>
                <a:lnTo>
                  <a:pt x="2184" y="210"/>
                </a:lnTo>
                <a:lnTo>
                  <a:pt x="2154" y="126"/>
                </a:lnTo>
                <a:lnTo>
                  <a:pt x="2070" y="54"/>
                </a:lnTo>
                <a:lnTo>
                  <a:pt x="1950" y="6"/>
                </a:lnTo>
                <a:lnTo>
                  <a:pt x="1806" y="0"/>
                </a:lnTo>
                <a:lnTo>
                  <a:pt x="256" y="0"/>
                </a:lnTo>
                <a:lnTo>
                  <a:pt x="0" y="0"/>
                </a:lnTo>
              </a:path>
            </a:pathLst>
          </a:custGeom>
          <a:noFill/>
          <a:ln w="57150" cmpd="sng">
            <a:solidFill>
              <a:srgbClr val="0066CC"/>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5" name="Text Box 39">
            <a:extLst>
              <a:ext uri="{FF2B5EF4-FFF2-40B4-BE49-F238E27FC236}">
                <a16:creationId xmlns:a16="http://schemas.microsoft.com/office/drawing/2014/main" xmlns="" id="{03C51318-9BB3-4BED-B12F-7F45A87C4CCC}"/>
              </a:ext>
            </a:extLst>
          </p:cNvPr>
          <p:cNvSpPr txBox="1">
            <a:spLocks noChangeArrowheads="1"/>
          </p:cNvSpPr>
          <p:nvPr/>
        </p:nvSpPr>
        <p:spPr bwMode="auto">
          <a:xfrm>
            <a:off x="4805822" y="4762"/>
            <a:ext cx="539750"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dirty="0">
                <a:solidFill>
                  <a:srgbClr val="000000"/>
                </a:solidFill>
                <a:latin typeface="Times New Roman" panose="02020603050405020304" pitchFamily="18" charset="0"/>
                <a:ea typeface="宋体" panose="02010600030101010101" pitchFamily="2" charset="-122"/>
              </a:rPr>
              <a:t>起点</a:t>
            </a:r>
          </a:p>
        </p:txBody>
      </p:sp>
    </p:spTree>
    <p:extLst>
      <p:ext uri="{BB962C8B-B14F-4D97-AF65-F5344CB8AC3E}">
        <p14:creationId xmlns:p14="http://schemas.microsoft.com/office/powerpoint/2010/main" val="21708344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126C273-A9E1-41CB-BF85-CF457A4AB986}"/>
              </a:ext>
            </a:extLst>
          </p:cNvPr>
          <p:cNvSpPr>
            <a:spLocks noGrp="1"/>
          </p:cNvSpPr>
          <p:nvPr>
            <p:ph type="title"/>
          </p:nvPr>
        </p:nvSpPr>
        <p:spPr/>
        <p:txBody>
          <a:bodyPr/>
          <a:lstStyle/>
          <a:p>
            <a:pPr algn="ctr"/>
            <a:r>
              <a:rPr kumimoji="1" lang="en-US" altLang="zh-CN" dirty="0">
                <a:solidFill>
                  <a:srgbClr val="E40000"/>
                </a:solidFill>
                <a:latin typeface="Arial"/>
                <a:ea typeface="宋体"/>
              </a:rPr>
              <a:t>listen</a:t>
            </a:r>
            <a:r>
              <a:rPr kumimoji="1" lang="zh-CN" altLang="en-US" dirty="0">
                <a:solidFill>
                  <a:srgbClr val="E40000"/>
                </a:solidFill>
                <a:latin typeface="Arial"/>
                <a:ea typeface="宋体"/>
              </a:rPr>
              <a:t>函数</a:t>
            </a:r>
            <a:endParaRPr lang="zh-CN" altLang="en-US" dirty="0"/>
          </a:p>
        </p:txBody>
      </p:sp>
      <p:sp>
        <p:nvSpPr>
          <p:cNvPr id="3" name="Rectangle 3">
            <a:extLst>
              <a:ext uri="{FF2B5EF4-FFF2-40B4-BE49-F238E27FC236}">
                <a16:creationId xmlns:a16="http://schemas.microsoft.com/office/drawing/2014/main" xmlns="" id="{AB54B36F-2FAB-489A-B33E-3B1CCA51975C}"/>
              </a:ext>
            </a:extLst>
          </p:cNvPr>
          <p:cNvSpPr txBox="1">
            <a:spLocks noChangeArrowheads="1"/>
          </p:cNvSpPr>
          <p:nvPr/>
        </p:nvSpPr>
        <p:spPr bwMode="auto">
          <a:xfrm>
            <a:off x="2197768" y="1690688"/>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a:ln>
                  <a:noFill/>
                </a:ln>
                <a:solidFill>
                  <a:srgbClr val="000000"/>
                </a:solidFill>
                <a:effectLst/>
                <a:uLnTx/>
                <a:uFillTx/>
                <a:latin typeface="Arial"/>
                <a:ea typeface="宋体"/>
                <a:cs typeface="+mn-cs"/>
              </a:rPr>
              <a:t>对于给定的监听套接字，内核要维护两个队列</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800" b="0" i="0" u="none" strike="noStrike" kern="1200" cap="none" spc="0" normalizeH="0" baseline="0" noProof="0">
                <a:ln>
                  <a:noFill/>
                </a:ln>
                <a:solidFill>
                  <a:srgbClr val="000000"/>
                </a:solidFill>
                <a:effectLst/>
                <a:uLnTx/>
                <a:uFillTx/>
                <a:latin typeface="Arial"/>
                <a:ea typeface="宋体"/>
                <a:cs typeface="+mn-cs"/>
              </a:rPr>
              <a:t>未完成连接队列：没有完成三次握手，处于</a:t>
            </a:r>
            <a:r>
              <a:rPr kumimoji="1" lang="en-US" altLang="zh-CN" sz="2800" b="0" i="0" u="none" strike="noStrike" kern="1200" cap="none" spc="0" normalizeH="0" baseline="0" noProof="0">
                <a:ln>
                  <a:noFill/>
                </a:ln>
                <a:solidFill>
                  <a:srgbClr val="000000"/>
                </a:solidFill>
                <a:effectLst/>
                <a:uLnTx/>
                <a:uFillTx/>
                <a:latin typeface="Arial"/>
                <a:ea typeface="宋体"/>
                <a:cs typeface="+mn-cs"/>
              </a:rPr>
              <a:t>SYN_RCVD</a:t>
            </a:r>
            <a:r>
              <a:rPr kumimoji="1" lang="zh-CN" altLang="en-US" sz="2800" b="0" i="0" u="none" strike="noStrike" kern="1200" cap="none" spc="0" normalizeH="0" baseline="0" noProof="0">
                <a:ln>
                  <a:noFill/>
                </a:ln>
                <a:solidFill>
                  <a:srgbClr val="000000"/>
                </a:solidFill>
                <a:effectLst/>
                <a:uLnTx/>
                <a:uFillTx/>
                <a:latin typeface="Arial"/>
                <a:ea typeface="宋体"/>
                <a:cs typeface="+mn-cs"/>
              </a:rPr>
              <a:t>状态</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800" b="0" i="0" u="none" strike="noStrike" kern="1200" cap="none" spc="0" normalizeH="0" baseline="0" noProof="0">
                <a:ln>
                  <a:noFill/>
                </a:ln>
                <a:solidFill>
                  <a:srgbClr val="000000"/>
                </a:solidFill>
                <a:effectLst/>
                <a:uLnTx/>
                <a:uFillTx/>
                <a:latin typeface="Arial"/>
                <a:ea typeface="宋体"/>
                <a:cs typeface="+mn-cs"/>
              </a:rPr>
              <a:t>已完成连接队列：已经完成三次握手，处于</a:t>
            </a:r>
            <a:r>
              <a:rPr kumimoji="1" lang="en-US" altLang="zh-CN" sz="2800" b="0" i="0" u="none" strike="noStrike" kern="1200" cap="none" spc="0" normalizeH="0" baseline="0" noProof="0">
                <a:ln>
                  <a:noFill/>
                </a:ln>
                <a:solidFill>
                  <a:srgbClr val="000000"/>
                </a:solidFill>
                <a:effectLst/>
                <a:uLnTx/>
                <a:uFillTx/>
                <a:latin typeface="Arial"/>
                <a:ea typeface="宋体"/>
                <a:cs typeface="+mn-cs"/>
              </a:rPr>
              <a:t>ESTABLISHED</a:t>
            </a:r>
            <a:r>
              <a:rPr kumimoji="1" lang="zh-CN" altLang="en-US" sz="2800" b="0" i="0" u="none" strike="noStrike" kern="1200" cap="none" spc="0" normalizeH="0" baseline="0" noProof="0">
                <a:ln>
                  <a:noFill/>
                </a:ln>
                <a:solidFill>
                  <a:srgbClr val="000000"/>
                </a:solidFill>
                <a:effectLst/>
                <a:uLnTx/>
                <a:uFillTx/>
                <a:latin typeface="Arial"/>
                <a:ea typeface="宋体"/>
                <a:cs typeface="+mn-cs"/>
              </a:rPr>
              <a:t>状态</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800" b="0" i="0" u="none" strike="noStrike" kern="1200" cap="none" spc="0" normalizeH="0" baseline="0" noProof="0">
                <a:ln>
                  <a:noFill/>
                </a:ln>
                <a:solidFill>
                  <a:srgbClr val="000000"/>
                </a:solidFill>
                <a:effectLst/>
                <a:uLnTx/>
                <a:uFillTx/>
                <a:latin typeface="Arial"/>
                <a:ea typeface="宋体"/>
                <a:cs typeface="+mn-cs"/>
              </a:rPr>
              <a:t>两个队列之和不超过</a:t>
            </a:r>
            <a:r>
              <a:rPr kumimoji="1" lang="en-US" altLang="zh-CN" sz="2800" b="0" i="0" u="none" strike="noStrike" kern="1200" cap="none" spc="0" normalizeH="0" baseline="0" noProof="0">
                <a:ln>
                  <a:noFill/>
                </a:ln>
                <a:solidFill>
                  <a:srgbClr val="000000"/>
                </a:solidFill>
                <a:effectLst/>
                <a:uLnTx/>
                <a:uFillTx/>
                <a:latin typeface="Arial"/>
                <a:ea typeface="宋体"/>
                <a:cs typeface="+mn-cs"/>
              </a:rPr>
              <a:t>backlog;</a:t>
            </a:r>
            <a:endParaRPr kumimoji="1" lang="en-US" altLang="zh-CN" sz="2800" b="0" i="0" u="none" strike="noStrike" kern="120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16217197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CB2DB01-6676-4F12-B94A-9BC9FEBC5F2A}"/>
              </a:ext>
            </a:extLst>
          </p:cNvPr>
          <p:cNvSpPr>
            <a:spLocks noGrp="1"/>
          </p:cNvSpPr>
          <p:nvPr>
            <p:ph type="title"/>
          </p:nvPr>
        </p:nvSpPr>
        <p:spPr>
          <a:xfrm>
            <a:off x="10433886" y="-10819"/>
            <a:ext cx="1074821" cy="6857999"/>
          </a:xfrm>
        </p:spPr>
        <p:txBody>
          <a:bodyPr>
            <a:normAutofit/>
          </a:bodyPr>
          <a:lstStyle/>
          <a:p>
            <a:r>
              <a:rPr kumimoji="1" lang="en-US" altLang="zh-CN" sz="3200" dirty="0" smtClean="0">
                <a:solidFill>
                  <a:srgbClr val="E40000"/>
                </a:solidFill>
                <a:latin typeface="Arial"/>
                <a:ea typeface="宋体"/>
              </a:rPr>
              <a:t>T</a:t>
            </a:r>
            <a:br>
              <a:rPr kumimoji="1" lang="en-US" altLang="zh-CN" sz="3200" dirty="0" smtClean="0">
                <a:solidFill>
                  <a:srgbClr val="E40000"/>
                </a:solidFill>
                <a:latin typeface="Arial"/>
                <a:ea typeface="宋体"/>
              </a:rPr>
            </a:br>
            <a:r>
              <a:rPr kumimoji="1" lang="en-US" altLang="zh-CN" sz="3200" dirty="0" smtClean="0">
                <a:solidFill>
                  <a:srgbClr val="E40000"/>
                </a:solidFill>
                <a:latin typeface="Arial"/>
                <a:ea typeface="宋体"/>
              </a:rPr>
              <a:t>C</a:t>
            </a:r>
            <a:br>
              <a:rPr kumimoji="1" lang="en-US" altLang="zh-CN" sz="3200" dirty="0" smtClean="0">
                <a:solidFill>
                  <a:srgbClr val="E40000"/>
                </a:solidFill>
                <a:latin typeface="Arial"/>
                <a:ea typeface="宋体"/>
              </a:rPr>
            </a:br>
            <a:r>
              <a:rPr kumimoji="1" lang="en-US" altLang="zh-CN" sz="3200" dirty="0" smtClean="0">
                <a:solidFill>
                  <a:srgbClr val="E40000"/>
                </a:solidFill>
                <a:latin typeface="Arial"/>
                <a:ea typeface="宋体"/>
              </a:rPr>
              <a:t>P</a:t>
            </a:r>
            <a:r>
              <a:rPr kumimoji="1" lang="en-US" altLang="zh-CN" sz="3200" dirty="0">
                <a:solidFill>
                  <a:srgbClr val="E40000"/>
                </a:solidFill>
                <a:latin typeface="Arial"/>
                <a:ea typeface="宋体"/>
              </a:rPr>
              <a:t/>
            </a:r>
            <a:br>
              <a:rPr kumimoji="1" lang="en-US" altLang="zh-CN" sz="3200" dirty="0">
                <a:solidFill>
                  <a:srgbClr val="E40000"/>
                </a:solidFill>
                <a:latin typeface="Arial"/>
                <a:ea typeface="宋体"/>
              </a:rPr>
            </a:br>
            <a:r>
              <a:rPr kumimoji="1" lang="zh-CN" altLang="en-US" sz="3200" dirty="0">
                <a:solidFill>
                  <a:srgbClr val="E40000"/>
                </a:solidFill>
                <a:latin typeface="Arial"/>
                <a:ea typeface="宋体"/>
              </a:rPr>
              <a:t>的</a:t>
            </a:r>
            <a:br>
              <a:rPr kumimoji="1" lang="zh-CN" altLang="en-US" sz="3200" dirty="0">
                <a:solidFill>
                  <a:srgbClr val="E40000"/>
                </a:solidFill>
                <a:latin typeface="Arial"/>
                <a:ea typeface="宋体"/>
              </a:rPr>
            </a:br>
            <a:r>
              <a:rPr kumimoji="1" lang="zh-CN" altLang="en-US" sz="3200" dirty="0">
                <a:solidFill>
                  <a:srgbClr val="E40000"/>
                </a:solidFill>
                <a:latin typeface="Arial"/>
                <a:ea typeface="宋体"/>
              </a:rPr>
              <a:t>有</a:t>
            </a:r>
            <a:br>
              <a:rPr kumimoji="1" lang="zh-CN" altLang="en-US" sz="3200" dirty="0">
                <a:solidFill>
                  <a:srgbClr val="E40000"/>
                </a:solidFill>
                <a:latin typeface="Arial"/>
                <a:ea typeface="宋体"/>
              </a:rPr>
            </a:br>
            <a:r>
              <a:rPr kumimoji="1" lang="zh-CN" altLang="en-US" sz="3200" dirty="0">
                <a:solidFill>
                  <a:srgbClr val="E40000"/>
                </a:solidFill>
                <a:latin typeface="Arial"/>
                <a:ea typeface="宋体"/>
              </a:rPr>
              <a:t>限</a:t>
            </a:r>
            <a:br>
              <a:rPr kumimoji="1" lang="zh-CN" altLang="en-US" sz="3200" dirty="0">
                <a:solidFill>
                  <a:srgbClr val="E40000"/>
                </a:solidFill>
                <a:latin typeface="Arial"/>
                <a:ea typeface="宋体"/>
              </a:rPr>
            </a:br>
            <a:r>
              <a:rPr kumimoji="1" lang="zh-CN" altLang="en-US" sz="3200" dirty="0">
                <a:solidFill>
                  <a:srgbClr val="E40000"/>
                </a:solidFill>
                <a:latin typeface="Arial"/>
                <a:ea typeface="宋体"/>
              </a:rPr>
              <a:t>状</a:t>
            </a:r>
            <a:br>
              <a:rPr kumimoji="1" lang="zh-CN" altLang="en-US" sz="3200" dirty="0">
                <a:solidFill>
                  <a:srgbClr val="E40000"/>
                </a:solidFill>
                <a:latin typeface="Arial"/>
                <a:ea typeface="宋体"/>
              </a:rPr>
            </a:br>
            <a:r>
              <a:rPr kumimoji="1" lang="zh-CN" altLang="en-US" sz="3200" dirty="0">
                <a:solidFill>
                  <a:srgbClr val="E40000"/>
                </a:solidFill>
                <a:latin typeface="Arial"/>
                <a:ea typeface="宋体"/>
              </a:rPr>
              <a:t>态</a:t>
            </a:r>
            <a:br>
              <a:rPr kumimoji="1" lang="zh-CN" altLang="en-US" sz="3200" dirty="0">
                <a:solidFill>
                  <a:srgbClr val="E40000"/>
                </a:solidFill>
                <a:latin typeface="Arial"/>
                <a:ea typeface="宋体"/>
              </a:rPr>
            </a:br>
            <a:r>
              <a:rPr kumimoji="1" lang="zh-CN" altLang="en-US" sz="3200" dirty="0">
                <a:solidFill>
                  <a:srgbClr val="E40000"/>
                </a:solidFill>
                <a:latin typeface="Arial"/>
                <a:ea typeface="宋体"/>
              </a:rPr>
              <a:t>机 </a:t>
            </a:r>
            <a:endParaRPr lang="zh-CN" altLang="en-US" dirty="0"/>
          </a:p>
        </p:txBody>
      </p:sp>
      <p:sp>
        <p:nvSpPr>
          <p:cNvPr id="3" name="Rectangle 4">
            <a:extLst>
              <a:ext uri="{FF2B5EF4-FFF2-40B4-BE49-F238E27FC236}">
                <a16:creationId xmlns:a16="http://schemas.microsoft.com/office/drawing/2014/main" xmlns="" id="{0E064F43-14D3-4B33-B016-66827FD421EE}"/>
              </a:ext>
            </a:extLst>
          </p:cNvPr>
          <p:cNvSpPr>
            <a:spLocks noChangeArrowheads="1"/>
          </p:cNvSpPr>
          <p:nvPr/>
        </p:nvSpPr>
        <p:spPr bwMode="auto">
          <a:xfrm>
            <a:off x="7095374" y="3650456"/>
            <a:ext cx="1454150" cy="2012950"/>
          </a:xfrm>
          <a:prstGeom prst="rect">
            <a:avLst/>
          </a:prstGeom>
          <a:solidFill>
            <a:srgbClr val="CCECFF"/>
          </a:solidFill>
          <a:ln w="9525">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4" name="Line 5">
            <a:extLst>
              <a:ext uri="{FF2B5EF4-FFF2-40B4-BE49-F238E27FC236}">
                <a16:creationId xmlns:a16="http://schemas.microsoft.com/office/drawing/2014/main" xmlns="" id="{CF1798E9-7E6E-4D9E-BFD3-CE822C531305}"/>
              </a:ext>
            </a:extLst>
          </p:cNvPr>
          <p:cNvSpPr>
            <a:spLocks noChangeShapeType="1"/>
          </p:cNvSpPr>
          <p:nvPr/>
        </p:nvSpPr>
        <p:spPr bwMode="auto">
          <a:xfrm rot="5400000" flipV="1">
            <a:off x="6704849" y="3355181"/>
            <a:ext cx="0" cy="1095375"/>
          </a:xfrm>
          <a:prstGeom prst="line">
            <a:avLst/>
          </a:prstGeom>
          <a:noFill/>
          <a:ln w="57150">
            <a:solidFill>
              <a:srgbClr val="333399"/>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en-US">
              <a:solidFill>
                <a:srgbClr val="000000"/>
              </a:solidFill>
              <a:latin typeface="Arial" panose="020B0604020202020204" pitchFamily="34" charset="0"/>
              <a:ea typeface="宋体" panose="02010600030101010101" pitchFamily="2" charset="-122"/>
            </a:endParaRPr>
          </a:p>
        </p:txBody>
      </p:sp>
      <p:sp>
        <p:nvSpPr>
          <p:cNvPr id="5" name="Rectangle 6">
            <a:extLst>
              <a:ext uri="{FF2B5EF4-FFF2-40B4-BE49-F238E27FC236}">
                <a16:creationId xmlns:a16="http://schemas.microsoft.com/office/drawing/2014/main" xmlns="" id="{A78B13F1-3B6A-4FDC-AAD9-3A8AAA0DB396}"/>
              </a:ext>
            </a:extLst>
          </p:cNvPr>
          <p:cNvSpPr>
            <a:spLocks noChangeArrowheads="1"/>
          </p:cNvSpPr>
          <p:nvPr/>
        </p:nvSpPr>
        <p:spPr bwMode="auto">
          <a:xfrm>
            <a:off x="5141161" y="254794"/>
            <a:ext cx="781050" cy="252412"/>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CLOSED</a:t>
            </a:r>
          </a:p>
        </p:txBody>
      </p:sp>
      <p:sp>
        <p:nvSpPr>
          <p:cNvPr id="6" name="Rectangle 7">
            <a:extLst>
              <a:ext uri="{FF2B5EF4-FFF2-40B4-BE49-F238E27FC236}">
                <a16:creationId xmlns:a16="http://schemas.microsoft.com/office/drawing/2014/main" xmlns="" id="{5849DF41-AE19-4546-A0E0-B207A3C2B287}"/>
              </a:ext>
            </a:extLst>
          </p:cNvPr>
          <p:cNvSpPr>
            <a:spLocks noChangeArrowheads="1"/>
          </p:cNvSpPr>
          <p:nvPr/>
        </p:nvSpPr>
        <p:spPr bwMode="auto">
          <a:xfrm>
            <a:off x="4828424" y="3777456"/>
            <a:ext cx="1328737" cy="250825"/>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ESTABLISHED</a:t>
            </a:r>
          </a:p>
        </p:txBody>
      </p:sp>
      <p:sp>
        <p:nvSpPr>
          <p:cNvPr id="7" name="Rectangle 8">
            <a:extLst>
              <a:ext uri="{FF2B5EF4-FFF2-40B4-BE49-F238E27FC236}">
                <a16:creationId xmlns:a16="http://schemas.microsoft.com/office/drawing/2014/main" xmlns="" id="{CA3BA651-BFEB-49B4-8C2A-D76B7DF99BDD}"/>
              </a:ext>
            </a:extLst>
          </p:cNvPr>
          <p:cNvSpPr>
            <a:spLocks noChangeArrowheads="1"/>
          </p:cNvSpPr>
          <p:nvPr/>
        </p:nvSpPr>
        <p:spPr bwMode="auto">
          <a:xfrm>
            <a:off x="5141161" y="1261269"/>
            <a:ext cx="781050" cy="252412"/>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LISTEN</a:t>
            </a:r>
          </a:p>
        </p:txBody>
      </p:sp>
      <p:sp>
        <p:nvSpPr>
          <p:cNvPr id="8" name="Rectangle 9">
            <a:extLst>
              <a:ext uri="{FF2B5EF4-FFF2-40B4-BE49-F238E27FC236}">
                <a16:creationId xmlns:a16="http://schemas.microsoft.com/office/drawing/2014/main" xmlns="" id="{0AE2155A-0E3B-443C-8351-4576DC55FC86}"/>
              </a:ext>
            </a:extLst>
          </p:cNvPr>
          <p:cNvSpPr>
            <a:spLocks noChangeArrowheads="1"/>
          </p:cNvSpPr>
          <p:nvPr/>
        </p:nvSpPr>
        <p:spPr bwMode="auto">
          <a:xfrm>
            <a:off x="7212849" y="3777456"/>
            <a:ext cx="1250950" cy="250825"/>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CLOSE_WAIT</a:t>
            </a:r>
          </a:p>
        </p:txBody>
      </p:sp>
      <p:sp>
        <p:nvSpPr>
          <p:cNvPr id="9" name="Rectangle 10">
            <a:extLst>
              <a:ext uri="{FF2B5EF4-FFF2-40B4-BE49-F238E27FC236}">
                <a16:creationId xmlns:a16="http://schemas.microsoft.com/office/drawing/2014/main" xmlns="" id="{78E2653F-AF46-4093-AD2F-C2CC090C97C5}"/>
              </a:ext>
            </a:extLst>
          </p:cNvPr>
          <p:cNvSpPr>
            <a:spLocks noChangeArrowheads="1"/>
          </p:cNvSpPr>
          <p:nvPr/>
        </p:nvSpPr>
        <p:spPr bwMode="auto">
          <a:xfrm>
            <a:off x="2717049" y="4909344"/>
            <a:ext cx="1093787" cy="250825"/>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FIN_WAIT_1</a:t>
            </a:r>
          </a:p>
        </p:txBody>
      </p:sp>
      <p:sp>
        <p:nvSpPr>
          <p:cNvPr id="10" name="Rectangle 11">
            <a:extLst>
              <a:ext uri="{FF2B5EF4-FFF2-40B4-BE49-F238E27FC236}">
                <a16:creationId xmlns:a16="http://schemas.microsoft.com/office/drawing/2014/main" xmlns="" id="{09A4DD4E-7DAC-4B24-9BF4-E92301FF2D13}"/>
              </a:ext>
            </a:extLst>
          </p:cNvPr>
          <p:cNvSpPr>
            <a:spLocks noChangeArrowheads="1"/>
          </p:cNvSpPr>
          <p:nvPr/>
        </p:nvSpPr>
        <p:spPr bwMode="auto">
          <a:xfrm>
            <a:off x="2717049" y="2331244"/>
            <a:ext cx="1093787" cy="250825"/>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SYN_RCVD</a:t>
            </a:r>
          </a:p>
        </p:txBody>
      </p:sp>
      <p:sp>
        <p:nvSpPr>
          <p:cNvPr id="11" name="Rectangle 12">
            <a:extLst>
              <a:ext uri="{FF2B5EF4-FFF2-40B4-BE49-F238E27FC236}">
                <a16:creationId xmlns:a16="http://schemas.microsoft.com/office/drawing/2014/main" xmlns="" id="{D2D49C09-8351-4E30-87AE-53BACE250AE8}"/>
              </a:ext>
            </a:extLst>
          </p:cNvPr>
          <p:cNvSpPr>
            <a:spLocks noChangeArrowheads="1"/>
          </p:cNvSpPr>
          <p:nvPr/>
        </p:nvSpPr>
        <p:spPr bwMode="auto">
          <a:xfrm>
            <a:off x="2717049" y="6355556"/>
            <a:ext cx="1093787" cy="250825"/>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FIN_WAIT_2</a:t>
            </a:r>
          </a:p>
        </p:txBody>
      </p:sp>
      <p:sp>
        <p:nvSpPr>
          <p:cNvPr id="12" name="Rectangle 13">
            <a:extLst>
              <a:ext uri="{FF2B5EF4-FFF2-40B4-BE49-F238E27FC236}">
                <a16:creationId xmlns:a16="http://schemas.microsoft.com/office/drawing/2014/main" xmlns="" id="{542F9CC1-BC06-4CC7-9658-D30C7B08068B}"/>
              </a:ext>
            </a:extLst>
          </p:cNvPr>
          <p:cNvSpPr>
            <a:spLocks noChangeArrowheads="1"/>
          </p:cNvSpPr>
          <p:nvPr/>
        </p:nvSpPr>
        <p:spPr bwMode="auto">
          <a:xfrm>
            <a:off x="5101474" y="4909344"/>
            <a:ext cx="860425" cy="250825"/>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CLOSING</a:t>
            </a:r>
          </a:p>
        </p:txBody>
      </p:sp>
      <p:sp>
        <p:nvSpPr>
          <p:cNvPr id="13" name="Rectangle 14">
            <a:extLst>
              <a:ext uri="{FF2B5EF4-FFF2-40B4-BE49-F238E27FC236}">
                <a16:creationId xmlns:a16="http://schemas.microsoft.com/office/drawing/2014/main" xmlns="" id="{75A54782-F510-463D-9AFC-40393EADC0B2}"/>
              </a:ext>
            </a:extLst>
          </p:cNvPr>
          <p:cNvSpPr>
            <a:spLocks noChangeArrowheads="1"/>
          </p:cNvSpPr>
          <p:nvPr/>
        </p:nvSpPr>
        <p:spPr bwMode="auto">
          <a:xfrm>
            <a:off x="4983999" y="6355556"/>
            <a:ext cx="1095375" cy="250825"/>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TIME_WAIT</a:t>
            </a:r>
          </a:p>
        </p:txBody>
      </p:sp>
      <p:sp>
        <p:nvSpPr>
          <p:cNvPr id="14" name="Rectangle 15">
            <a:extLst>
              <a:ext uri="{FF2B5EF4-FFF2-40B4-BE49-F238E27FC236}">
                <a16:creationId xmlns:a16="http://schemas.microsoft.com/office/drawing/2014/main" xmlns="" id="{2BF9C39C-B905-432A-ACCD-626538609C66}"/>
              </a:ext>
            </a:extLst>
          </p:cNvPr>
          <p:cNvSpPr>
            <a:spLocks noChangeArrowheads="1"/>
          </p:cNvSpPr>
          <p:nvPr/>
        </p:nvSpPr>
        <p:spPr bwMode="auto">
          <a:xfrm>
            <a:off x="7330324" y="2331244"/>
            <a:ext cx="1016000" cy="250825"/>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SYN_SENT</a:t>
            </a:r>
          </a:p>
        </p:txBody>
      </p:sp>
      <p:sp>
        <p:nvSpPr>
          <p:cNvPr id="15" name="Rectangle 16">
            <a:extLst>
              <a:ext uri="{FF2B5EF4-FFF2-40B4-BE49-F238E27FC236}">
                <a16:creationId xmlns:a16="http://schemas.microsoft.com/office/drawing/2014/main" xmlns="" id="{B367DF2B-F784-474B-8B80-92432D4D4C38}"/>
              </a:ext>
            </a:extLst>
          </p:cNvPr>
          <p:cNvSpPr>
            <a:spLocks noChangeArrowheads="1"/>
          </p:cNvSpPr>
          <p:nvPr/>
        </p:nvSpPr>
        <p:spPr bwMode="auto">
          <a:xfrm>
            <a:off x="7290636" y="5285581"/>
            <a:ext cx="1095375" cy="252413"/>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LAST_ACK</a:t>
            </a:r>
          </a:p>
        </p:txBody>
      </p:sp>
      <p:sp>
        <p:nvSpPr>
          <p:cNvPr id="16" name="Line 17">
            <a:extLst>
              <a:ext uri="{FF2B5EF4-FFF2-40B4-BE49-F238E27FC236}">
                <a16:creationId xmlns:a16="http://schemas.microsoft.com/office/drawing/2014/main" xmlns="" id="{EAC4386E-BDD0-465A-A697-2DDF999EE264}"/>
              </a:ext>
            </a:extLst>
          </p:cNvPr>
          <p:cNvSpPr>
            <a:spLocks noChangeShapeType="1"/>
          </p:cNvSpPr>
          <p:nvPr/>
        </p:nvSpPr>
        <p:spPr bwMode="auto">
          <a:xfrm>
            <a:off x="5766636" y="507206"/>
            <a:ext cx="2071688" cy="1824038"/>
          </a:xfrm>
          <a:prstGeom prst="line">
            <a:avLst/>
          </a:prstGeom>
          <a:noFill/>
          <a:ln w="57150">
            <a:solidFill>
              <a:srgbClr val="0066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7" name="Line 18">
            <a:extLst>
              <a:ext uri="{FF2B5EF4-FFF2-40B4-BE49-F238E27FC236}">
                <a16:creationId xmlns:a16="http://schemas.microsoft.com/office/drawing/2014/main" xmlns="" id="{87F08E5A-C9A3-4788-9EE4-1DA3195DF372}"/>
              </a:ext>
            </a:extLst>
          </p:cNvPr>
          <p:cNvSpPr>
            <a:spLocks noChangeShapeType="1"/>
          </p:cNvSpPr>
          <p:nvPr/>
        </p:nvSpPr>
        <p:spPr bwMode="auto">
          <a:xfrm flipH="1">
            <a:off x="5844424" y="2582069"/>
            <a:ext cx="1603375" cy="1195387"/>
          </a:xfrm>
          <a:prstGeom prst="line">
            <a:avLst/>
          </a:prstGeom>
          <a:noFill/>
          <a:ln w="57150">
            <a:solidFill>
              <a:srgbClr val="0066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8" name="Line 19">
            <a:extLst>
              <a:ext uri="{FF2B5EF4-FFF2-40B4-BE49-F238E27FC236}">
                <a16:creationId xmlns:a16="http://schemas.microsoft.com/office/drawing/2014/main" xmlns="" id="{DDE4D777-5831-4BE6-A531-3B87F7B87A80}"/>
              </a:ext>
            </a:extLst>
          </p:cNvPr>
          <p:cNvSpPr>
            <a:spLocks noChangeShapeType="1"/>
          </p:cNvSpPr>
          <p:nvPr/>
        </p:nvSpPr>
        <p:spPr bwMode="auto">
          <a:xfrm flipH="1">
            <a:off x="3577474" y="4028281"/>
            <a:ext cx="1563687" cy="881063"/>
          </a:xfrm>
          <a:prstGeom prst="line">
            <a:avLst/>
          </a:prstGeom>
          <a:noFill/>
          <a:ln w="57150">
            <a:solidFill>
              <a:srgbClr val="0066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9" name="Line 20">
            <a:extLst>
              <a:ext uri="{FF2B5EF4-FFF2-40B4-BE49-F238E27FC236}">
                <a16:creationId xmlns:a16="http://schemas.microsoft.com/office/drawing/2014/main" xmlns="" id="{41D14638-6F55-4BA9-83EA-B681F29E64F4}"/>
              </a:ext>
            </a:extLst>
          </p:cNvPr>
          <p:cNvSpPr>
            <a:spLocks noChangeShapeType="1"/>
          </p:cNvSpPr>
          <p:nvPr/>
        </p:nvSpPr>
        <p:spPr bwMode="auto">
          <a:xfrm flipH="1">
            <a:off x="3244099" y="5160169"/>
            <a:ext cx="0" cy="1195387"/>
          </a:xfrm>
          <a:prstGeom prst="line">
            <a:avLst/>
          </a:prstGeom>
          <a:noFill/>
          <a:ln w="57150">
            <a:solidFill>
              <a:srgbClr val="0066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0" name="Line 21">
            <a:extLst>
              <a:ext uri="{FF2B5EF4-FFF2-40B4-BE49-F238E27FC236}">
                <a16:creationId xmlns:a16="http://schemas.microsoft.com/office/drawing/2014/main" xmlns="" id="{B84F0899-ABD6-4B40-A055-0F41E65D2D56}"/>
              </a:ext>
            </a:extLst>
          </p:cNvPr>
          <p:cNvSpPr>
            <a:spLocks noChangeShapeType="1"/>
          </p:cNvSpPr>
          <p:nvPr/>
        </p:nvSpPr>
        <p:spPr bwMode="auto">
          <a:xfrm>
            <a:off x="3809249" y="6480969"/>
            <a:ext cx="1179512" cy="0"/>
          </a:xfrm>
          <a:prstGeom prst="line">
            <a:avLst/>
          </a:prstGeom>
          <a:noFill/>
          <a:ln w="57150">
            <a:solidFill>
              <a:srgbClr val="0066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1" name="Line 22">
            <a:extLst>
              <a:ext uri="{FF2B5EF4-FFF2-40B4-BE49-F238E27FC236}">
                <a16:creationId xmlns:a16="http://schemas.microsoft.com/office/drawing/2014/main" xmlns="" id="{2808FF48-1421-4ED1-9D11-6AAFD5438AA2}"/>
              </a:ext>
            </a:extLst>
          </p:cNvPr>
          <p:cNvSpPr>
            <a:spLocks noChangeShapeType="1"/>
          </p:cNvSpPr>
          <p:nvPr/>
        </p:nvSpPr>
        <p:spPr bwMode="auto">
          <a:xfrm>
            <a:off x="5369761" y="516731"/>
            <a:ext cx="6350" cy="736600"/>
          </a:xfrm>
          <a:prstGeom prst="line">
            <a:avLst/>
          </a:prstGeom>
          <a:noFill/>
          <a:ln w="57150">
            <a:solidFill>
              <a:srgbClr val="333399"/>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en-US">
              <a:solidFill>
                <a:srgbClr val="000000"/>
              </a:solidFill>
              <a:latin typeface="Arial" panose="020B0604020202020204" pitchFamily="34" charset="0"/>
              <a:ea typeface="宋体" panose="02010600030101010101" pitchFamily="2" charset="-122"/>
            </a:endParaRPr>
          </a:p>
        </p:txBody>
      </p:sp>
      <p:sp>
        <p:nvSpPr>
          <p:cNvPr id="22" name="Line 23">
            <a:extLst>
              <a:ext uri="{FF2B5EF4-FFF2-40B4-BE49-F238E27FC236}">
                <a16:creationId xmlns:a16="http://schemas.microsoft.com/office/drawing/2014/main" xmlns="" id="{749D979A-CA2F-41E6-BF18-C735ADD5F5A2}"/>
              </a:ext>
            </a:extLst>
          </p:cNvPr>
          <p:cNvSpPr>
            <a:spLocks noChangeShapeType="1"/>
          </p:cNvSpPr>
          <p:nvPr/>
        </p:nvSpPr>
        <p:spPr bwMode="auto">
          <a:xfrm flipH="1">
            <a:off x="3067886" y="1324769"/>
            <a:ext cx="2073275" cy="1006475"/>
          </a:xfrm>
          <a:prstGeom prst="line">
            <a:avLst/>
          </a:prstGeom>
          <a:noFill/>
          <a:ln w="57150">
            <a:solidFill>
              <a:srgbClr val="333399"/>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en-US">
              <a:solidFill>
                <a:srgbClr val="000000"/>
              </a:solidFill>
              <a:latin typeface="Arial" panose="020B0604020202020204" pitchFamily="34" charset="0"/>
              <a:ea typeface="宋体" panose="02010600030101010101" pitchFamily="2" charset="-122"/>
            </a:endParaRPr>
          </a:p>
        </p:txBody>
      </p:sp>
      <p:sp>
        <p:nvSpPr>
          <p:cNvPr id="23" name="Line 24">
            <a:extLst>
              <a:ext uri="{FF2B5EF4-FFF2-40B4-BE49-F238E27FC236}">
                <a16:creationId xmlns:a16="http://schemas.microsoft.com/office/drawing/2014/main" xmlns="" id="{BF78DF0B-65A5-4CE0-ABBB-03759331FBFE}"/>
              </a:ext>
            </a:extLst>
          </p:cNvPr>
          <p:cNvSpPr>
            <a:spLocks noChangeShapeType="1"/>
          </p:cNvSpPr>
          <p:nvPr/>
        </p:nvSpPr>
        <p:spPr bwMode="auto">
          <a:xfrm>
            <a:off x="3498099" y="2582069"/>
            <a:ext cx="1720850" cy="1195387"/>
          </a:xfrm>
          <a:prstGeom prst="line">
            <a:avLst/>
          </a:prstGeom>
          <a:noFill/>
          <a:ln w="57150">
            <a:solidFill>
              <a:srgbClr val="333399"/>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en-US">
              <a:solidFill>
                <a:srgbClr val="000000"/>
              </a:solidFill>
              <a:latin typeface="Arial" panose="020B0604020202020204" pitchFamily="34" charset="0"/>
              <a:ea typeface="宋体" panose="02010600030101010101" pitchFamily="2" charset="-122"/>
            </a:endParaRPr>
          </a:p>
        </p:txBody>
      </p:sp>
      <p:sp>
        <p:nvSpPr>
          <p:cNvPr id="24" name="Line 25">
            <a:extLst>
              <a:ext uri="{FF2B5EF4-FFF2-40B4-BE49-F238E27FC236}">
                <a16:creationId xmlns:a16="http://schemas.microsoft.com/office/drawing/2014/main" xmlns="" id="{708EF263-0CA4-4CC2-9A76-6DD7B51E9F80}"/>
              </a:ext>
            </a:extLst>
          </p:cNvPr>
          <p:cNvSpPr>
            <a:spLocks noChangeShapeType="1"/>
          </p:cNvSpPr>
          <p:nvPr/>
        </p:nvSpPr>
        <p:spPr bwMode="auto">
          <a:xfrm>
            <a:off x="7955799" y="4028281"/>
            <a:ext cx="0" cy="1257300"/>
          </a:xfrm>
          <a:prstGeom prst="line">
            <a:avLst/>
          </a:prstGeom>
          <a:noFill/>
          <a:ln w="57150">
            <a:solidFill>
              <a:srgbClr val="333399"/>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en-US">
              <a:solidFill>
                <a:srgbClr val="000000"/>
              </a:solidFill>
              <a:latin typeface="Arial" panose="020B0604020202020204" pitchFamily="34" charset="0"/>
              <a:ea typeface="宋体" panose="02010600030101010101" pitchFamily="2" charset="-122"/>
            </a:endParaRPr>
          </a:p>
        </p:txBody>
      </p:sp>
      <p:sp>
        <p:nvSpPr>
          <p:cNvPr id="25" name="Freeform 26">
            <a:extLst>
              <a:ext uri="{FF2B5EF4-FFF2-40B4-BE49-F238E27FC236}">
                <a16:creationId xmlns:a16="http://schemas.microsoft.com/office/drawing/2014/main" xmlns="" id="{F61AEC07-F10A-45E4-A620-23301FBF9607}"/>
              </a:ext>
            </a:extLst>
          </p:cNvPr>
          <p:cNvSpPr>
            <a:spLocks/>
          </p:cNvSpPr>
          <p:nvPr/>
        </p:nvSpPr>
        <p:spPr bwMode="auto">
          <a:xfrm>
            <a:off x="8393949" y="5404644"/>
            <a:ext cx="1111250" cy="6350"/>
          </a:xfrm>
          <a:custGeom>
            <a:avLst/>
            <a:gdLst>
              <a:gd name="T0" fmla="*/ 0 w 682"/>
              <a:gd name="T1" fmla="*/ 5 h 5"/>
              <a:gd name="T2" fmla="*/ 682 w 682"/>
              <a:gd name="T3" fmla="*/ 0 h 5"/>
            </a:gdLst>
            <a:ahLst/>
            <a:cxnLst>
              <a:cxn ang="0">
                <a:pos x="T0" y="T1"/>
              </a:cxn>
              <a:cxn ang="0">
                <a:pos x="T2" y="T3"/>
              </a:cxn>
            </a:cxnLst>
            <a:rect l="0" t="0" r="r" b="b"/>
            <a:pathLst>
              <a:path w="682" h="5">
                <a:moveTo>
                  <a:pt x="0" y="5"/>
                </a:moveTo>
                <a:lnTo>
                  <a:pt x="682" y="0"/>
                </a:lnTo>
              </a:path>
            </a:pathLst>
          </a:custGeom>
          <a:noFill/>
          <a:ln w="57150" cmpd="sng">
            <a:solidFill>
              <a:srgbClr val="333399"/>
            </a:solidFill>
            <a:prstDash val="sysDot"/>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en-US">
              <a:solidFill>
                <a:srgbClr val="000000"/>
              </a:solidFill>
              <a:latin typeface="Arial" panose="020B0604020202020204" pitchFamily="34" charset="0"/>
              <a:ea typeface="宋体" panose="02010600030101010101" pitchFamily="2" charset="-122"/>
            </a:endParaRPr>
          </a:p>
        </p:txBody>
      </p:sp>
      <p:sp>
        <p:nvSpPr>
          <p:cNvPr id="26" name="Line 27">
            <a:extLst>
              <a:ext uri="{FF2B5EF4-FFF2-40B4-BE49-F238E27FC236}">
                <a16:creationId xmlns:a16="http://schemas.microsoft.com/office/drawing/2014/main" xmlns="" id="{252B17F8-FFF5-4D65-A5CA-EE865756163D}"/>
              </a:ext>
            </a:extLst>
          </p:cNvPr>
          <p:cNvSpPr>
            <a:spLocks noChangeShapeType="1"/>
          </p:cNvSpPr>
          <p:nvPr/>
        </p:nvSpPr>
        <p:spPr bwMode="auto">
          <a:xfrm>
            <a:off x="3244099" y="2582069"/>
            <a:ext cx="0" cy="2327275"/>
          </a:xfrm>
          <a:prstGeom prst="line">
            <a:avLst/>
          </a:prstGeom>
          <a:noFill/>
          <a:ln w="9525">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7" name="Line 28">
            <a:extLst>
              <a:ext uri="{FF2B5EF4-FFF2-40B4-BE49-F238E27FC236}">
                <a16:creationId xmlns:a16="http://schemas.microsoft.com/office/drawing/2014/main" xmlns="" id="{756A4B0B-8FF2-4994-8B9D-71194E3832B1}"/>
              </a:ext>
            </a:extLst>
          </p:cNvPr>
          <p:cNvSpPr>
            <a:spLocks noChangeShapeType="1"/>
          </p:cNvSpPr>
          <p:nvPr/>
        </p:nvSpPr>
        <p:spPr bwMode="auto">
          <a:xfrm>
            <a:off x="5531686" y="5160169"/>
            <a:ext cx="0" cy="1195387"/>
          </a:xfrm>
          <a:prstGeom prst="line">
            <a:avLst/>
          </a:prstGeom>
          <a:noFill/>
          <a:ln w="9525">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8" name="Line 29">
            <a:extLst>
              <a:ext uri="{FF2B5EF4-FFF2-40B4-BE49-F238E27FC236}">
                <a16:creationId xmlns:a16="http://schemas.microsoft.com/office/drawing/2014/main" xmlns="" id="{F0B4EBB1-6D6B-440D-AC62-2490A2B9D665}"/>
              </a:ext>
            </a:extLst>
          </p:cNvPr>
          <p:cNvSpPr>
            <a:spLocks noChangeShapeType="1"/>
          </p:cNvSpPr>
          <p:nvPr/>
        </p:nvSpPr>
        <p:spPr bwMode="auto">
          <a:xfrm rot="16200000">
            <a:off x="4452980" y="4391025"/>
            <a:ext cx="1587" cy="1285875"/>
          </a:xfrm>
          <a:prstGeom prst="line">
            <a:avLst/>
          </a:prstGeom>
          <a:noFill/>
          <a:ln w="9525">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9" name="Freeform 30">
            <a:extLst>
              <a:ext uri="{FF2B5EF4-FFF2-40B4-BE49-F238E27FC236}">
                <a16:creationId xmlns:a16="http://schemas.microsoft.com/office/drawing/2014/main" xmlns="" id="{21BEEDA2-17D9-4E3C-B017-CEB705AD7D28}"/>
              </a:ext>
            </a:extLst>
          </p:cNvPr>
          <p:cNvSpPr>
            <a:spLocks/>
          </p:cNvSpPr>
          <p:nvPr/>
        </p:nvSpPr>
        <p:spPr bwMode="auto">
          <a:xfrm>
            <a:off x="8339974" y="2461419"/>
            <a:ext cx="1147762" cy="1587"/>
          </a:xfrm>
          <a:custGeom>
            <a:avLst/>
            <a:gdLst>
              <a:gd name="T0" fmla="*/ 0 w 704"/>
              <a:gd name="T1" fmla="*/ 1 h 1"/>
              <a:gd name="T2" fmla="*/ 704 w 704"/>
              <a:gd name="T3" fmla="*/ 0 h 1"/>
            </a:gdLst>
            <a:ahLst/>
            <a:cxnLst>
              <a:cxn ang="0">
                <a:pos x="T0" y="T1"/>
              </a:cxn>
              <a:cxn ang="0">
                <a:pos x="T2" y="T3"/>
              </a:cxn>
            </a:cxnLst>
            <a:rect l="0" t="0" r="r" b="b"/>
            <a:pathLst>
              <a:path w="704" h="1">
                <a:moveTo>
                  <a:pt x="0" y="1"/>
                </a:moveTo>
                <a:lnTo>
                  <a:pt x="704" y="0"/>
                </a:lnTo>
              </a:path>
            </a:pathLst>
          </a:custGeom>
          <a:noFill/>
          <a:ln w="9525">
            <a:solidFill>
              <a:srgbClr val="000000"/>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0" name="Line 31">
            <a:extLst>
              <a:ext uri="{FF2B5EF4-FFF2-40B4-BE49-F238E27FC236}">
                <a16:creationId xmlns:a16="http://schemas.microsoft.com/office/drawing/2014/main" xmlns="" id="{0F7B0A85-B300-4777-B936-9320AD42E5CF}"/>
              </a:ext>
            </a:extLst>
          </p:cNvPr>
          <p:cNvSpPr>
            <a:spLocks noChangeShapeType="1"/>
          </p:cNvSpPr>
          <p:nvPr/>
        </p:nvSpPr>
        <p:spPr bwMode="auto">
          <a:xfrm rot="5400000" flipH="1">
            <a:off x="5590424" y="670719"/>
            <a:ext cx="0" cy="3575050"/>
          </a:xfrm>
          <a:prstGeom prst="line">
            <a:avLst/>
          </a:prstGeom>
          <a:noFill/>
          <a:ln w="9525">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1" name="Line 32">
            <a:extLst>
              <a:ext uri="{FF2B5EF4-FFF2-40B4-BE49-F238E27FC236}">
                <a16:creationId xmlns:a16="http://schemas.microsoft.com/office/drawing/2014/main" xmlns="" id="{6D4BC721-5E0D-456B-945D-917442A942CE}"/>
              </a:ext>
            </a:extLst>
          </p:cNvPr>
          <p:cNvSpPr>
            <a:spLocks noChangeShapeType="1"/>
          </p:cNvSpPr>
          <p:nvPr/>
        </p:nvSpPr>
        <p:spPr bwMode="auto">
          <a:xfrm rot="16200000">
            <a:off x="3791786" y="977106"/>
            <a:ext cx="876300" cy="1822450"/>
          </a:xfrm>
          <a:prstGeom prst="line">
            <a:avLst/>
          </a:prstGeom>
          <a:noFill/>
          <a:ln w="9525">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2" name="Line 33">
            <a:extLst>
              <a:ext uri="{FF2B5EF4-FFF2-40B4-BE49-F238E27FC236}">
                <a16:creationId xmlns:a16="http://schemas.microsoft.com/office/drawing/2014/main" xmlns="" id="{8DB63432-8B70-4E76-B4F3-FC0A727DFC9A}"/>
              </a:ext>
            </a:extLst>
          </p:cNvPr>
          <p:cNvSpPr>
            <a:spLocks noChangeShapeType="1"/>
          </p:cNvSpPr>
          <p:nvPr/>
        </p:nvSpPr>
        <p:spPr bwMode="auto">
          <a:xfrm>
            <a:off x="3577474" y="5160169"/>
            <a:ext cx="1563687" cy="1195387"/>
          </a:xfrm>
          <a:prstGeom prst="line">
            <a:avLst/>
          </a:prstGeom>
          <a:noFill/>
          <a:ln w="9525">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3" name="Freeform 34">
            <a:extLst>
              <a:ext uri="{FF2B5EF4-FFF2-40B4-BE49-F238E27FC236}">
                <a16:creationId xmlns:a16="http://schemas.microsoft.com/office/drawing/2014/main" xmlns="" id="{44726DB0-9C83-4A5A-85F0-04A80AF5E645}"/>
              </a:ext>
            </a:extLst>
          </p:cNvPr>
          <p:cNvSpPr>
            <a:spLocks/>
          </p:cNvSpPr>
          <p:nvPr/>
        </p:nvSpPr>
        <p:spPr bwMode="auto">
          <a:xfrm>
            <a:off x="5922211" y="1386681"/>
            <a:ext cx="1538288" cy="933450"/>
          </a:xfrm>
          <a:custGeom>
            <a:avLst/>
            <a:gdLst>
              <a:gd name="T0" fmla="*/ 0 w 944"/>
              <a:gd name="T1" fmla="*/ 0 h 712"/>
              <a:gd name="T2" fmla="*/ 944 w 944"/>
              <a:gd name="T3" fmla="*/ 712 h 712"/>
            </a:gdLst>
            <a:ahLst/>
            <a:cxnLst>
              <a:cxn ang="0">
                <a:pos x="T0" y="T1"/>
              </a:cxn>
              <a:cxn ang="0">
                <a:pos x="T2" y="T3"/>
              </a:cxn>
            </a:cxnLst>
            <a:rect l="0" t="0" r="r" b="b"/>
            <a:pathLst>
              <a:path w="944" h="712">
                <a:moveTo>
                  <a:pt x="0" y="0"/>
                </a:moveTo>
                <a:lnTo>
                  <a:pt x="944" y="712"/>
                </a:lnTo>
              </a:path>
            </a:pathLst>
          </a:custGeom>
          <a:noFill/>
          <a:ln w="9525">
            <a:solidFill>
              <a:srgbClr val="000000"/>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4" name="Text Box 35">
            <a:extLst>
              <a:ext uri="{FF2B5EF4-FFF2-40B4-BE49-F238E27FC236}">
                <a16:creationId xmlns:a16="http://schemas.microsoft.com/office/drawing/2014/main" xmlns="" id="{C20BF027-DE9B-4B58-B1F0-6F81E5B8C625}"/>
              </a:ext>
            </a:extLst>
          </p:cNvPr>
          <p:cNvSpPr txBox="1">
            <a:spLocks noChangeArrowheads="1"/>
          </p:cNvSpPr>
          <p:nvPr/>
        </p:nvSpPr>
        <p:spPr bwMode="auto">
          <a:xfrm>
            <a:off x="7427161" y="2572544"/>
            <a:ext cx="895350"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主动打开</a:t>
            </a:r>
          </a:p>
        </p:txBody>
      </p:sp>
      <p:sp>
        <p:nvSpPr>
          <p:cNvPr id="35" name="Text Box 36">
            <a:extLst>
              <a:ext uri="{FF2B5EF4-FFF2-40B4-BE49-F238E27FC236}">
                <a16:creationId xmlns:a16="http://schemas.microsoft.com/office/drawing/2014/main" xmlns="" id="{CB814CF5-6A7C-485E-92C7-454A0CF9992A}"/>
              </a:ext>
            </a:extLst>
          </p:cNvPr>
          <p:cNvSpPr txBox="1">
            <a:spLocks noChangeArrowheads="1"/>
          </p:cNvSpPr>
          <p:nvPr/>
        </p:nvSpPr>
        <p:spPr bwMode="auto">
          <a:xfrm>
            <a:off x="5103061" y="1513681"/>
            <a:ext cx="895350"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被动打开</a:t>
            </a:r>
          </a:p>
        </p:txBody>
      </p:sp>
      <p:sp>
        <p:nvSpPr>
          <p:cNvPr id="36" name="Text Box 37">
            <a:extLst>
              <a:ext uri="{FF2B5EF4-FFF2-40B4-BE49-F238E27FC236}">
                <a16:creationId xmlns:a16="http://schemas.microsoft.com/office/drawing/2014/main" xmlns="" id="{CD4ECF4F-EEB4-492A-A953-4499BFD50298}"/>
              </a:ext>
            </a:extLst>
          </p:cNvPr>
          <p:cNvSpPr txBox="1">
            <a:spLocks noChangeArrowheads="1"/>
          </p:cNvSpPr>
          <p:nvPr/>
        </p:nvSpPr>
        <p:spPr bwMode="auto">
          <a:xfrm>
            <a:off x="7330324" y="3377406"/>
            <a:ext cx="895350"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被动关闭</a:t>
            </a:r>
          </a:p>
        </p:txBody>
      </p:sp>
      <p:sp>
        <p:nvSpPr>
          <p:cNvPr id="37" name="Text Box 38">
            <a:extLst>
              <a:ext uri="{FF2B5EF4-FFF2-40B4-BE49-F238E27FC236}">
                <a16:creationId xmlns:a16="http://schemas.microsoft.com/office/drawing/2014/main" xmlns="" id="{6FEDE2C5-9E0A-4B2C-80E1-23521C1BE4A4}"/>
              </a:ext>
            </a:extLst>
          </p:cNvPr>
          <p:cNvSpPr txBox="1">
            <a:spLocks noChangeArrowheads="1"/>
          </p:cNvSpPr>
          <p:nvPr/>
        </p:nvSpPr>
        <p:spPr bwMode="auto">
          <a:xfrm>
            <a:off x="5004636" y="4279106"/>
            <a:ext cx="895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主动关闭</a:t>
            </a:r>
          </a:p>
        </p:txBody>
      </p:sp>
      <p:sp>
        <p:nvSpPr>
          <p:cNvPr id="38" name="Text Box 40">
            <a:extLst>
              <a:ext uri="{FF2B5EF4-FFF2-40B4-BE49-F238E27FC236}">
                <a16:creationId xmlns:a16="http://schemas.microsoft.com/office/drawing/2014/main" xmlns="" id="{A505C5B2-E682-413C-B72C-3DCFB253FBB9}"/>
              </a:ext>
            </a:extLst>
          </p:cNvPr>
          <p:cNvSpPr txBox="1">
            <a:spLocks noChangeArrowheads="1"/>
          </p:cNvSpPr>
          <p:nvPr/>
        </p:nvSpPr>
        <p:spPr bwMode="auto">
          <a:xfrm>
            <a:off x="4434724" y="610394"/>
            <a:ext cx="895350"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被动打开</a:t>
            </a:r>
          </a:p>
        </p:txBody>
      </p:sp>
      <p:sp>
        <p:nvSpPr>
          <p:cNvPr id="39" name="Text Box 41">
            <a:extLst>
              <a:ext uri="{FF2B5EF4-FFF2-40B4-BE49-F238E27FC236}">
                <a16:creationId xmlns:a16="http://schemas.microsoft.com/office/drawing/2014/main" xmlns="" id="{1FD6718E-2728-4BE4-AA25-47364B7EE145}"/>
              </a:ext>
            </a:extLst>
          </p:cNvPr>
          <p:cNvSpPr txBox="1">
            <a:spLocks noChangeArrowheads="1"/>
          </p:cNvSpPr>
          <p:nvPr/>
        </p:nvSpPr>
        <p:spPr bwMode="auto">
          <a:xfrm>
            <a:off x="6465136" y="735806"/>
            <a:ext cx="10287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主动打开</a:t>
            </a:r>
          </a:p>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  发送 </a:t>
            </a:r>
            <a:r>
              <a:rPr kumimoji="1" lang="en-US" altLang="zh-CN" sz="1400">
                <a:solidFill>
                  <a:srgbClr val="000000"/>
                </a:solidFill>
                <a:latin typeface="Times New Roman" panose="02020603050405020304" pitchFamily="18" charset="0"/>
                <a:ea typeface="宋体" panose="02010600030101010101" pitchFamily="2" charset="-122"/>
              </a:rPr>
              <a:t>SYN</a:t>
            </a:r>
          </a:p>
        </p:txBody>
      </p:sp>
      <p:sp>
        <p:nvSpPr>
          <p:cNvPr id="40" name="Text Box 42">
            <a:extLst>
              <a:ext uri="{FF2B5EF4-FFF2-40B4-BE49-F238E27FC236}">
                <a16:creationId xmlns:a16="http://schemas.microsoft.com/office/drawing/2014/main" xmlns="" id="{E7C36DB6-3C28-4BB5-AAF6-E08515C0408B}"/>
              </a:ext>
            </a:extLst>
          </p:cNvPr>
          <p:cNvSpPr txBox="1">
            <a:spLocks noChangeArrowheads="1"/>
          </p:cNvSpPr>
          <p:nvPr/>
        </p:nvSpPr>
        <p:spPr bwMode="auto">
          <a:xfrm>
            <a:off x="5141161" y="2456656"/>
            <a:ext cx="895350"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同时打开</a:t>
            </a:r>
          </a:p>
        </p:txBody>
      </p:sp>
      <p:sp>
        <p:nvSpPr>
          <p:cNvPr id="41" name="Text Box 43">
            <a:extLst>
              <a:ext uri="{FF2B5EF4-FFF2-40B4-BE49-F238E27FC236}">
                <a16:creationId xmlns:a16="http://schemas.microsoft.com/office/drawing/2014/main" xmlns="" id="{5B5817B3-1B22-455D-BC2E-DF0584C1E08E}"/>
              </a:ext>
            </a:extLst>
          </p:cNvPr>
          <p:cNvSpPr txBox="1">
            <a:spLocks noChangeArrowheads="1"/>
          </p:cNvSpPr>
          <p:nvPr/>
        </p:nvSpPr>
        <p:spPr bwMode="auto">
          <a:xfrm>
            <a:off x="4426786" y="2218531"/>
            <a:ext cx="2338388"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收到 </a:t>
            </a:r>
            <a:r>
              <a:rPr kumimoji="1" lang="en-US" altLang="zh-CN" sz="1400">
                <a:solidFill>
                  <a:srgbClr val="000000"/>
                </a:solidFill>
                <a:latin typeface="Times New Roman" panose="02020603050405020304" pitchFamily="18" charset="0"/>
                <a:ea typeface="宋体" panose="02010600030101010101" pitchFamily="2" charset="-122"/>
              </a:rPr>
              <a:t>SYN</a:t>
            </a:r>
            <a:r>
              <a:rPr kumimoji="1" lang="zh-CN" altLang="en-US" sz="1400">
                <a:solidFill>
                  <a:srgbClr val="000000"/>
                </a:solidFill>
                <a:latin typeface="Times New Roman" panose="02020603050405020304" pitchFamily="18" charset="0"/>
                <a:ea typeface="宋体" panose="02010600030101010101" pitchFamily="2" charset="-122"/>
              </a:rPr>
              <a:t>，发送 </a:t>
            </a:r>
            <a:r>
              <a:rPr kumimoji="1" lang="en-US" altLang="zh-CN" sz="1400">
                <a:solidFill>
                  <a:srgbClr val="000000"/>
                </a:solidFill>
                <a:latin typeface="Times New Roman" panose="02020603050405020304" pitchFamily="18" charset="0"/>
                <a:ea typeface="宋体" panose="02010600030101010101" pitchFamily="2" charset="-122"/>
              </a:rPr>
              <a:t>SYN, ACK</a:t>
            </a:r>
          </a:p>
        </p:txBody>
      </p:sp>
      <p:sp>
        <p:nvSpPr>
          <p:cNvPr id="42" name="Text Box 44">
            <a:extLst>
              <a:ext uri="{FF2B5EF4-FFF2-40B4-BE49-F238E27FC236}">
                <a16:creationId xmlns:a16="http://schemas.microsoft.com/office/drawing/2014/main" xmlns="" id="{B020448D-3677-4A1B-B25C-05CB0B52C738}"/>
              </a:ext>
            </a:extLst>
          </p:cNvPr>
          <p:cNvSpPr txBox="1">
            <a:spLocks noChangeArrowheads="1"/>
          </p:cNvSpPr>
          <p:nvPr/>
        </p:nvSpPr>
        <p:spPr bwMode="auto">
          <a:xfrm>
            <a:off x="3941011" y="2688431"/>
            <a:ext cx="960438"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收到 </a:t>
            </a:r>
            <a:r>
              <a:rPr kumimoji="1" lang="en-US" altLang="zh-CN" sz="1400">
                <a:solidFill>
                  <a:srgbClr val="000000"/>
                </a:solidFill>
                <a:latin typeface="Times New Roman" panose="02020603050405020304" pitchFamily="18" charset="0"/>
                <a:ea typeface="宋体" panose="02010600030101010101" pitchFamily="2" charset="-122"/>
              </a:rPr>
              <a:t>ACK</a:t>
            </a:r>
          </a:p>
        </p:txBody>
      </p:sp>
      <p:sp>
        <p:nvSpPr>
          <p:cNvPr id="43" name="Text Box 45">
            <a:extLst>
              <a:ext uri="{FF2B5EF4-FFF2-40B4-BE49-F238E27FC236}">
                <a16:creationId xmlns:a16="http://schemas.microsoft.com/office/drawing/2014/main" xmlns="" id="{E74F8E69-9EB4-4146-8262-8615E54292CB}"/>
              </a:ext>
            </a:extLst>
          </p:cNvPr>
          <p:cNvSpPr txBox="1">
            <a:spLocks noChangeArrowheads="1"/>
          </p:cNvSpPr>
          <p:nvPr/>
        </p:nvSpPr>
        <p:spPr bwMode="auto">
          <a:xfrm>
            <a:off x="5025274" y="3356769"/>
            <a:ext cx="895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数据传送</a:t>
            </a:r>
          </a:p>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    阶段</a:t>
            </a:r>
          </a:p>
        </p:txBody>
      </p:sp>
      <p:sp>
        <p:nvSpPr>
          <p:cNvPr id="44" name="Text Box 46">
            <a:extLst>
              <a:ext uri="{FF2B5EF4-FFF2-40B4-BE49-F238E27FC236}">
                <a16:creationId xmlns:a16="http://schemas.microsoft.com/office/drawing/2014/main" xmlns="" id="{DF9CEAB3-1C32-47B9-9D49-FBE1316C4FF9}"/>
              </a:ext>
            </a:extLst>
          </p:cNvPr>
          <p:cNvSpPr txBox="1">
            <a:spLocks noChangeArrowheads="1"/>
          </p:cNvSpPr>
          <p:nvPr/>
        </p:nvSpPr>
        <p:spPr bwMode="auto">
          <a:xfrm>
            <a:off x="7073149" y="4333081"/>
            <a:ext cx="8699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400">
                <a:solidFill>
                  <a:srgbClr val="000000"/>
                </a:solidFill>
                <a:latin typeface="Times New Roman" panose="02020603050405020304" pitchFamily="18" charset="0"/>
                <a:ea typeface="宋体" panose="02010600030101010101" pitchFamily="2" charset="-122"/>
              </a:rPr>
              <a:t>   </a:t>
            </a:r>
            <a:r>
              <a:rPr kumimoji="1" lang="zh-CN" altLang="en-US" sz="1400">
                <a:solidFill>
                  <a:srgbClr val="000000"/>
                </a:solidFill>
                <a:latin typeface="Times New Roman" panose="02020603050405020304" pitchFamily="18" charset="0"/>
                <a:ea typeface="宋体" panose="02010600030101010101" pitchFamily="2" charset="-122"/>
              </a:rPr>
              <a:t>关闭</a:t>
            </a:r>
          </a:p>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发送 </a:t>
            </a:r>
            <a:r>
              <a:rPr kumimoji="1" lang="en-US" altLang="zh-CN" sz="1400">
                <a:solidFill>
                  <a:srgbClr val="000000"/>
                </a:solidFill>
                <a:latin typeface="Times New Roman" panose="02020603050405020304" pitchFamily="18" charset="0"/>
                <a:ea typeface="宋体" panose="02010600030101010101" pitchFamily="2" charset="-122"/>
              </a:rPr>
              <a:t>FIN</a:t>
            </a:r>
          </a:p>
        </p:txBody>
      </p:sp>
      <p:sp>
        <p:nvSpPr>
          <p:cNvPr id="45" name="Text Box 47">
            <a:extLst>
              <a:ext uri="{FF2B5EF4-FFF2-40B4-BE49-F238E27FC236}">
                <a16:creationId xmlns:a16="http://schemas.microsoft.com/office/drawing/2014/main" xmlns="" id="{15772CAF-71C2-48A9-B8E0-5585BE39724A}"/>
              </a:ext>
            </a:extLst>
          </p:cNvPr>
          <p:cNvSpPr txBox="1">
            <a:spLocks noChangeArrowheads="1"/>
          </p:cNvSpPr>
          <p:nvPr/>
        </p:nvSpPr>
        <p:spPr bwMode="auto">
          <a:xfrm>
            <a:off x="3621924" y="3952081"/>
            <a:ext cx="8699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400">
                <a:solidFill>
                  <a:srgbClr val="000000"/>
                </a:solidFill>
                <a:latin typeface="Times New Roman" panose="02020603050405020304" pitchFamily="18" charset="0"/>
                <a:ea typeface="宋体" panose="02010600030101010101" pitchFamily="2" charset="-122"/>
              </a:rPr>
              <a:t>   </a:t>
            </a:r>
            <a:r>
              <a:rPr kumimoji="1" lang="zh-CN" altLang="en-US" sz="1400">
                <a:solidFill>
                  <a:srgbClr val="000000"/>
                </a:solidFill>
                <a:latin typeface="Times New Roman" panose="02020603050405020304" pitchFamily="18" charset="0"/>
                <a:ea typeface="宋体" panose="02010600030101010101" pitchFamily="2" charset="-122"/>
              </a:rPr>
              <a:t>关闭</a:t>
            </a:r>
          </a:p>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发送 </a:t>
            </a:r>
            <a:r>
              <a:rPr kumimoji="1" lang="en-US" altLang="zh-CN" sz="1400">
                <a:solidFill>
                  <a:srgbClr val="000000"/>
                </a:solidFill>
                <a:latin typeface="Times New Roman" panose="02020603050405020304" pitchFamily="18" charset="0"/>
                <a:ea typeface="宋体" panose="02010600030101010101" pitchFamily="2" charset="-122"/>
              </a:rPr>
              <a:t>FIN</a:t>
            </a:r>
          </a:p>
        </p:txBody>
      </p:sp>
      <p:sp>
        <p:nvSpPr>
          <p:cNvPr id="46" name="Text Box 48">
            <a:extLst>
              <a:ext uri="{FF2B5EF4-FFF2-40B4-BE49-F238E27FC236}">
                <a16:creationId xmlns:a16="http://schemas.microsoft.com/office/drawing/2014/main" xmlns="" id="{755D13E2-5D01-4506-A7A6-1ABA2403F1D2}"/>
              </a:ext>
            </a:extLst>
          </p:cNvPr>
          <p:cNvSpPr txBox="1">
            <a:spLocks noChangeArrowheads="1"/>
          </p:cNvSpPr>
          <p:nvPr/>
        </p:nvSpPr>
        <p:spPr bwMode="auto">
          <a:xfrm>
            <a:off x="3199649" y="3447256"/>
            <a:ext cx="869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400">
                <a:solidFill>
                  <a:srgbClr val="000000"/>
                </a:solidFill>
                <a:latin typeface="Times New Roman" panose="02020603050405020304" pitchFamily="18" charset="0"/>
                <a:ea typeface="宋体" panose="02010600030101010101" pitchFamily="2" charset="-122"/>
              </a:rPr>
              <a:t>   </a:t>
            </a:r>
            <a:r>
              <a:rPr kumimoji="1" lang="zh-CN" altLang="en-US" sz="1400">
                <a:solidFill>
                  <a:srgbClr val="000000"/>
                </a:solidFill>
                <a:latin typeface="Times New Roman" panose="02020603050405020304" pitchFamily="18" charset="0"/>
                <a:ea typeface="宋体" panose="02010600030101010101" pitchFamily="2" charset="-122"/>
              </a:rPr>
              <a:t>关闭</a:t>
            </a:r>
          </a:p>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发送 </a:t>
            </a:r>
            <a:r>
              <a:rPr kumimoji="1" lang="en-US" altLang="zh-CN" sz="1400">
                <a:solidFill>
                  <a:srgbClr val="000000"/>
                </a:solidFill>
                <a:latin typeface="Times New Roman" panose="02020603050405020304" pitchFamily="18" charset="0"/>
                <a:ea typeface="宋体" panose="02010600030101010101" pitchFamily="2" charset="-122"/>
              </a:rPr>
              <a:t>FIN</a:t>
            </a:r>
          </a:p>
        </p:txBody>
      </p:sp>
      <p:sp>
        <p:nvSpPr>
          <p:cNvPr id="47" name="Text Box 49">
            <a:extLst>
              <a:ext uri="{FF2B5EF4-FFF2-40B4-BE49-F238E27FC236}">
                <a16:creationId xmlns:a16="http://schemas.microsoft.com/office/drawing/2014/main" xmlns="" id="{0E9BFA3D-B637-4FFE-ADFB-46509147EC0A}"/>
              </a:ext>
            </a:extLst>
          </p:cNvPr>
          <p:cNvSpPr txBox="1">
            <a:spLocks noChangeArrowheads="1"/>
          </p:cNvSpPr>
          <p:nvPr/>
        </p:nvSpPr>
        <p:spPr bwMode="auto">
          <a:xfrm>
            <a:off x="4201361" y="1805781"/>
            <a:ext cx="9096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收到 </a:t>
            </a:r>
            <a:r>
              <a:rPr kumimoji="1" lang="en-US" altLang="zh-CN" sz="1400">
                <a:solidFill>
                  <a:srgbClr val="000000"/>
                </a:solidFill>
                <a:latin typeface="Times New Roman" panose="02020603050405020304" pitchFamily="18" charset="0"/>
                <a:ea typeface="宋体" panose="02010600030101010101" pitchFamily="2" charset="-122"/>
              </a:rPr>
              <a:t>RST</a:t>
            </a:r>
          </a:p>
        </p:txBody>
      </p:sp>
      <p:sp>
        <p:nvSpPr>
          <p:cNvPr id="48" name="Text Box 50">
            <a:extLst>
              <a:ext uri="{FF2B5EF4-FFF2-40B4-BE49-F238E27FC236}">
                <a16:creationId xmlns:a16="http://schemas.microsoft.com/office/drawing/2014/main" xmlns="" id="{5278177A-A1D3-4241-BF8B-CF440F36D384}"/>
              </a:ext>
            </a:extLst>
          </p:cNvPr>
          <p:cNvSpPr txBox="1">
            <a:spLocks noChangeArrowheads="1"/>
          </p:cNvSpPr>
          <p:nvPr/>
        </p:nvSpPr>
        <p:spPr bwMode="auto">
          <a:xfrm>
            <a:off x="2983749" y="1261269"/>
            <a:ext cx="140493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400">
                <a:solidFill>
                  <a:srgbClr val="000000"/>
                </a:solidFill>
                <a:latin typeface="Times New Roman" panose="02020603050405020304" pitchFamily="18" charset="0"/>
                <a:ea typeface="宋体" panose="02010600030101010101" pitchFamily="2" charset="-122"/>
              </a:rPr>
              <a:t>         </a:t>
            </a:r>
            <a:r>
              <a:rPr kumimoji="1" lang="zh-CN" altLang="en-US" sz="1400">
                <a:solidFill>
                  <a:srgbClr val="000000"/>
                </a:solidFill>
                <a:latin typeface="Times New Roman" panose="02020603050405020304" pitchFamily="18" charset="0"/>
                <a:ea typeface="宋体" panose="02010600030101010101" pitchFamily="2" charset="-122"/>
              </a:rPr>
              <a:t>收到 </a:t>
            </a:r>
            <a:r>
              <a:rPr kumimoji="1" lang="en-US" altLang="zh-CN" sz="1400">
                <a:solidFill>
                  <a:srgbClr val="000000"/>
                </a:solidFill>
                <a:latin typeface="Times New Roman" panose="02020603050405020304" pitchFamily="18" charset="0"/>
                <a:ea typeface="宋体" panose="02010600030101010101" pitchFamily="2" charset="-122"/>
              </a:rPr>
              <a:t>SYN</a:t>
            </a:r>
          </a:p>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发送 </a:t>
            </a:r>
            <a:r>
              <a:rPr kumimoji="1" lang="en-US" altLang="zh-CN" sz="1400">
                <a:solidFill>
                  <a:srgbClr val="000000"/>
                </a:solidFill>
                <a:latin typeface="Times New Roman" panose="02020603050405020304" pitchFamily="18" charset="0"/>
                <a:ea typeface="宋体" panose="02010600030101010101" pitchFamily="2" charset="-122"/>
              </a:rPr>
              <a:t>SYN, ACK</a:t>
            </a:r>
          </a:p>
        </p:txBody>
      </p:sp>
      <p:sp>
        <p:nvSpPr>
          <p:cNvPr id="49" name="Text Box 51">
            <a:extLst>
              <a:ext uri="{FF2B5EF4-FFF2-40B4-BE49-F238E27FC236}">
                <a16:creationId xmlns:a16="http://schemas.microsoft.com/office/drawing/2014/main" xmlns="" id="{487DF0E8-396E-4E65-9F75-7482C7E52770}"/>
              </a:ext>
            </a:extLst>
          </p:cNvPr>
          <p:cNvSpPr txBox="1">
            <a:spLocks noChangeArrowheads="1"/>
          </p:cNvSpPr>
          <p:nvPr/>
        </p:nvSpPr>
        <p:spPr bwMode="auto">
          <a:xfrm>
            <a:off x="8476499" y="1934369"/>
            <a:ext cx="7175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400">
                <a:solidFill>
                  <a:srgbClr val="000000"/>
                </a:solidFill>
                <a:latin typeface="Times New Roman" panose="02020603050405020304" pitchFamily="18" charset="0"/>
                <a:ea typeface="宋体" panose="02010600030101010101" pitchFamily="2" charset="-122"/>
              </a:rPr>
              <a:t>  </a:t>
            </a:r>
            <a:r>
              <a:rPr kumimoji="1" lang="zh-CN" altLang="en-US" sz="1400">
                <a:solidFill>
                  <a:srgbClr val="000000"/>
                </a:solidFill>
                <a:latin typeface="Times New Roman" panose="02020603050405020304" pitchFamily="18" charset="0"/>
                <a:ea typeface="宋体" panose="02010600030101010101" pitchFamily="2" charset="-122"/>
              </a:rPr>
              <a:t>关闭</a:t>
            </a:r>
          </a:p>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或超时</a:t>
            </a:r>
          </a:p>
        </p:txBody>
      </p:sp>
      <p:sp>
        <p:nvSpPr>
          <p:cNvPr id="50" name="Text Box 52">
            <a:extLst>
              <a:ext uri="{FF2B5EF4-FFF2-40B4-BE49-F238E27FC236}">
                <a16:creationId xmlns:a16="http://schemas.microsoft.com/office/drawing/2014/main" xmlns="" id="{6C499760-F3D2-43E9-94D5-77D6C45772D1}"/>
              </a:ext>
            </a:extLst>
          </p:cNvPr>
          <p:cNvSpPr txBox="1">
            <a:spLocks noChangeArrowheads="1"/>
          </p:cNvSpPr>
          <p:nvPr/>
        </p:nvSpPr>
        <p:spPr bwMode="auto">
          <a:xfrm>
            <a:off x="8500311" y="5031581"/>
            <a:ext cx="960438"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收到 </a:t>
            </a:r>
            <a:r>
              <a:rPr kumimoji="1" lang="en-US" altLang="zh-CN" sz="1400">
                <a:solidFill>
                  <a:srgbClr val="000000"/>
                </a:solidFill>
                <a:latin typeface="Times New Roman" panose="02020603050405020304" pitchFamily="18" charset="0"/>
                <a:ea typeface="宋体" panose="02010600030101010101" pitchFamily="2" charset="-122"/>
              </a:rPr>
              <a:t>ACK</a:t>
            </a:r>
          </a:p>
        </p:txBody>
      </p:sp>
      <p:sp>
        <p:nvSpPr>
          <p:cNvPr id="51" name="Text Box 53">
            <a:extLst>
              <a:ext uri="{FF2B5EF4-FFF2-40B4-BE49-F238E27FC236}">
                <a16:creationId xmlns:a16="http://schemas.microsoft.com/office/drawing/2014/main" xmlns="" id="{AA0DEE5D-DB9B-404D-9343-B5E1E9709C57}"/>
              </a:ext>
            </a:extLst>
          </p:cNvPr>
          <p:cNvSpPr txBox="1">
            <a:spLocks noChangeArrowheads="1"/>
          </p:cNvSpPr>
          <p:nvPr/>
        </p:nvSpPr>
        <p:spPr bwMode="auto">
          <a:xfrm>
            <a:off x="6742949" y="2864644"/>
            <a:ext cx="162718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400">
                <a:solidFill>
                  <a:srgbClr val="000000"/>
                </a:solidFill>
                <a:latin typeface="Times New Roman" panose="02020603050405020304" pitchFamily="18" charset="0"/>
                <a:ea typeface="宋体" panose="02010600030101010101" pitchFamily="2" charset="-122"/>
              </a:rPr>
              <a:t>     </a:t>
            </a:r>
            <a:r>
              <a:rPr kumimoji="1" lang="zh-CN" altLang="en-US" sz="1400">
                <a:solidFill>
                  <a:srgbClr val="000000"/>
                </a:solidFill>
                <a:latin typeface="Times New Roman" panose="02020603050405020304" pitchFamily="18" charset="0"/>
                <a:ea typeface="宋体" panose="02010600030101010101" pitchFamily="2" charset="-122"/>
              </a:rPr>
              <a:t>收到 </a:t>
            </a:r>
            <a:r>
              <a:rPr kumimoji="1" lang="en-US" altLang="zh-CN" sz="1400">
                <a:solidFill>
                  <a:srgbClr val="000000"/>
                </a:solidFill>
                <a:latin typeface="Times New Roman" panose="02020603050405020304" pitchFamily="18" charset="0"/>
                <a:ea typeface="宋体" panose="02010600030101010101" pitchFamily="2" charset="-122"/>
              </a:rPr>
              <a:t>SYN, ACK</a:t>
            </a:r>
          </a:p>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发送 </a:t>
            </a:r>
            <a:r>
              <a:rPr kumimoji="1" lang="en-US" altLang="zh-CN" sz="1400">
                <a:solidFill>
                  <a:srgbClr val="000000"/>
                </a:solidFill>
                <a:latin typeface="Times New Roman" panose="02020603050405020304" pitchFamily="18" charset="0"/>
                <a:ea typeface="宋体" panose="02010600030101010101" pitchFamily="2" charset="-122"/>
              </a:rPr>
              <a:t>ACK</a:t>
            </a:r>
          </a:p>
        </p:txBody>
      </p:sp>
      <p:sp>
        <p:nvSpPr>
          <p:cNvPr id="52" name="Text Box 54">
            <a:extLst>
              <a:ext uri="{FF2B5EF4-FFF2-40B4-BE49-F238E27FC236}">
                <a16:creationId xmlns:a16="http://schemas.microsoft.com/office/drawing/2014/main" xmlns="" id="{37B2FB75-8756-4990-8EDF-CE6C87E94E68}"/>
              </a:ext>
            </a:extLst>
          </p:cNvPr>
          <p:cNvSpPr txBox="1">
            <a:spLocks noChangeArrowheads="1"/>
          </p:cNvSpPr>
          <p:nvPr/>
        </p:nvSpPr>
        <p:spPr bwMode="auto">
          <a:xfrm>
            <a:off x="5501524" y="5568156"/>
            <a:ext cx="960437"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收到 </a:t>
            </a:r>
            <a:r>
              <a:rPr kumimoji="1" lang="en-US" altLang="zh-CN" sz="1400">
                <a:solidFill>
                  <a:srgbClr val="000000"/>
                </a:solidFill>
                <a:latin typeface="Times New Roman" panose="02020603050405020304" pitchFamily="18" charset="0"/>
                <a:ea typeface="宋体" panose="02010600030101010101" pitchFamily="2" charset="-122"/>
              </a:rPr>
              <a:t>ACK</a:t>
            </a:r>
          </a:p>
        </p:txBody>
      </p:sp>
      <p:sp>
        <p:nvSpPr>
          <p:cNvPr id="53" name="Text Box 55">
            <a:extLst>
              <a:ext uri="{FF2B5EF4-FFF2-40B4-BE49-F238E27FC236}">
                <a16:creationId xmlns:a16="http://schemas.microsoft.com/office/drawing/2014/main" xmlns="" id="{3F681769-8C8B-4AC6-AB22-A0531B5CA353}"/>
              </a:ext>
            </a:extLst>
          </p:cNvPr>
          <p:cNvSpPr txBox="1">
            <a:spLocks noChangeArrowheads="1"/>
          </p:cNvSpPr>
          <p:nvPr/>
        </p:nvSpPr>
        <p:spPr bwMode="auto">
          <a:xfrm>
            <a:off x="3217111" y="5642769"/>
            <a:ext cx="960438"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收到 </a:t>
            </a:r>
            <a:r>
              <a:rPr kumimoji="1" lang="en-US" altLang="zh-CN" sz="1400">
                <a:solidFill>
                  <a:srgbClr val="000000"/>
                </a:solidFill>
                <a:latin typeface="Times New Roman" panose="02020603050405020304" pitchFamily="18" charset="0"/>
                <a:ea typeface="宋体" panose="02010600030101010101" pitchFamily="2" charset="-122"/>
              </a:rPr>
              <a:t>ACK</a:t>
            </a:r>
          </a:p>
        </p:txBody>
      </p:sp>
      <p:sp>
        <p:nvSpPr>
          <p:cNvPr id="54" name="Text Box 56">
            <a:extLst>
              <a:ext uri="{FF2B5EF4-FFF2-40B4-BE49-F238E27FC236}">
                <a16:creationId xmlns:a16="http://schemas.microsoft.com/office/drawing/2014/main" xmlns="" id="{6461CDFF-E7E0-4BFA-9B4D-F46EED17EB30}"/>
              </a:ext>
            </a:extLst>
          </p:cNvPr>
          <p:cNvSpPr txBox="1">
            <a:spLocks noChangeArrowheads="1"/>
          </p:cNvSpPr>
          <p:nvPr/>
        </p:nvSpPr>
        <p:spPr bwMode="auto">
          <a:xfrm>
            <a:off x="3820361" y="5968206"/>
            <a:ext cx="96043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收到 </a:t>
            </a:r>
            <a:r>
              <a:rPr kumimoji="1" lang="en-US" altLang="zh-CN" sz="1400">
                <a:solidFill>
                  <a:srgbClr val="000000"/>
                </a:solidFill>
                <a:latin typeface="Times New Roman" panose="02020603050405020304" pitchFamily="18" charset="0"/>
                <a:ea typeface="宋体" panose="02010600030101010101" pitchFamily="2" charset="-122"/>
              </a:rPr>
              <a:t>FIN</a:t>
            </a:r>
          </a:p>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发送 </a:t>
            </a:r>
            <a:r>
              <a:rPr kumimoji="1" lang="en-US" altLang="zh-CN" sz="1400">
                <a:solidFill>
                  <a:srgbClr val="000000"/>
                </a:solidFill>
                <a:latin typeface="Times New Roman" panose="02020603050405020304" pitchFamily="18" charset="0"/>
                <a:ea typeface="宋体" panose="02010600030101010101" pitchFamily="2" charset="-122"/>
              </a:rPr>
              <a:t>ACK</a:t>
            </a:r>
          </a:p>
        </p:txBody>
      </p:sp>
      <p:sp>
        <p:nvSpPr>
          <p:cNvPr id="55" name="Text Box 57">
            <a:extLst>
              <a:ext uri="{FF2B5EF4-FFF2-40B4-BE49-F238E27FC236}">
                <a16:creationId xmlns:a16="http://schemas.microsoft.com/office/drawing/2014/main" xmlns="" id="{92A1D2C2-B415-48A7-A34D-2747D00913FE}"/>
              </a:ext>
            </a:extLst>
          </p:cNvPr>
          <p:cNvSpPr txBox="1">
            <a:spLocks noChangeArrowheads="1"/>
          </p:cNvSpPr>
          <p:nvPr/>
        </p:nvSpPr>
        <p:spPr bwMode="auto">
          <a:xfrm>
            <a:off x="3993399" y="5328444"/>
            <a:ext cx="13350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收到 </a:t>
            </a:r>
            <a:r>
              <a:rPr kumimoji="1" lang="en-US" altLang="zh-CN" sz="1400">
                <a:solidFill>
                  <a:srgbClr val="000000"/>
                </a:solidFill>
                <a:latin typeface="Times New Roman" panose="02020603050405020304" pitchFamily="18" charset="0"/>
                <a:ea typeface="宋体" panose="02010600030101010101" pitchFamily="2" charset="-122"/>
              </a:rPr>
              <a:t>FIN, ACK</a:t>
            </a:r>
          </a:p>
          <a:p>
            <a:pPr fontAlgn="base">
              <a:spcBef>
                <a:spcPct val="0"/>
              </a:spcBef>
              <a:spcAft>
                <a:spcPct val="0"/>
              </a:spcAft>
            </a:pPr>
            <a:r>
              <a:rPr kumimoji="1" lang="en-US" altLang="zh-CN" sz="1400">
                <a:solidFill>
                  <a:srgbClr val="000000"/>
                </a:solidFill>
                <a:latin typeface="Times New Roman" panose="02020603050405020304" pitchFamily="18" charset="0"/>
                <a:ea typeface="宋体" panose="02010600030101010101" pitchFamily="2" charset="-122"/>
              </a:rPr>
              <a:t>     </a:t>
            </a:r>
            <a:r>
              <a:rPr kumimoji="1" lang="zh-CN" altLang="en-US" sz="1400">
                <a:solidFill>
                  <a:srgbClr val="000000"/>
                </a:solidFill>
                <a:latin typeface="Times New Roman" panose="02020603050405020304" pitchFamily="18" charset="0"/>
                <a:ea typeface="宋体" panose="02010600030101010101" pitchFamily="2" charset="-122"/>
              </a:rPr>
              <a:t>发送 </a:t>
            </a:r>
            <a:r>
              <a:rPr kumimoji="1" lang="en-US" altLang="zh-CN" sz="1400">
                <a:solidFill>
                  <a:srgbClr val="000000"/>
                </a:solidFill>
                <a:latin typeface="Times New Roman" panose="02020603050405020304" pitchFamily="18" charset="0"/>
                <a:ea typeface="宋体" panose="02010600030101010101" pitchFamily="2" charset="-122"/>
              </a:rPr>
              <a:t>ACK</a:t>
            </a:r>
          </a:p>
        </p:txBody>
      </p:sp>
      <p:sp>
        <p:nvSpPr>
          <p:cNvPr id="56" name="Text Box 58">
            <a:extLst>
              <a:ext uri="{FF2B5EF4-FFF2-40B4-BE49-F238E27FC236}">
                <a16:creationId xmlns:a16="http://schemas.microsoft.com/office/drawing/2014/main" xmlns="" id="{00DDB394-A3A8-43BB-BF0B-6D3201BB7F47}"/>
              </a:ext>
            </a:extLst>
          </p:cNvPr>
          <p:cNvSpPr txBox="1">
            <a:spLocks noChangeArrowheads="1"/>
          </p:cNvSpPr>
          <p:nvPr/>
        </p:nvSpPr>
        <p:spPr bwMode="auto">
          <a:xfrm>
            <a:off x="4044199" y="4599781"/>
            <a:ext cx="96043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收到 </a:t>
            </a:r>
            <a:r>
              <a:rPr kumimoji="1" lang="en-US" altLang="zh-CN" sz="1400">
                <a:solidFill>
                  <a:srgbClr val="000000"/>
                </a:solidFill>
                <a:latin typeface="Times New Roman" panose="02020603050405020304" pitchFamily="18" charset="0"/>
                <a:ea typeface="宋体" panose="02010600030101010101" pitchFamily="2" charset="-122"/>
              </a:rPr>
              <a:t>FIN</a:t>
            </a:r>
          </a:p>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发送 </a:t>
            </a:r>
            <a:r>
              <a:rPr kumimoji="1" lang="en-US" altLang="zh-CN" sz="1400">
                <a:solidFill>
                  <a:srgbClr val="000000"/>
                </a:solidFill>
                <a:latin typeface="Times New Roman" panose="02020603050405020304" pitchFamily="18" charset="0"/>
                <a:ea typeface="宋体" panose="02010600030101010101" pitchFamily="2" charset="-122"/>
              </a:rPr>
              <a:t>ACK</a:t>
            </a:r>
          </a:p>
        </p:txBody>
      </p:sp>
      <p:sp>
        <p:nvSpPr>
          <p:cNvPr id="57" name="Text Box 59">
            <a:extLst>
              <a:ext uri="{FF2B5EF4-FFF2-40B4-BE49-F238E27FC236}">
                <a16:creationId xmlns:a16="http://schemas.microsoft.com/office/drawing/2014/main" xmlns="" id="{D96791AB-CA9B-4D4F-B7D2-442A948653E1}"/>
              </a:ext>
            </a:extLst>
          </p:cNvPr>
          <p:cNvSpPr txBox="1">
            <a:spLocks noChangeArrowheads="1"/>
          </p:cNvSpPr>
          <p:nvPr/>
        </p:nvSpPr>
        <p:spPr bwMode="auto">
          <a:xfrm>
            <a:off x="5071311" y="4648994"/>
            <a:ext cx="895350"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同时关闭</a:t>
            </a:r>
          </a:p>
        </p:txBody>
      </p:sp>
      <p:sp>
        <p:nvSpPr>
          <p:cNvPr id="58" name="Text Box 60">
            <a:extLst>
              <a:ext uri="{FF2B5EF4-FFF2-40B4-BE49-F238E27FC236}">
                <a16:creationId xmlns:a16="http://schemas.microsoft.com/office/drawing/2014/main" xmlns="" id="{5E7B85D3-C760-42EC-BF53-CF481029AC45}"/>
              </a:ext>
            </a:extLst>
          </p:cNvPr>
          <p:cNvSpPr txBox="1">
            <a:spLocks noChangeArrowheads="1"/>
          </p:cNvSpPr>
          <p:nvPr/>
        </p:nvSpPr>
        <p:spPr bwMode="auto">
          <a:xfrm>
            <a:off x="6157161" y="3375819"/>
            <a:ext cx="96043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收到 </a:t>
            </a:r>
            <a:r>
              <a:rPr kumimoji="1" lang="en-US" altLang="zh-CN" sz="1400">
                <a:solidFill>
                  <a:srgbClr val="000000"/>
                </a:solidFill>
                <a:latin typeface="Times New Roman" panose="02020603050405020304" pitchFamily="18" charset="0"/>
                <a:ea typeface="宋体" panose="02010600030101010101" pitchFamily="2" charset="-122"/>
              </a:rPr>
              <a:t>FIN</a:t>
            </a:r>
          </a:p>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发送 </a:t>
            </a:r>
            <a:r>
              <a:rPr kumimoji="1" lang="en-US" altLang="zh-CN" sz="1400">
                <a:solidFill>
                  <a:srgbClr val="000000"/>
                </a:solidFill>
                <a:latin typeface="Times New Roman" panose="02020603050405020304" pitchFamily="18" charset="0"/>
                <a:ea typeface="宋体" panose="02010600030101010101" pitchFamily="2" charset="-122"/>
              </a:rPr>
              <a:t>ACK</a:t>
            </a:r>
          </a:p>
        </p:txBody>
      </p:sp>
      <p:sp>
        <p:nvSpPr>
          <p:cNvPr id="59" name="Text Box 61">
            <a:extLst>
              <a:ext uri="{FF2B5EF4-FFF2-40B4-BE49-F238E27FC236}">
                <a16:creationId xmlns:a16="http://schemas.microsoft.com/office/drawing/2014/main" xmlns="" id="{C7368157-1E81-4D13-9E52-ECA36C36BA83}"/>
              </a:ext>
            </a:extLst>
          </p:cNvPr>
          <p:cNvSpPr txBox="1">
            <a:spLocks noChangeArrowheads="1"/>
          </p:cNvSpPr>
          <p:nvPr/>
        </p:nvSpPr>
        <p:spPr bwMode="auto">
          <a:xfrm>
            <a:off x="5766636" y="1826419"/>
            <a:ext cx="939800"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发送 </a:t>
            </a:r>
            <a:r>
              <a:rPr kumimoji="1" lang="en-US" altLang="zh-CN" sz="1400">
                <a:solidFill>
                  <a:srgbClr val="000000"/>
                </a:solidFill>
                <a:latin typeface="Times New Roman" panose="02020603050405020304" pitchFamily="18" charset="0"/>
                <a:ea typeface="宋体" panose="02010600030101010101" pitchFamily="2" charset="-122"/>
              </a:rPr>
              <a:t>SYN</a:t>
            </a:r>
          </a:p>
        </p:txBody>
      </p:sp>
      <p:sp>
        <p:nvSpPr>
          <p:cNvPr id="60" name="Line 63">
            <a:extLst>
              <a:ext uri="{FF2B5EF4-FFF2-40B4-BE49-F238E27FC236}">
                <a16:creationId xmlns:a16="http://schemas.microsoft.com/office/drawing/2014/main" xmlns="" id="{4A93EAA0-2F40-4C78-9ABB-E5BDDE7CEDEA}"/>
              </a:ext>
            </a:extLst>
          </p:cNvPr>
          <p:cNvSpPr>
            <a:spLocks noChangeShapeType="1"/>
          </p:cNvSpPr>
          <p:nvPr/>
        </p:nvSpPr>
        <p:spPr bwMode="auto">
          <a:xfrm flipV="1">
            <a:off x="5609474" y="507206"/>
            <a:ext cx="0" cy="758825"/>
          </a:xfrm>
          <a:prstGeom prst="line">
            <a:avLst/>
          </a:prstGeom>
          <a:noFill/>
          <a:ln w="9525">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1" name="Text Box 64">
            <a:extLst>
              <a:ext uri="{FF2B5EF4-FFF2-40B4-BE49-F238E27FC236}">
                <a16:creationId xmlns:a16="http://schemas.microsoft.com/office/drawing/2014/main" xmlns="" id="{028E4DF0-4131-4319-8A71-91163EACC137}"/>
              </a:ext>
            </a:extLst>
          </p:cNvPr>
          <p:cNvSpPr txBox="1">
            <a:spLocks noChangeArrowheads="1"/>
          </p:cNvSpPr>
          <p:nvPr/>
        </p:nvSpPr>
        <p:spPr bwMode="auto">
          <a:xfrm>
            <a:off x="5596774" y="864394"/>
            <a:ext cx="539750"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关闭</a:t>
            </a:r>
          </a:p>
        </p:txBody>
      </p:sp>
      <p:sp>
        <p:nvSpPr>
          <p:cNvPr id="62" name="Freeform 65">
            <a:extLst>
              <a:ext uri="{FF2B5EF4-FFF2-40B4-BE49-F238E27FC236}">
                <a16:creationId xmlns:a16="http://schemas.microsoft.com/office/drawing/2014/main" xmlns="" id="{32FA81E1-7EA4-4E9D-B4CD-19DE1BFD7FD8}"/>
              </a:ext>
            </a:extLst>
          </p:cNvPr>
          <p:cNvSpPr>
            <a:spLocks/>
          </p:cNvSpPr>
          <p:nvPr/>
        </p:nvSpPr>
        <p:spPr bwMode="auto">
          <a:xfrm>
            <a:off x="5922211" y="381794"/>
            <a:ext cx="3578225" cy="6094412"/>
          </a:xfrm>
          <a:custGeom>
            <a:avLst/>
            <a:gdLst>
              <a:gd name="T0" fmla="*/ 103 w 2196"/>
              <a:gd name="T1" fmla="*/ 4653 h 4653"/>
              <a:gd name="T2" fmla="*/ 1518 w 2196"/>
              <a:gd name="T3" fmla="*/ 4650 h 4653"/>
              <a:gd name="T4" fmla="*/ 1926 w 2196"/>
              <a:gd name="T5" fmla="*/ 4650 h 4653"/>
              <a:gd name="T6" fmla="*/ 2004 w 2196"/>
              <a:gd name="T7" fmla="*/ 4620 h 4653"/>
              <a:gd name="T8" fmla="*/ 2082 w 2196"/>
              <a:gd name="T9" fmla="*/ 4584 h 4653"/>
              <a:gd name="T10" fmla="*/ 2148 w 2196"/>
              <a:gd name="T11" fmla="*/ 4500 h 4653"/>
              <a:gd name="T12" fmla="*/ 2190 w 2196"/>
              <a:gd name="T13" fmla="*/ 4386 h 4653"/>
              <a:gd name="T14" fmla="*/ 2195 w 2196"/>
              <a:gd name="T15" fmla="*/ 4300 h 4653"/>
              <a:gd name="T16" fmla="*/ 2196 w 2196"/>
              <a:gd name="T17" fmla="*/ 336 h 4653"/>
              <a:gd name="T18" fmla="*/ 2184 w 2196"/>
              <a:gd name="T19" fmla="*/ 210 h 4653"/>
              <a:gd name="T20" fmla="*/ 2154 w 2196"/>
              <a:gd name="T21" fmla="*/ 126 h 4653"/>
              <a:gd name="T22" fmla="*/ 2070 w 2196"/>
              <a:gd name="T23" fmla="*/ 54 h 4653"/>
              <a:gd name="T24" fmla="*/ 1950 w 2196"/>
              <a:gd name="T25" fmla="*/ 6 h 4653"/>
              <a:gd name="T26" fmla="*/ 1806 w 2196"/>
              <a:gd name="T27" fmla="*/ 0 h 4653"/>
              <a:gd name="T28" fmla="*/ 256 w 2196"/>
              <a:gd name="T29" fmla="*/ 0 h 4653"/>
              <a:gd name="T30" fmla="*/ 0 w 2196"/>
              <a:gd name="T31" fmla="*/ 0 h 4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96" h="4653">
                <a:moveTo>
                  <a:pt x="103" y="4653"/>
                </a:moveTo>
                <a:lnTo>
                  <a:pt x="1518" y="4650"/>
                </a:lnTo>
                <a:lnTo>
                  <a:pt x="1926" y="4650"/>
                </a:lnTo>
                <a:lnTo>
                  <a:pt x="2004" y="4620"/>
                </a:lnTo>
                <a:lnTo>
                  <a:pt x="2082" y="4584"/>
                </a:lnTo>
                <a:lnTo>
                  <a:pt x="2148" y="4500"/>
                </a:lnTo>
                <a:lnTo>
                  <a:pt x="2190" y="4386"/>
                </a:lnTo>
                <a:lnTo>
                  <a:pt x="2195" y="4300"/>
                </a:lnTo>
                <a:lnTo>
                  <a:pt x="2196" y="336"/>
                </a:lnTo>
                <a:lnTo>
                  <a:pt x="2184" y="210"/>
                </a:lnTo>
                <a:lnTo>
                  <a:pt x="2154" y="126"/>
                </a:lnTo>
                <a:lnTo>
                  <a:pt x="2070" y="54"/>
                </a:lnTo>
                <a:lnTo>
                  <a:pt x="1950" y="6"/>
                </a:lnTo>
                <a:lnTo>
                  <a:pt x="1806" y="0"/>
                </a:lnTo>
                <a:lnTo>
                  <a:pt x="256" y="0"/>
                </a:lnTo>
                <a:lnTo>
                  <a:pt x="0" y="0"/>
                </a:lnTo>
              </a:path>
            </a:pathLst>
          </a:custGeom>
          <a:noFill/>
          <a:ln w="57150" cmpd="sng">
            <a:solidFill>
              <a:srgbClr val="0066CC"/>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3" name="Text Box 39">
            <a:extLst>
              <a:ext uri="{FF2B5EF4-FFF2-40B4-BE49-F238E27FC236}">
                <a16:creationId xmlns:a16="http://schemas.microsoft.com/office/drawing/2014/main" xmlns="" id="{06F00CE3-B01A-402E-9BE3-BD4F8AE18245}"/>
              </a:ext>
            </a:extLst>
          </p:cNvPr>
          <p:cNvSpPr txBox="1">
            <a:spLocks noChangeArrowheads="1"/>
          </p:cNvSpPr>
          <p:nvPr/>
        </p:nvSpPr>
        <p:spPr bwMode="auto">
          <a:xfrm>
            <a:off x="5249111" y="-10819"/>
            <a:ext cx="539750"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a:solidFill>
                  <a:srgbClr val="000000"/>
                </a:solidFill>
                <a:latin typeface="Times New Roman" panose="02020603050405020304" pitchFamily="18" charset="0"/>
                <a:ea typeface="宋体" panose="02010600030101010101" pitchFamily="2" charset="-122"/>
              </a:rPr>
              <a:t>起点</a:t>
            </a:r>
          </a:p>
        </p:txBody>
      </p:sp>
      <p:sp>
        <p:nvSpPr>
          <p:cNvPr id="64" name="Text Box 62">
            <a:extLst>
              <a:ext uri="{FF2B5EF4-FFF2-40B4-BE49-F238E27FC236}">
                <a16:creationId xmlns:a16="http://schemas.microsoft.com/office/drawing/2014/main" xmlns="" id="{C0C80A76-1988-442C-994C-C5294D1B0DB5}"/>
              </a:ext>
            </a:extLst>
          </p:cNvPr>
          <p:cNvSpPr txBox="1">
            <a:spLocks noChangeArrowheads="1"/>
          </p:cNvSpPr>
          <p:nvPr/>
        </p:nvSpPr>
        <p:spPr bwMode="auto">
          <a:xfrm>
            <a:off x="4387099" y="6600825"/>
            <a:ext cx="2317750"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400" dirty="0">
                <a:solidFill>
                  <a:srgbClr val="000000"/>
                </a:solidFill>
                <a:latin typeface="Times New Roman" panose="02020603050405020304" pitchFamily="18" charset="0"/>
                <a:ea typeface="宋体" panose="02010600030101010101" pitchFamily="2" charset="-122"/>
              </a:rPr>
              <a:t>定时经过两倍报文段寿命后</a:t>
            </a:r>
          </a:p>
        </p:txBody>
      </p:sp>
    </p:spTree>
    <p:extLst>
      <p:ext uri="{BB962C8B-B14F-4D97-AF65-F5344CB8AC3E}">
        <p14:creationId xmlns:p14="http://schemas.microsoft.com/office/powerpoint/2010/main" val="21628352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94DED80-63B7-4EEF-8137-3A9CED50FBA7}"/>
              </a:ext>
            </a:extLst>
          </p:cNvPr>
          <p:cNvSpPr>
            <a:spLocks noGrp="1"/>
          </p:cNvSpPr>
          <p:nvPr>
            <p:ph type="title"/>
          </p:nvPr>
        </p:nvSpPr>
        <p:spPr>
          <a:xfrm>
            <a:off x="844300" y="6350"/>
            <a:ext cx="10515600" cy="1325563"/>
          </a:xfrm>
        </p:spPr>
        <p:txBody>
          <a:bodyPr/>
          <a:lstStyle/>
          <a:p>
            <a:pPr algn="ctr"/>
            <a:r>
              <a:rPr kumimoji="1" lang="en-US" altLang="zh-CN" dirty="0">
                <a:solidFill>
                  <a:srgbClr val="E40000"/>
                </a:solidFill>
                <a:latin typeface="Arial"/>
                <a:ea typeface="宋体"/>
              </a:rPr>
              <a:t>listen</a:t>
            </a:r>
            <a:r>
              <a:rPr kumimoji="1" lang="zh-CN" altLang="en-US" dirty="0">
                <a:solidFill>
                  <a:srgbClr val="E40000"/>
                </a:solidFill>
                <a:latin typeface="Arial"/>
                <a:ea typeface="宋体"/>
              </a:rPr>
              <a:t>函数</a:t>
            </a:r>
            <a:endParaRPr lang="zh-CN" altLang="en-US" dirty="0"/>
          </a:p>
        </p:txBody>
      </p:sp>
      <p:sp>
        <p:nvSpPr>
          <p:cNvPr id="3" name="Rectangle 3">
            <a:extLst>
              <a:ext uri="{FF2B5EF4-FFF2-40B4-BE49-F238E27FC236}">
                <a16:creationId xmlns:a16="http://schemas.microsoft.com/office/drawing/2014/main" xmlns="" id="{5FDFA7C5-5EB5-4837-A872-FC351C8B7890}"/>
              </a:ext>
            </a:extLst>
          </p:cNvPr>
          <p:cNvSpPr>
            <a:spLocks noChangeArrowheads="1"/>
          </p:cNvSpPr>
          <p:nvPr/>
        </p:nvSpPr>
        <p:spPr bwMode="auto">
          <a:xfrm>
            <a:off x="4209800" y="2924175"/>
            <a:ext cx="358775" cy="360363"/>
          </a:xfrm>
          <a:prstGeom prst="rect">
            <a:avLst/>
          </a:prstGeom>
          <a:solidFill>
            <a:srgbClr val="E1F4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4" name="Rectangle 4">
            <a:extLst>
              <a:ext uri="{FF2B5EF4-FFF2-40B4-BE49-F238E27FC236}">
                <a16:creationId xmlns:a16="http://schemas.microsoft.com/office/drawing/2014/main" xmlns="" id="{12C3F692-9219-4275-A52C-1ABF226AED47}"/>
              </a:ext>
            </a:extLst>
          </p:cNvPr>
          <p:cNvSpPr>
            <a:spLocks noChangeArrowheads="1"/>
          </p:cNvSpPr>
          <p:nvPr/>
        </p:nvSpPr>
        <p:spPr bwMode="auto">
          <a:xfrm>
            <a:off x="5217862" y="2924175"/>
            <a:ext cx="358775" cy="360363"/>
          </a:xfrm>
          <a:prstGeom prst="rect">
            <a:avLst/>
          </a:prstGeom>
          <a:solidFill>
            <a:srgbClr val="E1F4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5" name="Rectangle 5">
            <a:extLst>
              <a:ext uri="{FF2B5EF4-FFF2-40B4-BE49-F238E27FC236}">
                <a16:creationId xmlns:a16="http://schemas.microsoft.com/office/drawing/2014/main" xmlns="" id="{1F1E6E56-3D79-4CD8-9B61-6028A11F6727}"/>
              </a:ext>
            </a:extLst>
          </p:cNvPr>
          <p:cNvSpPr>
            <a:spLocks noChangeArrowheads="1"/>
          </p:cNvSpPr>
          <p:nvPr/>
        </p:nvSpPr>
        <p:spPr bwMode="auto">
          <a:xfrm>
            <a:off x="4209800" y="4076700"/>
            <a:ext cx="358775" cy="360363"/>
          </a:xfrm>
          <a:prstGeom prst="rect">
            <a:avLst/>
          </a:prstGeom>
          <a:solidFill>
            <a:srgbClr val="99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 name="Rectangle 6">
            <a:extLst>
              <a:ext uri="{FF2B5EF4-FFF2-40B4-BE49-F238E27FC236}">
                <a16:creationId xmlns:a16="http://schemas.microsoft.com/office/drawing/2014/main" xmlns="" id="{56120611-059A-402E-8D7A-AB4B1F5C44E8}"/>
              </a:ext>
            </a:extLst>
          </p:cNvPr>
          <p:cNvSpPr>
            <a:spLocks noChangeArrowheads="1"/>
          </p:cNvSpPr>
          <p:nvPr/>
        </p:nvSpPr>
        <p:spPr bwMode="auto">
          <a:xfrm>
            <a:off x="5217862" y="4076700"/>
            <a:ext cx="358775" cy="360363"/>
          </a:xfrm>
          <a:prstGeom prst="rect">
            <a:avLst/>
          </a:prstGeom>
          <a:solidFill>
            <a:srgbClr val="99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7" name="Rectangle 7">
            <a:extLst>
              <a:ext uri="{FF2B5EF4-FFF2-40B4-BE49-F238E27FC236}">
                <a16:creationId xmlns:a16="http://schemas.microsoft.com/office/drawing/2014/main" xmlns="" id="{674E34EC-AAAC-44BE-AAF6-6DCFD15E893B}"/>
              </a:ext>
            </a:extLst>
          </p:cNvPr>
          <p:cNvSpPr>
            <a:spLocks noChangeArrowheads="1"/>
          </p:cNvSpPr>
          <p:nvPr/>
        </p:nvSpPr>
        <p:spPr bwMode="auto">
          <a:xfrm>
            <a:off x="6152900" y="4076700"/>
            <a:ext cx="358775" cy="360363"/>
          </a:xfrm>
          <a:prstGeom prst="rect">
            <a:avLst/>
          </a:prstGeom>
          <a:noFill/>
          <a:ln w="9525">
            <a:solidFill>
              <a:srgbClr val="000000"/>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8" name="Rectangle 8">
            <a:extLst>
              <a:ext uri="{FF2B5EF4-FFF2-40B4-BE49-F238E27FC236}">
                <a16:creationId xmlns:a16="http://schemas.microsoft.com/office/drawing/2014/main" xmlns="" id="{8367721B-9DB0-450A-A160-DF3CB4969FA3}"/>
              </a:ext>
            </a:extLst>
          </p:cNvPr>
          <p:cNvSpPr>
            <a:spLocks noChangeArrowheads="1"/>
          </p:cNvSpPr>
          <p:nvPr/>
        </p:nvSpPr>
        <p:spPr bwMode="auto">
          <a:xfrm>
            <a:off x="7018087" y="4076700"/>
            <a:ext cx="358775" cy="360363"/>
          </a:xfrm>
          <a:prstGeom prst="rect">
            <a:avLst/>
          </a:prstGeom>
          <a:solidFill>
            <a:srgbClr val="99CC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9" name="Rectangle 9">
            <a:extLst>
              <a:ext uri="{FF2B5EF4-FFF2-40B4-BE49-F238E27FC236}">
                <a16:creationId xmlns:a16="http://schemas.microsoft.com/office/drawing/2014/main" xmlns="" id="{7062AE9E-BD26-46CF-A445-53072136FE57}"/>
              </a:ext>
            </a:extLst>
          </p:cNvPr>
          <p:cNvSpPr>
            <a:spLocks noChangeArrowheads="1"/>
          </p:cNvSpPr>
          <p:nvPr/>
        </p:nvSpPr>
        <p:spPr bwMode="auto">
          <a:xfrm>
            <a:off x="3920875" y="2563813"/>
            <a:ext cx="3889375" cy="2305050"/>
          </a:xfrm>
          <a:prstGeom prst="rect">
            <a:avLst/>
          </a:prstGeom>
          <a:noFill/>
          <a:ln w="9525">
            <a:solidFill>
              <a:srgbClr val="000000"/>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 name="Line 10">
            <a:extLst>
              <a:ext uri="{FF2B5EF4-FFF2-40B4-BE49-F238E27FC236}">
                <a16:creationId xmlns:a16="http://schemas.microsoft.com/office/drawing/2014/main" xmlns="" id="{C3D1D64F-292B-4441-8C60-E8BC3FC0C769}"/>
              </a:ext>
            </a:extLst>
          </p:cNvPr>
          <p:cNvSpPr>
            <a:spLocks noChangeShapeType="1"/>
          </p:cNvSpPr>
          <p:nvPr/>
        </p:nvSpPr>
        <p:spPr bwMode="auto">
          <a:xfrm flipH="1" flipV="1">
            <a:off x="5433762" y="3284538"/>
            <a:ext cx="863600" cy="79216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1" name="Text Box 11">
            <a:extLst>
              <a:ext uri="{FF2B5EF4-FFF2-40B4-BE49-F238E27FC236}">
                <a16:creationId xmlns:a16="http://schemas.microsoft.com/office/drawing/2014/main" xmlns="" id="{A8EA3BC8-D7D5-4953-B4AA-E3686D5F7700}"/>
              </a:ext>
            </a:extLst>
          </p:cNvPr>
          <p:cNvSpPr txBox="1">
            <a:spLocks noChangeArrowheads="1"/>
          </p:cNvSpPr>
          <p:nvPr/>
        </p:nvSpPr>
        <p:spPr bwMode="auto">
          <a:xfrm>
            <a:off x="5644900" y="3259138"/>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zh-CN" altLang="en-US" sz="2000">
                <a:solidFill>
                  <a:srgbClr val="000000"/>
                </a:solidFill>
                <a:latin typeface="Arial" panose="020B0604020202020204" pitchFamily="34" charset="0"/>
                <a:ea typeface="宋体" panose="02010600030101010101" pitchFamily="2" charset="-122"/>
              </a:rPr>
              <a:t>三路握手完成</a:t>
            </a:r>
          </a:p>
        </p:txBody>
      </p:sp>
      <p:sp>
        <p:nvSpPr>
          <p:cNvPr id="12" name="Line 12">
            <a:extLst>
              <a:ext uri="{FF2B5EF4-FFF2-40B4-BE49-F238E27FC236}">
                <a16:creationId xmlns:a16="http://schemas.microsoft.com/office/drawing/2014/main" xmlns="" id="{E9443135-EBBA-4AAD-982D-8326DF08368F}"/>
              </a:ext>
            </a:extLst>
          </p:cNvPr>
          <p:cNvSpPr>
            <a:spLocks noChangeShapeType="1"/>
          </p:cNvSpPr>
          <p:nvPr/>
        </p:nvSpPr>
        <p:spPr bwMode="auto">
          <a:xfrm flipH="1" flipV="1">
            <a:off x="5071812" y="1798638"/>
            <a:ext cx="1588" cy="7651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3" name="Line 13">
            <a:extLst>
              <a:ext uri="{FF2B5EF4-FFF2-40B4-BE49-F238E27FC236}">
                <a16:creationId xmlns:a16="http://schemas.microsoft.com/office/drawing/2014/main" xmlns="" id="{52BC6E2F-BC66-4FEE-A6C0-A6E8F7EAAF18}"/>
              </a:ext>
            </a:extLst>
          </p:cNvPr>
          <p:cNvSpPr>
            <a:spLocks noChangeShapeType="1"/>
          </p:cNvSpPr>
          <p:nvPr/>
        </p:nvSpPr>
        <p:spPr bwMode="auto">
          <a:xfrm>
            <a:off x="5071812" y="1798638"/>
            <a:ext cx="72072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4" name="Text Box 14">
            <a:extLst>
              <a:ext uri="{FF2B5EF4-FFF2-40B4-BE49-F238E27FC236}">
                <a16:creationId xmlns:a16="http://schemas.microsoft.com/office/drawing/2014/main" xmlns="" id="{48B40B82-EF49-47CA-9BDC-A2115FAA0B41}"/>
              </a:ext>
            </a:extLst>
          </p:cNvPr>
          <p:cNvSpPr txBox="1">
            <a:spLocks noChangeArrowheads="1"/>
          </p:cNvSpPr>
          <p:nvPr/>
        </p:nvSpPr>
        <p:spPr bwMode="auto">
          <a:xfrm>
            <a:off x="5792537" y="1439863"/>
            <a:ext cx="21605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000" dirty="0">
                <a:solidFill>
                  <a:srgbClr val="000000"/>
                </a:solidFill>
                <a:latin typeface="Arial" panose="020B0604020202020204" pitchFamily="34" charset="0"/>
                <a:ea typeface="宋体" panose="02010600030101010101" pitchFamily="2" charset="-122"/>
              </a:rPr>
              <a:t>两队列之和不能</a:t>
            </a:r>
          </a:p>
          <a:p>
            <a:pPr fontAlgn="base">
              <a:spcBef>
                <a:spcPct val="0"/>
              </a:spcBef>
              <a:spcAft>
                <a:spcPct val="0"/>
              </a:spcAft>
            </a:pPr>
            <a:r>
              <a:rPr lang="zh-CN" altLang="en-US" sz="2000" dirty="0">
                <a:solidFill>
                  <a:srgbClr val="000000"/>
                </a:solidFill>
                <a:latin typeface="Arial" panose="020B0604020202020204" pitchFamily="34" charset="0"/>
                <a:ea typeface="宋体" panose="02010600030101010101" pitchFamily="2" charset="-122"/>
              </a:rPr>
              <a:t>超过</a:t>
            </a:r>
            <a:r>
              <a:rPr lang="en-US" altLang="zh-CN" sz="2000" dirty="0">
                <a:solidFill>
                  <a:srgbClr val="000000"/>
                </a:solidFill>
                <a:latin typeface="Arial" panose="020B0604020202020204" pitchFamily="34" charset="0"/>
                <a:ea typeface="宋体" panose="02010600030101010101" pitchFamily="2" charset="-122"/>
              </a:rPr>
              <a:t>backlog</a:t>
            </a:r>
          </a:p>
        </p:txBody>
      </p:sp>
      <p:sp>
        <p:nvSpPr>
          <p:cNvPr id="15" name="AutoShape 15">
            <a:extLst>
              <a:ext uri="{FF2B5EF4-FFF2-40B4-BE49-F238E27FC236}">
                <a16:creationId xmlns:a16="http://schemas.microsoft.com/office/drawing/2014/main" xmlns="" id="{8DE91789-410D-4BC2-AED6-4C8D6A2288A2}"/>
              </a:ext>
            </a:extLst>
          </p:cNvPr>
          <p:cNvSpPr>
            <a:spLocks/>
          </p:cNvSpPr>
          <p:nvPr/>
        </p:nvSpPr>
        <p:spPr bwMode="auto">
          <a:xfrm>
            <a:off x="8026150" y="2563813"/>
            <a:ext cx="71437" cy="1081087"/>
          </a:xfrm>
          <a:prstGeom prst="rightBrace">
            <a:avLst>
              <a:gd name="adj1" fmla="val 126112"/>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6" name="AutoShape 16">
            <a:extLst>
              <a:ext uri="{FF2B5EF4-FFF2-40B4-BE49-F238E27FC236}">
                <a16:creationId xmlns:a16="http://schemas.microsoft.com/office/drawing/2014/main" xmlns="" id="{63F37739-2051-4A45-B62C-A032EC9C5C18}"/>
              </a:ext>
            </a:extLst>
          </p:cNvPr>
          <p:cNvSpPr>
            <a:spLocks/>
          </p:cNvSpPr>
          <p:nvPr/>
        </p:nvSpPr>
        <p:spPr bwMode="auto">
          <a:xfrm>
            <a:off x="8026150" y="3716338"/>
            <a:ext cx="71437" cy="1152525"/>
          </a:xfrm>
          <a:prstGeom prst="rightBrace">
            <a:avLst>
              <a:gd name="adj1" fmla="val 134445"/>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7" name="Text Box 17">
            <a:extLst>
              <a:ext uri="{FF2B5EF4-FFF2-40B4-BE49-F238E27FC236}">
                <a16:creationId xmlns:a16="http://schemas.microsoft.com/office/drawing/2014/main" xmlns="" id="{4B043ED3-FBA1-40BB-A011-08CB3987D47F}"/>
              </a:ext>
            </a:extLst>
          </p:cNvPr>
          <p:cNvSpPr txBox="1">
            <a:spLocks noChangeArrowheads="1"/>
          </p:cNvSpPr>
          <p:nvPr/>
        </p:nvSpPr>
        <p:spPr bwMode="auto">
          <a:xfrm>
            <a:off x="8032500" y="2787650"/>
            <a:ext cx="2368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a:solidFill>
                  <a:srgbClr val="000000"/>
                </a:solidFill>
                <a:latin typeface="Arial" panose="020B0604020202020204" pitchFamily="34" charset="0"/>
                <a:ea typeface="宋体" panose="02010600030101010101" pitchFamily="2" charset="-122"/>
              </a:rPr>
              <a:t>已完成连接队列</a:t>
            </a:r>
          </a:p>
          <a:p>
            <a:pPr fontAlgn="base">
              <a:spcBef>
                <a:spcPct val="0"/>
              </a:spcBef>
              <a:spcAft>
                <a:spcPct val="0"/>
              </a:spcAft>
            </a:pPr>
            <a:r>
              <a:rPr lang="en-US" altLang="zh-CN">
                <a:solidFill>
                  <a:srgbClr val="000000"/>
                </a:solidFill>
                <a:latin typeface="Arial" panose="020B0604020202020204" pitchFamily="34" charset="0"/>
                <a:ea typeface="宋体" panose="02010600030101010101" pitchFamily="2" charset="-122"/>
              </a:rPr>
              <a:t>(ESTABLISHED</a:t>
            </a:r>
            <a:r>
              <a:rPr lang="zh-CN" altLang="en-US">
                <a:solidFill>
                  <a:srgbClr val="000000"/>
                </a:solidFill>
                <a:latin typeface="Arial" panose="020B0604020202020204" pitchFamily="34" charset="0"/>
                <a:ea typeface="宋体" panose="02010600030101010101" pitchFamily="2" charset="-122"/>
              </a:rPr>
              <a:t>状态</a:t>
            </a:r>
            <a:r>
              <a:rPr lang="en-US" altLang="zh-CN">
                <a:solidFill>
                  <a:srgbClr val="000000"/>
                </a:solidFill>
                <a:latin typeface="Arial" panose="020B0604020202020204" pitchFamily="34" charset="0"/>
                <a:ea typeface="宋体" panose="02010600030101010101" pitchFamily="2" charset="-122"/>
              </a:rPr>
              <a:t>)</a:t>
            </a:r>
          </a:p>
        </p:txBody>
      </p:sp>
      <p:sp>
        <p:nvSpPr>
          <p:cNvPr id="18" name="Text Box 18">
            <a:extLst>
              <a:ext uri="{FF2B5EF4-FFF2-40B4-BE49-F238E27FC236}">
                <a16:creationId xmlns:a16="http://schemas.microsoft.com/office/drawing/2014/main" xmlns="" id="{F1FF69EC-91A5-493C-8435-48D32CC23443}"/>
              </a:ext>
            </a:extLst>
          </p:cNvPr>
          <p:cNvSpPr txBox="1">
            <a:spLocks noChangeArrowheads="1"/>
          </p:cNvSpPr>
          <p:nvPr/>
        </p:nvSpPr>
        <p:spPr bwMode="auto">
          <a:xfrm>
            <a:off x="8097587" y="3938588"/>
            <a:ext cx="2038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a:solidFill>
                  <a:srgbClr val="000000"/>
                </a:solidFill>
                <a:latin typeface="Arial" panose="020B0604020202020204" pitchFamily="34" charset="0"/>
                <a:ea typeface="宋体" panose="02010600030101010101" pitchFamily="2" charset="-122"/>
              </a:rPr>
              <a:t>未完成连接队列</a:t>
            </a:r>
          </a:p>
          <a:p>
            <a:pPr fontAlgn="base">
              <a:spcBef>
                <a:spcPct val="0"/>
              </a:spcBef>
              <a:spcAft>
                <a:spcPct val="0"/>
              </a:spcAft>
            </a:pPr>
            <a:r>
              <a:rPr lang="en-US" altLang="zh-CN">
                <a:solidFill>
                  <a:srgbClr val="000000"/>
                </a:solidFill>
                <a:latin typeface="Arial" panose="020B0604020202020204" pitchFamily="34" charset="0"/>
                <a:ea typeface="宋体" panose="02010600030101010101" pitchFamily="2" charset="-122"/>
              </a:rPr>
              <a:t>(SYN_RCVD</a:t>
            </a:r>
            <a:r>
              <a:rPr lang="zh-CN" altLang="en-US">
                <a:solidFill>
                  <a:srgbClr val="000000"/>
                </a:solidFill>
                <a:latin typeface="Arial" panose="020B0604020202020204" pitchFamily="34" charset="0"/>
                <a:ea typeface="宋体" panose="02010600030101010101" pitchFamily="2" charset="-122"/>
              </a:rPr>
              <a:t>状态</a:t>
            </a:r>
            <a:r>
              <a:rPr lang="en-US" altLang="zh-CN">
                <a:solidFill>
                  <a:srgbClr val="000000"/>
                </a:solidFill>
                <a:latin typeface="Arial" panose="020B0604020202020204" pitchFamily="34" charset="0"/>
                <a:ea typeface="宋体" panose="02010600030101010101" pitchFamily="2" charset="-122"/>
              </a:rPr>
              <a:t>)</a:t>
            </a:r>
          </a:p>
        </p:txBody>
      </p:sp>
      <p:sp>
        <p:nvSpPr>
          <p:cNvPr id="19" name="Line 19">
            <a:extLst>
              <a:ext uri="{FF2B5EF4-FFF2-40B4-BE49-F238E27FC236}">
                <a16:creationId xmlns:a16="http://schemas.microsoft.com/office/drawing/2014/main" xmlns="" id="{33D5E9AD-461B-426C-962E-3ADF285EBEBF}"/>
              </a:ext>
            </a:extLst>
          </p:cNvPr>
          <p:cNvSpPr>
            <a:spLocks noChangeShapeType="1"/>
          </p:cNvSpPr>
          <p:nvPr/>
        </p:nvSpPr>
        <p:spPr bwMode="auto">
          <a:xfrm flipV="1">
            <a:off x="7233987" y="4437063"/>
            <a:ext cx="0" cy="71913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0" name="Text Box 20">
            <a:extLst>
              <a:ext uri="{FF2B5EF4-FFF2-40B4-BE49-F238E27FC236}">
                <a16:creationId xmlns:a16="http://schemas.microsoft.com/office/drawing/2014/main" xmlns="" id="{AB00FCFD-50A2-47EB-AFE5-66183F923F08}"/>
              </a:ext>
            </a:extLst>
          </p:cNvPr>
          <p:cNvSpPr txBox="1">
            <a:spLocks noChangeArrowheads="1"/>
          </p:cNvSpPr>
          <p:nvPr/>
        </p:nvSpPr>
        <p:spPr bwMode="auto">
          <a:xfrm>
            <a:off x="6148137" y="5176838"/>
            <a:ext cx="2025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zh-CN" altLang="en-US">
                <a:solidFill>
                  <a:srgbClr val="000000"/>
                </a:solidFill>
                <a:latin typeface="Arial" panose="020B0604020202020204" pitchFamily="34" charset="0"/>
                <a:ea typeface="宋体" panose="02010600030101010101" pitchFamily="2" charset="-122"/>
              </a:rPr>
              <a:t>新到达的</a:t>
            </a:r>
            <a:r>
              <a:rPr lang="en-US" altLang="zh-CN">
                <a:solidFill>
                  <a:srgbClr val="000000"/>
                </a:solidFill>
                <a:latin typeface="Arial" panose="020B0604020202020204" pitchFamily="34" charset="0"/>
                <a:ea typeface="宋体" panose="02010600030101010101" pitchFamily="2" charset="-122"/>
              </a:rPr>
              <a:t>SYN</a:t>
            </a:r>
            <a:r>
              <a:rPr lang="zh-CN" altLang="en-US">
                <a:solidFill>
                  <a:srgbClr val="000000"/>
                </a:solidFill>
                <a:latin typeface="Arial" panose="020B0604020202020204" pitchFamily="34" charset="0"/>
                <a:ea typeface="宋体" panose="02010600030101010101" pitchFamily="2" charset="-122"/>
              </a:rPr>
              <a:t>分节</a:t>
            </a:r>
          </a:p>
        </p:txBody>
      </p:sp>
      <p:sp>
        <p:nvSpPr>
          <p:cNvPr id="21" name="Text Box 21">
            <a:extLst>
              <a:ext uri="{FF2B5EF4-FFF2-40B4-BE49-F238E27FC236}">
                <a16:creationId xmlns:a16="http://schemas.microsoft.com/office/drawing/2014/main" xmlns="" id="{8FF28DD4-5FC8-4E97-B0C9-1EA19E5EEDE9}"/>
              </a:ext>
            </a:extLst>
          </p:cNvPr>
          <p:cNvSpPr txBox="1">
            <a:spLocks noChangeArrowheads="1"/>
          </p:cNvSpPr>
          <p:nvPr/>
        </p:nvSpPr>
        <p:spPr bwMode="auto">
          <a:xfrm>
            <a:off x="2393700" y="1900238"/>
            <a:ext cx="879475" cy="376237"/>
          </a:xfrm>
          <a:prstGeom prst="rect">
            <a:avLst/>
          </a:prstGeom>
          <a:noFill/>
          <a:ln w="9525">
            <a:solidFill>
              <a:srgbClr val="08080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zh-CN" altLang="en-US">
                <a:solidFill>
                  <a:srgbClr val="000000"/>
                </a:solidFill>
                <a:latin typeface="Arial" panose="020B0604020202020204" pitchFamily="34" charset="0"/>
                <a:ea typeface="宋体" panose="02010600030101010101" pitchFamily="2" charset="-122"/>
              </a:rPr>
              <a:t>服务器</a:t>
            </a:r>
          </a:p>
        </p:txBody>
      </p:sp>
      <p:sp>
        <p:nvSpPr>
          <p:cNvPr id="22" name="Text Box 22">
            <a:extLst>
              <a:ext uri="{FF2B5EF4-FFF2-40B4-BE49-F238E27FC236}">
                <a16:creationId xmlns:a16="http://schemas.microsoft.com/office/drawing/2014/main" xmlns="" id="{87CCD7EA-A517-42AC-A6DD-F94D1E33BFAB}"/>
              </a:ext>
            </a:extLst>
          </p:cNvPr>
          <p:cNvSpPr txBox="1">
            <a:spLocks noChangeArrowheads="1"/>
          </p:cNvSpPr>
          <p:nvPr/>
        </p:nvSpPr>
        <p:spPr bwMode="auto">
          <a:xfrm>
            <a:off x="2333375" y="4024313"/>
            <a:ext cx="650875" cy="376237"/>
          </a:xfrm>
          <a:prstGeom prst="rect">
            <a:avLst/>
          </a:prstGeom>
          <a:noFill/>
          <a:ln w="9525">
            <a:solidFill>
              <a:srgbClr val="08080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a:solidFill>
                  <a:srgbClr val="000000"/>
                </a:solidFill>
                <a:latin typeface="Arial" panose="020B0604020202020204" pitchFamily="34" charset="0"/>
                <a:ea typeface="宋体" panose="02010600030101010101" pitchFamily="2" charset="-122"/>
              </a:rPr>
              <a:t>TCP</a:t>
            </a:r>
          </a:p>
        </p:txBody>
      </p:sp>
      <p:sp>
        <p:nvSpPr>
          <p:cNvPr id="23" name="Line 23">
            <a:extLst>
              <a:ext uri="{FF2B5EF4-FFF2-40B4-BE49-F238E27FC236}">
                <a16:creationId xmlns:a16="http://schemas.microsoft.com/office/drawing/2014/main" xmlns="" id="{3EFF96C7-0774-4AFB-AAD4-916A1F3990FD}"/>
              </a:ext>
            </a:extLst>
          </p:cNvPr>
          <p:cNvSpPr>
            <a:spLocks noChangeShapeType="1"/>
          </p:cNvSpPr>
          <p:nvPr/>
        </p:nvSpPr>
        <p:spPr bwMode="auto">
          <a:xfrm flipH="1" flipV="1">
            <a:off x="3128712" y="2276475"/>
            <a:ext cx="1223963" cy="6477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4" name="Text Box 24">
            <a:extLst>
              <a:ext uri="{FF2B5EF4-FFF2-40B4-BE49-F238E27FC236}">
                <a16:creationId xmlns:a16="http://schemas.microsoft.com/office/drawing/2014/main" xmlns="" id="{175DE877-4387-4AAE-87E4-FB93DDBAB0EA}"/>
              </a:ext>
            </a:extLst>
          </p:cNvPr>
          <p:cNvSpPr txBox="1">
            <a:spLocks noChangeArrowheads="1"/>
          </p:cNvSpPr>
          <p:nvPr/>
        </p:nvSpPr>
        <p:spPr bwMode="auto">
          <a:xfrm>
            <a:off x="2703262" y="2492375"/>
            <a:ext cx="857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a:solidFill>
                  <a:srgbClr val="000000"/>
                </a:solidFill>
                <a:latin typeface="Arial" panose="020B0604020202020204" pitchFamily="34" charset="0"/>
                <a:ea typeface="宋体" panose="02010600030101010101" pitchFamily="2" charset="-122"/>
              </a:rPr>
              <a:t>accept</a:t>
            </a:r>
          </a:p>
        </p:txBody>
      </p:sp>
      <p:sp>
        <p:nvSpPr>
          <p:cNvPr id="25" name="Text Box 25">
            <a:extLst>
              <a:ext uri="{FF2B5EF4-FFF2-40B4-BE49-F238E27FC236}">
                <a16:creationId xmlns:a16="http://schemas.microsoft.com/office/drawing/2014/main" xmlns="" id="{8C709B20-5D4D-4176-8EFA-E55F771F9271}"/>
              </a:ext>
            </a:extLst>
          </p:cNvPr>
          <p:cNvSpPr txBox="1">
            <a:spLocks noChangeArrowheads="1"/>
          </p:cNvSpPr>
          <p:nvPr/>
        </p:nvSpPr>
        <p:spPr bwMode="auto">
          <a:xfrm>
            <a:off x="3800225" y="5848350"/>
            <a:ext cx="460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sz="2400" b="1">
                <a:solidFill>
                  <a:srgbClr val="FF0000"/>
                </a:solidFill>
                <a:effectLst>
                  <a:outerShdw blurRad="38100" dist="38100" dir="2700000" algn="tl">
                    <a:srgbClr val="C0C0C0"/>
                  </a:outerShdw>
                </a:effectLst>
                <a:latin typeface="方正剪纸简体" pitchFamily="65" charset="-122"/>
                <a:ea typeface="方正剪纸简体" pitchFamily="65" charset="-122"/>
              </a:rPr>
              <a:t>TCP</a:t>
            </a:r>
            <a:r>
              <a:rPr lang="zh-CN" altLang="en-US" sz="2400" b="1">
                <a:solidFill>
                  <a:srgbClr val="FF0000"/>
                </a:solidFill>
                <a:effectLst>
                  <a:outerShdw blurRad="38100" dist="38100" dir="2700000" algn="tl">
                    <a:srgbClr val="C0C0C0"/>
                  </a:outerShdw>
                </a:effectLst>
                <a:latin typeface="方正剪纸简体" pitchFamily="65" charset="-122"/>
                <a:ea typeface="方正剪纸简体" pitchFamily="65" charset="-122"/>
              </a:rPr>
              <a:t>为监听套接口维护的两个队列</a:t>
            </a:r>
          </a:p>
        </p:txBody>
      </p:sp>
    </p:spTree>
    <p:extLst>
      <p:ext uri="{BB962C8B-B14F-4D97-AF65-F5344CB8AC3E}">
        <p14:creationId xmlns:p14="http://schemas.microsoft.com/office/powerpoint/2010/main" val="3803545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0" y="-32951"/>
            <a:ext cx="12192000" cy="1258584"/>
          </a:xfrm>
        </p:spPr>
        <p:txBody>
          <a:bodyPr>
            <a:normAutofit/>
          </a:bodyPr>
          <a:lstStyle/>
          <a:p>
            <a:pPr algn="ctr"/>
            <a:r>
              <a:rPr lang="en-US" altLang="zh-CN" sz="4000" dirty="0">
                <a:solidFill>
                  <a:srgbClr val="FF0000"/>
                </a:solidFill>
              </a:rPr>
              <a:t>socket</a:t>
            </a:r>
            <a:r>
              <a:rPr lang="zh-CN" altLang="en-US" sz="4000" dirty="0">
                <a:solidFill>
                  <a:srgbClr val="FF0000"/>
                </a:solidFill>
              </a:rPr>
              <a:t>函数</a:t>
            </a:r>
            <a:endParaRPr lang="en-US" altLang="zh-CN" sz="4000" dirty="0">
              <a:solidFill>
                <a:srgbClr val="FF0000"/>
              </a:solidFill>
            </a:endParaRPr>
          </a:p>
        </p:txBody>
      </p:sp>
      <p:sp>
        <p:nvSpPr>
          <p:cNvPr id="4" name="Rectangle 3"/>
          <p:cNvSpPr txBox="1">
            <a:spLocks noChangeArrowheads="1"/>
          </p:cNvSpPr>
          <p:nvPr/>
        </p:nvSpPr>
        <p:spPr bwMode="auto">
          <a:xfrm>
            <a:off x="2019300" y="1258584"/>
            <a:ext cx="8153400"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函数原型</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#include &lt;sys/</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socket.h</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&gt;</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socket(</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family,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type,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protocol);</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参数</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protocol</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：指定协议的类型，取值：</a:t>
            </a:r>
          </a:p>
          <a:p>
            <a:pPr marL="1143000" marR="0" lvl="2" indent="-228600" algn="l" defTabSz="914400" rtl="0" eaLnBrk="1" fontAlgn="base" latinLnBrk="0" hangingPunct="1">
              <a:lnSpc>
                <a:spcPct val="100000"/>
              </a:lnSpc>
              <a:spcBef>
                <a:spcPct val="20000"/>
              </a:spcBef>
              <a:spcAft>
                <a:spcPct val="0"/>
              </a:spcAft>
              <a:buClr>
                <a:srgbClr val="0066CC"/>
              </a:buClr>
              <a:buSzPct val="95000"/>
              <a:buFont typeface="Wingdings 2" panose="05020102010507070707" pitchFamily="18" charset="2"/>
              <a:buChar char="¡"/>
              <a:tabLst/>
              <a:defRPr/>
            </a:pP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IPPROTO_TCP	           TCP</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传输协议	</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6</a:t>
            </a:r>
          </a:p>
          <a:p>
            <a:pPr marL="1143000" marR="0" lvl="2" indent="-228600" algn="l" defTabSz="914400" rtl="0" eaLnBrk="1" fontAlgn="base" latinLnBrk="0" hangingPunct="1">
              <a:lnSpc>
                <a:spcPct val="100000"/>
              </a:lnSpc>
              <a:spcBef>
                <a:spcPct val="20000"/>
              </a:spcBef>
              <a:spcAft>
                <a:spcPct val="0"/>
              </a:spcAft>
              <a:buClr>
                <a:srgbClr val="0066CC"/>
              </a:buClr>
              <a:buSzPct val="95000"/>
              <a:buFont typeface="Wingdings 2" panose="05020102010507070707" pitchFamily="18" charset="2"/>
              <a:buChar char="¡"/>
              <a:tabLst/>
              <a:defRPr/>
            </a:pP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IPPROTO_UDP	           UDP</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传输协议	</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7</a:t>
            </a:r>
          </a:p>
          <a:p>
            <a:pPr marL="1143000" marR="0" lvl="2" indent="-228600" algn="l" defTabSz="914400" rtl="0" eaLnBrk="1" fontAlgn="base" latinLnBrk="0" hangingPunct="1">
              <a:lnSpc>
                <a:spcPct val="100000"/>
              </a:lnSpc>
              <a:spcBef>
                <a:spcPct val="20000"/>
              </a:spcBef>
              <a:spcAft>
                <a:spcPct val="0"/>
              </a:spcAft>
              <a:buClr>
                <a:srgbClr val="0066CC"/>
              </a:buClr>
              <a:buSzPct val="95000"/>
              <a:buFont typeface="Wingdings 2" panose="05020102010507070707" pitchFamily="18" charset="2"/>
              <a:buChar char="¡"/>
              <a:tabLst/>
              <a:defRPr/>
            </a:pP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IPPROTO_SCTP      	SCTP</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传输协议	</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132</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protocol</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：也可以等于</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0</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，让系统根据</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family</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和</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type</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的取值，选取合适的</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protocol</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的值</a:t>
            </a:r>
          </a:p>
        </p:txBody>
      </p:sp>
    </p:spTree>
    <p:extLst>
      <p:ext uri="{BB962C8B-B14F-4D97-AF65-F5344CB8AC3E}">
        <p14:creationId xmlns:p14="http://schemas.microsoft.com/office/powerpoint/2010/main" val="18349487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D7D9C14-FDEC-4EA1-9A6D-0E455E09195E}"/>
              </a:ext>
            </a:extLst>
          </p:cNvPr>
          <p:cNvSpPr>
            <a:spLocks noGrp="1"/>
          </p:cNvSpPr>
          <p:nvPr>
            <p:ph type="title"/>
          </p:nvPr>
        </p:nvSpPr>
        <p:spPr/>
        <p:txBody>
          <a:bodyPr/>
          <a:lstStyle/>
          <a:p>
            <a:pPr algn="ctr"/>
            <a:r>
              <a:rPr kumimoji="1" lang="en-US" altLang="zh-CN" sz="4000" dirty="0">
                <a:solidFill>
                  <a:srgbClr val="E40000"/>
                </a:solidFill>
                <a:latin typeface="Arial"/>
                <a:ea typeface="宋体"/>
              </a:rPr>
              <a:t>TCP</a:t>
            </a:r>
            <a:r>
              <a:rPr kumimoji="1" lang="zh-CN" altLang="en-US" sz="4000" dirty="0">
                <a:solidFill>
                  <a:srgbClr val="E40000"/>
                </a:solidFill>
                <a:latin typeface="Arial"/>
                <a:ea typeface="宋体"/>
              </a:rPr>
              <a:t>三路握手与监听套接口两个队列</a:t>
            </a:r>
            <a:endParaRPr lang="zh-CN" altLang="en-US" dirty="0"/>
          </a:p>
        </p:txBody>
      </p:sp>
      <p:pic>
        <p:nvPicPr>
          <p:cNvPr id="3" name="Picture 4">
            <a:extLst>
              <a:ext uri="{FF2B5EF4-FFF2-40B4-BE49-F238E27FC236}">
                <a16:creationId xmlns:a16="http://schemas.microsoft.com/office/drawing/2014/main" xmlns="" id="{6DDD1360-4904-4BBA-B485-340BE448A4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253" y="1690688"/>
            <a:ext cx="7815263" cy="43132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96266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E8FD30A-E8A7-403F-AAF4-E027456CAB7A}"/>
              </a:ext>
            </a:extLst>
          </p:cNvPr>
          <p:cNvSpPr>
            <a:spLocks noGrp="1"/>
          </p:cNvSpPr>
          <p:nvPr>
            <p:ph type="title"/>
          </p:nvPr>
        </p:nvSpPr>
        <p:spPr/>
        <p:txBody>
          <a:bodyPr/>
          <a:lstStyle/>
          <a:p>
            <a:pPr algn="ctr"/>
            <a:r>
              <a:rPr kumimoji="1" lang="en-US" altLang="zh-CN" dirty="0">
                <a:solidFill>
                  <a:srgbClr val="E40000"/>
                </a:solidFill>
                <a:latin typeface="Arial"/>
                <a:ea typeface="宋体"/>
              </a:rPr>
              <a:t>listen</a:t>
            </a:r>
            <a:r>
              <a:rPr kumimoji="1" lang="zh-CN" altLang="en-US" dirty="0">
                <a:solidFill>
                  <a:srgbClr val="E40000"/>
                </a:solidFill>
                <a:latin typeface="Arial"/>
                <a:ea typeface="宋体"/>
              </a:rPr>
              <a:t>函数</a:t>
            </a:r>
            <a:endParaRPr lang="zh-CN" altLang="en-US" dirty="0"/>
          </a:p>
        </p:txBody>
      </p:sp>
      <p:sp>
        <p:nvSpPr>
          <p:cNvPr id="3" name="Rectangle 3">
            <a:extLst>
              <a:ext uri="{FF2B5EF4-FFF2-40B4-BE49-F238E27FC236}">
                <a16:creationId xmlns:a16="http://schemas.microsoft.com/office/drawing/2014/main" xmlns="" id="{A07EFA81-27B4-4240-878B-E4F9B1114D76}"/>
              </a:ext>
            </a:extLst>
          </p:cNvPr>
          <p:cNvSpPr txBox="1">
            <a:spLocks noChangeArrowheads="1"/>
          </p:cNvSpPr>
          <p:nvPr/>
        </p:nvSpPr>
        <p:spPr bwMode="auto">
          <a:xfrm>
            <a:off x="2019300" y="1690688"/>
            <a:ext cx="8153400" cy="409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另外几点说明：</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不同的实现对</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backlog</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有不同的解释，如源自</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Berkeley</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的实现将</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backlog</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增加一个模糊因子，把它乘以</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1.5</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，再作为两个队列之和；</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不要把</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backlog</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定义为</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0</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，因为有些实现允许</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1</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个连接排队，而有些实现不允许连接排队；</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当一个客户</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SYN</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到达时，若两个队列都是满的，</a:t>
            </a:r>
            <a:r>
              <a:rPr kumimoji="1" lang="en-US" altLang="zh-CN" sz="2400" b="0" i="0" u="none" strike="noStrike" kern="1200" cap="none" spc="0" normalizeH="0" baseline="0" noProof="0" dirty="0" err="1">
                <a:ln>
                  <a:noFill/>
                </a:ln>
                <a:solidFill>
                  <a:srgbClr val="000000"/>
                </a:solidFill>
                <a:effectLst/>
                <a:uLnTx/>
                <a:uFillTx/>
                <a:latin typeface="Arial"/>
                <a:ea typeface="宋体"/>
                <a:cs typeface="+mn-cs"/>
              </a:rPr>
              <a:t>tcp</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就忽略此分节，且不发送</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RST</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。这是因为，这种情况是暂时的，客户</a:t>
            </a:r>
            <a:r>
              <a:rPr kumimoji="1" lang="en-US" altLang="zh-CN" sz="2400" b="0" i="0" u="none" strike="noStrike" kern="1200" cap="none" spc="0" normalizeH="0" baseline="0" noProof="0" dirty="0" err="1">
                <a:ln>
                  <a:noFill/>
                </a:ln>
                <a:solidFill>
                  <a:srgbClr val="000000"/>
                </a:solidFill>
                <a:effectLst/>
                <a:uLnTx/>
                <a:uFillTx/>
                <a:latin typeface="Arial"/>
                <a:ea typeface="宋体"/>
                <a:cs typeface="+mn-cs"/>
              </a:rPr>
              <a:t>tcp</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将重发</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SYN</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，期望不久的将来就能在队列中找到空闲条目。</a:t>
            </a:r>
            <a:r>
              <a:rPr kumimoji="1" lang="zh-CN" altLang="en-US"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Arial"/>
                <a:ea typeface="宋体"/>
                <a:cs typeface="+mn-cs"/>
              </a:rPr>
              <a:t>如果发送</a:t>
            </a:r>
            <a:r>
              <a:rPr kumimoji="1" lang="en-US" altLang="zh-CN"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Arial"/>
                <a:ea typeface="宋体"/>
                <a:cs typeface="+mn-cs"/>
              </a:rPr>
              <a:t>RST</a:t>
            </a:r>
            <a:r>
              <a:rPr kumimoji="1" lang="zh-CN" altLang="en-US"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Arial"/>
                <a:ea typeface="宋体"/>
                <a:cs typeface="+mn-cs"/>
              </a:rPr>
              <a:t>，将会出现？</a:t>
            </a:r>
          </a:p>
        </p:txBody>
      </p:sp>
    </p:spTree>
    <p:extLst>
      <p:ext uri="{BB962C8B-B14F-4D97-AF65-F5344CB8AC3E}">
        <p14:creationId xmlns:p14="http://schemas.microsoft.com/office/powerpoint/2010/main" val="9617688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7702959-11A5-49F3-9237-36D248C36899}"/>
              </a:ext>
            </a:extLst>
          </p:cNvPr>
          <p:cNvSpPr>
            <a:spLocks noGrp="1"/>
          </p:cNvSpPr>
          <p:nvPr>
            <p:ph type="title"/>
          </p:nvPr>
        </p:nvSpPr>
        <p:spPr/>
        <p:txBody>
          <a:bodyPr/>
          <a:lstStyle/>
          <a:p>
            <a:pPr algn="ctr"/>
            <a:r>
              <a:rPr kumimoji="1" lang="en-US" altLang="zh-CN" dirty="0">
                <a:solidFill>
                  <a:srgbClr val="E40000"/>
                </a:solidFill>
                <a:latin typeface="Arial"/>
                <a:ea typeface="宋体"/>
              </a:rPr>
              <a:t>listen</a:t>
            </a:r>
            <a:r>
              <a:rPr kumimoji="1" lang="zh-CN" altLang="en-US" dirty="0">
                <a:solidFill>
                  <a:srgbClr val="E40000"/>
                </a:solidFill>
                <a:latin typeface="Arial"/>
                <a:ea typeface="宋体"/>
              </a:rPr>
              <a:t>函数</a:t>
            </a:r>
            <a:endParaRPr lang="zh-CN" altLang="en-US" dirty="0"/>
          </a:p>
        </p:txBody>
      </p:sp>
      <p:sp>
        <p:nvSpPr>
          <p:cNvPr id="3" name="Rectangle 3">
            <a:extLst>
              <a:ext uri="{FF2B5EF4-FFF2-40B4-BE49-F238E27FC236}">
                <a16:creationId xmlns:a16="http://schemas.microsoft.com/office/drawing/2014/main" xmlns="" id="{0C40180F-F516-4C50-B441-C7CB692B0B9A}"/>
              </a:ext>
            </a:extLst>
          </p:cNvPr>
          <p:cNvSpPr txBox="1">
            <a:spLocks noChangeArrowheads="1"/>
          </p:cNvSpPr>
          <p:nvPr/>
        </p:nvSpPr>
        <p:spPr bwMode="auto">
          <a:xfrm>
            <a:off x="2019300" y="1568116"/>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若服务器回应一个</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RST</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，客户的</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connect</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调用就会立即返回一个错误</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0" lang="zh-CN" altLang="en-US" sz="2800" b="0" i="0" u="none" strike="noStrike" kern="1200" cap="none" spc="0" normalizeH="0" baseline="0" noProof="0" dirty="0">
                <a:ln>
                  <a:noFill/>
                </a:ln>
                <a:solidFill>
                  <a:srgbClr val="000000"/>
                </a:solidFill>
                <a:effectLst/>
                <a:uLnTx/>
                <a:uFillTx/>
                <a:latin typeface="Arial"/>
                <a:ea typeface="宋体"/>
                <a:cs typeface="+mn-cs"/>
              </a:rPr>
              <a:t>若该服务器只是因为接受请求的队列满，而发的</a:t>
            </a:r>
            <a:r>
              <a:rPr kumimoji="0" lang="en-US" altLang="zh-CN" sz="2800" b="0" i="0" u="none" strike="noStrike" kern="1200" cap="none" spc="0" normalizeH="0" baseline="0" noProof="0" dirty="0">
                <a:ln>
                  <a:noFill/>
                </a:ln>
                <a:solidFill>
                  <a:srgbClr val="000000"/>
                </a:solidFill>
                <a:effectLst/>
                <a:uLnTx/>
                <a:uFillTx/>
                <a:latin typeface="Arial"/>
                <a:ea typeface="宋体"/>
                <a:cs typeface="+mn-cs"/>
              </a:rPr>
              <a:t>RST</a:t>
            </a:r>
            <a:r>
              <a:rPr kumimoji="0" lang="zh-CN" altLang="en-US" sz="2800" b="0" i="0" u="none" strike="noStrike" kern="1200" cap="none" spc="0" normalizeH="0" baseline="0" noProof="0" dirty="0">
                <a:ln>
                  <a:noFill/>
                </a:ln>
                <a:solidFill>
                  <a:srgbClr val="000000"/>
                </a:solidFill>
                <a:effectLst/>
                <a:uLnTx/>
                <a:uFillTx/>
                <a:latin typeface="Arial"/>
                <a:ea typeface="宋体"/>
                <a:cs typeface="+mn-cs"/>
              </a:rPr>
              <a:t>，客户应该再次尝试调用</a:t>
            </a:r>
            <a:r>
              <a:rPr kumimoji="0" lang="en-US" altLang="zh-CN" sz="2800" b="0" i="0" u="none" strike="noStrike" kern="1200" cap="none" spc="0" normalizeH="0" baseline="0" noProof="0" dirty="0">
                <a:ln>
                  <a:noFill/>
                </a:ln>
                <a:solidFill>
                  <a:srgbClr val="000000"/>
                </a:solidFill>
                <a:effectLst/>
                <a:uLnTx/>
                <a:uFillTx/>
                <a:latin typeface="Arial"/>
                <a:ea typeface="宋体"/>
                <a:cs typeface="+mn-cs"/>
              </a:rPr>
              <a:t>connect</a:t>
            </a:r>
            <a:r>
              <a:rPr kumimoji="0" lang="zh-CN" altLang="en-US" sz="2800" b="0" i="0" u="none" strike="noStrike" kern="1200" cap="none" spc="0" normalizeH="0" baseline="0" noProof="0" dirty="0">
                <a:ln>
                  <a:noFill/>
                </a:ln>
                <a:solidFill>
                  <a:srgbClr val="000000"/>
                </a:solidFill>
                <a:effectLst/>
                <a:uLnTx/>
                <a:uFillTx/>
                <a:latin typeface="Arial"/>
                <a:ea typeface="宋体"/>
                <a:cs typeface="+mn-cs"/>
              </a:rPr>
              <a:t>函数。这样客户就要做</a:t>
            </a:r>
            <a:r>
              <a:rPr kumimoji="0" lang="en-US" altLang="zh-CN" sz="2800" b="0" i="0" u="none" strike="noStrike" kern="1200" cap="none" spc="0" normalizeH="0" baseline="0" noProof="0" dirty="0">
                <a:ln>
                  <a:noFill/>
                </a:ln>
                <a:solidFill>
                  <a:srgbClr val="000000"/>
                </a:solidFill>
                <a:effectLst/>
                <a:uLnTx/>
                <a:uFillTx/>
                <a:latin typeface="Arial"/>
                <a:ea typeface="宋体"/>
                <a:cs typeface="+mn-cs"/>
              </a:rPr>
              <a:t>TCP</a:t>
            </a:r>
            <a:r>
              <a:rPr kumimoji="0" lang="zh-CN" altLang="en-US" sz="2800" b="0" i="0" u="none" strike="noStrike" kern="1200" cap="none" spc="0" normalizeH="0" baseline="0" noProof="0" dirty="0">
                <a:ln>
                  <a:noFill/>
                </a:ln>
                <a:solidFill>
                  <a:srgbClr val="000000"/>
                </a:solidFill>
                <a:effectLst/>
                <a:uLnTx/>
                <a:uFillTx/>
                <a:latin typeface="Arial"/>
                <a:ea typeface="宋体"/>
                <a:cs typeface="+mn-cs"/>
              </a:rPr>
              <a:t>正常的重传操作</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0" lang="zh-CN" altLang="en-US" sz="2800" b="0" i="0" u="none" strike="noStrike" kern="1200" cap="none" spc="0" normalizeH="0" baseline="0" noProof="0" dirty="0">
                <a:ln>
                  <a:noFill/>
                </a:ln>
                <a:solidFill>
                  <a:srgbClr val="000000"/>
                </a:solidFill>
                <a:effectLst/>
                <a:uLnTx/>
                <a:uFillTx/>
                <a:latin typeface="Arial"/>
                <a:ea typeface="宋体"/>
                <a:cs typeface="+mn-cs"/>
              </a:rPr>
              <a:t>若该服务器本来就没有绑定某个端口，服务器将回应</a:t>
            </a:r>
            <a:r>
              <a:rPr kumimoji="0" lang="en-US" altLang="zh-CN" sz="2800" b="0" i="0" u="none" strike="noStrike" kern="1200" cap="none" spc="0" normalizeH="0" baseline="0" noProof="0" dirty="0">
                <a:ln>
                  <a:noFill/>
                </a:ln>
                <a:solidFill>
                  <a:srgbClr val="000000"/>
                </a:solidFill>
                <a:effectLst/>
                <a:uLnTx/>
                <a:uFillTx/>
                <a:latin typeface="Arial"/>
                <a:ea typeface="宋体"/>
                <a:cs typeface="+mn-cs"/>
              </a:rPr>
              <a:t>RST</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0" lang="zh-CN" altLang="en-US" sz="2800" b="0" i="0" u="none" strike="noStrike" kern="1200" cap="none" spc="0" normalizeH="0" baseline="0" noProof="0" dirty="0">
                <a:ln>
                  <a:noFill/>
                </a:ln>
                <a:solidFill>
                  <a:srgbClr val="000000"/>
                </a:solidFill>
                <a:effectLst/>
                <a:uLnTx/>
                <a:uFillTx/>
                <a:latin typeface="Arial"/>
                <a:ea typeface="宋体"/>
                <a:cs typeface="+mn-cs"/>
              </a:rPr>
              <a:t>这样，客户就无法区分这个</a:t>
            </a:r>
            <a:r>
              <a:rPr kumimoji="0" lang="en-US" altLang="zh-CN" sz="2800" b="0" i="0" u="none" strike="noStrike" kern="1200" cap="none" spc="0" normalizeH="0" baseline="0" noProof="0" dirty="0">
                <a:ln>
                  <a:noFill/>
                </a:ln>
                <a:solidFill>
                  <a:srgbClr val="000000"/>
                </a:solidFill>
                <a:effectLst/>
                <a:uLnTx/>
                <a:uFillTx/>
                <a:latin typeface="Arial"/>
                <a:ea typeface="宋体"/>
                <a:cs typeface="+mn-cs"/>
              </a:rPr>
              <a:t>RST</a:t>
            </a:r>
            <a:r>
              <a:rPr kumimoji="0" lang="zh-CN" altLang="en-US" sz="2800" b="0" i="0" u="none" strike="noStrike" kern="1200" cap="none" spc="0" normalizeH="0" baseline="0" noProof="0" dirty="0">
                <a:ln>
                  <a:noFill/>
                </a:ln>
                <a:solidFill>
                  <a:srgbClr val="000000"/>
                </a:solidFill>
                <a:effectLst/>
                <a:uLnTx/>
                <a:uFillTx/>
                <a:latin typeface="Arial"/>
                <a:ea typeface="宋体"/>
                <a:cs typeface="+mn-cs"/>
              </a:rPr>
              <a:t>究竟是因为队列满，还是由于没有进程监听端口</a:t>
            </a:r>
          </a:p>
        </p:txBody>
      </p:sp>
    </p:spTree>
    <p:extLst>
      <p:ext uri="{BB962C8B-B14F-4D97-AF65-F5344CB8AC3E}">
        <p14:creationId xmlns:p14="http://schemas.microsoft.com/office/powerpoint/2010/main" val="20452017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DFEFC02-B79C-42E4-8950-75447FBD9AAC}"/>
              </a:ext>
            </a:extLst>
          </p:cNvPr>
          <p:cNvSpPr>
            <a:spLocks noGrp="1"/>
          </p:cNvSpPr>
          <p:nvPr>
            <p:ph type="title"/>
          </p:nvPr>
        </p:nvSpPr>
        <p:spPr/>
        <p:txBody>
          <a:bodyPr/>
          <a:lstStyle/>
          <a:p>
            <a:pPr algn="ctr"/>
            <a:r>
              <a:rPr kumimoji="1" lang="en-US" altLang="zh-CN" dirty="0">
                <a:solidFill>
                  <a:srgbClr val="E40000"/>
                </a:solidFill>
                <a:latin typeface="Arial"/>
                <a:ea typeface="宋体"/>
              </a:rPr>
              <a:t>listen</a:t>
            </a:r>
            <a:r>
              <a:rPr kumimoji="1" lang="zh-CN" altLang="en-US" dirty="0">
                <a:solidFill>
                  <a:srgbClr val="E40000"/>
                </a:solidFill>
                <a:latin typeface="Arial"/>
                <a:ea typeface="宋体"/>
              </a:rPr>
              <a:t>函数</a:t>
            </a:r>
            <a:endParaRPr lang="zh-CN" altLang="en-US" dirty="0"/>
          </a:p>
        </p:txBody>
      </p:sp>
      <p:sp>
        <p:nvSpPr>
          <p:cNvPr id="3" name="Rectangle 3">
            <a:extLst>
              <a:ext uri="{FF2B5EF4-FFF2-40B4-BE49-F238E27FC236}">
                <a16:creationId xmlns:a16="http://schemas.microsoft.com/office/drawing/2014/main" xmlns="" id="{4093663B-A54F-4850-9104-1D122D3A74A4}"/>
              </a:ext>
            </a:extLst>
          </p:cNvPr>
          <p:cNvSpPr txBox="1">
            <a:spLocks noChangeArrowheads="1"/>
          </p:cNvSpPr>
          <p:nvPr/>
        </p:nvSpPr>
        <p:spPr bwMode="auto">
          <a:xfrm>
            <a:off x="2019300" y="1690688"/>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a:ln>
                  <a:noFill/>
                </a:ln>
                <a:solidFill>
                  <a:srgbClr val="000000"/>
                </a:solidFill>
                <a:effectLst/>
                <a:uLnTx/>
                <a:uFillTx/>
                <a:latin typeface="Arial"/>
                <a:ea typeface="宋体"/>
                <a:cs typeface="+mn-cs"/>
              </a:rPr>
              <a:t>当调用完</a:t>
            </a:r>
            <a:r>
              <a:rPr kumimoji="1" lang="en-US" altLang="zh-CN" sz="3200" b="0" i="0" u="none" strike="noStrike" kern="1200" cap="none" spc="0" normalizeH="0" baseline="0" noProof="0">
                <a:ln>
                  <a:noFill/>
                </a:ln>
                <a:solidFill>
                  <a:srgbClr val="000000"/>
                </a:solidFill>
                <a:effectLst/>
                <a:uLnTx/>
                <a:uFillTx/>
                <a:latin typeface="Arial"/>
                <a:ea typeface="宋体"/>
                <a:cs typeface="+mn-cs"/>
              </a:rPr>
              <a:t>listen</a:t>
            </a:r>
            <a:r>
              <a:rPr kumimoji="1" lang="zh-CN" altLang="en-US" sz="3200" b="0" i="0" u="none" strike="noStrike" kern="1200" cap="none" spc="0" normalizeH="0" baseline="0" noProof="0">
                <a:ln>
                  <a:noFill/>
                </a:ln>
                <a:solidFill>
                  <a:srgbClr val="000000"/>
                </a:solidFill>
                <a:effectLst/>
                <a:uLnTx/>
                <a:uFillTx/>
                <a:latin typeface="Arial"/>
                <a:ea typeface="宋体"/>
                <a:cs typeface="+mn-cs"/>
              </a:rPr>
              <a:t>函数，无论服务器是否调用</a:t>
            </a:r>
            <a:r>
              <a:rPr kumimoji="1" lang="en-US" altLang="zh-CN" sz="3200" b="0" i="0" u="none" strike="noStrike" kern="1200" cap="none" spc="0" normalizeH="0" baseline="0" noProof="0">
                <a:ln>
                  <a:noFill/>
                </a:ln>
                <a:solidFill>
                  <a:srgbClr val="000000"/>
                </a:solidFill>
                <a:effectLst/>
                <a:uLnTx/>
                <a:uFillTx/>
                <a:latin typeface="Arial"/>
                <a:ea typeface="宋体"/>
                <a:cs typeface="+mn-cs"/>
              </a:rPr>
              <a:t>accept</a:t>
            </a:r>
            <a:r>
              <a:rPr kumimoji="1" lang="zh-CN" altLang="en-US" sz="3200" b="0" i="0" u="none" strike="noStrike" kern="1200" cap="none" spc="0" normalizeH="0" baseline="0" noProof="0">
                <a:ln>
                  <a:noFill/>
                </a:ln>
                <a:solidFill>
                  <a:srgbClr val="000000"/>
                </a:solidFill>
                <a:effectLst/>
                <a:uLnTx/>
                <a:uFillTx/>
                <a:latin typeface="Arial"/>
                <a:ea typeface="宋体"/>
                <a:cs typeface="+mn-cs"/>
              </a:rPr>
              <a:t>函数（从监听队列中取出一个连接）</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a:ln>
                  <a:noFill/>
                </a:ln>
                <a:solidFill>
                  <a:srgbClr val="000000"/>
                </a:solidFill>
                <a:effectLst/>
                <a:uLnTx/>
                <a:uFillTx/>
                <a:latin typeface="Arial"/>
                <a:ea typeface="宋体"/>
                <a:cs typeface="+mn-cs"/>
              </a:rPr>
              <a:t>客户端都可以向服务器发送数据，数据将保存在已连接套接口的接收缓冲区中</a:t>
            </a:r>
            <a:endParaRPr kumimoji="1" lang="zh-CN" altLang="en-US" sz="3200" b="0" i="0" u="none" strike="noStrike" kern="120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36732916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5CEA7DD-D283-4752-B6F6-C564FE2409CA}"/>
              </a:ext>
            </a:extLst>
          </p:cNvPr>
          <p:cNvSpPr>
            <a:spLocks noGrp="1"/>
          </p:cNvSpPr>
          <p:nvPr>
            <p:ph type="title"/>
          </p:nvPr>
        </p:nvSpPr>
        <p:spPr/>
        <p:txBody>
          <a:bodyPr/>
          <a:lstStyle/>
          <a:p>
            <a:pPr algn="ctr"/>
            <a:r>
              <a:rPr kumimoji="1" lang="en-US" altLang="zh-CN" dirty="0">
                <a:solidFill>
                  <a:srgbClr val="E40000"/>
                </a:solidFill>
                <a:latin typeface="Arial"/>
                <a:ea typeface="宋体"/>
              </a:rPr>
              <a:t>SYN</a:t>
            </a:r>
            <a:r>
              <a:rPr kumimoji="1" lang="zh-CN" altLang="en-US" dirty="0">
                <a:solidFill>
                  <a:srgbClr val="E40000"/>
                </a:solidFill>
                <a:latin typeface="Arial"/>
                <a:ea typeface="宋体"/>
              </a:rPr>
              <a:t>洪水攻击</a:t>
            </a:r>
            <a:endParaRPr lang="zh-CN" altLang="en-US" dirty="0"/>
          </a:p>
        </p:txBody>
      </p:sp>
      <p:sp>
        <p:nvSpPr>
          <p:cNvPr id="3" name="Rectangle 3">
            <a:extLst>
              <a:ext uri="{FF2B5EF4-FFF2-40B4-BE49-F238E27FC236}">
                <a16:creationId xmlns:a16="http://schemas.microsoft.com/office/drawing/2014/main" xmlns="" id="{A4D77F24-8676-4D73-8E56-2454F8C612A6}"/>
              </a:ext>
            </a:extLst>
          </p:cNvPr>
          <p:cNvSpPr txBox="1">
            <a:spLocks noChangeArrowheads="1"/>
          </p:cNvSpPr>
          <p:nvPr/>
        </p:nvSpPr>
        <p:spPr bwMode="auto">
          <a:xfrm>
            <a:off x="2019300" y="1690688"/>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黑客伪造源</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IP</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，向服务器发送大量的</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SYN</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报文</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致使服务器无法对正常用户做出响应</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监听队列的超时值：例如</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75</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秒</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解决方案</a:t>
            </a:r>
          </a:p>
        </p:txBody>
      </p:sp>
    </p:spTree>
    <p:extLst>
      <p:ext uri="{BB962C8B-B14F-4D97-AF65-F5344CB8AC3E}">
        <p14:creationId xmlns:p14="http://schemas.microsoft.com/office/powerpoint/2010/main" val="7653891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583993D-C1BE-4167-9661-BF8208E92FF1}"/>
              </a:ext>
            </a:extLst>
          </p:cNvPr>
          <p:cNvSpPr>
            <a:spLocks noGrp="1"/>
          </p:cNvSpPr>
          <p:nvPr>
            <p:ph type="title"/>
          </p:nvPr>
        </p:nvSpPr>
        <p:spPr/>
        <p:txBody>
          <a:bodyPr/>
          <a:lstStyle/>
          <a:p>
            <a:pPr algn="ctr"/>
            <a:r>
              <a:rPr kumimoji="1" lang="zh-CN" altLang="en-US" dirty="0">
                <a:solidFill>
                  <a:srgbClr val="E40000"/>
                </a:solidFill>
                <a:latin typeface="宋体" panose="02010600030101010101" pitchFamily="2" charset="-122"/>
                <a:ea typeface="宋体"/>
              </a:rPr>
              <a:t>实验三 基本</a:t>
            </a:r>
            <a:r>
              <a:rPr kumimoji="1" lang="en-US" altLang="zh-CN" dirty="0">
                <a:solidFill>
                  <a:srgbClr val="E40000"/>
                </a:solidFill>
                <a:latin typeface="宋体" panose="02010600030101010101" pitchFamily="2" charset="-122"/>
                <a:ea typeface="宋体"/>
              </a:rPr>
              <a:t>TCP Socket</a:t>
            </a:r>
            <a:r>
              <a:rPr kumimoji="1" lang="zh-CN" altLang="en-US" dirty="0">
                <a:solidFill>
                  <a:srgbClr val="E40000"/>
                </a:solidFill>
                <a:latin typeface="宋体" panose="02010600030101010101" pitchFamily="2" charset="-122"/>
                <a:ea typeface="宋体"/>
              </a:rPr>
              <a:t>编程</a:t>
            </a:r>
            <a:endParaRPr lang="zh-CN" altLang="en-US" dirty="0"/>
          </a:p>
        </p:txBody>
      </p:sp>
      <p:sp>
        <p:nvSpPr>
          <p:cNvPr id="3" name="Rectangle 3">
            <a:extLst>
              <a:ext uri="{FF2B5EF4-FFF2-40B4-BE49-F238E27FC236}">
                <a16:creationId xmlns:a16="http://schemas.microsoft.com/office/drawing/2014/main" xmlns="" id="{C0D46ABB-0770-4BB2-BCA5-591CF88CCF5D}"/>
              </a:ext>
            </a:extLst>
          </p:cNvPr>
          <p:cNvSpPr txBox="1">
            <a:spLocks noChangeArrowheads="1"/>
          </p:cNvSpPr>
          <p:nvPr/>
        </p:nvSpPr>
        <p:spPr bwMode="auto">
          <a:xfrm>
            <a:off x="2018506" y="1698625"/>
            <a:ext cx="8154988" cy="479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972" rIns="0" bIns="0"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范例分析</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socket</a:t>
            </a: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套接口地址结构</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bind</a:t>
            </a: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listen</a:t>
            </a: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sz="2800" b="0" i="0" u="none" strike="noStrike" kern="1200" cap="none" spc="0" normalizeH="0" baseline="0" noProof="0">
                <a:ln>
                  <a:noFill/>
                </a:ln>
                <a:solidFill>
                  <a:srgbClr val="E40000"/>
                </a:solidFill>
                <a:effectLst/>
                <a:uLnTx/>
                <a:uFillTx/>
                <a:latin typeface="宋体" panose="02010600030101010101" pitchFamily="2" charset="-122"/>
                <a:ea typeface="宋体"/>
                <a:cs typeface="+mn-cs"/>
              </a:rPr>
              <a:t>accept</a:t>
            </a:r>
            <a:r>
              <a:rPr kumimoji="0" lang="zh-CN" altLang="en-US" sz="2800" b="0" i="0" u="none" strike="noStrike" kern="1200" cap="none" spc="0" normalizeH="0" baseline="0" noProof="0">
                <a:ln>
                  <a:noFill/>
                </a:ln>
                <a:solidFill>
                  <a:srgbClr val="E4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connect</a:t>
            </a: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数据收发函数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1"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网络通信库的封装</a:t>
            </a:r>
            <a:endParaRPr kumimoji="1" lang="zh-CN" altLang="en-US" sz="2800" b="0" i="0" u="none" strike="noStrike" kern="1200" cap="none" spc="0" normalizeH="0" baseline="0" noProof="0" dirty="0">
              <a:ln>
                <a:noFill/>
              </a:ln>
              <a:solidFill>
                <a:srgbClr val="000000"/>
              </a:solidFill>
              <a:effectLst/>
              <a:uLnTx/>
              <a:uFillTx/>
              <a:latin typeface="宋体" panose="02010600030101010101" pitchFamily="2" charset="-122"/>
              <a:ea typeface="宋体"/>
              <a:cs typeface="+mn-cs"/>
            </a:endParaRPr>
          </a:p>
        </p:txBody>
      </p:sp>
    </p:spTree>
    <p:extLst>
      <p:ext uri="{BB962C8B-B14F-4D97-AF65-F5344CB8AC3E}">
        <p14:creationId xmlns:p14="http://schemas.microsoft.com/office/powerpoint/2010/main" val="30095404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B2A18A9-2E22-45F9-B001-160BE1FDF426}"/>
              </a:ext>
            </a:extLst>
          </p:cNvPr>
          <p:cNvSpPr>
            <a:spLocks noGrp="1"/>
          </p:cNvSpPr>
          <p:nvPr>
            <p:ph type="title"/>
          </p:nvPr>
        </p:nvSpPr>
        <p:spPr/>
        <p:txBody>
          <a:bodyPr/>
          <a:lstStyle/>
          <a:p>
            <a:pPr algn="ctr"/>
            <a:r>
              <a:rPr kumimoji="1" lang="en-US" altLang="zh-CN" dirty="0">
                <a:solidFill>
                  <a:srgbClr val="E40000"/>
                </a:solidFill>
                <a:latin typeface="Arial"/>
                <a:ea typeface="宋体"/>
              </a:rPr>
              <a:t>accept</a:t>
            </a:r>
            <a:r>
              <a:rPr kumimoji="1" lang="zh-CN" altLang="en-US" dirty="0">
                <a:solidFill>
                  <a:srgbClr val="E40000"/>
                </a:solidFill>
                <a:latin typeface="Arial"/>
                <a:ea typeface="宋体"/>
              </a:rPr>
              <a:t>函数</a:t>
            </a:r>
            <a:endParaRPr lang="zh-CN" altLang="en-US" dirty="0"/>
          </a:p>
        </p:txBody>
      </p:sp>
      <p:sp>
        <p:nvSpPr>
          <p:cNvPr id="3" name="Rectangle 3">
            <a:extLst>
              <a:ext uri="{FF2B5EF4-FFF2-40B4-BE49-F238E27FC236}">
                <a16:creationId xmlns:a16="http://schemas.microsoft.com/office/drawing/2014/main" xmlns="" id="{5EC4088C-08E8-4102-89A4-46E2608B2755}"/>
              </a:ext>
            </a:extLst>
          </p:cNvPr>
          <p:cNvSpPr txBox="1">
            <a:spLocks noChangeArrowheads="1"/>
          </p:cNvSpPr>
          <p:nvPr/>
        </p:nvSpPr>
        <p:spPr bwMode="auto">
          <a:xfrm>
            <a:off x="2019300" y="1552074"/>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相当于接听电话</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从已完成连接队列队头取出下一个已完成的连接</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若已完成连接队列为空，调用</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accept</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的进程要进入睡眠状态</a:t>
            </a:r>
          </a:p>
        </p:txBody>
      </p:sp>
    </p:spTree>
    <p:extLst>
      <p:ext uri="{BB962C8B-B14F-4D97-AF65-F5344CB8AC3E}">
        <p14:creationId xmlns:p14="http://schemas.microsoft.com/office/powerpoint/2010/main" val="36472294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65B4C1D-7534-4E18-A642-B5F67843DE46}"/>
              </a:ext>
            </a:extLst>
          </p:cNvPr>
          <p:cNvSpPr>
            <a:spLocks noGrp="1"/>
          </p:cNvSpPr>
          <p:nvPr>
            <p:ph type="title"/>
          </p:nvPr>
        </p:nvSpPr>
        <p:spPr/>
        <p:txBody>
          <a:bodyPr/>
          <a:lstStyle/>
          <a:p>
            <a:pPr algn="ctr"/>
            <a:r>
              <a:rPr kumimoji="1" lang="en-US" altLang="zh-CN" dirty="0">
                <a:solidFill>
                  <a:srgbClr val="E40000"/>
                </a:solidFill>
                <a:latin typeface="Arial"/>
                <a:ea typeface="宋体"/>
              </a:rPr>
              <a:t>accept</a:t>
            </a:r>
            <a:r>
              <a:rPr kumimoji="1" lang="zh-CN" altLang="en-US" dirty="0">
                <a:solidFill>
                  <a:srgbClr val="E40000"/>
                </a:solidFill>
                <a:latin typeface="Arial"/>
                <a:ea typeface="宋体"/>
              </a:rPr>
              <a:t>函数</a:t>
            </a:r>
            <a:endParaRPr lang="zh-CN" altLang="en-US" dirty="0"/>
          </a:p>
        </p:txBody>
      </p:sp>
      <p:sp>
        <p:nvSpPr>
          <p:cNvPr id="3" name="Rectangle 3">
            <a:extLst>
              <a:ext uri="{FF2B5EF4-FFF2-40B4-BE49-F238E27FC236}">
                <a16:creationId xmlns:a16="http://schemas.microsoft.com/office/drawing/2014/main" xmlns="" id="{46DE2655-DDFF-40ED-BA45-9E256DD9145A}"/>
              </a:ext>
            </a:extLst>
          </p:cNvPr>
          <p:cNvSpPr txBox="1">
            <a:spLocks noChangeArrowheads="1"/>
          </p:cNvSpPr>
          <p:nvPr/>
        </p:nvSpPr>
        <p:spPr bwMode="auto">
          <a:xfrm>
            <a:off x="1957137" y="1690688"/>
            <a:ext cx="8534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2800" b="0" i="0" u="none" strike="noStrike" kern="1200" cap="none" spc="0" normalizeH="0" baseline="0" noProof="0">
                <a:ln>
                  <a:noFill/>
                </a:ln>
                <a:solidFill>
                  <a:srgbClr val="000000"/>
                </a:solidFill>
                <a:effectLst/>
                <a:uLnTx/>
                <a:uFillTx/>
                <a:latin typeface="Arial"/>
                <a:ea typeface="宋体"/>
                <a:cs typeface="+mn-cs"/>
              </a:rPr>
              <a:t>函数原型</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400" b="0" i="0" u="none" strike="noStrike" kern="1200" cap="none" spc="0" normalizeH="0" baseline="0" noProof="0">
                <a:ln>
                  <a:noFill/>
                </a:ln>
                <a:solidFill>
                  <a:srgbClr val="000000"/>
                </a:solidFill>
                <a:effectLst/>
                <a:uLnTx/>
                <a:uFillTx/>
                <a:latin typeface="Arial"/>
                <a:ea typeface="宋体"/>
                <a:cs typeface="+mn-cs"/>
              </a:rPr>
              <a:t>#include&lt;sys/socket.h&gt;</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400" b="0" i="0" u="none" strike="noStrike" kern="1200" cap="none" spc="0" normalizeH="0" baseline="0" noProof="0">
                <a:ln>
                  <a:noFill/>
                </a:ln>
                <a:solidFill>
                  <a:srgbClr val="000000"/>
                </a:solidFill>
                <a:effectLst/>
                <a:uLnTx/>
                <a:uFillTx/>
                <a:latin typeface="Arial"/>
                <a:ea typeface="宋体"/>
                <a:cs typeface="+mn-cs"/>
              </a:rPr>
              <a:t>int accept(int sockfd, struct sockaddr *cliaddr,  </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None/>
              <a:tabLst/>
              <a:defRPr/>
            </a:pPr>
            <a:r>
              <a:rPr kumimoji="1" lang="en-US" altLang="zh-CN" sz="2400" b="0" i="0" u="none" strike="noStrike" kern="1200" cap="none" spc="0" normalizeH="0" baseline="0" noProof="0">
                <a:ln>
                  <a:noFill/>
                </a:ln>
                <a:solidFill>
                  <a:srgbClr val="000000"/>
                </a:solidFill>
                <a:effectLst/>
                <a:uLnTx/>
                <a:uFillTx/>
                <a:latin typeface="Arial"/>
                <a:ea typeface="宋体"/>
                <a:cs typeface="+mn-cs"/>
              </a:rPr>
              <a:t>                   socklen_t *addrlen);</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2800" b="0" i="0" u="none" strike="noStrike" kern="1200" cap="none" spc="0" normalizeH="0" baseline="0" noProof="0">
                <a:ln>
                  <a:noFill/>
                </a:ln>
                <a:solidFill>
                  <a:srgbClr val="000000"/>
                </a:solidFill>
                <a:effectLst/>
                <a:uLnTx/>
                <a:uFillTx/>
                <a:latin typeface="Arial"/>
                <a:ea typeface="宋体"/>
                <a:cs typeface="+mn-cs"/>
              </a:rPr>
              <a:t>参数</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400" b="0" i="0" u="none" strike="noStrike" kern="1200" cap="none" spc="0" normalizeH="0" baseline="0" noProof="0">
                <a:ln>
                  <a:noFill/>
                </a:ln>
                <a:solidFill>
                  <a:srgbClr val="000000"/>
                </a:solidFill>
                <a:effectLst/>
                <a:uLnTx/>
                <a:uFillTx/>
                <a:latin typeface="Arial"/>
                <a:ea typeface="宋体"/>
                <a:cs typeface="+mn-cs"/>
              </a:rPr>
              <a:t>sockfd</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：即</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socket</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函数的返回值，套接字</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400" b="0" i="0" u="none" strike="noStrike" kern="1200" cap="none" spc="0" normalizeH="0" baseline="0" noProof="0">
                <a:ln>
                  <a:noFill/>
                </a:ln>
                <a:solidFill>
                  <a:srgbClr val="000000"/>
                </a:solidFill>
                <a:effectLst/>
                <a:uLnTx/>
                <a:uFillTx/>
                <a:latin typeface="Arial"/>
                <a:ea typeface="宋体"/>
                <a:cs typeface="+mn-cs"/>
              </a:rPr>
              <a:t>cliaddr</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：当</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accept</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函数返回时，内核将从已完成连接队列中，取出一个连接；并将该连接的客户端信息（协议族、</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IP</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Port</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），保存在</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cliaddr</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指向的结构体中</a:t>
            </a:r>
            <a:endParaRPr kumimoji="1" lang="zh-CN" altLang="en-US" sz="2400" b="0" i="0" u="none" strike="noStrike" kern="120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22574795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AED5EEC-481B-48A0-907B-EC0C0E3B9DA5}"/>
              </a:ext>
            </a:extLst>
          </p:cNvPr>
          <p:cNvSpPr>
            <a:spLocks noGrp="1"/>
          </p:cNvSpPr>
          <p:nvPr>
            <p:ph type="title"/>
          </p:nvPr>
        </p:nvSpPr>
        <p:spPr/>
        <p:txBody>
          <a:bodyPr/>
          <a:lstStyle/>
          <a:p>
            <a:pPr algn="ctr"/>
            <a:r>
              <a:rPr kumimoji="1" lang="en-US" altLang="zh-CN" dirty="0">
                <a:solidFill>
                  <a:srgbClr val="E40000"/>
                </a:solidFill>
                <a:latin typeface="Arial"/>
                <a:ea typeface="宋体"/>
              </a:rPr>
              <a:t>accept</a:t>
            </a:r>
            <a:r>
              <a:rPr kumimoji="1" lang="zh-CN" altLang="en-US" dirty="0">
                <a:solidFill>
                  <a:srgbClr val="E40000"/>
                </a:solidFill>
                <a:latin typeface="Arial"/>
                <a:ea typeface="宋体"/>
              </a:rPr>
              <a:t>函数</a:t>
            </a:r>
            <a:endParaRPr lang="zh-CN" altLang="en-US" dirty="0"/>
          </a:p>
        </p:txBody>
      </p:sp>
      <p:sp>
        <p:nvSpPr>
          <p:cNvPr id="3" name="Rectangle 3">
            <a:extLst>
              <a:ext uri="{FF2B5EF4-FFF2-40B4-BE49-F238E27FC236}">
                <a16:creationId xmlns:a16="http://schemas.microsoft.com/office/drawing/2014/main" xmlns="" id="{E5541945-69D5-478E-BC82-B4CD52721D3D}"/>
              </a:ext>
            </a:extLst>
          </p:cNvPr>
          <p:cNvSpPr txBox="1">
            <a:spLocks noChangeArrowheads="1"/>
          </p:cNvSpPr>
          <p:nvPr/>
        </p:nvSpPr>
        <p:spPr bwMode="auto">
          <a:xfrm>
            <a:off x="2069432" y="1690688"/>
            <a:ext cx="8534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2800" b="0" i="0" u="none" strike="noStrike" kern="1200" cap="none" spc="0" normalizeH="0" baseline="0" noProof="0">
                <a:ln>
                  <a:noFill/>
                </a:ln>
                <a:solidFill>
                  <a:srgbClr val="000000"/>
                </a:solidFill>
                <a:effectLst/>
                <a:uLnTx/>
                <a:uFillTx/>
                <a:latin typeface="Arial"/>
                <a:ea typeface="宋体"/>
                <a:cs typeface="+mn-cs"/>
              </a:rPr>
              <a:t>函数原型</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400" b="0" i="0" u="none" strike="noStrike" kern="1200" cap="none" spc="0" normalizeH="0" baseline="0" noProof="0">
                <a:ln>
                  <a:noFill/>
                </a:ln>
                <a:solidFill>
                  <a:srgbClr val="000000"/>
                </a:solidFill>
                <a:effectLst/>
                <a:uLnTx/>
                <a:uFillTx/>
                <a:latin typeface="Arial"/>
                <a:ea typeface="宋体"/>
                <a:cs typeface="+mn-cs"/>
              </a:rPr>
              <a:t>#include&lt;sys/socket.h&gt;</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400" b="0" i="0" u="none" strike="noStrike" kern="1200" cap="none" spc="0" normalizeH="0" baseline="0" noProof="0">
                <a:ln>
                  <a:noFill/>
                </a:ln>
                <a:solidFill>
                  <a:srgbClr val="000000"/>
                </a:solidFill>
                <a:effectLst/>
                <a:uLnTx/>
                <a:uFillTx/>
                <a:latin typeface="Arial"/>
                <a:ea typeface="宋体"/>
                <a:cs typeface="+mn-cs"/>
              </a:rPr>
              <a:t>int accept(int sockfd, struct sockaddr *cliaddr,  </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None/>
              <a:tabLst/>
              <a:defRPr/>
            </a:pPr>
            <a:r>
              <a:rPr kumimoji="1" lang="en-US" altLang="zh-CN" sz="2400" b="0" i="0" u="none" strike="noStrike" kern="1200" cap="none" spc="0" normalizeH="0" baseline="0" noProof="0">
                <a:ln>
                  <a:noFill/>
                </a:ln>
                <a:solidFill>
                  <a:srgbClr val="000000"/>
                </a:solidFill>
                <a:effectLst/>
                <a:uLnTx/>
                <a:uFillTx/>
                <a:latin typeface="Arial"/>
                <a:ea typeface="宋体"/>
                <a:cs typeface="+mn-cs"/>
              </a:rPr>
              <a:t>                   socklen_t *addrlen);</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2800" b="0" i="0" u="none" strike="noStrike" kern="1200" cap="none" spc="0" normalizeH="0" baseline="0" noProof="0">
                <a:ln>
                  <a:noFill/>
                </a:ln>
                <a:solidFill>
                  <a:srgbClr val="000000"/>
                </a:solidFill>
                <a:effectLst/>
                <a:uLnTx/>
                <a:uFillTx/>
                <a:latin typeface="Arial"/>
                <a:ea typeface="宋体"/>
                <a:cs typeface="+mn-cs"/>
              </a:rPr>
              <a:t>参数</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0" lang="en-US" altLang="zh-CN" sz="2400" b="0" i="0" u="none" strike="noStrike" kern="1200" cap="none" spc="0" normalizeH="0" baseline="0" noProof="0">
                <a:ln>
                  <a:noFill/>
                </a:ln>
                <a:solidFill>
                  <a:srgbClr val="000000"/>
                </a:solidFill>
                <a:effectLst/>
                <a:uLnTx/>
                <a:uFillTx/>
                <a:latin typeface="Arial"/>
                <a:ea typeface="宋体"/>
                <a:cs typeface="+mn-cs"/>
              </a:rPr>
              <a:t>addrlen</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调用</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accept</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前，*</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addrlen</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的值为</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cliaddr</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实际所指的套接口地址结构的长度；</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accept</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返回时，内核填充*</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addrlen</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，该值为确切地客户套接口地址结构长度</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400" b="0" i="0" u="none" strike="noStrike" kern="1200" cap="none" spc="0" normalizeH="0" baseline="0" noProof="0">
                <a:ln>
                  <a:noFill/>
                </a:ln>
                <a:solidFill>
                  <a:srgbClr val="000000"/>
                </a:solidFill>
                <a:effectLst/>
                <a:uLnTx/>
                <a:uFillTx/>
                <a:latin typeface="Arial"/>
                <a:ea typeface="宋体"/>
                <a:cs typeface="+mn-cs"/>
              </a:rPr>
              <a:t>可以将</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cliaddr</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和</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addrlen</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设置为</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NULL</a:t>
            </a:r>
            <a:endParaRPr kumimoji="1" lang="en-US" altLang="zh-CN" sz="2400" b="0" i="0" u="none" strike="noStrike" kern="120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14920644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82E9528-1B78-4CA1-8227-D86890CB92B7}"/>
              </a:ext>
            </a:extLst>
          </p:cNvPr>
          <p:cNvSpPr>
            <a:spLocks noGrp="1"/>
          </p:cNvSpPr>
          <p:nvPr>
            <p:ph type="title"/>
          </p:nvPr>
        </p:nvSpPr>
        <p:spPr/>
        <p:txBody>
          <a:bodyPr/>
          <a:lstStyle/>
          <a:p>
            <a:pPr algn="ctr"/>
            <a:r>
              <a:rPr kumimoji="1" lang="en-US" altLang="zh-CN" dirty="0">
                <a:solidFill>
                  <a:srgbClr val="E40000"/>
                </a:solidFill>
                <a:latin typeface="Arial"/>
                <a:ea typeface="宋体"/>
              </a:rPr>
              <a:t>accept</a:t>
            </a:r>
            <a:r>
              <a:rPr kumimoji="1" lang="zh-CN" altLang="en-US" dirty="0">
                <a:solidFill>
                  <a:srgbClr val="E40000"/>
                </a:solidFill>
                <a:latin typeface="Arial"/>
                <a:ea typeface="宋体"/>
              </a:rPr>
              <a:t>函数</a:t>
            </a:r>
            <a:endParaRPr lang="zh-CN" altLang="en-US" dirty="0"/>
          </a:p>
        </p:txBody>
      </p:sp>
      <p:sp>
        <p:nvSpPr>
          <p:cNvPr id="3" name="Rectangle 3">
            <a:extLst>
              <a:ext uri="{FF2B5EF4-FFF2-40B4-BE49-F238E27FC236}">
                <a16:creationId xmlns:a16="http://schemas.microsoft.com/office/drawing/2014/main" xmlns="" id="{2EDC1568-0BED-41E8-BF91-BDF94E1DDAE6}"/>
              </a:ext>
            </a:extLst>
          </p:cNvPr>
          <p:cNvSpPr txBox="1">
            <a:spLocks noChangeArrowheads="1"/>
          </p:cNvSpPr>
          <p:nvPr/>
        </p:nvSpPr>
        <p:spPr bwMode="auto">
          <a:xfrm>
            <a:off x="2037347" y="1503948"/>
            <a:ext cx="8534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a:ln>
                  <a:noFill/>
                </a:ln>
                <a:solidFill>
                  <a:srgbClr val="000000"/>
                </a:solidFill>
                <a:effectLst/>
                <a:uLnTx/>
                <a:uFillTx/>
                <a:latin typeface="Arial"/>
                <a:ea typeface="宋体"/>
                <a:cs typeface="+mn-cs"/>
              </a:rPr>
              <a:t>函数原型</a:t>
            </a:r>
          </a:p>
          <a:p>
            <a:pPr marL="742950" marR="0" lvl="1" indent="-285750" algn="l" defTabSz="914400" rtl="0" eaLnBrk="1" fontAlgn="base" latinLnBrk="0" hangingPunct="1">
              <a:lnSpc>
                <a:spcPct val="9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a:ln>
                  <a:noFill/>
                </a:ln>
                <a:solidFill>
                  <a:srgbClr val="000000"/>
                </a:solidFill>
                <a:effectLst/>
                <a:uLnTx/>
                <a:uFillTx/>
                <a:latin typeface="Arial"/>
                <a:ea typeface="宋体"/>
                <a:cs typeface="+mn-cs"/>
              </a:rPr>
              <a:t>#include&lt;sys/socket.h&gt;</a:t>
            </a:r>
          </a:p>
          <a:p>
            <a:pPr marL="742950" marR="0" lvl="1" indent="-285750" algn="l" defTabSz="914400" rtl="0" eaLnBrk="1" fontAlgn="base" latinLnBrk="0" hangingPunct="1">
              <a:lnSpc>
                <a:spcPct val="9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a:ln>
                  <a:noFill/>
                </a:ln>
                <a:solidFill>
                  <a:srgbClr val="000000"/>
                </a:solidFill>
                <a:effectLst/>
                <a:uLnTx/>
                <a:uFillTx/>
                <a:latin typeface="Arial"/>
                <a:ea typeface="宋体"/>
                <a:cs typeface="+mn-cs"/>
              </a:rPr>
              <a:t>int accept(int sockfd, struct sockaddr *cliaddr,  </a:t>
            </a:r>
          </a:p>
          <a:p>
            <a:pPr marL="742950" marR="0" lvl="1" indent="-285750" algn="l" defTabSz="914400" rtl="0" eaLnBrk="1" fontAlgn="base" latinLnBrk="0" hangingPunct="1">
              <a:lnSpc>
                <a:spcPct val="90000"/>
              </a:lnSpc>
              <a:spcBef>
                <a:spcPct val="20000"/>
              </a:spcBef>
              <a:spcAft>
                <a:spcPct val="0"/>
              </a:spcAft>
              <a:buClr>
                <a:srgbClr val="E40000"/>
              </a:buClr>
              <a:buSzPct val="85000"/>
              <a:buFont typeface="Wingdings" panose="05000000000000000000" pitchFamily="2" charset="2"/>
              <a:buNone/>
              <a:tabLst/>
              <a:defRPr/>
            </a:pPr>
            <a:r>
              <a:rPr kumimoji="1" lang="en-US" altLang="zh-CN" sz="2800" b="0" i="0" u="none" strike="noStrike" kern="1200" cap="none" spc="0" normalizeH="0" baseline="0" noProof="0">
                <a:ln>
                  <a:noFill/>
                </a:ln>
                <a:solidFill>
                  <a:srgbClr val="000000"/>
                </a:solidFill>
                <a:effectLst/>
                <a:uLnTx/>
                <a:uFillTx/>
                <a:latin typeface="Arial"/>
                <a:ea typeface="宋体"/>
                <a:cs typeface="+mn-cs"/>
              </a:rPr>
              <a:t>                   socklen_t *addrlen);</a:t>
            </a:r>
          </a:p>
          <a:p>
            <a:pPr marL="342900" marR="0" lvl="0" indent="-342900" algn="l" defTabSz="914400" rtl="0" eaLnBrk="1" fontAlgn="base" latinLnBrk="0" hangingPunct="1">
              <a:lnSpc>
                <a:spcPct val="9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a:ln>
                  <a:noFill/>
                </a:ln>
                <a:solidFill>
                  <a:srgbClr val="000000"/>
                </a:solidFill>
                <a:effectLst/>
                <a:uLnTx/>
                <a:uFillTx/>
                <a:latin typeface="Arial"/>
                <a:ea typeface="宋体"/>
                <a:cs typeface="+mn-cs"/>
              </a:rPr>
              <a:t>返回值</a:t>
            </a:r>
          </a:p>
          <a:p>
            <a:pPr marL="742950" marR="0" lvl="1" indent="-285750" algn="l" defTabSz="914400" rtl="0" eaLnBrk="1" fontAlgn="base" latinLnBrk="0" hangingPunct="1">
              <a:lnSpc>
                <a:spcPct val="90000"/>
              </a:lnSpc>
              <a:spcBef>
                <a:spcPct val="20000"/>
              </a:spcBef>
              <a:spcAft>
                <a:spcPct val="0"/>
              </a:spcAft>
              <a:buClr>
                <a:srgbClr val="E40000"/>
              </a:buClr>
              <a:buSzPct val="85000"/>
              <a:buFont typeface="Wingdings" panose="05000000000000000000" pitchFamily="2" charset="2"/>
              <a:buChar char="Ø"/>
              <a:tabLst/>
              <a:defRPr/>
            </a:pPr>
            <a:r>
              <a:rPr kumimoji="0" lang="zh-CN" altLang="en-US" sz="2800" b="0" i="0" u="none" strike="noStrike" kern="1200" cap="none" spc="0" normalizeH="0" baseline="0" noProof="0">
                <a:ln>
                  <a:noFill/>
                </a:ln>
                <a:solidFill>
                  <a:srgbClr val="000000"/>
                </a:solidFill>
                <a:effectLst/>
                <a:uLnTx/>
                <a:uFillTx/>
                <a:latin typeface="Arial"/>
                <a:ea typeface="宋体"/>
                <a:cs typeface="+mn-cs"/>
              </a:rPr>
              <a:t>成功：非负描述字，代表与所返回客户的</a:t>
            </a:r>
            <a:r>
              <a:rPr kumimoji="0" lang="en-US" altLang="zh-CN" sz="2800" b="0" i="0" u="none" strike="noStrike" kern="1200" cap="none" spc="0" normalizeH="0" baseline="0" noProof="0">
                <a:ln>
                  <a:noFill/>
                </a:ln>
                <a:solidFill>
                  <a:srgbClr val="000000"/>
                </a:solidFill>
                <a:effectLst/>
                <a:uLnTx/>
                <a:uFillTx/>
                <a:latin typeface="Arial"/>
                <a:ea typeface="宋体"/>
                <a:cs typeface="+mn-cs"/>
              </a:rPr>
              <a:t>TCP</a:t>
            </a:r>
            <a:r>
              <a:rPr kumimoji="0" lang="zh-CN" altLang="en-US" sz="2800" b="0" i="0" u="none" strike="noStrike" kern="1200" cap="none" spc="0" normalizeH="0" baseline="0" noProof="0">
                <a:ln>
                  <a:noFill/>
                </a:ln>
                <a:solidFill>
                  <a:srgbClr val="000000"/>
                </a:solidFill>
                <a:effectLst/>
                <a:uLnTx/>
                <a:uFillTx/>
                <a:latin typeface="Arial"/>
                <a:ea typeface="宋体"/>
                <a:cs typeface="+mn-cs"/>
              </a:rPr>
              <a:t>连接（通常，称</a:t>
            </a:r>
            <a:r>
              <a:rPr kumimoji="0" lang="en-US" altLang="zh-CN" sz="2800" b="0" i="0" u="none" strike="noStrike" kern="1200" cap="none" spc="0" normalizeH="0" baseline="0" noProof="0">
                <a:ln>
                  <a:noFill/>
                </a:ln>
                <a:solidFill>
                  <a:srgbClr val="000000"/>
                </a:solidFill>
                <a:effectLst/>
                <a:uLnTx/>
                <a:uFillTx/>
                <a:latin typeface="Arial"/>
                <a:ea typeface="宋体"/>
                <a:cs typeface="+mn-cs"/>
              </a:rPr>
              <a:t>sockfd</a:t>
            </a:r>
            <a:r>
              <a:rPr kumimoji="0" lang="zh-CN" altLang="en-US" sz="2800" b="0" i="0" u="none" strike="noStrike" kern="1200" cap="none" spc="0" normalizeH="0" baseline="0" noProof="0">
                <a:ln>
                  <a:noFill/>
                </a:ln>
                <a:solidFill>
                  <a:srgbClr val="000000"/>
                </a:solidFill>
                <a:effectLst/>
                <a:uLnTx/>
                <a:uFillTx/>
                <a:latin typeface="Arial"/>
                <a:ea typeface="宋体"/>
                <a:cs typeface="+mn-cs"/>
              </a:rPr>
              <a:t>监听套接口，此为已连接套接口）</a:t>
            </a:r>
          </a:p>
          <a:p>
            <a:pPr marL="742950" marR="0" lvl="1" indent="-285750" algn="l" defTabSz="914400" rtl="0" eaLnBrk="1" fontAlgn="base" latinLnBrk="0" hangingPunct="1">
              <a:lnSpc>
                <a:spcPct val="90000"/>
              </a:lnSpc>
              <a:spcBef>
                <a:spcPct val="20000"/>
              </a:spcBef>
              <a:spcAft>
                <a:spcPct val="0"/>
              </a:spcAft>
              <a:buClr>
                <a:srgbClr val="E40000"/>
              </a:buClr>
              <a:buSzPct val="85000"/>
              <a:buFont typeface="Wingdings" panose="05000000000000000000" pitchFamily="2" charset="2"/>
              <a:buChar char="Ø"/>
              <a:tabLst/>
              <a:defRPr/>
            </a:pPr>
            <a:r>
              <a:rPr kumimoji="0" lang="zh-CN" altLang="en-US" sz="2800" b="0" i="0" u="none" strike="noStrike" kern="1200" cap="none" spc="0" normalizeH="0" baseline="0" noProof="0">
                <a:ln>
                  <a:noFill/>
                </a:ln>
                <a:solidFill>
                  <a:srgbClr val="000000"/>
                </a:solidFill>
                <a:effectLst/>
                <a:uLnTx/>
                <a:uFillTx/>
                <a:latin typeface="Arial"/>
                <a:ea typeface="宋体"/>
                <a:cs typeface="+mn-cs"/>
              </a:rPr>
              <a:t>出错：</a:t>
            </a:r>
            <a:r>
              <a:rPr kumimoji="0" lang="en-US" altLang="zh-CN" sz="2800" b="0" i="0" u="none" strike="noStrike" kern="1200" cap="none" spc="0" normalizeH="0" baseline="0" noProof="0">
                <a:ln>
                  <a:noFill/>
                </a:ln>
                <a:solidFill>
                  <a:srgbClr val="000000"/>
                </a:solidFill>
                <a:effectLst/>
                <a:uLnTx/>
                <a:uFillTx/>
                <a:latin typeface="Arial"/>
                <a:ea typeface="宋体"/>
                <a:cs typeface="+mn-cs"/>
              </a:rPr>
              <a:t>-1</a:t>
            </a:r>
            <a:endParaRPr kumimoji="0" lang="en-US" altLang="zh-CN" sz="2800" b="0" i="0" u="none" strike="noStrike" kern="120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2920846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0" y="0"/>
            <a:ext cx="12192000" cy="1258584"/>
          </a:xfrm>
        </p:spPr>
        <p:txBody>
          <a:bodyPr>
            <a:normAutofit/>
          </a:bodyPr>
          <a:lstStyle/>
          <a:p>
            <a:pPr algn="ctr"/>
            <a:r>
              <a:rPr lang="zh-CN" altLang="en-US" sz="4000" dirty="0">
                <a:solidFill>
                  <a:srgbClr val="FF0000"/>
                </a:solidFill>
              </a:rPr>
              <a:t>参数的组合</a:t>
            </a:r>
            <a:endParaRPr lang="en-US" altLang="zh-CN" sz="4000" dirty="0">
              <a:solidFill>
                <a:srgbClr val="FF0000"/>
              </a:solidFill>
            </a:endParaRPr>
          </a:p>
        </p:txBody>
      </p:sp>
      <p:graphicFrame>
        <p:nvGraphicFramePr>
          <p:cNvPr id="5" name="Group 53"/>
          <p:cNvGraphicFramePr>
            <a:graphicFrameLocks/>
          </p:cNvGraphicFramePr>
          <p:nvPr>
            <p:extLst>
              <p:ext uri="{D42A27DB-BD31-4B8C-83A1-F6EECF244321}">
                <p14:modId xmlns:p14="http://schemas.microsoft.com/office/powerpoint/2010/main" val="511019315"/>
              </p:ext>
            </p:extLst>
          </p:nvPr>
        </p:nvGraphicFramePr>
        <p:xfrm>
          <a:off x="2124075" y="1481781"/>
          <a:ext cx="7943850" cy="4601529"/>
        </p:xfrm>
        <a:graphic>
          <a:graphicData uri="http://schemas.openxmlformats.org/drawingml/2006/table">
            <a:tbl>
              <a:tblPr/>
              <a:tblGrid>
                <a:gridCol w="1323975">
                  <a:extLst>
                    <a:ext uri="{9D8B030D-6E8A-4147-A177-3AD203B41FA5}">
                      <a16:colId xmlns:a16="http://schemas.microsoft.com/office/drawing/2014/main" xmlns="" val="20000"/>
                    </a:ext>
                  </a:extLst>
                </a:gridCol>
                <a:gridCol w="1323975">
                  <a:extLst>
                    <a:ext uri="{9D8B030D-6E8A-4147-A177-3AD203B41FA5}">
                      <a16:colId xmlns:a16="http://schemas.microsoft.com/office/drawing/2014/main" xmlns="" val="20001"/>
                    </a:ext>
                  </a:extLst>
                </a:gridCol>
                <a:gridCol w="1323975">
                  <a:extLst>
                    <a:ext uri="{9D8B030D-6E8A-4147-A177-3AD203B41FA5}">
                      <a16:colId xmlns:a16="http://schemas.microsoft.com/office/drawing/2014/main" xmlns="" val="20002"/>
                    </a:ext>
                  </a:extLst>
                </a:gridCol>
                <a:gridCol w="1323975">
                  <a:extLst>
                    <a:ext uri="{9D8B030D-6E8A-4147-A177-3AD203B41FA5}">
                      <a16:colId xmlns:a16="http://schemas.microsoft.com/office/drawing/2014/main" xmlns="" val="20003"/>
                    </a:ext>
                  </a:extLst>
                </a:gridCol>
                <a:gridCol w="1323975">
                  <a:extLst>
                    <a:ext uri="{9D8B030D-6E8A-4147-A177-3AD203B41FA5}">
                      <a16:colId xmlns:a16="http://schemas.microsoft.com/office/drawing/2014/main" xmlns="" val="20004"/>
                    </a:ext>
                  </a:extLst>
                </a:gridCol>
                <a:gridCol w="1323975">
                  <a:extLst>
                    <a:ext uri="{9D8B030D-6E8A-4147-A177-3AD203B41FA5}">
                      <a16:colId xmlns:a16="http://schemas.microsoft.com/office/drawing/2014/main" xmlns="" val="20005"/>
                    </a:ext>
                  </a:extLst>
                </a:gridCol>
              </a:tblGrid>
              <a:tr h="896938">
                <a:tc>
                  <a:txBody>
                    <a:bodyPr/>
                    <a:lstStyle>
                      <a:lvl1pPr marL="0" algn="l" defTabSz="914400" rtl="0" eaLnBrk="1" latinLnBrk="0" hangingPunct="1">
                        <a:spcBef>
                          <a:spcPct val="20000"/>
                        </a:spcBef>
                        <a:buClr>
                          <a:schemeClr val="hlink"/>
                        </a:buClr>
                        <a:buFont typeface="Wingdings" panose="05000000000000000000" pitchFamily="2" charset="2"/>
                        <a:defRPr kumimoji="1" sz="28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kumimoji="1" sz="24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kumimoji="1"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kumimoji="1"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1"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kumimoji="1" sz="28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kumimoji="1" sz="24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kumimoji="1"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kumimoji="1"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AF_INET</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kumimoji="1" sz="28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kumimoji="1" sz="24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kumimoji="1"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kumimoji="1"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AF_INET6</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kumimoji="1" sz="28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kumimoji="1" sz="24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kumimoji="1"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kumimoji="1"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AF_LOCAL</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kumimoji="1" sz="28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kumimoji="1" sz="24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kumimoji="1"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kumimoji="1"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AF_ROUTE</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kumimoji="1" sz="28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kumimoji="1" sz="24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kumimoji="1"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kumimoji="1"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AF_KEY</a:t>
                      </a:r>
                    </a:p>
                  </a:txBody>
                  <a:tcPr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0"/>
                  </a:ext>
                </a:extLst>
              </a:tr>
              <a:tr h="900113">
                <a:tc>
                  <a:txBody>
                    <a:bodyPr/>
                    <a:lstStyle>
                      <a:lvl1pPr marL="0" algn="l" defTabSz="914400" rtl="0" eaLnBrk="1" latinLnBrk="0" hangingPunct="1">
                        <a:spcBef>
                          <a:spcPct val="20000"/>
                        </a:spcBef>
                        <a:buClr>
                          <a:schemeClr val="hlink"/>
                        </a:buClr>
                        <a:buFont typeface="Wingdings" panose="05000000000000000000" pitchFamily="2" charset="2"/>
                        <a:defRPr kumimoji="1" sz="28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kumimoji="1" sz="24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kumimoji="1"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kumimoji="1"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SOCK_STREAM</a:t>
                      </a:r>
                    </a:p>
                  </a:txBody>
                  <a:tcPr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kumimoji="1" sz="28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kumimoji="1" sz="24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kumimoji="1"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kumimoji="1"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TCP SCTP</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kumimoji="1" sz="28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kumimoji="1" sz="24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kumimoji="1"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kumimoji="1"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TCP SCTP</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kumimoji="1" sz="28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kumimoji="1" sz="24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kumimoji="1"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kumimoji="1"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yes</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kumimoji="1" sz="28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kumimoji="1" sz="24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kumimoji="1"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kumimoji="1"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1"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kumimoji="1" sz="28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kumimoji="1" sz="24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kumimoji="1"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kumimoji="1"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1"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1"/>
                  </a:ext>
                </a:extLst>
              </a:tr>
              <a:tr h="898525">
                <a:tc>
                  <a:txBody>
                    <a:bodyPr/>
                    <a:lstStyle>
                      <a:lvl1pPr marL="0" algn="l" defTabSz="914400" rtl="0" eaLnBrk="1" latinLnBrk="0" hangingPunct="1">
                        <a:spcBef>
                          <a:spcPct val="20000"/>
                        </a:spcBef>
                        <a:buClr>
                          <a:schemeClr val="hlink"/>
                        </a:buClr>
                        <a:buFont typeface="Wingdings" panose="05000000000000000000" pitchFamily="2" charset="2"/>
                        <a:defRPr kumimoji="1" sz="28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kumimoji="1" sz="24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kumimoji="1"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kumimoji="1"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SOCK_DGRAM</a:t>
                      </a:r>
                    </a:p>
                  </a:txBody>
                  <a:tcPr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kumimoji="1" sz="28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kumimoji="1" sz="24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kumimoji="1"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kumimoji="1"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UDP</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kumimoji="1" sz="28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kumimoji="1" sz="24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kumimoji="1"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kumimoji="1"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UDP</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kumimoji="1" sz="28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kumimoji="1" sz="24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kumimoji="1"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kumimoji="1"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yes</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kumimoji="1" sz="28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kumimoji="1" sz="24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kumimoji="1"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kumimoji="1"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1"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kumimoji="1" sz="28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kumimoji="1" sz="24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kumimoji="1"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kumimoji="1"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1"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2"/>
                  </a:ext>
                </a:extLst>
              </a:tr>
              <a:tr h="900113">
                <a:tc>
                  <a:txBody>
                    <a:bodyPr/>
                    <a:lstStyle>
                      <a:lvl1pPr marL="0" algn="l" defTabSz="914400" rtl="0" eaLnBrk="1" latinLnBrk="0" hangingPunct="1">
                        <a:spcBef>
                          <a:spcPct val="20000"/>
                        </a:spcBef>
                        <a:buClr>
                          <a:schemeClr val="hlink"/>
                        </a:buClr>
                        <a:buFont typeface="Wingdings" panose="05000000000000000000" pitchFamily="2" charset="2"/>
                        <a:defRPr kumimoji="1" sz="28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kumimoji="1" sz="24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kumimoji="1"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kumimoji="1"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SOCK_SEQPACKET</a:t>
                      </a:r>
                    </a:p>
                  </a:txBody>
                  <a:tcPr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kumimoji="1" sz="28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kumimoji="1" sz="24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kumimoji="1"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kumimoji="1"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SCTP</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kumimoji="1" sz="28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kumimoji="1" sz="24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kumimoji="1"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kumimoji="1"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SCTP</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kumimoji="1" sz="28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kumimoji="1" sz="24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kumimoji="1"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kumimoji="1"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yes</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kumimoji="1" sz="28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kumimoji="1" sz="24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kumimoji="1"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kumimoji="1"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1"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kumimoji="1" sz="28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kumimoji="1" sz="24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kumimoji="1"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kumimoji="1"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1"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3"/>
                  </a:ext>
                </a:extLst>
              </a:tr>
              <a:tr h="900113">
                <a:tc>
                  <a:txBody>
                    <a:bodyPr/>
                    <a:lstStyle>
                      <a:lvl1pPr marL="0" algn="l" defTabSz="914400" rtl="0" eaLnBrk="1" latinLnBrk="0" hangingPunct="1">
                        <a:spcBef>
                          <a:spcPct val="20000"/>
                        </a:spcBef>
                        <a:buClr>
                          <a:schemeClr val="hlink"/>
                        </a:buClr>
                        <a:buFont typeface="Wingdings" panose="05000000000000000000" pitchFamily="2" charset="2"/>
                        <a:defRPr kumimoji="1" sz="28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kumimoji="1" sz="24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kumimoji="1"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kumimoji="1"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SOCK_RAW</a:t>
                      </a:r>
                    </a:p>
                  </a:txBody>
                  <a:tcPr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kumimoji="1" sz="28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kumimoji="1" sz="24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kumimoji="1"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kumimoji="1"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IPv4</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kumimoji="1" sz="28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kumimoji="1" sz="24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kumimoji="1"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kumimoji="1"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IPv6</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kumimoji="1" sz="28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kumimoji="1" sz="24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kumimoji="1"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kumimoji="1"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1"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kumimoji="1" sz="28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kumimoji="1" sz="24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kumimoji="1"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kumimoji="1"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yes</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kumimoji="1" sz="28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kumimoji="1" sz="24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kumimoji="1"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kumimoji="1"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kumimoji="1"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yes</a:t>
                      </a:r>
                    </a:p>
                  </a:txBody>
                  <a:tcPr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49383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9488983-AC2A-48B8-A733-87FD79AA307F}"/>
              </a:ext>
            </a:extLst>
          </p:cNvPr>
          <p:cNvSpPr>
            <a:spLocks noGrp="1"/>
          </p:cNvSpPr>
          <p:nvPr>
            <p:ph type="title"/>
          </p:nvPr>
        </p:nvSpPr>
        <p:spPr/>
        <p:txBody>
          <a:bodyPr/>
          <a:lstStyle/>
          <a:p>
            <a:pPr algn="ctr"/>
            <a:r>
              <a:rPr kumimoji="1" lang="zh-CN" altLang="en-US" dirty="0">
                <a:solidFill>
                  <a:srgbClr val="E40000"/>
                </a:solidFill>
                <a:latin typeface="Arial"/>
                <a:ea typeface="宋体"/>
              </a:rPr>
              <a:t>程序演示</a:t>
            </a:r>
            <a:endParaRPr lang="zh-CN" altLang="en-US" dirty="0"/>
          </a:p>
        </p:txBody>
      </p:sp>
      <p:sp>
        <p:nvSpPr>
          <p:cNvPr id="3" name="Rectangle 3">
            <a:extLst>
              <a:ext uri="{FF2B5EF4-FFF2-40B4-BE49-F238E27FC236}">
                <a16:creationId xmlns:a16="http://schemas.microsoft.com/office/drawing/2014/main" xmlns="" id="{BA93B021-D812-4378-80E9-DEFA06E46D2A}"/>
              </a:ext>
            </a:extLst>
          </p:cNvPr>
          <p:cNvSpPr txBox="1">
            <a:spLocks noChangeArrowheads="1"/>
          </p:cNvSpPr>
          <p:nvPr/>
        </p:nvSpPr>
        <p:spPr bwMode="auto">
          <a:xfrm>
            <a:off x="2277979" y="1568116"/>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示例</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3.9</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（查看客户端</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IP</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和端口）</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endParaRPr kumimoji="1" lang="zh-CN" altLang="en-US" sz="3200" b="0" i="0" u="none" strike="noStrike" kern="120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在程序的其他函数中，若无</a:t>
            </a:r>
            <a:r>
              <a:rPr kumimoji="1" lang="en-US" altLang="zh-CN" sz="3200" b="0" i="0" u="none" strike="noStrike" kern="1200" cap="none" spc="0" normalizeH="0" baseline="0" noProof="0" dirty="0" err="1">
                <a:ln>
                  <a:noFill/>
                </a:ln>
                <a:solidFill>
                  <a:srgbClr val="000000"/>
                </a:solidFill>
                <a:effectLst/>
                <a:uLnTx/>
                <a:uFillTx/>
                <a:latin typeface="Arial"/>
                <a:ea typeface="宋体"/>
                <a:cs typeface="+mn-cs"/>
              </a:rPr>
              <a:t>cliaddr</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，如何获取客户端的</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IP</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和端口？如何获取服务器的</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IP</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和端口？ </a:t>
            </a:r>
          </a:p>
        </p:txBody>
      </p:sp>
    </p:spTree>
    <p:extLst>
      <p:ext uri="{BB962C8B-B14F-4D97-AF65-F5344CB8AC3E}">
        <p14:creationId xmlns:p14="http://schemas.microsoft.com/office/powerpoint/2010/main" val="40380013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59F8833-EF66-4CBC-B037-87AD06AC37DE}"/>
              </a:ext>
            </a:extLst>
          </p:cNvPr>
          <p:cNvSpPr>
            <a:spLocks noGrp="1"/>
          </p:cNvSpPr>
          <p:nvPr>
            <p:ph type="title"/>
          </p:nvPr>
        </p:nvSpPr>
        <p:spPr/>
        <p:txBody>
          <a:bodyPr/>
          <a:lstStyle/>
          <a:p>
            <a:pPr algn="ctr"/>
            <a:r>
              <a:rPr kumimoji="1" lang="en-US" altLang="zh-CN" dirty="0" err="1">
                <a:solidFill>
                  <a:srgbClr val="E40000"/>
                </a:solidFill>
                <a:latin typeface="Arial"/>
                <a:ea typeface="宋体"/>
              </a:rPr>
              <a:t>getsockname</a:t>
            </a:r>
            <a:r>
              <a:rPr kumimoji="1" lang="zh-CN" altLang="en-US" dirty="0">
                <a:solidFill>
                  <a:srgbClr val="E40000"/>
                </a:solidFill>
                <a:latin typeface="Arial"/>
                <a:ea typeface="宋体"/>
              </a:rPr>
              <a:t>和</a:t>
            </a:r>
            <a:r>
              <a:rPr kumimoji="1" lang="en-US" altLang="zh-CN" dirty="0" err="1">
                <a:solidFill>
                  <a:srgbClr val="E40000"/>
                </a:solidFill>
                <a:latin typeface="Arial"/>
                <a:ea typeface="宋体"/>
              </a:rPr>
              <a:t>getpeername</a:t>
            </a:r>
            <a:endParaRPr lang="zh-CN" altLang="en-US" dirty="0"/>
          </a:p>
        </p:txBody>
      </p:sp>
      <p:sp>
        <p:nvSpPr>
          <p:cNvPr id="3" name="Rectangle 3">
            <a:extLst>
              <a:ext uri="{FF2B5EF4-FFF2-40B4-BE49-F238E27FC236}">
                <a16:creationId xmlns:a16="http://schemas.microsoft.com/office/drawing/2014/main" xmlns="" id="{BDEDDA72-F885-4ABE-B8CB-BA56C9230BF9}"/>
              </a:ext>
            </a:extLst>
          </p:cNvPr>
          <p:cNvSpPr txBox="1">
            <a:spLocks noChangeArrowheads="1"/>
          </p:cNvSpPr>
          <p:nvPr/>
        </p:nvSpPr>
        <p:spPr bwMode="auto">
          <a:xfrm>
            <a:off x="2019300" y="1690688"/>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a:ln>
                  <a:noFill/>
                </a:ln>
                <a:solidFill>
                  <a:srgbClr val="000000"/>
                </a:solidFill>
                <a:effectLst/>
                <a:uLnTx/>
                <a:uFillTx/>
                <a:latin typeface="Arial"/>
                <a:ea typeface="宋体"/>
                <a:cs typeface="+mn-cs"/>
              </a:rPr>
              <a:t>获取与某个套接口关联的本地协议地址，或与某个套接口关联的远地协议地址</a:t>
            </a:r>
          </a:p>
          <a:p>
            <a:pPr marL="342900" marR="0" lvl="0" indent="-342900" algn="l" defTabSz="914400" rtl="0" eaLnBrk="1" fontAlgn="base" latinLnBrk="0" hangingPunct="1">
              <a:lnSpc>
                <a:spcPct val="90000"/>
              </a:lnSpc>
              <a:spcBef>
                <a:spcPct val="20000"/>
              </a:spcBef>
              <a:spcAft>
                <a:spcPct val="0"/>
              </a:spcAft>
              <a:buClr>
                <a:srgbClr val="0066CC"/>
              </a:buClr>
              <a:buSzTx/>
              <a:buFont typeface="Wingdings" panose="05000000000000000000" pitchFamily="2" charset="2"/>
              <a:buChar char="§"/>
              <a:tabLst/>
              <a:defRPr/>
            </a:pPr>
            <a:r>
              <a:rPr kumimoji="0" lang="zh-CN" altLang="en-US" sz="3200" b="0" i="0" u="none" strike="noStrike" kern="1200" cap="none" spc="0" normalizeH="0" baseline="0" noProof="0">
                <a:ln>
                  <a:noFill/>
                </a:ln>
                <a:solidFill>
                  <a:srgbClr val="000000"/>
                </a:solidFill>
                <a:effectLst/>
                <a:uLnTx/>
                <a:uFillTx/>
                <a:latin typeface="Arial"/>
                <a:ea typeface="宋体"/>
                <a:cs typeface="+mn-cs"/>
              </a:rPr>
              <a:t>函数原型</a:t>
            </a:r>
          </a:p>
          <a:p>
            <a:pPr marL="742950" marR="0" lvl="1" indent="-285750" algn="l" defTabSz="914400" rtl="0" eaLnBrk="1" fontAlgn="base" latinLnBrk="0" hangingPunct="1">
              <a:lnSpc>
                <a:spcPct val="90000"/>
              </a:lnSpc>
              <a:spcBef>
                <a:spcPct val="20000"/>
              </a:spcBef>
              <a:spcAft>
                <a:spcPct val="0"/>
              </a:spcAft>
              <a:buClr>
                <a:srgbClr val="E40000"/>
              </a:buClr>
              <a:buSzPct val="85000"/>
              <a:buFont typeface="Wingdings" panose="05000000000000000000" pitchFamily="2" charset="2"/>
              <a:buChar char="Ø"/>
              <a:tabLst/>
              <a:defRPr/>
            </a:pPr>
            <a:r>
              <a:rPr kumimoji="0" lang="en-US" altLang="zh-CN" sz="2800" b="0" i="0" u="none" strike="noStrike" kern="1200" cap="none" spc="0" normalizeH="0" baseline="0" noProof="0">
                <a:ln>
                  <a:noFill/>
                </a:ln>
                <a:solidFill>
                  <a:srgbClr val="000000"/>
                </a:solidFill>
                <a:effectLst/>
                <a:uLnTx/>
                <a:uFillTx/>
                <a:latin typeface="Arial"/>
                <a:ea typeface="宋体"/>
                <a:cs typeface="+mn-cs"/>
              </a:rPr>
              <a:t>#include&lt;sys/socket.h&gt;</a:t>
            </a:r>
          </a:p>
          <a:p>
            <a:pPr marL="742950" marR="0" lvl="1" indent="-285750" algn="l" defTabSz="914400" rtl="0" eaLnBrk="1" fontAlgn="base" latinLnBrk="0" hangingPunct="1">
              <a:lnSpc>
                <a:spcPct val="90000"/>
              </a:lnSpc>
              <a:spcBef>
                <a:spcPct val="20000"/>
              </a:spcBef>
              <a:spcAft>
                <a:spcPct val="0"/>
              </a:spcAft>
              <a:buClr>
                <a:srgbClr val="E40000"/>
              </a:buClr>
              <a:buSzPct val="85000"/>
              <a:buFont typeface="Wingdings" panose="05000000000000000000" pitchFamily="2" charset="2"/>
              <a:buChar char="Ø"/>
              <a:tabLst/>
              <a:defRPr/>
            </a:pPr>
            <a:r>
              <a:rPr kumimoji="0" lang="en-US" altLang="zh-CN" sz="2800" b="0" i="0" u="none" strike="noStrike" kern="1200" cap="none" spc="0" normalizeH="0" baseline="0" noProof="0">
                <a:ln>
                  <a:noFill/>
                </a:ln>
                <a:solidFill>
                  <a:srgbClr val="000000"/>
                </a:solidFill>
                <a:effectLst/>
                <a:uLnTx/>
                <a:uFillTx/>
                <a:latin typeface="Arial"/>
                <a:ea typeface="宋体"/>
                <a:cs typeface="+mn-cs"/>
              </a:rPr>
              <a:t>int getsockname(int sockfd, struct sockaddr *localaddr, socklen_t *addrlen);</a:t>
            </a:r>
          </a:p>
          <a:p>
            <a:pPr marL="342900" marR="0" lvl="0" indent="-342900" algn="l" defTabSz="914400" rtl="0" eaLnBrk="1" fontAlgn="base" latinLnBrk="0" hangingPunct="1">
              <a:lnSpc>
                <a:spcPct val="90000"/>
              </a:lnSpc>
              <a:spcBef>
                <a:spcPct val="20000"/>
              </a:spcBef>
              <a:spcAft>
                <a:spcPct val="0"/>
              </a:spcAft>
              <a:buClr>
                <a:srgbClr val="0066CC"/>
              </a:buClr>
              <a:buSzTx/>
              <a:buFont typeface="Wingdings" panose="05000000000000000000" pitchFamily="2" charset="2"/>
              <a:buChar char="§"/>
              <a:tabLst/>
              <a:defRPr/>
            </a:pPr>
            <a:r>
              <a:rPr kumimoji="0" lang="zh-CN" altLang="en-US" sz="3200" b="0" i="0" u="none" strike="noStrike" kern="1200" cap="none" spc="0" normalizeH="0" baseline="0" noProof="0">
                <a:ln>
                  <a:noFill/>
                </a:ln>
                <a:solidFill>
                  <a:srgbClr val="000000"/>
                </a:solidFill>
                <a:effectLst/>
                <a:uLnTx/>
                <a:uFillTx/>
                <a:latin typeface="Arial"/>
                <a:ea typeface="宋体"/>
                <a:cs typeface="+mn-cs"/>
              </a:rPr>
              <a:t>获取本地的协议地址</a:t>
            </a:r>
          </a:p>
          <a:p>
            <a:pPr marL="742950" marR="0" lvl="1" indent="-285750" algn="l" defTabSz="914400" rtl="0" eaLnBrk="1" fontAlgn="base" latinLnBrk="0" hangingPunct="1">
              <a:lnSpc>
                <a:spcPct val="90000"/>
              </a:lnSpc>
              <a:spcBef>
                <a:spcPct val="20000"/>
              </a:spcBef>
              <a:spcAft>
                <a:spcPct val="0"/>
              </a:spcAft>
              <a:buClr>
                <a:srgbClr val="E40000"/>
              </a:buClr>
              <a:buSzPct val="85000"/>
              <a:buFont typeface="Wingdings" panose="05000000000000000000" pitchFamily="2" charset="2"/>
              <a:buChar char="Ø"/>
              <a:tabLst/>
              <a:defRPr/>
            </a:pPr>
            <a:r>
              <a:rPr kumimoji="0" lang="zh-CN" altLang="en-US" sz="2800" b="0" i="0" u="none" strike="noStrike" kern="1200" cap="none" spc="0" normalizeH="0" baseline="0" noProof="0">
                <a:ln>
                  <a:noFill/>
                </a:ln>
                <a:solidFill>
                  <a:srgbClr val="000000"/>
                </a:solidFill>
                <a:effectLst/>
                <a:uLnTx/>
                <a:uFillTx/>
                <a:latin typeface="Arial"/>
                <a:ea typeface="宋体"/>
                <a:cs typeface="+mn-cs"/>
              </a:rPr>
              <a:t>服务器获取服务器的</a:t>
            </a:r>
            <a:r>
              <a:rPr kumimoji="0" lang="en-US" altLang="zh-CN" sz="2800" b="0" i="0" u="none" strike="noStrike" kern="1200" cap="none" spc="0" normalizeH="0" baseline="0" noProof="0">
                <a:ln>
                  <a:noFill/>
                </a:ln>
                <a:solidFill>
                  <a:srgbClr val="000000"/>
                </a:solidFill>
                <a:effectLst/>
                <a:uLnTx/>
                <a:uFillTx/>
                <a:latin typeface="Arial"/>
                <a:ea typeface="宋体"/>
                <a:cs typeface="+mn-cs"/>
              </a:rPr>
              <a:t>IP</a:t>
            </a:r>
            <a:r>
              <a:rPr kumimoji="0" lang="zh-CN" altLang="en-US" sz="2800" b="0" i="0" u="none" strike="noStrike" kern="1200" cap="none" spc="0" normalizeH="0" baseline="0" noProof="0">
                <a:ln>
                  <a:noFill/>
                </a:ln>
                <a:solidFill>
                  <a:srgbClr val="000000"/>
                </a:solidFill>
                <a:effectLst/>
                <a:uLnTx/>
                <a:uFillTx/>
                <a:latin typeface="Arial"/>
                <a:ea typeface="宋体"/>
                <a:cs typeface="+mn-cs"/>
              </a:rPr>
              <a:t>和端口</a:t>
            </a:r>
          </a:p>
          <a:p>
            <a:pPr marL="742950" marR="0" lvl="1" indent="-285750" algn="l" defTabSz="914400" rtl="0" eaLnBrk="1" fontAlgn="base" latinLnBrk="0" hangingPunct="1">
              <a:lnSpc>
                <a:spcPct val="90000"/>
              </a:lnSpc>
              <a:spcBef>
                <a:spcPct val="20000"/>
              </a:spcBef>
              <a:spcAft>
                <a:spcPct val="0"/>
              </a:spcAft>
              <a:buClr>
                <a:srgbClr val="E40000"/>
              </a:buClr>
              <a:buSzPct val="85000"/>
              <a:buFont typeface="Wingdings" panose="05000000000000000000" pitchFamily="2" charset="2"/>
              <a:buChar char="Ø"/>
              <a:tabLst/>
              <a:defRPr/>
            </a:pPr>
            <a:r>
              <a:rPr kumimoji="0" lang="zh-CN" altLang="en-US" sz="2800" b="0" i="0" u="none" strike="noStrike" kern="1200" cap="none" spc="0" normalizeH="0" baseline="0" noProof="0">
                <a:ln>
                  <a:noFill/>
                </a:ln>
                <a:solidFill>
                  <a:srgbClr val="000000"/>
                </a:solidFill>
                <a:effectLst/>
                <a:uLnTx/>
                <a:uFillTx/>
                <a:latin typeface="Arial"/>
                <a:ea typeface="宋体"/>
                <a:cs typeface="+mn-cs"/>
              </a:rPr>
              <a:t>客户获取客户的</a:t>
            </a:r>
            <a:r>
              <a:rPr kumimoji="0" lang="en-US" altLang="zh-CN" sz="2800" b="0" i="0" u="none" strike="noStrike" kern="1200" cap="none" spc="0" normalizeH="0" baseline="0" noProof="0">
                <a:ln>
                  <a:noFill/>
                </a:ln>
                <a:solidFill>
                  <a:srgbClr val="000000"/>
                </a:solidFill>
                <a:effectLst/>
                <a:uLnTx/>
                <a:uFillTx/>
                <a:latin typeface="Arial"/>
                <a:ea typeface="宋体"/>
                <a:cs typeface="+mn-cs"/>
              </a:rPr>
              <a:t>IP</a:t>
            </a:r>
            <a:r>
              <a:rPr kumimoji="0" lang="zh-CN" altLang="en-US" sz="2800" b="0" i="0" u="none" strike="noStrike" kern="1200" cap="none" spc="0" normalizeH="0" baseline="0" noProof="0">
                <a:ln>
                  <a:noFill/>
                </a:ln>
                <a:solidFill>
                  <a:srgbClr val="000000"/>
                </a:solidFill>
                <a:effectLst/>
                <a:uLnTx/>
                <a:uFillTx/>
                <a:latin typeface="Arial"/>
                <a:ea typeface="宋体"/>
                <a:cs typeface="+mn-cs"/>
              </a:rPr>
              <a:t>和端口</a:t>
            </a:r>
            <a:endParaRPr kumimoji="0" lang="zh-CN" altLang="en-US" sz="2800" b="0" i="0" u="none" strike="noStrike" kern="120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9358658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B0DD5FF-C246-4EC1-B627-60180F449FEE}"/>
              </a:ext>
            </a:extLst>
          </p:cNvPr>
          <p:cNvSpPr>
            <a:spLocks noGrp="1"/>
          </p:cNvSpPr>
          <p:nvPr>
            <p:ph type="title"/>
          </p:nvPr>
        </p:nvSpPr>
        <p:spPr/>
        <p:txBody>
          <a:bodyPr/>
          <a:lstStyle/>
          <a:p>
            <a:pPr algn="ctr"/>
            <a:r>
              <a:rPr kumimoji="1" lang="en-US" altLang="zh-CN" dirty="0" err="1">
                <a:solidFill>
                  <a:srgbClr val="E40000"/>
                </a:solidFill>
                <a:latin typeface="Arial"/>
                <a:ea typeface="宋体"/>
              </a:rPr>
              <a:t>getsockname</a:t>
            </a:r>
            <a:r>
              <a:rPr kumimoji="1" lang="zh-CN" altLang="en-US" dirty="0">
                <a:solidFill>
                  <a:srgbClr val="E40000"/>
                </a:solidFill>
                <a:latin typeface="Arial"/>
                <a:ea typeface="宋体"/>
              </a:rPr>
              <a:t>函数</a:t>
            </a:r>
            <a:endParaRPr lang="zh-CN" altLang="en-US" dirty="0"/>
          </a:p>
        </p:txBody>
      </p:sp>
      <p:sp>
        <p:nvSpPr>
          <p:cNvPr id="3" name="Rectangle 3">
            <a:extLst>
              <a:ext uri="{FF2B5EF4-FFF2-40B4-BE49-F238E27FC236}">
                <a16:creationId xmlns:a16="http://schemas.microsoft.com/office/drawing/2014/main" xmlns="" id="{76260ADB-2091-4EDE-9EED-A039CD580C78}"/>
              </a:ext>
            </a:extLst>
          </p:cNvPr>
          <p:cNvSpPr txBox="1">
            <a:spLocks noChangeArrowheads="1"/>
          </p:cNvSpPr>
          <p:nvPr/>
        </p:nvSpPr>
        <p:spPr bwMode="auto">
          <a:xfrm>
            <a:off x="2019300" y="1690688"/>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0" lang="zh-CN" altLang="en-US" sz="2800" b="0" i="0" u="none" strike="noStrike" kern="1200" cap="none" spc="0" normalizeH="0" baseline="0" noProof="0">
                <a:ln>
                  <a:noFill/>
                </a:ln>
                <a:solidFill>
                  <a:srgbClr val="000000"/>
                </a:solidFill>
                <a:effectLst/>
                <a:uLnTx/>
                <a:uFillTx/>
                <a:latin typeface="Arial"/>
                <a:ea typeface="宋体"/>
                <a:cs typeface="+mn-cs"/>
              </a:rPr>
              <a:t>函数原型</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0" lang="en-US" altLang="zh-CN" sz="2400" b="0" i="0" u="none" strike="noStrike" kern="1200" cap="none" spc="0" normalizeH="0" baseline="0" noProof="0">
                <a:ln>
                  <a:noFill/>
                </a:ln>
                <a:solidFill>
                  <a:srgbClr val="000000"/>
                </a:solidFill>
                <a:effectLst/>
                <a:uLnTx/>
                <a:uFillTx/>
                <a:latin typeface="Arial"/>
                <a:ea typeface="宋体"/>
                <a:cs typeface="+mn-cs"/>
              </a:rPr>
              <a:t>int getsockname(int sockfd, struct sockaddr *localaddr, socklen_t *addrlen);</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0" lang="zh-CN" altLang="en-US" sz="2800" b="0" i="0" u="none" strike="noStrike" kern="1200" cap="none" spc="0" normalizeH="0" baseline="0" noProof="0">
                <a:ln>
                  <a:noFill/>
                </a:ln>
                <a:solidFill>
                  <a:srgbClr val="000000"/>
                </a:solidFill>
                <a:effectLst/>
                <a:uLnTx/>
                <a:uFillTx/>
                <a:latin typeface="Arial"/>
                <a:ea typeface="宋体"/>
                <a:cs typeface="+mn-cs"/>
              </a:rPr>
              <a:t>参数</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0" lang="en-US" altLang="zh-CN" sz="2400" b="0" i="0" u="none" strike="noStrike" kern="1200" cap="none" spc="0" normalizeH="0" baseline="0" noProof="0">
                <a:ln>
                  <a:noFill/>
                </a:ln>
                <a:solidFill>
                  <a:srgbClr val="000000"/>
                </a:solidFill>
                <a:effectLst/>
                <a:uLnTx/>
                <a:uFillTx/>
                <a:latin typeface="Arial"/>
                <a:ea typeface="宋体"/>
                <a:cs typeface="+mn-cs"/>
              </a:rPr>
              <a:t>sockfd</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：需要查询的套接字</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0" lang="en-US" altLang="zh-CN" sz="2400" b="0" i="0" u="none" strike="noStrike" kern="1200" cap="none" spc="0" normalizeH="0" baseline="0" noProof="0">
                <a:ln>
                  <a:noFill/>
                </a:ln>
                <a:solidFill>
                  <a:srgbClr val="000000"/>
                </a:solidFill>
                <a:effectLst/>
                <a:uLnTx/>
                <a:uFillTx/>
                <a:latin typeface="Arial"/>
                <a:ea typeface="宋体"/>
                <a:cs typeface="+mn-cs"/>
              </a:rPr>
              <a:t>localaddr</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：该函数返回时，填充该结构</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0" lang="en-US" altLang="zh-CN" sz="2400" b="0" i="0" u="none" strike="noStrike" kern="1200" cap="none" spc="0" normalizeH="0" baseline="0" noProof="0">
                <a:ln>
                  <a:noFill/>
                </a:ln>
                <a:solidFill>
                  <a:srgbClr val="000000"/>
                </a:solidFill>
                <a:effectLst/>
                <a:uLnTx/>
                <a:uFillTx/>
                <a:latin typeface="Arial"/>
                <a:ea typeface="宋体"/>
                <a:cs typeface="+mn-cs"/>
              </a:rPr>
              <a:t>addrlen</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：调用该函数之前，让*</a:t>
            </a:r>
            <a:r>
              <a:rPr kumimoji="0" lang="en-US" altLang="zh-CN" sz="2400" b="0" i="0" u="none" strike="noStrike" kern="1200" cap="none" spc="0" normalizeH="0" baseline="0" noProof="0">
                <a:ln>
                  <a:noFill/>
                </a:ln>
                <a:solidFill>
                  <a:srgbClr val="000000"/>
                </a:solidFill>
                <a:effectLst/>
                <a:uLnTx/>
                <a:uFillTx/>
                <a:latin typeface="Arial"/>
                <a:ea typeface="宋体"/>
                <a:cs typeface="+mn-cs"/>
              </a:rPr>
              <a:t>addrlen</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为</a:t>
            </a:r>
            <a:r>
              <a:rPr kumimoji="0" lang="en-US" altLang="zh-CN" sz="2400" b="0" i="0" u="none" strike="noStrike" kern="1200" cap="none" spc="0" normalizeH="0" baseline="0" noProof="0">
                <a:ln>
                  <a:noFill/>
                </a:ln>
                <a:solidFill>
                  <a:srgbClr val="000000"/>
                </a:solidFill>
                <a:effectLst/>
                <a:uLnTx/>
                <a:uFillTx/>
                <a:latin typeface="Arial"/>
                <a:ea typeface="宋体"/>
                <a:cs typeface="+mn-cs"/>
              </a:rPr>
              <a:t>localaddr</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指向的套接口地址结构大小；调用之后，为实际套接口地址结构大小</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0" lang="en-US" altLang="zh-CN" sz="2400" b="0" i="0" u="none" strike="noStrike" kern="1200" cap="none" spc="0" normalizeH="0" baseline="0" noProof="0">
                <a:ln>
                  <a:noFill/>
                </a:ln>
                <a:solidFill>
                  <a:srgbClr val="000000"/>
                </a:solidFill>
                <a:effectLst/>
                <a:uLnTx/>
                <a:uFillTx/>
                <a:latin typeface="Arial"/>
                <a:ea typeface="宋体"/>
                <a:cs typeface="+mn-cs"/>
              </a:rPr>
              <a:t>0</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：成功，</a:t>
            </a:r>
            <a:r>
              <a:rPr kumimoji="0" lang="en-US" altLang="zh-CN" sz="2400" b="0" i="0" u="none" strike="noStrike" kern="1200" cap="none" spc="0" normalizeH="0" baseline="0" noProof="0">
                <a:ln>
                  <a:noFill/>
                </a:ln>
                <a:solidFill>
                  <a:srgbClr val="000000"/>
                </a:solidFill>
                <a:effectLst/>
                <a:uLnTx/>
                <a:uFillTx/>
                <a:latin typeface="Arial"/>
                <a:ea typeface="宋体"/>
                <a:cs typeface="+mn-cs"/>
              </a:rPr>
              <a:t>-1</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：出错</a:t>
            </a:r>
            <a:endParaRPr kumimoji="0" lang="zh-CN" altLang="en-US" sz="2400" b="0" i="0" u="none" strike="noStrike" kern="120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15826668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602714C-FACC-48F3-9EA0-1A4E3F70C0D1}"/>
              </a:ext>
            </a:extLst>
          </p:cNvPr>
          <p:cNvSpPr>
            <a:spLocks noGrp="1"/>
          </p:cNvSpPr>
          <p:nvPr>
            <p:ph type="title"/>
          </p:nvPr>
        </p:nvSpPr>
        <p:spPr/>
        <p:txBody>
          <a:bodyPr/>
          <a:lstStyle/>
          <a:p>
            <a:pPr algn="ctr"/>
            <a:r>
              <a:rPr kumimoji="1" lang="en-US" altLang="zh-CN" dirty="0" err="1">
                <a:solidFill>
                  <a:srgbClr val="E40000"/>
                </a:solidFill>
                <a:latin typeface="Arial"/>
                <a:ea typeface="宋体"/>
              </a:rPr>
              <a:t>getpeername</a:t>
            </a:r>
            <a:r>
              <a:rPr kumimoji="1" lang="zh-CN" altLang="en-US" dirty="0">
                <a:solidFill>
                  <a:srgbClr val="E40000"/>
                </a:solidFill>
                <a:latin typeface="Arial"/>
                <a:ea typeface="宋体"/>
              </a:rPr>
              <a:t>函数</a:t>
            </a:r>
            <a:endParaRPr lang="zh-CN" altLang="en-US" dirty="0"/>
          </a:p>
        </p:txBody>
      </p:sp>
      <p:sp>
        <p:nvSpPr>
          <p:cNvPr id="3" name="Rectangle 3">
            <a:extLst>
              <a:ext uri="{FF2B5EF4-FFF2-40B4-BE49-F238E27FC236}">
                <a16:creationId xmlns:a16="http://schemas.microsoft.com/office/drawing/2014/main" xmlns="" id="{C8329318-8A3D-4832-ACE3-73B4451BA1C3}"/>
              </a:ext>
            </a:extLst>
          </p:cNvPr>
          <p:cNvSpPr txBox="1">
            <a:spLocks noChangeArrowheads="1"/>
          </p:cNvSpPr>
          <p:nvPr/>
        </p:nvSpPr>
        <p:spPr bwMode="auto">
          <a:xfrm>
            <a:off x="2181727" y="1690688"/>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
                <a:srgbClr val="0066CC"/>
              </a:buClr>
              <a:buSzTx/>
              <a:buFont typeface="Wingdings" panose="05000000000000000000" pitchFamily="2" charset="2"/>
              <a:buChar char="§"/>
              <a:tabLst/>
              <a:defRPr/>
            </a:pPr>
            <a:r>
              <a:rPr kumimoji="0" lang="zh-CN" altLang="en-US" sz="2800" b="0" i="0" u="none" strike="noStrike" kern="1200" cap="none" spc="0" normalizeH="0" baseline="0" noProof="0">
                <a:ln>
                  <a:noFill/>
                </a:ln>
                <a:solidFill>
                  <a:srgbClr val="000000"/>
                </a:solidFill>
                <a:effectLst/>
                <a:uLnTx/>
                <a:uFillTx/>
                <a:latin typeface="Arial"/>
                <a:ea typeface="宋体"/>
                <a:cs typeface="+mn-cs"/>
              </a:rPr>
              <a:t>函数原型</a:t>
            </a:r>
          </a:p>
          <a:p>
            <a:pPr marL="742950" marR="0" lvl="1" indent="-285750" algn="l" defTabSz="914400" rtl="0" eaLnBrk="1" fontAlgn="base" latinLnBrk="0" hangingPunct="1">
              <a:lnSpc>
                <a:spcPct val="80000"/>
              </a:lnSpc>
              <a:spcBef>
                <a:spcPct val="20000"/>
              </a:spcBef>
              <a:spcAft>
                <a:spcPct val="0"/>
              </a:spcAft>
              <a:buClr>
                <a:srgbClr val="E40000"/>
              </a:buClr>
              <a:buSzPct val="85000"/>
              <a:buFont typeface="Wingdings" panose="05000000000000000000" pitchFamily="2" charset="2"/>
              <a:buChar char="Ø"/>
              <a:tabLst/>
              <a:defRPr/>
            </a:pPr>
            <a:r>
              <a:rPr kumimoji="0" lang="en-US" altLang="zh-CN" sz="2400" b="0" i="0" u="none" strike="noStrike" kern="1200" cap="none" spc="0" normalizeH="0" baseline="0" noProof="0">
                <a:ln>
                  <a:noFill/>
                </a:ln>
                <a:solidFill>
                  <a:srgbClr val="000000"/>
                </a:solidFill>
                <a:effectLst/>
                <a:uLnTx/>
                <a:uFillTx/>
                <a:latin typeface="Arial"/>
                <a:ea typeface="宋体"/>
                <a:cs typeface="+mn-cs"/>
              </a:rPr>
              <a:t>int getpeername(int sockfd, struct sockaddr *peeraddr, socklen_t *addrlen);</a:t>
            </a:r>
          </a:p>
          <a:p>
            <a:pPr marL="342900" marR="0" lvl="0" indent="-342900" algn="l" defTabSz="914400" rtl="0" eaLnBrk="1" fontAlgn="base" latinLnBrk="0" hangingPunct="1">
              <a:lnSpc>
                <a:spcPct val="80000"/>
              </a:lnSpc>
              <a:spcBef>
                <a:spcPct val="20000"/>
              </a:spcBef>
              <a:spcAft>
                <a:spcPct val="0"/>
              </a:spcAft>
              <a:buClr>
                <a:srgbClr val="0066CC"/>
              </a:buClr>
              <a:buSzTx/>
              <a:buFont typeface="Wingdings" panose="05000000000000000000" pitchFamily="2" charset="2"/>
              <a:buChar char="§"/>
              <a:tabLst/>
              <a:defRPr/>
            </a:pPr>
            <a:r>
              <a:rPr kumimoji="0" lang="zh-CN" altLang="en-US" sz="2800" b="0" i="0" u="none" strike="noStrike" kern="1200" cap="none" spc="0" normalizeH="0" baseline="0" noProof="0">
                <a:ln>
                  <a:noFill/>
                </a:ln>
                <a:solidFill>
                  <a:srgbClr val="000000"/>
                </a:solidFill>
                <a:effectLst/>
                <a:uLnTx/>
                <a:uFillTx/>
                <a:latin typeface="Arial"/>
                <a:ea typeface="宋体"/>
                <a:cs typeface="+mn-cs"/>
              </a:rPr>
              <a:t>返回远端的地址或端口信息（服务器调用，返回客户，客户调用返回服务器）</a:t>
            </a:r>
          </a:p>
          <a:p>
            <a:pPr marL="342900" marR="0" lvl="0" indent="-342900" algn="l" defTabSz="914400" rtl="0" eaLnBrk="1" fontAlgn="base" latinLnBrk="0" hangingPunct="1">
              <a:lnSpc>
                <a:spcPct val="80000"/>
              </a:lnSpc>
              <a:spcBef>
                <a:spcPct val="20000"/>
              </a:spcBef>
              <a:spcAft>
                <a:spcPct val="0"/>
              </a:spcAft>
              <a:buClr>
                <a:srgbClr val="0066CC"/>
              </a:buClr>
              <a:buSzTx/>
              <a:buFont typeface="Wingdings" panose="05000000000000000000" pitchFamily="2" charset="2"/>
              <a:buChar char="§"/>
              <a:tabLst/>
              <a:defRPr/>
            </a:pPr>
            <a:r>
              <a:rPr kumimoji="0" lang="zh-CN" altLang="en-US" sz="2800" b="0" i="0" u="none" strike="noStrike" kern="1200" cap="none" spc="0" normalizeH="0" baseline="0" noProof="0">
                <a:ln>
                  <a:noFill/>
                </a:ln>
                <a:solidFill>
                  <a:srgbClr val="000000"/>
                </a:solidFill>
                <a:effectLst/>
                <a:uLnTx/>
                <a:uFillTx/>
                <a:latin typeface="Arial"/>
                <a:ea typeface="宋体"/>
                <a:cs typeface="+mn-cs"/>
              </a:rPr>
              <a:t>参数</a:t>
            </a:r>
          </a:p>
          <a:p>
            <a:pPr marL="742950" marR="0" lvl="1" indent="-285750" algn="l" defTabSz="914400" rtl="0" eaLnBrk="1" fontAlgn="base" latinLnBrk="0" hangingPunct="1">
              <a:lnSpc>
                <a:spcPct val="80000"/>
              </a:lnSpc>
              <a:spcBef>
                <a:spcPct val="20000"/>
              </a:spcBef>
              <a:spcAft>
                <a:spcPct val="0"/>
              </a:spcAft>
              <a:buClr>
                <a:srgbClr val="E40000"/>
              </a:buClr>
              <a:buSzPct val="85000"/>
              <a:buFont typeface="Wingdings" panose="05000000000000000000" pitchFamily="2" charset="2"/>
              <a:buChar char="Ø"/>
              <a:tabLst/>
              <a:defRPr/>
            </a:pPr>
            <a:r>
              <a:rPr kumimoji="0" lang="en-US" altLang="zh-CN" sz="2400" b="0" i="0" u="none" strike="noStrike" kern="1200" cap="none" spc="0" normalizeH="0" baseline="0" noProof="0">
                <a:ln>
                  <a:noFill/>
                </a:ln>
                <a:solidFill>
                  <a:srgbClr val="000000"/>
                </a:solidFill>
                <a:effectLst/>
                <a:uLnTx/>
                <a:uFillTx/>
                <a:latin typeface="Arial"/>
                <a:ea typeface="宋体"/>
                <a:cs typeface="+mn-cs"/>
              </a:rPr>
              <a:t>sockfd</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：需要查询的套接字</a:t>
            </a:r>
          </a:p>
          <a:p>
            <a:pPr marL="742950" marR="0" lvl="1" indent="-285750" algn="l" defTabSz="914400" rtl="0" eaLnBrk="1" fontAlgn="base" latinLnBrk="0" hangingPunct="1">
              <a:lnSpc>
                <a:spcPct val="80000"/>
              </a:lnSpc>
              <a:spcBef>
                <a:spcPct val="20000"/>
              </a:spcBef>
              <a:spcAft>
                <a:spcPct val="0"/>
              </a:spcAft>
              <a:buClr>
                <a:srgbClr val="E40000"/>
              </a:buClr>
              <a:buSzPct val="85000"/>
              <a:buFont typeface="Wingdings" panose="05000000000000000000" pitchFamily="2" charset="2"/>
              <a:buChar char="Ø"/>
              <a:tabLst/>
              <a:defRPr/>
            </a:pPr>
            <a:r>
              <a:rPr kumimoji="0" lang="en-US" altLang="zh-CN" sz="2400" b="0" i="0" u="none" strike="noStrike" kern="1200" cap="none" spc="0" normalizeH="0" baseline="0" noProof="0">
                <a:ln>
                  <a:noFill/>
                </a:ln>
                <a:solidFill>
                  <a:srgbClr val="000000"/>
                </a:solidFill>
                <a:effectLst/>
                <a:uLnTx/>
                <a:uFillTx/>
                <a:latin typeface="Arial"/>
                <a:ea typeface="宋体"/>
                <a:cs typeface="+mn-cs"/>
              </a:rPr>
              <a:t>peeraddr</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：该函数返回时，填充该结构</a:t>
            </a:r>
          </a:p>
          <a:p>
            <a:pPr marL="742950" marR="0" lvl="1" indent="-285750" algn="l" defTabSz="914400" rtl="0" eaLnBrk="1" fontAlgn="base" latinLnBrk="0" hangingPunct="1">
              <a:lnSpc>
                <a:spcPct val="80000"/>
              </a:lnSpc>
              <a:spcBef>
                <a:spcPct val="20000"/>
              </a:spcBef>
              <a:spcAft>
                <a:spcPct val="0"/>
              </a:spcAft>
              <a:buClr>
                <a:srgbClr val="E40000"/>
              </a:buClr>
              <a:buSzPct val="85000"/>
              <a:buFont typeface="Wingdings" panose="05000000000000000000" pitchFamily="2" charset="2"/>
              <a:buChar char="Ø"/>
              <a:tabLst/>
              <a:defRPr/>
            </a:pPr>
            <a:r>
              <a:rPr kumimoji="0" lang="en-US" altLang="zh-CN" sz="2400" b="0" i="0" u="none" strike="noStrike" kern="1200" cap="none" spc="0" normalizeH="0" baseline="0" noProof="0">
                <a:ln>
                  <a:noFill/>
                </a:ln>
                <a:solidFill>
                  <a:srgbClr val="000000"/>
                </a:solidFill>
                <a:effectLst/>
                <a:uLnTx/>
                <a:uFillTx/>
                <a:latin typeface="Arial"/>
                <a:ea typeface="宋体"/>
                <a:cs typeface="+mn-cs"/>
              </a:rPr>
              <a:t>addrlen</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：调用该函数之前，让*</a:t>
            </a:r>
            <a:r>
              <a:rPr kumimoji="0" lang="en-US" altLang="zh-CN" sz="2400" b="0" i="0" u="none" strike="noStrike" kern="1200" cap="none" spc="0" normalizeH="0" baseline="0" noProof="0">
                <a:ln>
                  <a:noFill/>
                </a:ln>
                <a:solidFill>
                  <a:srgbClr val="000000"/>
                </a:solidFill>
                <a:effectLst/>
                <a:uLnTx/>
                <a:uFillTx/>
                <a:latin typeface="Arial"/>
                <a:ea typeface="宋体"/>
                <a:cs typeface="+mn-cs"/>
              </a:rPr>
              <a:t>addrlen</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为</a:t>
            </a:r>
            <a:r>
              <a:rPr kumimoji="0" lang="en-US" altLang="zh-CN" sz="2400" b="0" i="0" u="none" strike="noStrike" kern="1200" cap="none" spc="0" normalizeH="0" baseline="0" noProof="0">
                <a:ln>
                  <a:noFill/>
                </a:ln>
                <a:solidFill>
                  <a:srgbClr val="000000"/>
                </a:solidFill>
                <a:effectLst/>
                <a:uLnTx/>
                <a:uFillTx/>
                <a:latin typeface="Arial"/>
                <a:ea typeface="宋体"/>
                <a:cs typeface="+mn-cs"/>
              </a:rPr>
              <a:t>localaddr</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指向的套接口地址结构大小；调用之后，为实际套接口地址结构大小</a:t>
            </a:r>
          </a:p>
          <a:p>
            <a:pPr marL="742950" marR="0" lvl="1" indent="-285750" algn="l" defTabSz="914400" rtl="0" eaLnBrk="1" fontAlgn="base" latinLnBrk="0" hangingPunct="1">
              <a:lnSpc>
                <a:spcPct val="80000"/>
              </a:lnSpc>
              <a:spcBef>
                <a:spcPct val="20000"/>
              </a:spcBef>
              <a:spcAft>
                <a:spcPct val="0"/>
              </a:spcAft>
              <a:buClr>
                <a:srgbClr val="E40000"/>
              </a:buClr>
              <a:buSzPct val="85000"/>
              <a:buFont typeface="Wingdings" panose="05000000000000000000" pitchFamily="2" charset="2"/>
              <a:buChar char="Ø"/>
              <a:tabLst/>
              <a:defRPr/>
            </a:pPr>
            <a:r>
              <a:rPr kumimoji="0" lang="en-US" altLang="zh-CN" sz="2400" b="0" i="0" u="none" strike="noStrike" kern="1200" cap="none" spc="0" normalizeH="0" baseline="0" noProof="0">
                <a:ln>
                  <a:noFill/>
                </a:ln>
                <a:solidFill>
                  <a:srgbClr val="000000"/>
                </a:solidFill>
                <a:effectLst/>
                <a:uLnTx/>
                <a:uFillTx/>
                <a:latin typeface="Arial"/>
                <a:ea typeface="宋体"/>
                <a:cs typeface="+mn-cs"/>
              </a:rPr>
              <a:t>0</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：成功，</a:t>
            </a:r>
            <a:r>
              <a:rPr kumimoji="0" lang="en-US" altLang="zh-CN" sz="2400" b="0" i="0" u="none" strike="noStrike" kern="1200" cap="none" spc="0" normalizeH="0" baseline="0" noProof="0">
                <a:ln>
                  <a:noFill/>
                </a:ln>
                <a:solidFill>
                  <a:srgbClr val="000000"/>
                </a:solidFill>
                <a:effectLst/>
                <a:uLnTx/>
                <a:uFillTx/>
                <a:latin typeface="Arial"/>
                <a:ea typeface="宋体"/>
                <a:cs typeface="+mn-cs"/>
              </a:rPr>
              <a:t>-1</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：出错</a:t>
            </a:r>
            <a:endParaRPr kumimoji="0" lang="zh-CN" altLang="en-US" sz="2400" b="0" i="0" u="none" strike="noStrike" kern="120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16946380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B67051A-9635-4D89-BEF8-7583456BA2A7}"/>
              </a:ext>
            </a:extLst>
          </p:cNvPr>
          <p:cNvSpPr>
            <a:spLocks noGrp="1"/>
          </p:cNvSpPr>
          <p:nvPr>
            <p:ph type="title"/>
          </p:nvPr>
        </p:nvSpPr>
        <p:spPr/>
        <p:txBody>
          <a:bodyPr/>
          <a:lstStyle/>
          <a:p>
            <a:pPr algn="ctr"/>
            <a:r>
              <a:rPr kumimoji="1" lang="zh-CN" altLang="en-US" dirty="0">
                <a:solidFill>
                  <a:srgbClr val="E40000"/>
                </a:solidFill>
                <a:latin typeface="Arial"/>
                <a:ea typeface="宋体"/>
              </a:rPr>
              <a:t>需要这两个函数的理由</a:t>
            </a:r>
            <a:endParaRPr lang="zh-CN" altLang="en-US" dirty="0"/>
          </a:p>
        </p:txBody>
      </p:sp>
      <p:sp>
        <p:nvSpPr>
          <p:cNvPr id="3" name="Rectangle 3">
            <a:extLst>
              <a:ext uri="{FF2B5EF4-FFF2-40B4-BE49-F238E27FC236}">
                <a16:creationId xmlns:a16="http://schemas.microsoft.com/office/drawing/2014/main" xmlns="" id="{6123FF47-A850-4739-95DD-F34290E6E165}"/>
              </a:ext>
            </a:extLst>
          </p:cNvPr>
          <p:cNvSpPr txBox="1">
            <a:spLocks noChangeArrowheads="1"/>
          </p:cNvSpPr>
          <p:nvPr/>
        </p:nvSpPr>
        <p:spPr bwMode="auto">
          <a:xfrm>
            <a:off x="2342148" y="1690688"/>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在一个没有调用</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bind</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函数的</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TCP</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客户上</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以端口号</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0</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调用</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bind</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以通配符</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IP</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地址调用</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bind</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之后的</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TCP</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服务器</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示例</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3.10</a:t>
            </a:r>
          </a:p>
        </p:txBody>
      </p:sp>
    </p:spTree>
    <p:extLst>
      <p:ext uri="{BB962C8B-B14F-4D97-AF65-F5344CB8AC3E}">
        <p14:creationId xmlns:p14="http://schemas.microsoft.com/office/powerpoint/2010/main" val="10659595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0780B84-0551-49D1-849D-FB6A08F65DA0}"/>
              </a:ext>
            </a:extLst>
          </p:cNvPr>
          <p:cNvSpPr>
            <a:spLocks noGrp="1"/>
          </p:cNvSpPr>
          <p:nvPr>
            <p:ph type="title"/>
          </p:nvPr>
        </p:nvSpPr>
        <p:spPr/>
        <p:txBody>
          <a:bodyPr/>
          <a:lstStyle/>
          <a:p>
            <a:pPr algn="ctr"/>
            <a:r>
              <a:rPr kumimoji="1" lang="zh-CN" altLang="en-US" dirty="0">
                <a:solidFill>
                  <a:srgbClr val="E40000"/>
                </a:solidFill>
                <a:latin typeface="宋体" panose="02010600030101010101" pitchFamily="2" charset="-122"/>
                <a:ea typeface="宋体"/>
              </a:rPr>
              <a:t>实验三 基本</a:t>
            </a:r>
            <a:r>
              <a:rPr kumimoji="1" lang="en-US" altLang="zh-CN" dirty="0">
                <a:solidFill>
                  <a:srgbClr val="E40000"/>
                </a:solidFill>
                <a:latin typeface="宋体" panose="02010600030101010101" pitchFamily="2" charset="-122"/>
                <a:ea typeface="宋体"/>
              </a:rPr>
              <a:t>TCP Socket</a:t>
            </a:r>
            <a:r>
              <a:rPr kumimoji="1" lang="zh-CN" altLang="en-US" dirty="0">
                <a:solidFill>
                  <a:srgbClr val="E40000"/>
                </a:solidFill>
                <a:latin typeface="宋体" panose="02010600030101010101" pitchFamily="2" charset="-122"/>
                <a:ea typeface="宋体"/>
              </a:rPr>
              <a:t>编程</a:t>
            </a:r>
            <a:endParaRPr lang="zh-CN" altLang="en-US" dirty="0"/>
          </a:p>
        </p:txBody>
      </p:sp>
      <p:sp>
        <p:nvSpPr>
          <p:cNvPr id="3" name="Rectangle 3">
            <a:extLst>
              <a:ext uri="{FF2B5EF4-FFF2-40B4-BE49-F238E27FC236}">
                <a16:creationId xmlns:a16="http://schemas.microsoft.com/office/drawing/2014/main" xmlns="" id="{D8ED4CC3-0D63-479B-9A7A-F9911BB77B95}"/>
              </a:ext>
            </a:extLst>
          </p:cNvPr>
          <p:cNvSpPr txBox="1">
            <a:spLocks noChangeArrowheads="1"/>
          </p:cNvSpPr>
          <p:nvPr/>
        </p:nvSpPr>
        <p:spPr bwMode="auto">
          <a:xfrm>
            <a:off x="2261937" y="1690688"/>
            <a:ext cx="8154988" cy="479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972" rIns="0" bIns="0"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范例分析</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socket</a:t>
            </a: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套接口地址结构</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bind</a:t>
            </a: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listen</a:t>
            </a: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accept</a:t>
            </a: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sz="2800" b="0" i="0" u="none" strike="noStrike" kern="1200" cap="none" spc="0" normalizeH="0" baseline="0" noProof="0">
                <a:ln>
                  <a:noFill/>
                </a:ln>
                <a:solidFill>
                  <a:srgbClr val="E40000"/>
                </a:solidFill>
                <a:effectLst/>
                <a:uLnTx/>
                <a:uFillTx/>
                <a:latin typeface="宋体" panose="02010600030101010101" pitchFamily="2" charset="-122"/>
                <a:ea typeface="宋体"/>
                <a:cs typeface="+mn-cs"/>
              </a:rPr>
              <a:t>connect</a:t>
            </a:r>
            <a:r>
              <a:rPr kumimoji="0" lang="zh-CN" altLang="en-US" sz="2800" b="0" i="0" u="none" strike="noStrike" kern="1200" cap="none" spc="0" normalizeH="0" baseline="0" noProof="0">
                <a:ln>
                  <a:noFill/>
                </a:ln>
                <a:solidFill>
                  <a:srgbClr val="E4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数据收发函数</a:t>
            </a:r>
            <a:endParaRPr kumimoji="1"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endParaRP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1"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网络通信库的封装</a:t>
            </a:r>
            <a:endParaRPr kumimoji="1" lang="zh-CN" altLang="en-US" sz="2800" b="0" i="0" u="none" strike="noStrike" kern="1200" cap="none" spc="0" normalizeH="0" baseline="0" noProof="0" dirty="0">
              <a:ln>
                <a:noFill/>
              </a:ln>
              <a:solidFill>
                <a:srgbClr val="000000"/>
              </a:solidFill>
              <a:effectLst/>
              <a:uLnTx/>
              <a:uFillTx/>
              <a:latin typeface="宋体" panose="02010600030101010101" pitchFamily="2" charset="-122"/>
              <a:ea typeface="宋体"/>
              <a:cs typeface="+mn-cs"/>
            </a:endParaRPr>
          </a:p>
        </p:txBody>
      </p:sp>
    </p:spTree>
    <p:extLst>
      <p:ext uri="{BB962C8B-B14F-4D97-AF65-F5344CB8AC3E}">
        <p14:creationId xmlns:p14="http://schemas.microsoft.com/office/powerpoint/2010/main" val="31285233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2A4429-706F-4FF5-8EA4-F747EBE8FD2D}"/>
              </a:ext>
            </a:extLst>
          </p:cNvPr>
          <p:cNvSpPr>
            <a:spLocks noGrp="1"/>
          </p:cNvSpPr>
          <p:nvPr>
            <p:ph type="title"/>
          </p:nvPr>
        </p:nvSpPr>
        <p:spPr/>
        <p:txBody>
          <a:bodyPr/>
          <a:lstStyle/>
          <a:p>
            <a:pPr algn="ctr"/>
            <a:r>
              <a:rPr lang="en-US" altLang="zh-CN" dirty="0">
                <a:solidFill>
                  <a:srgbClr val="E40000"/>
                </a:solidFill>
                <a:latin typeface="Arial"/>
                <a:ea typeface="宋体"/>
              </a:rPr>
              <a:t>co</a:t>
            </a:r>
            <a:r>
              <a:rPr kumimoji="1" lang="en-US" altLang="zh-CN" dirty="0">
                <a:solidFill>
                  <a:srgbClr val="E40000"/>
                </a:solidFill>
                <a:latin typeface="Arial"/>
                <a:ea typeface="宋体"/>
              </a:rPr>
              <a:t>nnect</a:t>
            </a:r>
            <a:r>
              <a:rPr kumimoji="1" lang="zh-CN" altLang="en-US" dirty="0">
                <a:solidFill>
                  <a:srgbClr val="E40000"/>
                </a:solidFill>
                <a:latin typeface="Arial"/>
                <a:ea typeface="宋体"/>
              </a:rPr>
              <a:t>函数</a:t>
            </a:r>
            <a:endParaRPr lang="zh-CN" altLang="en-US" dirty="0"/>
          </a:p>
        </p:txBody>
      </p:sp>
      <p:sp>
        <p:nvSpPr>
          <p:cNvPr id="3" name="Rectangle 3">
            <a:extLst>
              <a:ext uri="{FF2B5EF4-FFF2-40B4-BE49-F238E27FC236}">
                <a16:creationId xmlns:a16="http://schemas.microsoft.com/office/drawing/2014/main" xmlns="" id="{30ABB4C3-5ADD-4340-8516-BBAA843DC3CA}"/>
              </a:ext>
            </a:extLst>
          </p:cNvPr>
          <p:cNvSpPr txBox="1">
            <a:spLocks noChangeArrowheads="1"/>
          </p:cNvSpPr>
          <p:nvPr/>
        </p:nvSpPr>
        <p:spPr bwMode="auto">
          <a:xfrm>
            <a:off x="2422358" y="1690688"/>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相当于电话拨号，即客户向服务器发起</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TCP</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连接</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函数原型</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#include &lt;sys/</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socket.h</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&gt;</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connect(</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int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sockfd</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const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struct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sockaddr</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servaddr</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socklen_t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 </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addrlen</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参数</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sockfd</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socket</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函数的返回值</a:t>
            </a:r>
          </a:p>
        </p:txBody>
      </p:sp>
    </p:spTree>
    <p:extLst>
      <p:ext uri="{BB962C8B-B14F-4D97-AF65-F5344CB8AC3E}">
        <p14:creationId xmlns:p14="http://schemas.microsoft.com/office/powerpoint/2010/main" val="38916741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D485F5E-4F34-42E4-A652-562E80335F01}"/>
              </a:ext>
            </a:extLst>
          </p:cNvPr>
          <p:cNvSpPr>
            <a:spLocks noGrp="1"/>
          </p:cNvSpPr>
          <p:nvPr>
            <p:ph type="title"/>
          </p:nvPr>
        </p:nvSpPr>
        <p:spPr/>
        <p:txBody>
          <a:bodyPr/>
          <a:lstStyle/>
          <a:p>
            <a:pPr algn="ctr"/>
            <a:r>
              <a:rPr lang="en-US" altLang="zh-CN" dirty="0">
                <a:solidFill>
                  <a:srgbClr val="E40000"/>
                </a:solidFill>
                <a:latin typeface="Arial"/>
                <a:ea typeface="宋体"/>
              </a:rPr>
              <a:t>co</a:t>
            </a:r>
            <a:r>
              <a:rPr kumimoji="1" lang="en-US" altLang="zh-CN" dirty="0">
                <a:solidFill>
                  <a:srgbClr val="E40000"/>
                </a:solidFill>
                <a:latin typeface="Arial"/>
                <a:ea typeface="宋体"/>
              </a:rPr>
              <a:t>nnect</a:t>
            </a:r>
            <a:r>
              <a:rPr kumimoji="1" lang="zh-CN" altLang="en-US" dirty="0">
                <a:solidFill>
                  <a:srgbClr val="E40000"/>
                </a:solidFill>
                <a:latin typeface="Arial"/>
                <a:ea typeface="宋体"/>
              </a:rPr>
              <a:t>函数</a:t>
            </a:r>
            <a:endParaRPr lang="zh-CN" altLang="en-US" dirty="0"/>
          </a:p>
        </p:txBody>
      </p:sp>
      <p:sp>
        <p:nvSpPr>
          <p:cNvPr id="3" name="Rectangle 3">
            <a:extLst>
              <a:ext uri="{FF2B5EF4-FFF2-40B4-BE49-F238E27FC236}">
                <a16:creationId xmlns:a16="http://schemas.microsoft.com/office/drawing/2014/main" xmlns="" id="{D33DF472-7346-4017-9274-C2E185E4149B}"/>
              </a:ext>
            </a:extLst>
          </p:cNvPr>
          <p:cNvSpPr txBox="1">
            <a:spLocks noChangeArrowheads="1"/>
          </p:cNvSpPr>
          <p:nvPr/>
        </p:nvSpPr>
        <p:spPr bwMode="auto">
          <a:xfrm>
            <a:off x="2019300" y="1552074"/>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a:ln>
                  <a:noFill/>
                </a:ln>
                <a:solidFill>
                  <a:srgbClr val="000000"/>
                </a:solidFill>
                <a:effectLst/>
                <a:uLnTx/>
                <a:uFillTx/>
                <a:latin typeface="Arial"/>
                <a:ea typeface="宋体"/>
                <a:cs typeface="+mn-cs"/>
              </a:rPr>
              <a:t>函数原型</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a:ln>
                  <a:noFill/>
                </a:ln>
                <a:solidFill>
                  <a:srgbClr val="000000"/>
                </a:solidFill>
                <a:effectLst/>
                <a:uLnTx/>
                <a:uFillTx/>
                <a:latin typeface="Arial"/>
                <a:ea typeface="宋体"/>
                <a:cs typeface="+mn-cs"/>
              </a:rPr>
              <a:t>int connect(int sockfd, const struct sockaddr *servaddr, socklen_t addrlen);</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a:ln>
                  <a:noFill/>
                </a:ln>
                <a:solidFill>
                  <a:srgbClr val="000000"/>
                </a:solidFill>
                <a:effectLst/>
                <a:uLnTx/>
                <a:uFillTx/>
                <a:latin typeface="Arial"/>
                <a:ea typeface="宋体"/>
                <a:cs typeface="+mn-cs"/>
              </a:rPr>
              <a:t>参数</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a:ln>
                  <a:noFill/>
                </a:ln>
                <a:solidFill>
                  <a:srgbClr val="000000"/>
                </a:solidFill>
                <a:effectLst/>
                <a:uLnTx/>
                <a:uFillTx/>
                <a:latin typeface="Arial"/>
                <a:ea typeface="宋体"/>
                <a:cs typeface="+mn-cs"/>
              </a:rPr>
              <a:t>servaddr</a:t>
            </a:r>
            <a:r>
              <a:rPr kumimoji="1" lang="zh-CN" altLang="en-US" sz="2800" b="0" i="0" u="none" strike="noStrike" kern="1200" cap="none" spc="0" normalizeH="0" baseline="0" noProof="0">
                <a:ln>
                  <a:noFill/>
                </a:ln>
                <a:solidFill>
                  <a:srgbClr val="000000"/>
                </a:solidFill>
                <a:effectLst/>
                <a:uLnTx/>
                <a:uFillTx/>
                <a:latin typeface="Arial"/>
                <a:ea typeface="宋体"/>
                <a:cs typeface="+mn-cs"/>
              </a:rPr>
              <a:t>：服务器的地址信息，包括</a:t>
            </a:r>
            <a:r>
              <a:rPr kumimoji="1" lang="en-US" altLang="zh-CN" sz="2800" b="0" i="0" u="none" strike="noStrike" kern="1200" cap="none" spc="0" normalizeH="0" baseline="0" noProof="0">
                <a:ln>
                  <a:noFill/>
                </a:ln>
                <a:solidFill>
                  <a:srgbClr val="000000"/>
                </a:solidFill>
                <a:effectLst/>
                <a:uLnTx/>
                <a:uFillTx/>
                <a:latin typeface="Arial"/>
                <a:ea typeface="宋体"/>
                <a:cs typeface="+mn-cs"/>
              </a:rPr>
              <a:t>IP</a:t>
            </a:r>
            <a:r>
              <a:rPr kumimoji="1" lang="zh-CN" altLang="en-US" sz="2800" b="0" i="0" u="none" strike="noStrike" kern="1200" cap="none" spc="0" normalizeH="0" baseline="0" noProof="0">
                <a:ln>
                  <a:noFill/>
                </a:ln>
                <a:solidFill>
                  <a:srgbClr val="000000"/>
                </a:solidFill>
                <a:effectLst/>
                <a:uLnTx/>
                <a:uFillTx/>
                <a:latin typeface="Arial"/>
                <a:ea typeface="宋体"/>
                <a:cs typeface="+mn-cs"/>
              </a:rPr>
              <a:t>，</a:t>
            </a:r>
            <a:r>
              <a:rPr kumimoji="1" lang="en-US" altLang="zh-CN" sz="2800" b="0" i="0" u="none" strike="noStrike" kern="1200" cap="none" spc="0" normalizeH="0" baseline="0" noProof="0">
                <a:ln>
                  <a:noFill/>
                </a:ln>
                <a:solidFill>
                  <a:srgbClr val="000000"/>
                </a:solidFill>
                <a:effectLst/>
                <a:uLnTx/>
                <a:uFillTx/>
                <a:latin typeface="Arial"/>
                <a:ea typeface="宋体"/>
                <a:cs typeface="+mn-cs"/>
              </a:rPr>
              <a:t>Port</a:t>
            </a:r>
            <a:r>
              <a:rPr kumimoji="1" lang="zh-CN" altLang="en-US" sz="2800" b="0" i="0" u="none" strike="noStrike" kern="1200" cap="none" spc="0" normalizeH="0" baseline="0" noProof="0">
                <a:ln>
                  <a:noFill/>
                </a:ln>
                <a:solidFill>
                  <a:srgbClr val="000000"/>
                </a:solidFill>
                <a:effectLst/>
                <a:uLnTx/>
                <a:uFillTx/>
                <a:latin typeface="Arial"/>
                <a:ea typeface="宋体"/>
                <a:cs typeface="+mn-cs"/>
              </a:rPr>
              <a:t>，协议族</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a:ln>
                  <a:noFill/>
                </a:ln>
                <a:solidFill>
                  <a:srgbClr val="000000"/>
                </a:solidFill>
                <a:effectLst/>
                <a:uLnTx/>
                <a:uFillTx/>
                <a:latin typeface="Arial"/>
                <a:ea typeface="宋体"/>
                <a:cs typeface="+mn-cs"/>
              </a:rPr>
              <a:t>addrlen</a:t>
            </a:r>
            <a:r>
              <a:rPr kumimoji="1" lang="zh-CN" altLang="en-US" sz="2800" b="0" i="0" u="none" strike="noStrike" kern="1200" cap="none" spc="0" normalizeH="0" baseline="0" noProof="0">
                <a:ln>
                  <a:noFill/>
                </a:ln>
                <a:solidFill>
                  <a:srgbClr val="000000"/>
                </a:solidFill>
                <a:effectLst/>
                <a:uLnTx/>
                <a:uFillTx/>
                <a:latin typeface="Arial"/>
                <a:ea typeface="宋体"/>
                <a:cs typeface="+mn-cs"/>
              </a:rPr>
              <a:t>：服务器套接口地址结构的长度</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800" b="0" i="0" u="none" strike="noStrike" kern="1200" cap="none" spc="0" normalizeH="0" baseline="0" noProof="0">
                <a:ln>
                  <a:noFill/>
                </a:ln>
                <a:solidFill>
                  <a:srgbClr val="000000"/>
                </a:solidFill>
                <a:effectLst/>
                <a:uLnTx/>
                <a:uFillTx/>
                <a:latin typeface="Arial"/>
                <a:ea typeface="宋体"/>
                <a:cs typeface="+mn-cs"/>
              </a:rPr>
              <a:t>返回值：成功返回</a:t>
            </a:r>
            <a:r>
              <a:rPr kumimoji="1" lang="en-US" altLang="zh-CN" sz="2800" b="0" i="0" u="none" strike="noStrike" kern="1200" cap="none" spc="0" normalizeH="0" baseline="0" noProof="0">
                <a:ln>
                  <a:noFill/>
                </a:ln>
                <a:solidFill>
                  <a:srgbClr val="000000"/>
                </a:solidFill>
                <a:effectLst/>
                <a:uLnTx/>
                <a:uFillTx/>
                <a:latin typeface="Arial"/>
                <a:ea typeface="宋体"/>
                <a:cs typeface="+mn-cs"/>
              </a:rPr>
              <a:t>0</a:t>
            </a:r>
            <a:r>
              <a:rPr kumimoji="1" lang="zh-CN" altLang="en-US" sz="2800" b="0" i="0" u="none" strike="noStrike" kern="1200" cap="none" spc="0" normalizeH="0" baseline="0" noProof="0">
                <a:ln>
                  <a:noFill/>
                </a:ln>
                <a:solidFill>
                  <a:srgbClr val="000000"/>
                </a:solidFill>
                <a:effectLst/>
                <a:uLnTx/>
                <a:uFillTx/>
                <a:latin typeface="Arial"/>
                <a:ea typeface="宋体"/>
                <a:cs typeface="+mn-cs"/>
              </a:rPr>
              <a:t>，出错返回</a:t>
            </a:r>
            <a:r>
              <a:rPr kumimoji="1" lang="en-US" altLang="zh-CN" sz="2800" b="0" i="0" u="none" strike="noStrike" kern="1200" cap="none" spc="0" normalizeH="0" baseline="0" noProof="0">
                <a:ln>
                  <a:noFill/>
                </a:ln>
                <a:solidFill>
                  <a:srgbClr val="000000"/>
                </a:solidFill>
                <a:effectLst/>
                <a:uLnTx/>
                <a:uFillTx/>
                <a:latin typeface="Arial"/>
                <a:ea typeface="宋体"/>
                <a:cs typeface="+mn-cs"/>
              </a:rPr>
              <a:t>-1</a:t>
            </a:r>
            <a:endParaRPr kumimoji="1" lang="en-US" altLang="zh-CN" sz="2800" b="0" i="0" u="none" strike="noStrike" kern="120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33623746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648758B-5E7F-488B-A1FC-9C628E2CA6F6}"/>
              </a:ext>
            </a:extLst>
          </p:cNvPr>
          <p:cNvSpPr>
            <a:spLocks noGrp="1"/>
          </p:cNvSpPr>
          <p:nvPr>
            <p:ph type="title"/>
          </p:nvPr>
        </p:nvSpPr>
        <p:spPr/>
        <p:txBody>
          <a:bodyPr/>
          <a:lstStyle/>
          <a:p>
            <a:pPr algn="ctr"/>
            <a:r>
              <a:rPr kumimoji="1" lang="en-US" altLang="zh-CN" dirty="0">
                <a:solidFill>
                  <a:srgbClr val="E40000"/>
                </a:solidFill>
                <a:latin typeface="Arial"/>
                <a:ea typeface="宋体"/>
              </a:rPr>
              <a:t>connect</a:t>
            </a:r>
            <a:r>
              <a:rPr kumimoji="1" lang="zh-CN" altLang="en-US" dirty="0">
                <a:solidFill>
                  <a:srgbClr val="E40000"/>
                </a:solidFill>
                <a:latin typeface="Arial"/>
                <a:ea typeface="宋体"/>
              </a:rPr>
              <a:t>函数</a:t>
            </a:r>
            <a:endParaRPr lang="zh-CN" altLang="en-US" dirty="0"/>
          </a:p>
        </p:txBody>
      </p:sp>
      <p:sp>
        <p:nvSpPr>
          <p:cNvPr id="3" name="Rectangle 3">
            <a:extLst>
              <a:ext uri="{FF2B5EF4-FFF2-40B4-BE49-F238E27FC236}">
                <a16:creationId xmlns:a16="http://schemas.microsoft.com/office/drawing/2014/main" xmlns="" id="{0EE850F8-A039-4D89-BD32-57A8676416BF}"/>
              </a:ext>
            </a:extLst>
          </p:cNvPr>
          <p:cNvSpPr txBox="1">
            <a:spLocks noChangeArrowheads="1"/>
          </p:cNvSpPr>
          <p:nvPr/>
        </p:nvSpPr>
        <p:spPr bwMode="auto">
          <a:xfrm>
            <a:off x="1607218" y="1597025"/>
            <a:ext cx="854075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0066CC"/>
              </a:buClr>
              <a:buSzTx/>
              <a:buFont typeface="Wingdings" panose="05000000000000000000" pitchFamily="2" charset="2"/>
              <a:buChar char="§"/>
              <a:tabLst/>
              <a:defRPr/>
            </a:pP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connect</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激发</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TCP</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的三路握手过程；仅在连接建立成功或出错时才返回</a:t>
            </a:r>
          </a:p>
          <a:p>
            <a:pPr marL="342900" marR="0" lvl="0" indent="-342900" algn="l" defTabSz="914400" rtl="0" eaLnBrk="1" fontAlgn="base" latinLnBrk="0" hangingPunct="1">
              <a:lnSpc>
                <a:spcPct val="90000"/>
              </a:lnSpc>
              <a:spcBef>
                <a:spcPct val="20000"/>
              </a:spcBef>
              <a:spcAft>
                <a:spcPct val="0"/>
              </a:spcAft>
              <a:buClr>
                <a:srgbClr val="0066CC"/>
              </a:buClr>
              <a:buSzTx/>
              <a:buFont typeface="Wingdings" panose="05000000000000000000" pitchFamily="2" charset="2"/>
              <a:buChar char="§"/>
              <a:tabLst/>
              <a:defRPr/>
            </a:pP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其中错误有以下几种情况：</a:t>
            </a:r>
          </a:p>
          <a:p>
            <a:pPr marL="742950" marR="0" lvl="1" indent="-285750" algn="l" defTabSz="914400" rtl="0" eaLnBrk="1" fontAlgn="base" latinLnBrk="0" hangingPunct="1">
              <a:lnSpc>
                <a:spcPct val="90000"/>
              </a:lnSpc>
              <a:spcBef>
                <a:spcPct val="20000"/>
              </a:spcBef>
              <a:spcAft>
                <a:spcPct val="0"/>
              </a:spcAft>
              <a:buClr>
                <a:srgbClr val="E40000"/>
              </a:buClr>
              <a:buSzPct val="85000"/>
              <a:buFont typeface="Wingdings" panose="05000000000000000000" pitchFamily="2" charset="2"/>
              <a:buChar char="Ø"/>
              <a:tabLst/>
              <a:defRPr/>
            </a:pP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如果客户没有收到</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SYN</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分节的响应（总共</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75</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秒，这之间需要可能需要重发若干次</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SYN</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），则</a:t>
            </a:r>
            <a:r>
              <a:rPr kumimoji="1" lang="en-US" altLang="zh-CN" sz="2400" b="0" i="0" u="none" strike="noStrike" kern="1200" cap="none" spc="0" normalizeH="0" baseline="0" noProof="0" dirty="0" err="1">
                <a:ln>
                  <a:noFill/>
                </a:ln>
                <a:solidFill>
                  <a:srgbClr val="000000"/>
                </a:solidFill>
                <a:effectLst/>
                <a:uLnTx/>
                <a:uFillTx/>
                <a:latin typeface="Arial"/>
                <a:ea typeface="宋体"/>
                <a:cs typeface="+mn-cs"/>
              </a:rPr>
              <a:t>errno</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被设置为</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ETIMEDOUT(</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等于</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110)</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a:t>
            </a:r>
          </a:p>
          <a:p>
            <a:pPr marL="742950" marR="0" lvl="1" indent="-285750" algn="l" defTabSz="914400" rtl="0" eaLnBrk="1" fontAlgn="base" latinLnBrk="0" hangingPunct="1">
              <a:lnSpc>
                <a:spcPct val="90000"/>
              </a:lnSpc>
              <a:spcBef>
                <a:spcPct val="20000"/>
              </a:spcBef>
              <a:spcAft>
                <a:spcPct val="0"/>
              </a:spcAft>
              <a:buClr>
                <a:srgbClr val="E40000"/>
              </a:buClr>
              <a:buSzPct val="85000"/>
              <a:buFont typeface="Wingdings" panose="05000000000000000000" pitchFamily="2" charset="2"/>
              <a:buChar char="Ø"/>
              <a:tabLst/>
              <a:defRPr/>
            </a:pP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如果对客户的</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SYN</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的响应是</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RST</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，则表明该服务器主机在该端口上没有进程在等待。</a:t>
            </a:r>
            <a:r>
              <a:rPr kumimoji="1" lang="en-US" altLang="zh-CN" sz="2400" b="0" i="0" u="none" strike="noStrike" kern="1200" cap="none" spc="0" normalizeH="0" baseline="0" noProof="0" dirty="0" err="1">
                <a:ln>
                  <a:noFill/>
                </a:ln>
                <a:solidFill>
                  <a:srgbClr val="000000"/>
                </a:solidFill>
                <a:effectLst/>
                <a:uLnTx/>
                <a:uFillTx/>
                <a:latin typeface="Arial"/>
                <a:ea typeface="宋体"/>
                <a:cs typeface="+mn-cs"/>
              </a:rPr>
              <a:t>errno</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被设置成</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ECONNREFUSED</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（等于</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111</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a:t>
            </a:r>
          </a:p>
          <a:p>
            <a:pPr marL="742950" marR="0" lvl="1" indent="-285750" algn="l" defTabSz="914400" rtl="0" eaLnBrk="1" fontAlgn="base" latinLnBrk="0" hangingPunct="1">
              <a:lnSpc>
                <a:spcPct val="90000"/>
              </a:lnSpc>
              <a:spcBef>
                <a:spcPct val="20000"/>
              </a:spcBef>
              <a:spcAft>
                <a:spcPct val="0"/>
              </a:spcAft>
              <a:buClr>
                <a:srgbClr val="E40000"/>
              </a:buClr>
              <a:buSzPct val="85000"/>
              <a:buFont typeface="Wingdings" panose="05000000000000000000" pitchFamily="2" charset="2"/>
              <a:buChar char="Ø"/>
              <a:tabLst/>
              <a:defRPr/>
            </a:pP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如果客户发出的</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SYN</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在中间路由器上引发一个目的地不可达</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ICMP</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错误，则如第一种情况，连续发送</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SYN</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，直到规定时间仍未收到响应，则</a:t>
            </a:r>
            <a:r>
              <a:rPr kumimoji="1" lang="en-US" altLang="zh-CN" sz="2400" b="0" i="0" u="none" strike="noStrike" kern="1200" cap="none" spc="0" normalizeH="0" baseline="0" noProof="0" dirty="0" err="1">
                <a:ln>
                  <a:noFill/>
                </a:ln>
                <a:solidFill>
                  <a:srgbClr val="000000"/>
                </a:solidFill>
                <a:effectLst/>
                <a:uLnTx/>
                <a:uFillTx/>
                <a:latin typeface="Arial"/>
                <a:ea typeface="宋体"/>
                <a:cs typeface="+mn-cs"/>
              </a:rPr>
              <a:t>errno</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被设置成</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EHOSTUNREACH</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113</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）或</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ENETUNREACH</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101</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a:t>
            </a:r>
          </a:p>
        </p:txBody>
      </p:sp>
    </p:spTree>
    <p:extLst>
      <p:ext uri="{BB962C8B-B14F-4D97-AF65-F5344CB8AC3E}">
        <p14:creationId xmlns:p14="http://schemas.microsoft.com/office/powerpoint/2010/main" val="13835575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8CBA9FE-B1EB-4C8B-A9F8-D1E6A4B026B0}"/>
              </a:ext>
            </a:extLst>
          </p:cNvPr>
          <p:cNvSpPr>
            <a:spLocks noGrp="1"/>
          </p:cNvSpPr>
          <p:nvPr>
            <p:ph type="title"/>
          </p:nvPr>
        </p:nvSpPr>
        <p:spPr/>
        <p:txBody>
          <a:bodyPr/>
          <a:lstStyle/>
          <a:p>
            <a:pPr algn="ctr"/>
            <a:r>
              <a:rPr kumimoji="1" lang="en-US" altLang="zh-CN" dirty="0">
                <a:solidFill>
                  <a:srgbClr val="E40000"/>
                </a:solidFill>
                <a:latin typeface="Arial"/>
                <a:ea typeface="宋体"/>
              </a:rPr>
              <a:t>connect</a:t>
            </a:r>
            <a:r>
              <a:rPr kumimoji="1" lang="zh-CN" altLang="en-US" dirty="0">
                <a:solidFill>
                  <a:srgbClr val="E40000"/>
                </a:solidFill>
                <a:latin typeface="Arial"/>
                <a:ea typeface="宋体"/>
              </a:rPr>
              <a:t>函数</a:t>
            </a:r>
            <a:endParaRPr lang="zh-CN" altLang="en-US" dirty="0"/>
          </a:p>
        </p:txBody>
      </p:sp>
      <p:sp>
        <p:nvSpPr>
          <p:cNvPr id="3" name="Rectangle 3">
            <a:extLst>
              <a:ext uri="{FF2B5EF4-FFF2-40B4-BE49-F238E27FC236}">
                <a16:creationId xmlns:a16="http://schemas.microsoft.com/office/drawing/2014/main" xmlns="" id="{0605D3A3-CA9C-4AE9-9F29-367844189D9A}"/>
              </a:ext>
            </a:extLst>
          </p:cNvPr>
          <p:cNvSpPr txBox="1">
            <a:spLocks noChangeArrowheads="1"/>
          </p:cNvSpPr>
          <p:nvPr/>
        </p:nvSpPr>
        <p:spPr bwMode="auto">
          <a:xfrm>
            <a:off x="2181726" y="1690688"/>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如果函数</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connect</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失败，则套接字不可再用，必须关闭。不能再对此套接字再调用函数</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connect</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endParaRPr kumimoji="1" lang="zh-CN" altLang="en-US" sz="3200" b="0" i="0" u="none" strike="noStrike" kern="120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示例</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3.11</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没有服务器绑定端口</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client1</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没有服务器</a:t>
            </a:r>
            <a:r>
              <a:rPr kumimoji="1" lang="en-US" altLang="zh-CN" sz="2800" b="0" i="0" u="none" strike="noStrike" kern="1200" cap="none" spc="0" normalizeH="0" baseline="0" noProof="0" dirty="0" err="1">
                <a:ln>
                  <a:noFill/>
                </a:ln>
                <a:solidFill>
                  <a:srgbClr val="000000"/>
                </a:solidFill>
                <a:effectLst/>
                <a:uLnTx/>
                <a:uFillTx/>
                <a:latin typeface="Arial"/>
                <a:ea typeface="宋体"/>
                <a:cs typeface="+mn-cs"/>
              </a:rPr>
              <a:t>ip</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存在</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client2</a:t>
            </a:r>
          </a:p>
        </p:txBody>
      </p:sp>
    </p:spTree>
    <p:extLst>
      <p:ext uri="{BB962C8B-B14F-4D97-AF65-F5344CB8AC3E}">
        <p14:creationId xmlns:p14="http://schemas.microsoft.com/office/powerpoint/2010/main" val="4190732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0" y="0"/>
            <a:ext cx="12192000" cy="1258584"/>
          </a:xfrm>
        </p:spPr>
        <p:txBody>
          <a:bodyPr>
            <a:normAutofit/>
          </a:bodyPr>
          <a:lstStyle/>
          <a:p>
            <a:pPr algn="ctr"/>
            <a:r>
              <a:rPr lang="en-US" altLang="zh-CN" sz="4000" dirty="0">
                <a:solidFill>
                  <a:srgbClr val="FF0000"/>
                </a:solidFill>
              </a:rPr>
              <a:t>socket</a:t>
            </a:r>
            <a:r>
              <a:rPr lang="zh-CN" altLang="en-US" sz="4000" dirty="0">
                <a:solidFill>
                  <a:srgbClr val="FF0000"/>
                </a:solidFill>
              </a:rPr>
              <a:t>函数</a:t>
            </a:r>
            <a:endParaRPr lang="en-US" altLang="zh-CN" sz="4000" dirty="0">
              <a:solidFill>
                <a:srgbClr val="FF0000"/>
              </a:solidFill>
            </a:endParaRPr>
          </a:p>
        </p:txBody>
      </p:sp>
      <p:sp>
        <p:nvSpPr>
          <p:cNvPr id="4" name="Rectangle 3"/>
          <p:cNvSpPr txBox="1">
            <a:spLocks noChangeArrowheads="1"/>
          </p:cNvSpPr>
          <p:nvPr/>
        </p:nvSpPr>
        <p:spPr bwMode="auto">
          <a:xfrm>
            <a:off x="2019300" y="1258584"/>
            <a:ext cx="8153400"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a:ln>
                  <a:noFill/>
                </a:ln>
                <a:solidFill>
                  <a:srgbClr val="000000"/>
                </a:solidFill>
                <a:effectLst/>
                <a:uLnTx/>
                <a:uFillTx/>
                <a:latin typeface="Arial"/>
                <a:ea typeface="宋体"/>
                <a:cs typeface="+mn-cs"/>
              </a:rPr>
              <a:t>函数原型</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a:ln>
                  <a:noFill/>
                </a:ln>
                <a:solidFill>
                  <a:srgbClr val="000000"/>
                </a:solidFill>
                <a:effectLst/>
                <a:uLnTx/>
                <a:uFillTx/>
                <a:latin typeface="Arial"/>
                <a:ea typeface="宋体"/>
                <a:cs typeface="+mn-cs"/>
              </a:rPr>
              <a:t>#include &lt;sys/socket.h&gt;</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800" b="0" i="0" u="none" strike="noStrike" kern="1200" cap="none" spc="0" normalizeH="0" baseline="0" noProof="0">
                <a:ln>
                  <a:noFill/>
                </a:ln>
                <a:solidFill>
                  <a:srgbClr val="000000"/>
                </a:solidFill>
                <a:effectLst/>
                <a:uLnTx/>
                <a:uFillTx/>
                <a:latin typeface="Arial"/>
                <a:ea typeface="宋体"/>
                <a:cs typeface="+mn-cs"/>
              </a:rPr>
              <a:t>int socket(int family, int type, int protocol);</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a:ln>
                  <a:noFill/>
                </a:ln>
                <a:solidFill>
                  <a:srgbClr val="000000"/>
                </a:solidFill>
                <a:effectLst/>
                <a:uLnTx/>
                <a:uFillTx/>
                <a:latin typeface="Arial"/>
                <a:ea typeface="宋体"/>
                <a:cs typeface="+mn-cs"/>
              </a:rPr>
              <a:t>返回值</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800" b="0" i="0" u="none" strike="noStrike" kern="1200" cap="none" spc="0" normalizeH="0" baseline="0" noProof="0">
                <a:ln>
                  <a:noFill/>
                </a:ln>
                <a:solidFill>
                  <a:srgbClr val="000000"/>
                </a:solidFill>
                <a:effectLst/>
                <a:uLnTx/>
                <a:uFillTx/>
                <a:latin typeface="Arial"/>
                <a:ea typeface="宋体"/>
                <a:cs typeface="+mn-cs"/>
              </a:rPr>
              <a:t>成功：非负描述字，即非负整数值，称为套接字。同文件描述符类似</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800" b="0" i="0" u="none" strike="noStrike" kern="1200" cap="none" spc="0" normalizeH="0" baseline="0" noProof="0">
                <a:ln>
                  <a:noFill/>
                </a:ln>
                <a:solidFill>
                  <a:srgbClr val="000000"/>
                </a:solidFill>
                <a:effectLst/>
                <a:uLnTx/>
                <a:uFillTx/>
                <a:latin typeface="Arial"/>
                <a:ea typeface="宋体"/>
                <a:cs typeface="+mn-cs"/>
              </a:rPr>
              <a:t>出错：</a:t>
            </a:r>
            <a:r>
              <a:rPr kumimoji="1" lang="en-US" altLang="zh-CN" sz="2800" b="0" i="0" u="none" strike="noStrike" kern="1200" cap="none" spc="0" normalizeH="0" baseline="0" noProof="0">
                <a:ln>
                  <a:noFill/>
                </a:ln>
                <a:solidFill>
                  <a:srgbClr val="000000"/>
                </a:solidFill>
                <a:effectLst/>
                <a:uLnTx/>
                <a:uFillTx/>
                <a:latin typeface="Arial"/>
                <a:ea typeface="宋体"/>
                <a:cs typeface="+mn-cs"/>
              </a:rPr>
              <a:t>-1</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a:ln>
                  <a:noFill/>
                </a:ln>
                <a:solidFill>
                  <a:srgbClr val="000000"/>
                </a:solidFill>
                <a:effectLst/>
                <a:uLnTx/>
                <a:uFillTx/>
                <a:latin typeface="Arial"/>
                <a:ea typeface="宋体"/>
                <a:cs typeface="+mn-cs"/>
              </a:rPr>
              <a:t>在</a:t>
            </a:r>
            <a:r>
              <a:rPr kumimoji="1" lang="en-US" altLang="zh-CN" sz="3200" b="0" i="0" u="none" strike="noStrike" kern="1200" cap="none" spc="0" normalizeH="0" baseline="0" noProof="0">
                <a:ln>
                  <a:noFill/>
                </a:ln>
                <a:solidFill>
                  <a:srgbClr val="000000"/>
                </a:solidFill>
                <a:effectLst/>
                <a:uLnTx/>
                <a:uFillTx/>
                <a:latin typeface="Arial"/>
                <a:ea typeface="宋体"/>
                <a:cs typeface="+mn-cs"/>
              </a:rPr>
              <a:t>Linux</a:t>
            </a:r>
            <a:r>
              <a:rPr kumimoji="1" lang="zh-CN" altLang="en-US" sz="3200" b="0" i="0" u="none" strike="noStrike" kern="1200" cap="none" spc="0" normalizeH="0" baseline="0" noProof="0">
                <a:ln>
                  <a:noFill/>
                </a:ln>
                <a:solidFill>
                  <a:srgbClr val="000000"/>
                </a:solidFill>
                <a:effectLst/>
                <a:uLnTx/>
                <a:uFillTx/>
                <a:latin typeface="Arial"/>
                <a:ea typeface="宋体"/>
                <a:cs typeface="+mn-cs"/>
              </a:rPr>
              <a:t>中，包括网络套接口在内的许多设备都被看作是文件。大多数情况下，可以通过文件的接口，来操作这些设备</a:t>
            </a:r>
            <a:endParaRPr kumimoji="1" lang="zh-CN" altLang="en-US" sz="3200" b="0" i="0" u="none" strike="noStrike" kern="120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10733705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8C6347D-1C1F-4DF9-8A0B-3D83942DA064}"/>
              </a:ext>
            </a:extLst>
          </p:cNvPr>
          <p:cNvSpPr>
            <a:spLocks noGrp="1"/>
          </p:cNvSpPr>
          <p:nvPr>
            <p:ph type="title"/>
          </p:nvPr>
        </p:nvSpPr>
        <p:spPr/>
        <p:txBody>
          <a:bodyPr/>
          <a:lstStyle/>
          <a:p>
            <a:pPr algn="ctr"/>
            <a:r>
              <a:rPr kumimoji="1" lang="zh-CN" altLang="en-US" dirty="0">
                <a:solidFill>
                  <a:srgbClr val="E40000"/>
                </a:solidFill>
                <a:latin typeface="宋体" panose="02010600030101010101" pitchFamily="2" charset="-122"/>
                <a:ea typeface="宋体"/>
              </a:rPr>
              <a:t>实验三 基本</a:t>
            </a:r>
            <a:r>
              <a:rPr kumimoji="1" lang="en-US" altLang="zh-CN" dirty="0">
                <a:solidFill>
                  <a:srgbClr val="E40000"/>
                </a:solidFill>
                <a:latin typeface="宋体" panose="02010600030101010101" pitchFamily="2" charset="-122"/>
                <a:ea typeface="宋体"/>
              </a:rPr>
              <a:t>TCP Socket</a:t>
            </a:r>
            <a:r>
              <a:rPr kumimoji="1" lang="zh-CN" altLang="en-US" dirty="0">
                <a:solidFill>
                  <a:srgbClr val="E40000"/>
                </a:solidFill>
                <a:latin typeface="宋体" panose="02010600030101010101" pitchFamily="2" charset="-122"/>
                <a:ea typeface="宋体"/>
              </a:rPr>
              <a:t>编程</a:t>
            </a:r>
            <a:endParaRPr lang="zh-CN" altLang="en-US" dirty="0"/>
          </a:p>
        </p:txBody>
      </p:sp>
      <p:sp>
        <p:nvSpPr>
          <p:cNvPr id="3" name="Rectangle 3">
            <a:extLst>
              <a:ext uri="{FF2B5EF4-FFF2-40B4-BE49-F238E27FC236}">
                <a16:creationId xmlns:a16="http://schemas.microsoft.com/office/drawing/2014/main" xmlns="" id="{38C197E3-912D-4305-BCE1-C7BAC5899E6E}"/>
              </a:ext>
            </a:extLst>
          </p:cNvPr>
          <p:cNvSpPr txBox="1">
            <a:spLocks noChangeArrowheads="1"/>
          </p:cNvSpPr>
          <p:nvPr/>
        </p:nvSpPr>
        <p:spPr bwMode="auto">
          <a:xfrm>
            <a:off x="2018506" y="1690688"/>
            <a:ext cx="8154988" cy="479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972" rIns="0" bIns="0"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范例分析</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socket</a:t>
            </a: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套接口地址结构</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bind</a:t>
            </a: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listen</a:t>
            </a: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accept</a:t>
            </a: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connect</a:t>
            </a:r>
            <a:r>
              <a:rPr kumimoji="0"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zh-CN" altLang="en-US" sz="2800" b="0" i="0" u="none" strike="noStrike" kern="1200" cap="none" spc="0" normalizeH="0" baseline="0" noProof="0">
                <a:ln>
                  <a:noFill/>
                </a:ln>
                <a:solidFill>
                  <a:srgbClr val="E40000"/>
                </a:solidFill>
                <a:effectLst/>
                <a:uLnTx/>
                <a:uFillTx/>
                <a:latin typeface="宋体" panose="02010600030101010101" pitchFamily="2" charset="-122"/>
                <a:ea typeface="宋体"/>
                <a:cs typeface="+mn-cs"/>
              </a:rPr>
              <a:t>数据收发函数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1" lang="zh-CN" altLang="en-US" sz="28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网络通信库的封装</a:t>
            </a:r>
            <a:endParaRPr kumimoji="1" lang="zh-CN" altLang="en-US" sz="2800" b="0" i="0" u="none" strike="noStrike" kern="1200" cap="none" spc="0" normalizeH="0" baseline="0" noProof="0" dirty="0">
              <a:ln>
                <a:noFill/>
              </a:ln>
              <a:solidFill>
                <a:srgbClr val="000000"/>
              </a:solidFill>
              <a:effectLst/>
              <a:uLnTx/>
              <a:uFillTx/>
              <a:latin typeface="宋体" panose="02010600030101010101" pitchFamily="2" charset="-122"/>
              <a:ea typeface="宋体"/>
              <a:cs typeface="+mn-cs"/>
            </a:endParaRPr>
          </a:p>
        </p:txBody>
      </p:sp>
    </p:spTree>
    <p:extLst>
      <p:ext uri="{BB962C8B-B14F-4D97-AF65-F5344CB8AC3E}">
        <p14:creationId xmlns:p14="http://schemas.microsoft.com/office/powerpoint/2010/main" val="17811818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F287342-6414-4AB6-BC73-0CDC772E0011}"/>
              </a:ext>
            </a:extLst>
          </p:cNvPr>
          <p:cNvSpPr>
            <a:spLocks noGrp="1"/>
          </p:cNvSpPr>
          <p:nvPr>
            <p:ph type="title"/>
          </p:nvPr>
        </p:nvSpPr>
        <p:spPr/>
        <p:txBody>
          <a:bodyPr/>
          <a:lstStyle/>
          <a:p>
            <a:pPr algn="ctr"/>
            <a:r>
              <a:rPr kumimoji="1" lang="zh-CN" altLang="en-US" dirty="0">
                <a:solidFill>
                  <a:srgbClr val="E40000"/>
                </a:solidFill>
                <a:latin typeface="Arial"/>
                <a:ea typeface="宋体"/>
              </a:rPr>
              <a:t>基本套接字函数－</a:t>
            </a:r>
            <a:r>
              <a:rPr kumimoji="1" lang="en-US" altLang="zh-CN" dirty="0">
                <a:solidFill>
                  <a:srgbClr val="E40000"/>
                </a:solidFill>
                <a:latin typeface="Arial"/>
                <a:ea typeface="宋体"/>
              </a:rPr>
              <a:t>read</a:t>
            </a:r>
            <a:endParaRPr lang="zh-CN" altLang="en-US" dirty="0"/>
          </a:p>
        </p:txBody>
      </p:sp>
      <p:sp>
        <p:nvSpPr>
          <p:cNvPr id="3" name="Rectangle 3">
            <a:extLst>
              <a:ext uri="{FF2B5EF4-FFF2-40B4-BE49-F238E27FC236}">
                <a16:creationId xmlns:a16="http://schemas.microsoft.com/office/drawing/2014/main" xmlns="" id="{6C7DE6CA-65C1-4AA7-8FA1-134B3241EC2F}"/>
              </a:ext>
            </a:extLst>
          </p:cNvPr>
          <p:cNvSpPr txBox="1">
            <a:spLocks noChangeArrowheads="1"/>
          </p:cNvSpPr>
          <p:nvPr/>
        </p:nvSpPr>
        <p:spPr bwMode="auto">
          <a:xfrm>
            <a:off x="2019300" y="1568116"/>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marR="0" lvl="0" indent="-5334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2400" b="0" i="0" u="none" strike="noStrike" kern="1200" cap="none" spc="0" normalizeH="0" baseline="0" noProof="0">
                <a:ln>
                  <a:noFill/>
                </a:ln>
                <a:solidFill>
                  <a:srgbClr val="000000"/>
                </a:solidFill>
                <a:effectLst/>
                <a:uLnTx/>
                <a:uFillTx/>
                <a:latin typeface="Arial"/>
                <a:ea typeface="宋体"/>
                <a:cs typeface="+mn-cs"/>
              </a:rPr>
              <a:t>#include &lt;unistd.h&gt;</a:t>
            </a:r>
          </a:p>
          <a:p>
            <a:pPr marL="533400" marR="0" lvl="0" indent="-5334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2400" b="0" i="0" u="none" strike="noStrike" kern="1200" cap="none" spc="0" normalizeH="0" baseline="0" noProof="0">
                <a:ln>
                  <a:noFill/>
                </a:ln>
                <a:solidFill>
                  <a:srgbClr val="000000"/>
                </a:solidFill>
                <a:effectLst/>
                <a:uLnTx/>
                <a:uFillTx/>
                <a:latin typeface="Arial"/>
                <a:ea typeface="宋体"/>
                <a:cs typeface="+mn-cs"/>
              </a:rPr>
              <a:t>int read(int fd, char *buf, int len);</a:t>
            </a:r>
          </a:p>
          <a:p>
            <a:pPr marL="533400" marR="0" lvl="0" indent="-5334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2400" b="0" i="0" u="none" strike="noStrike" kern="1200" cap="none" spc="0" normalizeH="0" baseline="0" noProof="0">
                <a:ln>
                  <a:noFill/>
                </a:ln>
                <a:solidFill>
                  <a:srgbClr val="000000"/>
                </a:solidFill>
                <a:effectLst/>
                <a:uLnTx/>
                <a:uFillTx/>
                <a:latin typeface="Arial"/>
                <a:ea typeface="宋体"/>
                <a:cs typeface="+mn-cs"/>
              </a:rPr>
              <a:t>		</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返回</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大于</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0</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－读写字节大小；</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-1</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－出错；</a:t>
            </a:r>
          </a:p>
          <a:p>
            <a:pPr marL="533400" marR="0" lvl="0" indent="-5334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2800" b="0" i="0" u="none" strike="noStrike" kern="1200" cap="none" spc="0" normalizeH="0" baseline="0" noProof="0">
                <a:ln>
                  <a:noFill/>
                </a:ln>
                <a:solidFill>
                  <a:srgbClr val="000000"/>
                </a:solidFill>
                <a:effectLst/>
                <a:uLnTx/>
                <a:uFillTx/>
                <a:latin typeface="Arial"/>
                <a:ea typeface="宋体"/>
                <a:cs typeface="+mn-cs"/>
              </a:rPr>
              <a:t>调用函数</a:t>
            </a:r>
            <a:r>
              <a:rPr kumimoji="1" lang="en-US" altLang="zh-CN" sz="2800" b="0" i="0" u="none" strike="noStrike" kern="1200" cap="none" spc="0" normalizeH="0" baseline="0" noProof="0">
                <a:ln>
                  <a:noFill/>
                </a:ln>
                <a:solidFill>
                  <a:srgbClr val="000000"/>
                </a:solidFill>
                <a:effectLst/>
                <a:uLnTx/>
                <a:uFillTx/>
                <a:latin typeface="Arial"/>
                <a:ea typeface="宋体"/>
                <a:cs typeface="+mn-cs"/>
              </a:rPr>
              <a:t>read</a:t>
            </a:r>
            <a:r>
              <a:rPr kumimoji="1" lang="zh-CN" altLang="en-US" sz="2800" b="0" i="0" u="none" strike="noStrike" kern="1200" cap="none" spc="0" normalizeH="0" baseline="0" noProof="0">
                <a:ln>
                  <a:noFill/>
                </a:ln>
                <a:solidFill>
                  <a:srgbClr val="000000"/>
                </a:solidFill>
                <a:effectLst/>
                <a:uLnTx/>
                <a:uFillTx/>
                <a:latin typeface="Arial"/>
                <a:ea typeface="宋体"/>
                <a:cs typeface="+mn-cs"/>
              </a:rPr>
              <a:t>时，有如下几种情况：</a:t>
            </a:r>
          </a:p>
          <a:p>
            <a:pPr marL="914400" marR="0" lvl="1" indent="-45720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400" b="0" i="0" u="none" strike="noStrike" kern="1200" cap="none" spc="0" normalizeH="0" baseline="0" noProof="0">
                <a:ln>
                  <a:noFill/>
                </a:ln>
                <a:solidFill>
                  <a:srgbClr val="000000"/>
                </a:solidFill>
                <a:effectLst/>
                <a:uLnTx/>
                <a:uFillTx/>
                <a:latin typeface="Arial"/>
                <a:ea typeface="宋体"/>
                <a:cs typeface="+mn-cs"/>
              </a:rPr>
              <a:t>套接字接收缓冲区接收到数据，返回接收到的字节数；</a:t>
            </a:r>
          </a:p>
          <a:p>
            <a:pPr marL="914400" marR="0" lvl="1" indent="-45720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400" b="0" i="0" u="none" strike="noStrike" kern="1200" cap="none" spc="0" normalizeH="0" baseline="0" noProof="0">
                <a:ln>
                  <a:noFill/>
                </a:ln>
                <a:solidFill>
                  <a:srgbClr val="000000"/>
                </a:solidFill>
                <a:effectLst/>
                <a:uLnTx/>
                <a:uFillTx/>
                <a:latin typeface="Arial"/>
                <a:ea typeface="宋体"/>
                <a:cs typeface="+mn-cs"/>
              </a:rPr>
              <a:t>tcp</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协议收到</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FIN</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数据，返回</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0</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a:t>
            </a:r>
          </a:p>
          <a:p>
            <a:pPr marL="914400" marR="0" lvl="1" indent="-45720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400" b="0" i="0" u="none" strike="noStrike" kern="1200" cap="none" spc="0" normalizeH="0" baseline="0" noProof="0">
                <a:ln>
                  <a:noFill/>
                </a:ln>
                <a:solidFill>
                  <a:srgbClr val="000000"/>
                </a:solidFill>
                <a:effectLst/>
                <a:uLnTx/>
                <a:uFillTx/>
                <a:latin typeface="Arial"/>
                <a:ea typeface="宋体"/>
                <a:cs typeface="+mn-cs"/>
              </a:rPr>
              <a:t>tcp</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协议收到</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RST</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数据，返回－</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1</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，同时</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errno</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为</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ECONNRESET</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a:t>
            </a:r>
          </a:p>
          <a:p>
            <a:pPr marL="914400" marR="0" lvl="1" indent="-45720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400" b="0" i="0" u="none" strike="noStrike" kern="1200" cap="none" spc="0" normalizeH="0" baseline="0" noProof="0">
                <a:ln>
                  <a:noFill/>
                </a:ln>
                <a:solidFill>
                  <a:srgbClr val="000000"/>
                </a:solidFill>
                <a:effectLst/>
                <a:uLnTx/>
                <a:uFillTx/>
                <a:latin typeface="Arial"/>
                <a:ea typeface="宋体"/>
                <a:cs typeface="+mn-cs"/>
              </a:rPr>
              <a:t>进程阻塞过程中接收到信号，返回－</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1</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，同时</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errno</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为</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EINTR</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a:t>
            </a:r>
            <a:endParaRPr kumimoji="1" lang="zh-CN" altLang="en-US" sz="2400" b="0" i="0" u="none" strike="noStrike" kern="120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42599876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419952F-C362-4497-9BA9-A120D81EB0C6}"/>
              </a:ext>
            </a:extLst>
          </p:cNvPr>
          <p:cNvSpPr>
            <a:spLocks noGrp="1"/>
          </p:cNvSpPr>
          <p:nvPr>
            <p:ph type="title"/>
          </p:nvPr>
        </p:nvSpPr>
        <p:spPr/>
        <p:txBody>
          <a:bodyPr/>
          <a:lstStyle/>
          <a:p>
            <a:pPr algn="ctr"/>
            <a:r>
              <a:rPr kumimoji="1" lang="zh-CN" altLang="en-US" dirty="0">
                <a:solidFill>
                  <a:srgbClr val="E40000"/>
                </a:solidFill>
                <a:latin typeface="Arial"/>
                <a:ea typeface="宋体"/>
              </a:rPr>
              <a:t>基本套接字函数－</a:t>
            </a:r>
            <a:r>
              <a:rPr kumimoji="1" lang="en-US" altLang="zh-CN" dirty="0">
                <a:solidFill>
                  <a:srgbClr val="E40000"/>
                </a:solidFill>
                <a:latin typeface="Arial"/>
                <a:ea typeface="宋体"/>
              </a:rPr>
              <a:t>write</a:t>
            </a:r>
            <a:endParaRPr lang="zh-CN" altLang="en-US" dirty="0"/>
          </a:p>
        </p:txBody>
      </p:sp>
      <p:sp>
        <p:nvSpPr>
          <p:cNvPr id="3" name="Rectangle 3">
            <a:extLst>
              <a:ext uri="{FF2B5EF4-FFF2-40B4-BE49-F238E27FC236}">
                <a16:creationId xmlns:a16="http://schemas.microsoft.com/office/drawing/2014/main" xmlns="" id="{A18550A4-2AD9-41BF-8CC7-7A9F880EC416}"/>
              </a:ext>
            </a:extLst>
          </p:cNvPr>
          <p:cNvSpPr txBox="1">
            <a:spLocks noChangeArrowheads="1"/>
          </p:cNvSpPr>
          <p:nvPr/>
        </p:nvSpPr>
        <p:spPr bwMode="auto">
          <a:xfrm>
            <a:off x="2019300" y="1690688"/>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2000" b="0" i="0" u="none" strike="noStrike" kern="1200" cap="none" spc="0" normalizeH="0" baseline="0" noProof="0">
                <a:ln>
                  <a:noFill/>
                </a:ln>
                <a:solidFill>
                  <a:srgbClr val="000000"/>
                </a:solidFill>
                <a:effectLst/>
                <a:uLnTx/>
                <a:uFillTx/>
                <a:latin typeface="Arial"/>
                <a:ea typeface="宋体"/>
                <a:cs typeface="+mn-cs"/>
              </a:rPr>
              <a:t>#include &lt;unistd.h&gt;</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2000" b="0" i="0" u="none" strike="noStrike" kern="1200" cap="none" spc="0" normalizeH="0" baseline="0" noProof="0">
                <a:ln>
                  <a:noFill/>
                </a:ln>
                <a:solidFill>
                  <a:srgbClr val="000000"/>
                </a:solidFill>
                <a:effectLst/>
                <a:uLnTx/>
                <a:uFillTx/>
                <a:latin typeface="Arial"/>
                <a:ea typeface="宋体"/>
                <a:cs typeface="+mn-cs"/>
              </a:rPr>
              <a:t>int write(int fd, char *buf, int len);</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2000" b="0" i="0" u="none" strike="noStrike" kern="1200" cap="none" spc="0" normalizeH="0" baseline="0" noProof="0">
                <a:ln>
                  <a:noFill/>
                </a:ln>
                <a:solidFill>
                  <a:srgbClr val="000000"/>
                </a:solidFill>
                <a:effectLst/>
                <a:uLnTx/>
                <a:uFillTx/>
                <a:latin typeface="Arial"/>
                <a:ea typeface="宋体"/>
                <a:cs typeface="+mn-cs"/>
              </a:rPr>
              <a:t>                     </a:t>
            </a:r>
            <a:r>
              <a:rPr kumimoji="1" lang="zh-CN" altLang="en-US" sz="2000" b="0" i="0" u="none" strike="noStrike" kern="1200" cap="none" spc="0" normalizeH="0" baseline="0" noProof="0">
                <a:ln>
                  <a:noFill/>
                </a:ln>
                <a:solidFill>
                  <a:srgbClr val="000000"/>
                </a:solidFill>
                <a:effectLst/>
                <a:uLnTx/>
                <a:uFillTx/>
                <a:latin typeface="Arial"/>
                <a:ea typeface="宋体"/>
                <a:cs typeface="+mn-cs"/>
              </a:rPr>
              <a:t>返回</a:t>
            </a:r>
            <a:r>
              <a:rPr kumimoji="1" lang="en-US" altLang="zh-CN" sz="2000" b="0" i="0" u="none" strike="noStrike" kern="1200" cap="none" spc="0" normalizeH="0" baseline="0" noProof="0">
                <a:ln>
                  <a:noFill/>
                </a:ln>
                <a:solidFill>
                  <a:srgbClr val="000000"/>
                </a:solidFill>
                <a:effectLst/>
                <a:uLnTx/>
                <a:uFillTx/>
                <a:latin typeface="Arial"/>
                <a:ea typeface="宋体"/>
                <a:cs typeface="+mn-cs"/>
              </a:rPr>
              <a:t>:</a:t>
            </a:r>
            <a:r>
              <a:rPr kumimoji="1" lang="zh-CN" altLang="en-US" sz="2000" b="0" i="0" u="none" strike="noStrike" kern="1200" cap="none" spc="0" normalizeH="0" baseline="0" noProof="0">
                <a:ln>
                  <a:noFill/>
                </a:ln>
                <a:solidFill>
                  <a:srgbClr val="000000"/>
                </a:solidFill>
                <a:effectLst/>
                <a:uLnTx/>
                <a:uFillTx/>
                <a:latin typeface="Arial"/>
                <a:ea typeface="宋体"/>
                <a:cs typeface="+mn-cs"/>
              </a:rPr>
              <a:t>大于</a:t>
            </a:r>
            <a:r>
              <a:rPr kumimoji="1" lang="en-US" altLang="zh-CN" sz="2000" b="0" i="0" u="none" strike="noStrike" kern="1200" cap="none" spc="0" normalizeH="0" baseline="0" noProof="0">
                <a:ln>
                  <a:noFill/>
                </a:ln>
                <a:solidFill>
                  <a:srgbClr val="000000"/>
                </a:solidFill>
                <a:effectLst/>
                <a:uLnTx/>
                <a:uFillTx/>
                <a:latin typeface="Arial"/>
                <a:ea typeface="宋体"/>
                <a:cs typeface="+mn-cs"/>
              </a:rPr>
              <a:t>0</a:t>
            </a:r>
            <a:r>
              <a:rPr kumimoji="1" lang="zh-CN" altLang="en-US" sz="2000" b="0" i="0" u="none" strike="noStrike" kern="1200" cap="none" spc="0" normalizeH="0" baseline="0" noProof="0">
                <a:ln>
                  <a:noFill/>
                </a:ln>
                <a:solidFill>
                  <a:srgbClr val="000000"/>
                </a:solidFill>
                <a:effectLst/>
                <a:uLnTx/>
                <a:uFillTx/>
                <a:latin typeface="Arial"/>
                <a:ea typeface="宋体"/>
                <a:cs typeface="+mn-cs"/>
              </a:rPr>
              <a:t>－读写字节大小；</a:t>
            </a:r>
            <a:r>
              <a:rPr kumimoji="1" lang="en-US" altLang="zh-CN" sz="2000" b="0" i="0" u="none" strike="noStrike" kern="1200" cap="none" spc="0" normalizeH="0" baseline="0" noProof="0">
                <a:ln>
                  <a:noFill/>
                </a:ln>
                <a:solidFill>
                  <a:srgbClr val="000000"/>
                </a:solidFill>
                <a:effectLst/>
                <a:uLnTx/>
                <a:uFillTx/>
                <a:latin typeface="Arial"/>
                <a:ea typeface="宋体"/>
                <a:cs typeface="+mn-cs"/>
              </a:rPr>
              <a:t>-1</a:t>
            </a:r>
            <a:r>
              <a:rPr kumimoji="1" lang="zh-CN" altLang="en-US" sz="2000" b="0" i="0" u="none" strike="noStrike" kern="1200" cap="none" spc="0" normalizeH="0" baseline="0" noProof="0">
                <a:ln>
                  <a:noFill/>
                </a:ln>
                <a:solidFill>
                  <a:srgbClr val="000000"/>
                </a:solidFill>
                <a:effectLst/>
                <a:uLnTx/>
                <a:uFillTx/>
                <a:latin typeface="Arial"/>
                <a:ea typeface="宋体"/>
                <a:cs typeface="+mn-cs"/>
              </a:rPr>
              <a:t>－出错；</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endParaRPr kumimoji="1" lang="zh-CN" altLang="en-US" sz="2000" b="0" i="0" u="none" strike="noStrike" kern="1200" cap="none" spc="0" normalizeH="0" baseline="0" noProof="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2800" b="0" i="0" u="none" strike="noStrike" kern="1200" cap="none" spc="0" normalizeH="0" baseline="0" noProof="0">
                <a:ln>
                  <a:noFill/>
                </a:ln>
                <a:solidFill>
                  <a:srgbClr val="000000"/>
                </a:solidFill>
                <a:effectLst/>
                <a:uLnTx/>
                <a:uFillTx/>
                <a:latin typeface="Arial"/>
                <a:ea typeface="宋体"/>
                <a:cs typeface="+mn-cs"/>
              </a:rPr>
              <a:t>调用函数</a:t>
            </a:r>
            <a:r>
              <a:rPr kumimoji="1" lang="en-US" altLang="zh-CN" sz="2800" b="0" i="0" u="none" strike="noStrike" kern="1200" cap="none" spc="0" normalizeH="0" baseline="0" noProof="0">
                <a:ln>
                  <a:noFill/>
                </a:ln>
                <a:solidFill>
                  <a:srgbClr val="000000"/>
                </a:solidFill>
                <a:effectLst/>
                <a:uLnTx/>
                <a:uFillTx/>
                <a:latin typeface="Arial"/>
                <a:ea typeface="宋体"/>
                <a:cs typeface="+mn-cs"/>
              </a:rPr>
              <a:t>write</a:t>
            </a:r>
            <a:r>
              <a:rPr kumimoji="1" lang="zh-CN" altLang="en-US" sz="2800" b="0" i="0" u="none" strike="noStrike" kern="1200" cap="none" spc="0" normalizeH="0" baseline="0" noProof="0">
                <a:ln>
                  <a:noFill/>
                </a:ln>
                <a:solidFill>
                  <a:srgbClr val="000000"/>
                </a:solidFill>
                <a:effectLst/>
                <a:uLnTx/>
                <a:uFillTx/>
                <a:latin typeface="Arial"/>
                <a:ea typeface="宋体"/>
                <a:cs typeface="+mn-cs"/>
              </a:rPr>
              <a:t>，有如下几种情况：</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400" b="0" i="0" u="none" strike="noStrike" kern="1200" cap="none" spc="0" normalizeH="0" baseline="0" noProof="0">
                <a:ln>
                  <a:noFill/>
                </a:ln>
                <a:solidFill>
                  <a:srgbClr val="000000"/>
                </a:solidFill>
                <a:effectLst/>
                <a:uLnTx/>
                <a:uFillTx/>
                <a:latin typeface="Arial"/>
                <a:ea typeface="宋体"/>
                <a:cs typeface="+mn-cs"/>
              </a:rPr>
              <a:t>套接字发送缓冲区有足够空间，返回发送的字节数；</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400" b="0" i="0" u="none" strike="noStrike" kern="1200" cap="none" spc="0" normalizeH="0" baseline="0" noProof="0">
                <a:ln>
                  <a:noFill/>
                </a:ln>
                <a:solidFill>
                  <a:srgbClr val="000000"/>
                </a:solidFill>
                <a:effectLst/>
                <a:uLnTx/>
                <a:uFillTx/>
                <a:latin typeface="Arial"/>
                <a:ea typeface="宋体"/>
                <a:cs typeface="+mn-cs"/>
              </a:rPr>
              <a:t>tcp</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协议接收到</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RST</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数据，返回－</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1</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，同时</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errno</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为</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ECONNRESET</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 ；</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400" b="0" i="0" u="none" strike="noStrike" kern="1200" cap="none" spc="0" normalizeH="0" baseline="0" noProof="0">
                <a:ln>
                  <a:noFill/>
                </a:ln>
                <a:solidFill>
                  <a:srgbClr val="000000"/>
                </a:solidFill>
                <a:effectLst/>
                <a:uLnTx/>
                <a:uFillTx/>
                <a:latin typeface="Arial"/>
                <a:ea typeface="宋体"/>
                <a:cs typeface="+mn-cs"/>
              </a:rPr>
              <a:t>进程阻塞过程中接收到信号，返回－</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1</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，同时</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errno</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为</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EINTR</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a:t>
            </a:r>
            <a:endParaRPr kumimoji="1" lang="zh-CN" altLang="en-US" sz="2400" b="0" i="0" u="none" strike="noStrike" kern="120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27758813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1417690-0E41-46FB-BF6F-9692EAC626AC}"/>
              </a:ext>
            </a:extLst>
          </p:cNvPr>
          <p:cNvSpPr>
            <a:spLocks noGrp="1"/>
          </p:cNvSpPr>
          <p:nvPr>
            <p:ph type="title"/>
          </p:nvPr>
        </p:nvSpPr>
        <p:spPr/>
        <p:txBody>
          <a:bodyPr/>
          <a:lstStyle/>
          <a:p>
            <a:pPr algn="ctr"/>
            <a:r>
              <a:rPr kumimoji="1" lang="zh-CN" altLang="en-US" dirty="0">
                <a:solidFill>
                  <a:srgbClr val="E40000"/>
                </a:solidFill>
                <a:latin typeface="Arial"/>
                <a:ea typeface="宋体"/>
              </a:rPr>
              <a:t>数据传输函数－</a:t>
            </a:r>
            <a:r>
              <a:rPr kumimoji="1" lang="en-US" altLang="zh-CN" dirty="0">
                <a:solidFill>
                  <a:srgbClr val="E40000"/>
                </a:solidFill>
                <a:latin typeface="Arial"/>
                <a:ea typeface="宋体"/>
              </a:rPr>
              <a:t>send</a:t>
            </a:r>
            <a:endParaRPr lang="zh-CN" altLang="en-US" dirty="0"/>
          </a:p>
        </p:txBody>
      </p:sp>
      <p:sp>
        <p:nvSpPr>
          <p:cNvPr id="3" name="Rectangle 3">
            <a:extLst>
              <a:ext uri="{FF2B5EF4-FFF2-40B4-BE49-F238E27FC236}">
                <a16:creationId xmlns:a16="http://schemas.microsoft.com/office/drawing/2014/main" xmlns="" id="{5E9A5301-386C-4C22-81DE-1FA1458917B5}"/>
              </a:ext>
            </a:extLst>
          </p:cNvPr>
          <p:cNvSpPr txBox="1">
            <a:spLocks noChangeArrowheads="1"/>
          </p:cNvSpPr>
          <p:nvPr/>
        </p:nvSpPr>
        <p:spPr bwMode="auto">
          <a:xfrm>
            <a:off x="2157663" y="1639887"/>
            <a:ext cx="8229600" cy="485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2400" b="0" i="0" u="none" strike="noStrike" kern="1200" cap="none" spc="0" normalizeH="0" baseline="0" noProof="0">
                <a:ln>
                  <a:noFill/>
                </a:ln>
                <a:solidFill>
                  <a:srgbClr val="000000"/>
                </a:solidFill>
                <a:effectLst/>
                <a:uLnTx/>
                <a:uFillTx/>
                <a:latin typeface="Arial"/>
                <a:ea typeface="宋体"/>
                <a:cs typeface="+mn-cs"/>
              </a:rPr>
              <a:t>#include &lt;sys/types.h&gt;</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2400" b="0" i="0" u="none" strike="noStrike" kern="1200" cap="none" spc="0" normalizeH="0" baseline="0" noProof="0">
                <a:ln>
                  <a:noFill/>
                </a:ln>
                <a:solidFill>
                  <a:srgbClr val="000000"/>
                </a:solidFill>
                <a:effectLst/>
                <a:uLnTx/>
                <a:uFillTx/>
                <a:latin typeface="Arial"/>
                <a:ea typeface="宋体"/>
                <a:cs typeface="+mn-cs"/>
              </a:rPr>
              <a:t>#include &lt;sys/socket.h&gt;</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2400" b="0" i="0" u="none" strike="noStrike" kern="1200" cap="none" spc="0" normalizeH="0" baseline="0" noProof="0">
                <a:ln>
                  <a:noFill/>
                </a:ln>
                <a:solidFill>
                  <a:srgbClr val="000000"/>
                </a:solidFill>
                <a:effectLst/>
                <a:uLnTx/>
                <a:uFillTx/>
                <a:latin typeface="Arial"/>
                <a:ea typeface="宋体"/>
                <a:cs typeface="+mn-cs"/>
              </a:rPr>
              <a:t>ssize_t send (int s, const void *msg, size_t len, int flags);</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2400" b="0" i="0" u="none" strike="noStrike" kern="1200" cap="none" spc="0" normalizeH="0" baseline="0" noProof="0">
                <a:ln>
                  <a:noFill/>
                </a:ln>
                <a:solidFill>
                  <a:srgbClr val="000000"/>
                </a:solidFill>
                <a:effectLst/>
                <a:uLnTx/>
                <a:uFillTx/>
                <a:latin typeface="Arial"/>
                <a:ea typeface="宋体"/>
                <a:cs typeface="+mn-cs"/>
              </a:rPr>
              <a:t>		</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返回：非</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0</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－发送成功的数据长度；</a:t>
            </a:r>
            <a:r>
              <a:rPr kumimoji="1" lang="en-US" altLang="zh-CN" sz="2400" b="0" i="0" u="none" strike="noStrike" kern="1200" cap="none" spc="0" normalizeH="0" baseline="0" noProof="0">
                <a:ln>
                  <a:noFill/>
                </a:ln>
                <a:solidFill>
                  <a:srgbClr val="000000"/>
                </a:solidFill>
                <a:effectLst/>
                <a:uLnTx/>
                <a:uFillTx/>
                <a:latin typeface="Arial"/>
                <a:ea typeface="宋体"/>
                <a:cs typeface="+mn-cs"/>
              </a:rPr>
              <a:t>-1</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－出错；</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endParaRPr kumimoji="1" lang="zh-CN" altLang="en-US" sz="1800" b="0" i="0" u="none" strike="noStrike" kern="1200" cap="none" spc="0" normalizeH="0" baseline="0" noProof="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en-US" altLang="zh-CN" sz="2400" b="0" i="0" u="none" strike="noStrike" kern="1200" cap="none" spc="0" normalizeH="0" baseline="0" noProof="0">
                <a:ln>
                  <a:noFill/>
                </a:ln>
                <a:solidFill>
                  <a:srgbClr val="000000"/>
                </a:solidFill>
                <a:effectLst/>
                <a:uLnTx/>
                <a:uFillTx/>
                <a:latin typeface="Arial"/>
                <a:ea typeface="宋体"/>
                <a:cs typeface="+mn-cs"/>
              </a:rPr>
              <a:t>flags </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是传输控制标志，其值定义如下：</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000" b="0" i="0" u="none" strike="noStrike" kern="1200" cap="none" spc="0" normalizeH="0" baseline="0" noProof="0">
                <a:ln>
                  <a:noFill/>
                </a:ln>
                <a:solidFill>
                  <a:srgbClr val="000000"/>
                </a:solidFill>
                <a:effectLst/>
                <a:uLnTx/>
                <a:uFillTx/>
                <a:latin typeface="Arial"/>
                <a:ea typeface="宋体"/>
                <a:cs typeface="+mn-cs"/>
              </a:rPr>
              <a:t>0</a:t>
            </a:r>
            <a:r>
              <a:rPr kumimoji="1" lang="zh-CN" altLang="en-US" sz="2000" b="0" i="0" u="none" strike="noStrike" kern="1200" cap="none" spc="0" normalizeH="0" baseline="0" noProof="0">
                <a:ln>
                  <a:noFill/>
                </a:ln>
                <a:solidFill>
                  <a:srgbClr val="000000"/>
                </a:solidFill>
                <a:effectLst/>
                <a:uLnTx/>
                <a:uFillTx/>
                <a:latin typeface="Arial"/>
                <a:ea typeface="宋体"/>
                <a:cs typeface="+mn-cs"/>
              </a:rPr>
              <a:t>：常规操作，如同</a:t>
            </a:r>
            <a:r>
              <a:rPr kumimoji="1" lang="en-US" altLang="zh-CN" sz="2000" b="0" i="0" u="none" strike="noStrike" kern="1200" cap="none" spc="0" normalizeH="0" baseline="0" noProof="0">
                <a:ln>
                  <a:noFill/>
                </a:ln>
                <a:solidFill>
                  <a:srgbClr val="000000"/>
                </a:solidFill>
                <a:effectLst/>
                <a:uLnTx/>
                <a:uFillTx/>
                <a:latin typeface="Arial"/>
                <a:ea typeface="宋体"/>
                <a:cs typeface="+mn-cs"/>
              </a:rPr>
              <a:t>write()</a:t>
            </a:r>
            <a:r>
              <a:rPr kumimoji="1" lang="zh-CN" altLang="en-US" sz="2000" b="0" i="0" u="none" strike="noStrike" kern="1200" cap="none" spc="0" normalizeH="0" baseline="0" noProof="0">
                <a:ln>
                  <a:noFill/>
                </a:ln>
                <a:solidFill>
                  <a:srgbClr val="000000"/>
                </a:solidFill>
                <a:effectLst/>
                <a:uLnTx/>
                <a:uFillTx/>
                <a:latin typeface="Arial"/>
                <a:ea typeface="宋体"/>
                <a:cs typeface="+mn-cs"/>
              </a:rPr>
              <a:t>函数</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000" b="0" i="0" u="none" strike="noStrike" kern="1200" cap="none" spc="0" normalizeH="0" baseline="0" noProof="0">
                <a:ln>
                  <a:noFill/>
                </a:ln>
                <a:solidFill>
                  <a:srgbClr val="000000"/>
                </a:solidFill>
                <a:effectLst/>
                <a:uLnTx/>
                <a:uFillTx/>
                <a:latin typeface="Arial"/>
                <a:ea typeface="宋体"/>
                <a:cs typeface="+mn-cs"/>
              </a:rPr>
              <a:t>MSG_OOB</a:t>
            </a:r>
            <a:r>
              <a:rPr kumimoji="1" lang="zh-CN" altLang="en-US" sz="2000" b="0" i="0" u="none" strike="noStrike" kern="1200" cap="none" spc="0" normalizeH="0" baseline="0" noProof="0">
                <a:ln>
                  <a:noFill/>
                </a:ln>
                <a:solidFill>
                  <a:srgbClr val="000000"/>
                </a:solidFill>
                <a:effectLst/>
                <a:uLnTx/>
                <a:uFillTx/>
                <a:latin typeface="Arial"/>
                <a:ea typeface="宋体"/>
                <a:cs typeface="+mn-cs"/>
              </a:rPr>
              <a:t>，发送带外数据。</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000" b="0" i="0" u="none" strike="noStrike" kern="1200" cap="none" spc="0" normalizeH="0" baseline="0" noProof="0">
                <a:ln>
                  <a:noFill/>
                </a:ln>
                <a:solidFill>
                  <a:srgbClr val="000000"/>
                </a:solidFill>
                <a:effectLst/>
                <a:uLnTx/>
                <a:uFillTx/>
                <a:latin typeface="Arial"/>
                <a:ea typeface="宋体"/>
                <a:cs typeface="+mn-cs"/>
              </a:rPr>
              <a:t>MSG_DONTROUTE</a:t>
            </a:r>
            <a:r>
              <a:rPr kumimoji="1" lang="zh-CN" altLang="en-US" sz="2000" b="0" i="0" u="none" strike="noStrike" kern="1200" cap="none" spc="0" normalizeH="0" baseline="0" noProof="0">
                <a:ln>
                  <a:noFill/>
                </a:ln>
                <a:solidFill>
                  <a:srgbClr val="000000"/>
                </a:solidFill>
                <a:effectLst/>
                <a:uLnTx/>
                <a:uFillTx/>
                <a:latin typeface="Arial"/>
                <a:ea typeface="宋体"/>
                <a:cs typeface="+mn-cs"/>
              </a:rPr>
              <a:t>：忽略底层协议的路由设置，只能将数据发送给与发送机处在同一个网络中的机器上。</a:t>
            </a:r>
            <a:endParaRPr kumimoji="1" lang="zh-CN" altLang="en-US" sz="2000" b="0" i="0" u="none" strike="noStrike" kern="120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31775292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83EBB0D-FE8B-4D77-893D-691C964AADD9}"/>
              </a:ext>
            </a:extLst>
          </p:cNvPr>
          <p:cNvSpPr>
            <a:spLocks noGrp="1"/>
          </p:cNvSpPr>
          <p:nvPr>
            <p:ph type="title"/>
          </p:nvPr>
        </p:nvSpPr>
        <p:spPr/>
        <p:txBody>
          <a:bodyPr/>
          <a:lstStyle/>
          <a:p>
            <a:pPr algn="ctr"/>
            <a:r>
              <a:rPr kumimoji="1" lang="zh-CN" altLang="en-US" dirty="0">
                <a:solidFill>
                  <a:srgbClr val="E40000"/>
                </a:solidFill>
                <a:latin typeface="Arial"/>
                <a:ea typeface="宋体"/>
              </a:rPr>
              <a:t>数据传输函数－</a:t>
            </a:r>
            <a:r>
              <a:rPr kumimoji="1" lang="en-US" altLang="zh-CN" dirty="0" err="1">
                <a:solidFill>
                  <a:srgbClr val="E40000"/>
                </a:solidFill>
                <a:latin typeface="Arial"/>
                <a:ea typeface="宋体"/>
              </a:rPr>
              <a:t>recv</a:t>
            </a:r>
            <a:endParaRPr lang="zh-CN" altLang="en-US" dirty="0"/>
          </a:p>
        </p:txBody>
      </p:sp>
      <p:sp>
        <p:nvSpPr>
          <p:cNvPr id="3" name="Rectangle 3">
            <a:extLst>
              <a:ext uri="{FF2B5EF4-FFF2-40B4-BE49-F238E27FC236}">
                <a16:creationId xmlns:a16="http://schemas.microsoft.com/office/drawing/2014/main" xmlns="" id="{4097E6E3-3E2C-4985-8087-C14CA66D90B4}"/>
              </a:ext>
            </a:extLst>
          </p:cNvPr>
          <p:cNvSpPr txBox="1">
            <a:spLocks noChangeArrowheads="1"/>
          </p:cNvSpPr>
          <p:nvPr/>
        </p:nvSpPr>
        <p:spPr bwMode="auto">
          <a:xfrm>
            <a:off x="1825625" y="1533944"/>
            <a:ext cx="8540750"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2000" b="0" i="0" u="none" strike="noStrike" kern="1200" cap="none" spc="0" normalizeH="0" baseline="0" noProof="0">
                <a:ln>
                  <a:noFill/>
                </a:ln>
                <a:solidFill>
                  <a:srgbClr val="000000"/>
                </a:solidFill>
                <a:effectLst/>
                <a:uLnTx/>
                <a:uFillTx/>
                <a:latin typeface="Arial"/>
                <a:ea typeface="宋体"/>
                <a:cs typeface="+mn-cs"/>
              </a:rPr>
              <a:t>#include &lt;sys/types.h&gt;</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2000" b="0" i="0" u="none" strike="noStrike" kern="1200" cap="none" spc="0" normalizeH="0" baseline="0" noProof="0">
                <a:ln>
                  <a:noFill/>
                </a:ln>
                <a:solidFill>
                  <a:srgbClr val="000000"/>
                </a:solidFill>
                <a:effectLst/>
                <a:uLnTx/>
                <a:uFillTx/>
                <a:latin typeface="Arial"/>
                <a:ea typeface="宋体"/>
                <a:cs typeface="+mn-cs"/>
              </a:rPr>
              <a:t>#include &lt;sys/socket.h&gt;</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2000" b="0" i="0" u="none" strike="noStrike" kern="1200" cap="none" spc="0" normalizeH="0" baseline="0" noProof="0">
                <a:ln>
                  <a:noFill/>
                </a:ln>
                <a:solidFill>
                  <a:srgbClr val="000000"/>
                </a:solidFill>
                <a:effectLst/>
                <a:uLnTx/>
                <a:uFillTx/>
                <a:latin typeface="Arial"/>
                <a:ea typeface="宋体"/>
                <a:cs typeface="+mn-cs"/>
              </a:rPr>
              <a:t>ssize_t recv(int s, void *buf ,size_t len, int flags);</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2000" b="0" i="0" u="none" strike="noStrike" kern="1200" cap="none" spc="0" normalizeH="0" baseline="0" noProof="0">
                <a:ln>
                  <a:noFill/>
                </a:ln>
                <a:solidFill>
                  <a:srgbClr val="000000"/>
                </a:solidFill>
                <a:effectLst/>
                <a:uLnTx/>
                <a:uFillTx/>
                <a:latin typeface="Arial"/>
                <a:ea typeface="宋体"/>
                <a:cs typeface="+mn-cs"/>
              </a:rPr>
              <a:t>  </a:t>
            </a:r>
            <a:r>
              <a:rPr kumimoji="1" lang="zh-CN" altLang="en-US" sz="2000" b="0" i="0" u="none" strike="noStrike" kern="1200" cap="none" spc="0" normalizeH="0" baseline="0" noProof="0">
                <a:ln>
                  <a:noFill/>
                </a:ln>
                <a:solidFill>
                  <a:srgbClr val="000000"/>
                </a:solidFill>
                <a:effectLst/>
                <a:uLnTx/>
                <a:uFillTx/>
                <a:latin typeface="Arial"/>
                <a:ea typeface="宋体"/>
                <a:cs typeface="+mn-cs"/>
              </a:rPr>
              <a:t>返回：大于</a:t>
            </a:r>
            <a:r>
              <a:rPr kumimoji="1" lang="en-US" altLang="zh-CN" sz="2000" b="0" i="0" u="none" strike="noStrike" kern="1200" cap="none" spc="0" normalizeH="0" baseline="0" noProof="0">
                <a:ln>
                  <a:noFill/>
                </a:ln>
                <a:solidFill>
                  <a:srgbClr val="000000"/>
                </a:solidFill>
                <a:effectLst/>
                <a:uLnTx/>
                <a:uFillTx/>
                <a:latin typeface="Arial"/>
                <a:ea typeface="宋体"/>
                <a:cs typeface="+mn-cs"/>
              </a:rPr>
              <a:t>0</a:t>
            </a:r>
            <a:r>
              <a:rPr kumimoji="1" lang="zh-CN" altLang="en-US" sz="2000" b="0" i="0" u="none" strike="noStrike" kern="1200" cap="none" spc="0" normalizeH="0" baseline="0" noProof="0">
                <a:ln>
                  <a:noFill/>
                </a:ln>
                <a:solidFill>
                  <a:srgbClr val="000000"/>
                </a:solidFill>
                <a:effectLst/>
                <a:uLnTx/>
                <a:uFillTx/>
                <a:latin typeface="Arial"/>
                <a:ea typeface="宋体"/>
                <a:cs typeface="+mn-cs"/>
              </a:rPr>
              <a:t>表示成功接收的数据长度；</a:t>
            </a:r>
            <a:r>
              <a:rPr kumimoji="1" lang="en-US" altLang="zh-CN" sz="2000" b="0" i="0" u="none" strike="noStrike" kern="1200" cap="none" spc="0" normalizeH="0" baseline="0" noProof="0">
                <a:ln>
                  <a:noFill/>
                </a:ln>
                <a:solidFill>
                  <a:srgbClr val="000000"/>
                </a:solidFill>
                <a:effectLst/>
                <a:uLnTx/>
                <a:uFillTx/>
                <a:latin typeface="Arial"/>
                <a:ea typeface="宋体"/>
                <a:cs typeface="+mn-cs"/>
              </a:rPr>
              <a:t>0: </a:t>
            </a:r>
            <a:r>
              <a:rPr kumimoji="1" lang="zh-CN" altLang="en-US" sz="2000" b="0" i="0" u="none" strike="noStrike" kern="1200" cap="none" spc="0" normalizeH="0" baseline="0" noProof="0">
                <a:ln>
                  <a:noFill/>
                </a:ln>
                <a:solidFill>
                  <a:srgbClr val="000000"/>
                </a:solidFill>
                <a:effectLst/>
                <a:uLnTx/>
                <a:uFillTx/>
                <a:latin typeface="Arial"/>
                <a:ea typeface="宋体"/>
                <a:cs typeface="+mn-cs"/>
              </a:rPr>
              <a:t>对方已关闭，</a:t>
            </a:r>
            <a:r>
              <a:rPr kumimoji="1" lang="en-US" altLang="zh-CN" sz="2000" b="0" i="0" u="none" strike="noStrike" kern="1200" cap="none" spc="0" normalizeH="0" baseline="0" noProof="0">
                <a:ln>
                  <a:noFill/>
                </a:ln>
                <a:solidFill>
                  <a:srgbClr val="000000"/>
                </a:solidFill>
                <a:effectLst/>
                <a:uLnTx/>
                <a:uFillTx/>
                <a:latin typeface="Arial"/>
                <a:ea typeface="宋体"/>
                <a:cs typeface="+mn-cs"/>
              </a:rPr>
              <a:t>-1:</a:t>
            </a:r>
            <a:r>
              <a:rPr kumimoji="1" lang="zh-CN" altLang="en-US" sz="2000" b="0" i="0" u="none" strike="noStrike" kern="1200" cap="none" spc="0" normalizeH="0" baseline="0" noProof="0">
                <a:ln>
                  <a:noFill/>
                </a:ln>
                <a:solidFill>
                  <a:srgbClr val="000000"/>
                </a:solidFill>
                <a:effectLst/>
                <a:uLnTx/>
                <a:uFillTx/>
                <a:latin typeface="Arial"/>
                <a:ea typeface="宋体"/>
                <a:cs typeface="+mn-cs"/>
              </a:rPr>
              <a:t>出错。</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endParaRPr kumimoji="1" lang="zh-CN" altLang="en-US" sz="1600" b="0" i="0" u="none" strike="noStrike" kern="1200" cap="none" spc="0" normalizeH="0" baseline="0" noProof="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en-US" altLang="zh-CN" sz="2400" b="0" i="0" u="none" strike="noStrike" kern="1200" cap="none" spc="0" normalizeH="0" baseline="0" noProof="0">
                <a:ln>
                  <a:noFill/>
                </a:ln>
                <a:solidFill>
                  <a:srgbClr val="000000"/>
                </a:solidFill>
                <a:effectLst/>
                <a:uLnTx/>
                <a:uFillTx/>
                <a:latin typeface="Arial"/>
                <a:ea typeface="宋体"/>
                <a:cs typeface="+mn-cs"/>
              </a:rPr>
              <a:t>flags</a:t>
            </a:r>
            <a:r>
              <a:rPr kumimoji="1" lang="zh-CN" altLang="en-US" sz="2400" b="0" i="0" u="none" strike="noStrike" kern="1200" cap="none" spc="0" normalizeH="0" baseline="0" noProof="0">
                <a:ln>
                  <a:noFill/>
                </a:ln>
                <a:solidFill>
                  <a:srgbClr val="000000"/>
                </a:solidFill>
                <a:effectLst/>
                <a:uLnTx/>
                <a:uFillTx/>
                <a:latin typeface="Arial"/>
                <a:ea typeface="宋体"/>
                <a:cs typeface="+mn-cs"/>
              </a:rPr>
              <a:t>是传输控制标志，其值定义如下：</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000" b="0" i="0" u="none" strike="noStrike" kern="1200" cap="none" spc="0" normalizeH="0" baseline="0" noProof="0">
                <a:ln>
                  <a:noFill/>
                </a:ln>
                <a:solidFill>
                  <a:srgbClr val="000000"/>
                </a:solidFill>
                <a:effectLst/>
                <a:uLnTx/>
                <a:uFillTx/>
                <a:latin typeface="Arial"/>
                <a:ea typeface="宋体"/>
                <a:cs typeface="+mn-cs"/>
              </a:rPr>
              <a:t>0</a:t>
            </a:r>
            <a:r>
              <a:rPr kumimoji="1" lang="zh-CN" altLang="en-US" sz="2000" b="0" i="0" u="none" strike="noStrike" kern="1200" cap="none" spc="0" normalizeH="0" baseline="0" noProof="0">
                <a:ln>
                  <a:noFill/>
                </a:ln>
                <a:solidFill>
                  <a:srgbClr val="000000"/>
                </a:solidFill>
                <a:effectLst/>
                <a:uLnTx/>
                <a:uFillTx/>
                <a:latin typeface="Arial"/>
                <a:ea typeface="宋体"/>
                <a:cs typeface="+mn-cs"/>
              </a:rPr>
              <a:t>：常规操作，如同</a:t>
            </a:r>
            <a:r>
              <a:rPr kumimoji="1" lang="en-US" altLang="zh-CN" sz="2000" b="0" i="0" u="none" strike="noStrike" kern="1200" cap="none" spc="0" normalizeH="0" baseline="0" noProof="0">
                <a:ln>
                  <a:noFill/>
                </a:ln>
                <a:solidFill>
                  <a:srgbClr val="000000"/>
                </a:solidFill>
                <a:effectLst/>
                <a:uLnTx/>
                <a:uFillTx/>
                <a:latin typeface="Arial"/>
                <a:ea typeface="宋体"/>
                <a:cs typeface="+mn-cs"/>
              </a:rPr>
              <a:t>read()</a:t>
            </a:r>
            <a:r>
              <a:rPr kumimoji="1" lang="zh-CN" altLang="en-US" sz="2000" b="0" i="0" u="none" strike="noStrike" kern="1200" cap="none" spc="0" normalizeH="0" baseline="0" noProof="0">
                <a:ln>
                  <a:noFill/>
                </a:ln>
                <a:solidFill>
                  <a:srgbClr val="000000"/>
                </a:solidFill>
                <a:effectLst/>
                <a:uLnTx/>
                <a:uFillTx/>
                <a:latin typeface="Arial"/>
                <a:ea typeface="宋体"/>
                <a:cs typeface="+mn-cs"/>
              </a:rPr>
              <a:t>函数；</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000" b="0" i="0" u="none" strike="noStrike" kern="1200" cap="none" spc="0" normalizeH="0" baseline="0" noProof="0">
                <a:ln>
                  <a:noFill/>
                </a:ln>
                <a:solidFill>
                  <a:srgbClr val="000000"/>
                </a:solidFill>
                <a:effectLst/>
                <a:uLnTx/>
                <a:uFillTx/>
                <a:latin typeface="Arial"/>
                <a:ea typeface="宋体"/>
                <a:cs typeface="+mn-cs"/>
              </a:rPr>
              <a:t>MSG_PEEK</a:t>
            </a:r>
            <a:r>
              <a:rPr kumimoji="1" lang="zh-CN" altLang="en-US" sz="2000" b="0" i="0" u="none" strike="noStrike" kern="1200" cap="none" spc="0" normalizeH="0" baseline="0" noProof="0">
                <a:ln>
                  <a:noFill/>
                </a:ln>
                <a:solidFill>
                  <a:srgbClr val="000000"/>
                </a:solidFill>
                <a:effectLst/>
                <a:uLnTx/>
                <a:uFillTx/>
                <a:latin typeface="Arial"/>
                <a:ea typeface="宋体"/>
                <a:cs typeface="+mn-cs"/>
              </a:rPr>
              <a:t>：只查看数据而不读出数据，后续读操作仍然能读该数据；</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000" b="0" i="0" u="none" strike="noStrike" kern="1200" cap="none" spc="0" normalizeH="0" baseline="0" noProof="0">
                <a:ln>
                  <a:noFill/>
                </a:ln>
                <a:solidFill>
                  <a:srgbClr val="000000"/>
                </a:solidFill>
                <a:effectLst/>
                <a:uLnTx/>
                <a:uFillTx/>
                <a:latin typeface="Arial"/>
                <a:ea typeface="宋体"/>
                <a:cs typeface="+mn-cs"/>
              </a:rPr>
              <a:t>MSG_OOB</a:t>
            </a:r>
            <a:r>
              <a:rPr kumimoji="1" lang="zh-CN" altLang="en-US" sz="2000" b="0" i="0" u="none" strike="noStrike" kern="1200" cap="none" spc="0" normalizeH="0" baseline="0" noProof="0">
                <a:ln>
                  <a:noFill/>
                </a:ln>
                <a:solidFill>
                  <a:srgbClr val="000000"/>
                </a:solidFill>
                <a:effectLst/>
                <a:uLnTx/>
                <a:uFillTx/>
                <a:latin typeface="Arial"/>
                <a:ea typeface="宋体"/>
                <a:cs typeface="+mn-cs"/>
              </a:rPr>
              <a:t>：忽略常规数据，而只读带外数据；</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en-US" altLang="zh-CN" sz="2000" b="0" i="0" u="none" strike="noStrike" kern="1200" cap="none" spc="0" normalizeH="0" baseline="0" noProof="0">
                <a:ln>
                  <a:noFill/>
                </a:ln>
                <a:solidFill>
                  <a:srgbClr val="000000"/>
                </a:solidFill>
                <a:effectLst/>
                <a:uLnTx/>
                <a:uFillTx/>
                <a:latin typeface="Arial"/>
                <a:ea typeface="宋体"/>
                <a:cs typeface="+mn-cs"/>
              </a:rPr>
              <a:t>MSG_WAITALL</a:t>
            </a:r>
            <a:r>
              <a:rPr kumimoji="1" lang="zh-CN" altLang="en-US" sz="2000" b="0" i="0" u="none" strike="noStrike" kern="1200" cap="none" spc="0" normalizeH="0" baseline="0" noProof="0">
                <a:ln>
                  <a:noFill/>
                </a:ln>
                <a:solidFill>
                  <a:srgbClr val="000000"/>
                </a:solidFill>
                <a:effectLst/>
                <a:uLnTx/>
                <a:uFillTx/>
                <a:latin typeface="Arial"/>
                <a:ea typeface="宋体"/>
                <a:cs typeface="+mn-cs"/>
              </a:rPr>
              <a:t>：</a:t>
            </a:r>
            <a:r>
              <a:rPr kumimoji="1" lang="en-US" altLang="zh-CN" sz="2000" b="0" i="0" u="none" strike="noStrike" kern="1200" cap="none" spc="0" normalizeH="0" baseline="0" noProof="0">
                <a:ln>
                  <a:noFill/>
                </a:ln>
                <a:solidFill>
                  <a:srgbClr val="000000"/>
                </a:solidFill>
                <a:effectLst/>
                <a:uLnTx/>
                <a:uFillTx/>
                <a:latin typeface="Arial"/>
                <a:ea typeface="宋体"/>
                <a:cs typeface="+mn-cs"/>
              </a:rPr>
              <a:t>recv</a:t>
            </a:r>
            <a:r>
              <a:rPr kumimoji="1" lang="zh-CN" altLang="en-US" sz="2000" b="0" i="0" u="none" strike="noStrike" kern="1200" cap="none" spc="0" normalizeH="0" baseline="0" noProof="0">
                <a:ln>
                  <a:noFill/>
                </a:ln>
                <a:solidFill>
                  <a:srgbClr val="000000"/>
                </a:solidFill>
                <a:effectLst/>
                <a:uLnTx/>
                <a:uFillTx/>
                <a:latin typeface="Arial"/>
                <a:ea typeface="宋体"/>
                <a:cs typeface="+mn-cs"/>
              </a:rPr>
              <a:t>函数只有在将接收缓冲区填满后才返回。</a:t>
            </a:r>
          </a:p>
        </p:txBody>
      </p:sp>
    </p:spTree>
    <p:extLst>
      <p:ext uri="{BB962C8B-B14F-4D97-AF65-F5344CB8AC3E}">
        <p14:creationId xmlns:p14="http://schemas.microsoft.com/office/powerpoint/2010/main" val="27626209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F8B4731-9E7B-47F6-BDF4-48E199829B85}"/>
              </a:ext>
            </a:extLst>
          </p:cNvPr>
          <p:cNvSpPr>
            <a:spLocks noGrp="1"/>
          </p:cNvSpPr>
          <p:nvPr>
            <p:ph type="title"/>
          </p:nvPr>
        </p:nvSpPr>
        <p:spPr/>
        <p:txBody>
          <a:bodyPr/>
          <a:lstStyle/>
          <a:p>
            <a:pPr algn="ctr"/>
            <a:r>
              <a:rPr kumimoji="1" lang="en-US" altLang="zh-CN" dirty="0">
                <a:solidFill>
                  <a:srgbClr val="E40000"/>
                </a:solidFill>
                <a:latin typeface="Arial"/>
                <a:ea typeface="宋体"/>
              </a:rPr>
              <a:t>close</a:t>
            </a:r>
            <a:endParaRPr lang="zh-CN" altLang="en-US" dirty="0"/>
          </a:p>
        </p:txBody>
      </p:sp>
      <p:sp>
        <p:nvSpPr>
          <p:cNvPr id="3" name="Rectangle 3">
            <a:extLst>
              <a:ext uri="{FF2B5EF4-FFF2-40B4-BE49-F238E27FC236}">
                <a16:creationId xmlns:a16="http://schemas.microsoft.com/office/drawing/2014/main" xmlns="" id="{26ECE84A-B5D8-4BE3-B717-E5DDABF57EEB}"/>
              </a:ext>
            </a:extLst>
          </p:cNvPr>
          <p:cNvSpPr txBox="1">
            <a:spLocks noChangeArrowheads="1"/>
          </p:cNvSpPr>
          <p:nvPr/>
        </p:nvSpPr>
        <p:spPr bwMode="auto">
          <a:xfrm>
            <a:off x="2197769" y="1690688"/>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#include &lt;</a:t>
            </a:r>
            <a:r>
              <a:rPr kumimoji="1" lang="en-US" altLang="zh-CN" sz="2400" b="0" i="0" u="none" strike="noStrike" kern="1200" cap="none" spc="0" normalizeH="0" baseline="0" noProof="0" dirty="0" err="1">
                <a:ln>
                  <a:noFill/>
                </a:ln>
                <a:solidFill>
                  <a:srgbClr val="000000"/>
                </a:solidFill>
                <a:effectLst/>
                <a:uLnTx/>
                <a:uFillTx/>
                <a:latin typeface="Arial"/>
                <a:ea typeface="宋体"/>
                <a:cs typeface="+mn-cs"/>
              </a:rPr>
              <a:t>unistd.h</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&gt;</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2400" b="0" i="0" u="none" strike="noStrike" kern="1200" cap="none" spc="0" normalizeH="0" baseline="0" noProof="0" dirty="0" err="1">
                <a:ln>
                  <a:noFill/>
                </a:ln>
                <a:solidFill>
                  <a:srgbClr val="000000"/>
                </a:solidFill>
                <a:effectLst/>
                <a:uLnTx/>
                <a:uFillTx/>
                <a:latin typeface="Arial"/>
                <a:ea typeface="宋体"/>
                <a:cs typeface="+mn-cs"/>
              </a:rPr>
              <a:t>int</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 close(</a:t>
            </a:r>
            <a:r>
              <a:rPr kumimoji="1" lang="en-US" altLang="zh-CN" sz="2400" b="0" i="0" u="none" strike="noStrike" kern="1200" cap="none" spc="0" normalizeH="0" baseline="0" noProof="0" dirty="0" err="1">
                <a:ln>
                  <a:noFill/>
                </a:ln>
                <a:solidFill>
                  <a:srgbClr val="000000"/>
                </a:solidFill>
                <a:effectLst/>
                <a:uLnTx/>
                <a:uFillTx/>
                <a:latin typeface="Arial"/>
                <a:ea typeface="宋体"/>
                <a:cs typeface="+mn-cs"/>
              </a:rPr>
              <a:t>int</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 </a:t>
            </a:r>
            <a:r>
              <a:rPr kumimoji="1" lang="en-US" altLang="zh-CN" sz="2400" b="0" i="0" u="none" strike="noStrike" kern="1200" cap="none" spc="0" normalizeH="0" baseline="0" noProof="0" dirty="0" err="1">
                <a:ln>
                  <a:noFill/>
                </a:ln>
                <a:solidFill>
                  <a:srgbClr val="000000"/>
                </a:solidFill>
                <a:effectLst/>
                <a:uLnTx/>
                <a:uFillTx/>
                <a:latin typeface="Arial"/>
                <a:ea typeface="宋体"/>
                <a:cs typeface="+mn-cs"/>
              </a:rPr>
              <a:t>sockfd</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None/>
              <a:tabLst/>
              <a:defRPr/>
            </a:pP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                  </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返回</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:0</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OK</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-1</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－出错；</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close</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函数缺省功能是将套接字做上“已关闭”标记，并立即返回到进程。这个套接字不能再为该进程所用。</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正常情况下，</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close</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将引发向</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TCP</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的四分节终止序列，但在终止前将发送已排队的数据；</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如果套接字描述符访问计数在调用</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close</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后大于</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0</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（在多个进程共享同一个套接字的情况下），则不会引发</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TCP</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终止序列（即不会发送</a:t>
            </a:r>
            <a:r>
              <a:rPr kumimoji="1" lang="en-US" altLang="zh-CN" sz="2400" b="0" i="0" u="none" strike="noStrike" kern="1200" cap="none" spc="0" normalizeH="0" baseline="0" noProof="0" dirty="0">
                <a:ln>
                  <a:noFill/>
                </a:ln>
                <a:solidFill>
                  <a:srgbClr val="000000"/>
                </a:solidFill>
                <a:effectLst/>
                <a:uLnTx/>
                <a:uFillTx/>
                <a:latin typeface="Arial"/>
                <a:ea typeface="宋体"/>
                <a:cs typeface="+mn-cs"/>
              </a:rPr>
              <a:t>FIN</a:t>
            </a:r>
            <a:r>
              <a:rPr kumimoji="1" lang="zh-CN" altLang="en-US" sz="2400" b="0" i="0" u="none" strike="noStrike" kern="1200" cap="none" spc="0" normalizeH="0" baseline="0" noProof="0" dirty="0">
                <a:ln>
                  <a:noFill/>
                </a:ln>
                <a:solidFill>
                  <a:srgbClr val="000000"/>
                </a:solidFill>
                <a:effectLst/>
                <a:uLnTx/>
                <a:uFillTx/>
                <a:latin typeface="Arial"/>
                <a:ea typeface="宋体"/>
                <a:cs typeface="+mn-cs"/>
              </a:rPr>
              <a:t>分节）；</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endParaRPr kumimoji="1" lang="en-US" altLang="zh-CN" sz="2400" b="0" i="0" u="none" strike="noStrike" kern="120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22125788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303A1CA-D843-440A-AD3D-A930FECB7B5B}"/>
              </a:ext>
            </a:extLst>
          </p:cNvPr>
          <p:cNvSpPr>
            <a:spLocks noGrp="1"/>
          </p:cNvSpPr>
          <p:nvPr>
            <p:ph type="title"/>
          </p:nvPr>
        </p:nvSpPr>
        <p:spPr/>
        <p:txBody>
          <a:bodyPr/>
          <a:lstStyle/>
          <a:p>
            <a:pPr algn="ctr"/>
            <a:r>
              <a:rPr kumimoji="1" lang="zh-CN" altLang="en-US" dirty="0">
                <a:solidFill>
                  <a:srgbClr val="E40000"/>
                </a:solidFill>
                <a:latin typeface="宋体" panose="02010600030101010101" pitchFamily="2" charset="-122"/>
                <a:ea typeface="宋体"/>
              </a:rPr>
              <a:t>实验三 基本</a:t>
            </a:r>
            <a:r>
              <a:rPr kumimoji="1" lang="en-US" altLang="zh-CN" dirty="0">
                <a:solidFill>
                  <a:srgbClr val="E40000"/>
                </a:solidFill>
                <a:latin typeface="宋体" panose="02010600030101010101" pitchFamily="2" charset="-122"/>
                <a:ea typeface="宋体"/>
              </a:rPr>
              <a:t>TCP Socket</a:t>
            </a:r>
            <a:r>
              <a:rPr kumimoji="1" lang="zh-CN" altLang="en-US" dirty="0">
                <a:solidFill>
                  <a:srgbClr val="E40000"/>
                </a:solidFill>
                <a:latin typeface="宋体" panose="02010600030101010101" pitchFamily="2" charset="-122"/>
                <a:ea typeface="宋体"/>
              </a:rPr>
              <a:t>编程</a:t>
            </a:r>
            <a:endParaRPr lang="zh-CN" altLang="en-US" dirty="0"/>
          </a:p>
        </p:txBody>
      </p:sp>
      <p:sp>
        <p:nvSpPr>
          <p:cNvPr id="3" name="Rectangle 3">
            <a:extLst>
              <a:ext uri="{FF2B5EF4-FFF2-40B4-BE49-F238E27FC236}">
                <a16:creationId xmlns:a16="http://schemas.microsoft.com/office/drawing/2014/main" xmlns="" id="{AF34EC45-E2FC-4DA1-9547-0BA99061375C}"/>
              </a:ext>
            </a:extLst>
          </p:cNvPr>
          <p:cNvSpPr txBox="1">
            <a:spLocks noChangeArrowheads="1"/>
          </p:cNvSpPr>
          <p:nvPr/>
        </p:nvSpPr>
        <p:spPr bwMode="auto">
          <a:xfrm>
            <a:off x="2018506" y="1690688"/>
            <a:ext cx="8154988" cy="479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972" rIns="0" bIns="0"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zh-CN" altLang="en-US" sz="24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范例分析</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sz="24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socket</a:t>
            </a:r>
            <a:r>
              <a:rPr kumimoji="0" lang="zh-CN" altLang="en-US" sz="24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zh-CN" altLang="en-US" sz="24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文件操作</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zh-CN" altLang="en-US" sz="24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套接口地址结构</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sz="24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bind</a:t>
            </a:r>
            <a:r>
              <a:rPr kumimoji="0" lang="zh-CN" altLang="en-US" sz="24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sz="24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listen</a:t>
            </a:r>
            <a:r>
              <a:rPr kumimoji="0" lang="zh-CN" altLang="en-US" sz="24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sz="24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accept</a:t>
            </a:r>
            <a:r>
              <a:rPr kumimoji="0" lang="zh-CN" altLang="en-US" sz="24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sz="24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connect</a:t>
            </a:r>
            <a:r>
              <a:rPr kumimoji="0" lang="zh-CN" altLang="en-US" sz="24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zh-CN" altLang="en-US" sz="2400" b="0" i="0" u="none" strike="noStrike" kern="1200" cap="none" spc="0" normalizeH="0" baseline="0" noProof="0">
                <a:ln>
                  <a:noFill/>
                </a:ln>
                <a:solidFill>
                  <a:srgbClr val="000000"/>
                </a:solidFill>
                <a:effectLst/>
                <a:uLnTx/>
                <a:uFillTx/>
                <a:latin typeface="宋体" panose="02010600030101010101" pitchFamily="2" charset="-122"/>
                <a:ea typeface="宋体"/>
                <a:cs typeface="+mn-cs"/>
              </a:rPr>
              <a:t>数据收发函数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1" lang="zh-CN" altLang="en-US" sz="2400" b="0" i="0" u="none" strike="noStrike" kern="1200" cap="none" spc="0" normalizeH="0" baseline="0" noProof="0">
                <a:ln>
                  <a:noFill/>
                </a:ln>
                <a:solidFill>
                  <a:srgbClr val="E40000"/>
                </a:solidFill>
                <a:effectLst/>
                <a:uLnTx/>
                <a:uFillTx/>
                <a:latin typeface="宋体" panose="02010600030101010101" pitchFamily="2" charset="-122"/>
                <a:ea typeface="宋体"/>
                <a:cs typeface="+mn-cs"/>
              </a:rPr>
              <a:t>网络通信库的封装</a:t>
            </a:r>
            <a:endParaRPr kumimoji="1" lang="zh-CN" altLang="en-US" sz="2400" b="0" i="0" u="none" strike="noStrike" kern="1200" cap="none" spc="0" normalizeH="0" baseline="0" noProof="0" dirty="0">
              <a:ln>
                <a:noFill/>
              </a:ln>
              <a:solidFill>
                <a:srgbClr val="E40000"/>
              </a:solidFill>
              <a:effectLst/>
              <a:uLnTx/>
              <a:uFillTx/>
              <a:latin typeface="宋体" panose="02010600030101010101" pitchFamily="2" charset="-122"/>
              <a:ea typeface="宋体"/>
              <a:cs typeface="+mn-cs"/>
            </a:endParaRPr>
          </a:p>
        </p:txBody>
      </p:sp>
    </p:spTree>
    <p:extLst>
      <p:ext uri="{BB962C8B-B14F-4D97-AF65-F5344CB8AC3E}">
        <p14:creationId xmlns:p14="http://schemas.microsoft.com/office/powerpoint/2010/main" val="31427098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DDA0DA2-7737-49FC-8814-DFAC379CE129}"/>
              </a:ext>
            </a:extLst>
          </p:cNvPr>
          <p:cNvSpPr>
            <a:spLocks noGrp="1"/>
          </p:cNvSpPr>
          <p:nvPr>
            <p:ph type="title"/>
          </p:nvPr>
        </p:nvSpPr>
        <p:spPr/>
        <p:txBody>
          <a:bodyPr/>
          <a:lstStyle/>
          <a:p>
            <a:pPr algn="ctr"/>
            <a:r>
              <a:rPr kumimoji="1" lang="en-US" altLang="zh-CN" dirty="0">
                <a:solidFill>
                  <a:srgbClr val="E40000"/>
                </a:solidFill>
                <a:latin typeface="Arial"/>
                <a:ea typeface="宋体"/>
              </a:rPr>
              <a:t>TCP</a:t>
            </a:r>
            <a:r>
              <a:rPr kumimoji="1" lang="zh-CN" altLang="en-US" dirty="0">
                <a:solidFill>
                  <a:srgbClr val="E40000"/>
                </a:solidFill>
                <a:latin typeface="Arial"/>
                <a:ea typeface="宋体"/>
              </a:rPr>
              <a:t>套接字编程模型</a:t>
            </a:r>
            <a:endParaRPr lang="zh-CN" altLang="en-US" dirty="0"/>
          </a:p>
        </p:txBody>
      </p:sp>
      <p:sp>
        <p:nvSpPr>
          <p:cNvPr id="3" name="AutoShape 4">
            <a:extLst>
              <a:ext uri="{FF2B5EF4-FFF2-40B4-BE49-F238E27FC236}">
                <a16:creationId xmlns:a16="http://schemas.microsoft.com/office/drawing/2014/main" xmlns="" id="{DD75795C-4F9C-4BE4-BCF3-BC3CA0358FBB}"/>
              </a:ext>
            </a:extLst>
          </p:cNvPr>
          <p:cNvSpPr>
            <a:spLocks noChangeArrowheads="1"/>
          </p:cNvSpPr>
          <p:nvPr/>
        </p:nvSpPr>
        <p:spPr bwMode="auto">
          <a:xfrm>
            <a:off x="2775786" y="1739900"/>
            <a:ext cx="1655763" cy="360363"/>
          </a:xfrm>
          <a:prstGeom prst="roundRect">
            <a:avLst>
              <a:gd name="adj" fmla="val 16667"/>
            </a:avLst>
          </a:prstGeom>
          <a:solidFill>
            <a:srgbClr val="FFE2C5"/>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socket()</a:t>
            </a:r>
          </a:p>
        </p:txBody>
      </p:sp>
      <p:sp>
        <p:nvSpPr>
          <p:cNvPr id="4" name="AutoShape 5">
            <a:extLst>
              <a:ext uri="{FF2B5EF4-FFF2-40B4-BE49-F238E27FC236}">
                <a16:creationId xmlns:a16="http://schemas.microsoft.com/office/drawing/2014/main" xmlns="" id="{F71E3FB0-98EC-43C5-89F1-7D3CE35DA67A}"/>
              </a:ext>
            </a:extLst>
          </p:cNvPr>
          <p:cNvSpPr>
            <a:spLocks noChangeArrowheads="1"/>
          </p:cNvSpPr>
          <p:nvPr/>
        </p:nvSpPr>
        <p:spPr bwMode="auto">
          <a:xfrm>
            <a:off x="2775786" y="2316163"/>
            <a:ext cx="1655763" cy="360362"/>
          </a:xfrm>
          <a:prstGeom prst="roundRect">
            <a:avLst>
              <a:gd name="adj" fmla="val 16667"/>
            </a:avLst>
          </a:prstGeom>
          <a:solidFill>
            <a:srgbClr val="FFE2C5"/>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bind()</a:t>
            </a:r>
          </a:p>
        </p:txBody>
      </p:sp>
      <p:sp>
        <p:nvSpPr>
          <p:cNvPr id="5" name="AutoShape 6">
            <a:extLst>
              <a:ext uri="{FF2B5EF4-FFF2-40B4-BE49-F238E27FC236}">
                <a16:creationId xmlns:a16="http://schemas.microsoft.com/office/drawing/2014/main" xmlns="" id="{AA533957-727A-4414-A54A-E03AC5003C85}"/>
              </a:ext>
            </a:extLst>
          </p:cNvPr>
          <p:cNvSpPr>
            <a:spLocks noChangeArrowheads="1"/>
          </p:cNvSpPr>
          <p:nvPr/>
        </p:nvSpPr>
        <p:spPr bwMode="auto">
          <a:xfrm>
            <a:off x="2775786" y="2892425"/>
            <a:ext cx="1655763" cy="360363"/>
          </a:xfrm>
          <a:prstGeom prst="roundRect">
            <a:avLst>
              <a:gd name="adj" fmla="val 16667"/>
            </a:avLst>
          </a:prstGeom>
          <a:solidFill>
            <a:srgbClr val="FFE2C5"/>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listen()</a:t>
            </a:r>
          </a:p>
        </p:txBody>
      </p:sp>
      <p:sp>
        <p:nvSpPr>
          <p:cNvPr id="6" name="AutoShape 7">
            <a:extLst>
              <a:ext uri="{FF2B5EF4-FFF2-40B4-BE49-F238E27FC236}">
                <a16:creationId xmlns:a16="http://schemas.microsoft.com/office/drawing/2014/main" xmlns="" id="{0D0F4A70-3227-4485-906A-2A6AB526B641}"/>
              </a:ext>
            </a:extLst>
          </p:cNvPr>
          <p:cNvSpPr>
            <a:spLocks noChangeArrowheads="1"/>
          </p:cNvSpPr>
          <p:nvPr/>
        </p:nvSpPr>
        <p:spPr bwMode="auto">
          <a:xfrm>
            <a:off x="2775786" y="3468688"/>
            <a:ext cx="1655763" cy="360362"/>
          </a:xfrm>
          <a:prstGeom prst="roundRect">
            <a:avLst>
              <a:gd name="adj" fmla="val 16667"/>
            </a:avLst>
          </a:prstGeom>
          <a:solidFill>
            <a:srgbClr val="FFE2C5"/>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accept()</a:t>
            </a:r>
          </a:p>
        </p:txBody>
      </p:sp>
      <p:sp>
        <p:nvSpPr>
          <p:cNvPr id="7" name="AutoShape 8">
            <a:extLst>
              <a:ext uri="{FF2B5EF4-FFF2-40B4-BE49-F238E27FC236}">
                <a16:creationId xmlns:a16="http://schemas.microsoft.com/office/drawing/2014/main" xmlns="" id="{5B92161E-24E2-4BE6-B6A6-711064A8756F}"/>
              </a:ext>
            </a:extLst>
          </p:cNvPr>
          <p:cNvSpPr>
            <a:spLocks noChangeArrowheads="1"/>
          </p:cNvSpPr>
          <p:nvPr/>
        </p:nvSpPr>
        <p:spPr bwMode="auto">
          <a:xfrm>
            <a:off x="2775786" y="4764088"/>
            <a:ext cx="1655763" cy="360362"/>
          </a:xfrm>
          <a:prstGeom prst="roundRect">
            <a:avLst>
              <a:gd name="adj" fmla="val 16667"/>
            </a:avLst>
          </a:prstGeom>
          <a:solidFill>
            <a:srgbClr val="FFE2C5"/>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read()</a:t>
            </a:r>
          </a:p>
        </p:txBody>
      </p:sp>
      <p:sp>
        <p:nvSpPr>
          <p:cNvPr id="8" name="AutoShape 9">
            <a:extLst>
              <a:ext uri="{FF2B5EF4-FFF2-40B4-BE49-F238E27FC236}">
                <a16:creationId xmlns:a16="http://schemas.microsoft.com/office/drawing/2014/main" xmlns="" id="{6C1C21DE-E1EF-4851-B49D-1D1BDCC1D175}"/>
              </a:ext>
            </a:extLst>
          </p:cNvPr>
          <p:cNvSpPr>
            <a:spLocks noChangeArrowheads="1"/>
          </p:cNvSpPr>
          <p:nvPr/>
        </p:nvSpPr>
        <p:spPr bwMode="auto">
          <a:xfrm>
            <a:off x="2775786" y="5340350"/>
            <a:ext cx="1655763" cy="360363"/>
          </a:xfrm>
          <a:prstGeom prst="roundRect">
            <a:avLst>
              <a:gd name="adj" fmla="val 16667"/>
            </a:avLst>
          </a:prstGeom>
          <a:solidFill>
            <a:srgbClr val="FFE2C5"/>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write()</a:t>
            </a:r>
          </a:p>
        </p:txBody>
      </p:sp>
      <p:sp>
        <p:nvSpPr>
          <p:cNvPr id="9" name="AutoShape 10">
            <a:extLst>
              <a:ext uri="{FF2B5EF4-FFF2-40B4-BE49-F238E27FC236}">
                <a16:creationId xmlns:a16="http://schemas.microsoft.com/office/drawing/2014/main" xmlns="" id="{FE9B0608-6F8C-4A49-885F-8472E4A94747}"/>
              </a:ext>
            </a:extLst>
          </p:cNvPr>
          <p:cNvSpPr>
            <a:spLocks noChangeArrowheads="1"/>
          </p:cNvSpPr>
          <p:nvPr/>
        </p:nvSpPr>
        <p:spPr bwMode="auto">
          <a:xfrm>
            <a:off x="2775786" y="5916613"/>
            <a:ext cx="1655763" cy="360362"/>
          </a:xfrm>
          <a:prstGeom prst="roundRect">
            <a:avLst>
              <a:gd name="adj" fmla="val 16667"/>
            </a:avLst>
          </a:prstGeom>
          <a:solidFill>
            <a:srgbClr val="FFE2C5"/>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close()</a:t>
            </a:r>
          </a:p>
        </p:txBody>
      </p:sp>
      <p:sp>
        <p:nvSpPr>
          <p:cNvPr id="10" name="Line 12">
            <a:extLst>
              <a:ext uri="{FF2B5EF4-FFF2-40B4-BE49-F238E27FC236}">
                <a16:creationId xmlns:a16="http://schemas.microsoft.com/office/drawing/2014/main" xmlns="" id="{31E0F4E6-459C-46FB-8D70-00B86057FE2E}"/>
              </a:ext>
            </a:extLst>
          </p:cNvPr>
          <p:cNvSpPr>
            <a:spLocks noChangeShapeType="1"/>
          </p:cNvSpPr>
          <p:nvPr/>
        </p:nvSpPr>
        <p:spPr bwMode="auto">
          <a:xfrm>
            <a:off x="3567949" y="2100263"/>
            <a:ext cx="0" cy="215900"/>
          </a:xfrm>
          <a:prstGeom prst="line">
            <a:avLst/>
          </a:prstGeom>
          <a:noFill/>
          <a:ln w="9525">
            <a:solidFill>
              <a:srgbClr val="00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1" name="Line 13">
            <a:extLst>
              <a:ext uri="{FF2B5EF4-FFF2-40B4-BE49-F238E27FC236}">
                <a16:creationId xmlns:a16="http://schemas.microsoft.com/office/drawing/2014/main" xmlns="" id="{CD92C803-4D04-48F1-B880-4727F9C1C759}"/>
              </a:ext>
            </a:extLst>
          </p:cNvPr>
          <p:cNvSpPr>
            <a:spLocks noChangeShapeType="1"/>
          </p:cNvSpPr>
          <p:nvPr/>
        </p:nvSpPr>
        <p:spPr bwMode="auto">
          <a:xfrm>
            <a:off x="3567949" y="2676525"/>
            <a:ext cx="0" cy="215900"/>
          </a:xfrm>
          <a:prstGeom prst="line">
            <a:avLst/>
          </a:prstGeom>
          <a:noFill/>
          <a:ln w="9525">
            <a:solidFill>
              <a:srgbClr val="00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2" name="Line 14">
            <a:extLst>
              <a:ext uri="{FF2B5EF4-FFF2-40B4-BE49-F238E27FC236}">
                <a16:creationId xmlns:a16="http://schemas.microsoft.com/office/drawing/2014/main" xmlns="" id="{525D98D3-E1D2-49A5-AC62-0DC413CF586F}"/>
              </a:ext>
            </a:extLst>
          </p:cNvPr>
          <p:cNvSpPr>
            <a:spLocks noChangeShapeType="1"/>
          </p:cNvSpPr>
          <p:nvPr/>
        </p:nvSpPr>
        <p:spPr bwMode="auto">
          <a:xfrm>
            <a:off x="3567949" y="3252788"/>
            <a:ext cx="0" cy="215900"/>
          </a:xfrm>
          <a:prstGeom prst="line">
            <a:avLst/>
          </a:prstGeom>
          <a:noFill/>
          <a:ln w="9525">
            <a:solidFill>
              <a:srgbClr val="00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3" name="Line 15">
            <a:extLst>
              <a:ext uri="{FF2B5EF4-FFF2-40B4-BE49-F238E27FC236}">
                <a16:creationId xmlns:a16="http://schemas.microsoft.com/office/drawing/2014/main" xmlns="" id="{2859EB7C-A781-4E03-B29D-44B73BDBF42E}"/>
              </a:ext>
            </a:extLst>
          </p:cNvPr>
          <p:cNvSpPr>
            <a:spLocks noChangeShapeType="1"/>
          </p:cNvSpPr>
          <p:nvPr/>
        </p:nvSpPr>
        <p:spPr bwMode="auto">
          <a:xfrm>
            <a:off x="3567949" y="3827463"/>
            <a:ext cx="0" cy="936625"/>
          </a:xfrm>
          <a:prstGeom prst="line">
            <a:avLst/>
          </a:prstGeom>
          <a:noFill/>
          <a:ln w="9525">
            <a:solidFill>
              <a:srgbClr val="0066CC"/>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4" name="Line 16">
            <a:extLst>
              <a:ext uri="{FF2B5EF4-FFF2-40B4-BE49-F238E27FC236}">
                <a16:creationId xmlns:a16="http://schemas.microsoft.com/office/drawing/2014/main" xmlns="" id="{73C144CC-A271-493F-8B26-73E6CC925DA5}"/>
              </a:ext>
            </a:extLst>
          </p:cNvPr>
          <p:cNvSpPr>
            <a:spLocks noChangeShapeType="1"/>
          </p:cNvSpPr>
          <p:nvPr/>
        </p:nvSpPr>
        <p:spPr bwMode="auto">
          <a:xfrm>
            <a:off x="3567949" y="5124450"/>
            <a:ext cx="0" cy="215900"/>
          </a:xfrm>
          <a:prstGeom prst="line">
            <a:avLst/>
          </a:prstGeom>
          <a:noFill/>
          <a:ln w="9525">
            <a:solidFill>
              <a:srgbClr val="00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5" name="Line 17">
            <a:extLst>
              <a:ext uri="{FF2B5EF4-FFF2-40B4-BE49-F238E27FC236}">
                <a16:creationId xmlns:a16="http://schemas.microsoft.com/office/drawing/2014/main" xmlns="" id="{B5691747-9651-4766-8D94-C9B8CAD5CDFA}"/>
              </a:ext>
            </a:extLst>
          </p:cNvPr>
          <p:cNvSpPr>
            <a:spLocks noChangeShapeType="1"/>
          </p:cNvSpPr>
          <p:nvPr/>
        </p:nvSpPr>
        <p:spPr bwMode="auto">
          <a:xfrm>
            <a:off x="3567949" y="5700713"/>
            <a:ext cx="0" cy="215900"/>
          </a:xfrm>
          <a:prstGeom prst="line">
            <a:avLst/>
          </a:prstGeom>
          <a:noFill/>
          <a:ln w="9525">
            <a:solidFill>
              <a:srgbClr val="00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6" name="Line 18">
            <a:extLst>
              <a:ext uri="{FF2B5EF4-FFF2-40B4-BE49-F238E27FC236}">
                <a16:creationId xmlns:a16="http://schemas.microsoft.com/office/drawing/2014/main" xmlns="" id="{61B4E67C-A278-4064-87EF-ED2F2CDF9D30}"/>
              </a:ext>
            </a:extLst>
          </p:cNvPr>
          <p:cNvSpPr>
            <a:spLocks noChangeShapeType="1"/>
          </p:cNvSpPr>
          <p:nvPr/>
        </p:nvSpPr>
        <p:spPr bwMode="auto">
          <a:xfrm flipH="1">
            <a:off x="2486861" y="5772150"/>
            <a:ext cx="108108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7" name="Line 19">
            <a:extLst>
              <a:ext uri="{FF2B5EF4-FFF2-40B4-BE49-F238E27FC236}">
                <a16:creationId xmlns:a16="http://schemas.microsoft.com/office/drawing/2014/main" xmlns="" id="{957710BE-D61D-4AB8-B0B3-C2D8CCBF11C5}"/>
              </a:ext>
            </a:extLst>
          </p:cNvPr>
          <p:cNvSpPr>
            <a:spLocks noChangeShapeType="1"/>
          </p:cNvSpPr>
          <p:nvPr/>
        </p:nvSpPr>
        <p:spPr bwMode="auto">
          <a:xfrm flipV="1">
            <a:off x="2486861" y="4548188"/>
            <a:ext cx="0" cy="12239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8" name="Line 20">
            <a:extLst>
              <a:ext uri="{FF2B5EF4-FFF2-40B4-BE49-F238E27FC236}">
                <a16:creationId xmlns:a16="http://schemas.microsoft.com/office/drawing/2014/main" xmlns="" id="{62A1FCD6-3841-47C0-9364-B0F7D9535ADD}"/>
              </a:ext>
            </a:extLst>
          </p:cNvPr>
          <p:cNvSpPr>
            <a:spLocks noChangeShapeType="1"/>
          </p:cNvSpPr>
          <p:nvPr/>
        </p:nvSpPr>
        <p:spPr bwMode="auto">
          <a:xfrm>
            <a:off x="2486861" y="4548188"/>
            <a:ext cx="1081088"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9" name="AutoShape 21">
            <a:extLst>
              <a:ext uri="{FF2B5EF4-FFF2-40B4-BE49-F238E27FC236}">
                <a16:creationId xmlns:a16="http://schemas.microsoft.com/office/drawing/2014/main" xmlns="" id="{ADE1E7D4-2F18-4B7F-8676-EBBEE91E9DD9}"/>
              </a:ext>
            </a:extLst>
          </p:cNvPr>
          <p:cNvSpPr>
            <a:spLocks noChangeArrowheads="1"/>
          </p:cNvSpPr>
          <p:nvPr/>
        </p:nvSpPr>
        <p:spPr bwMode="auto">
          <a:xfrm>
            <a:off x="7023936" y="3611563"/>
            <a:ext cx="1655763" cy="360362"/>
          </a:xfrm>
          <a:prstGeom prst="roundRect">
            <a:avLst>
              <a:gd name="adj" fmla="val 16667"/>
            </a:avLst>
          </a:prstGeom>
          <a:solidFill>
            <a:srgbClr val="FFE2C5"/>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socket()</a:t>
            </a:r>
          </a:p>
        </p:txBody>
      </p:sp>
      <p:sp>
        <p:nvSpPr>
          <p:cNvPr id="20" name="AutoShape 22">
            <a:extLst>
              <a:ext uri="{FF2B5EF4-FFF2-40B4-BE49-F238E27FC236}">
                <a16:creationId xmlns:a16="http://schemas.microsoft.com/office/drawing/2014/main" xmlns="" id="{4AE042EB-B605-457B-9DFF-1F1DA3F4977C}"/>
              </a:ext>
            </a:extLst>
          </p:cNvPr>
          <p:cNvSpPr>
            <a:spLocks noChangeArrowheads="1"/>
          </p:cNvSpPr>
          <p:nvPr/>
        </p:nvSpPr>
        <p:spPr bwMode="auto">
          <a:xfrm>
            <a:off x="7023936" y="4187825"/>
            <a:ext cx="1655763" cy="360363"/>
          </a:xfrm>
          <a:prstGeom prst="roundRect">
            <a:avLst>
              <a:gd name="adj" fmla="val 16667"/>
            </a:avLst>
          </a:prstGeom>
          <a:solidFill>
            <a:srgbClr val="FFE2C5"/>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connect()</a:t>
            </a:r>
          </a:p>
        </p:txBody>
      </p:sp>
      <p:sp>
        <p:nvSpPr>
          <p:cNvPr id="21" name="AutoShape 23">
            <a:extLst>
              <a:ext uri="{FF2B5EF4-FFF2-40B4-BE49-F238E27FC236}">
                <a16:creationId xmlns:a16="http://schemas.microsoft.com/office/drawing/2014/main" xmlns="" id="{A2BBEA9E-8C9F-451A-AA1E-3E5DEA7CA53A}"/>
              </a:ext>
            </a:extLst>
          </p:cNvPr>
          <p:cNvSpPr>
            <a:spLocks noChangeArrowheads="1"/>
          </p:cNvSpPr>
          <p:nvPr/>
        </p:nvSpPr>
        <p:spPr bwMode="auto">
          <a:xfrm>
            <a:off x="7023936" y="4764088"/>
            <a:ext cx="1655763" cy="360362"/>
          </a:xfrm>
          <a:prstGeom prst="roundRect">
            <a:avLst>
              <a:gd name="adj" fmla="val 16667"/>
            </a:avLst>
          </a:prstGeom>
          <a:solidFill>
            <a:srgbClr val="FFE2C5"/>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write()</a:t>
            </a:r>
          </a:p>
        </p:txBody>
      </p:sp>
      <p:sp>
        <p:nvSpPr>
          <p:cNvPr id="22" name="AutoShape 24">
            <a:extLst>
              <a:ext uri="{FF2B5EF4-FFF2-40B4-BE49-F238E27FC236}">
                <a16:creationId xmlns:a16="http://schemas.microsoft.com/office/drawing/2014/main" xmlns="" id="{9C24F284-970A-45E4-892E-4A32ADC0AF20}"/>
              </a:ext>
            </a:extLst>
          </p:cNvPr>
          <p:cNvSpPr>
            <a:spLocks noChangeArrowheads="1"/>
          </p:cNvSpPr>
          <p:nvPr/>
        </p:nvSpPr>
        <p:spPr bwMode="auto">
          <a:xfrm>
            <a:off x="7023936" y="5340350"/>
            <a:ext cx="1655763" cy="360363"/>
          </a:xfrm>
          <a:prstGeom prst="roundRect">
            <a:avLst>
              <a:gd name="adj" fmla="val 16667"/>
            </a:avLst>
          </a:prstGeom>
          <a:solidFill>
            <a:srgbClr val="FFE2C5"/>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read()</a:t>
            </a:r>
          </a:p>
        </p:txBody>
      </p:sp>
      <p:sp>
        <p:nvSpPr>
          <p:cNvPr id="23" name="AutoShape 25">
            <a:extLst>
              <a:ext uri="{FF2B5EF4-FFF2-40B4-BE49-F238E27FC236}">
                <a16:creationId xmlns:a16="http://schemas.microsoft.com/office/drawing/2014/main" xmlns="" id="{68F10350-7054-4431-91BD-B742AC514E91}"/>
              </a:ext>
            </a:extLst>
          </p:cNvPr>
          <p:cNvSpPr>
            <a:spLocks noChangeArrowheads="1"/>
          </p:cNvSpPr>
          <p:nvPr/>
        </p:nvSpPr>
        <p:spPr bwMode="auto">
          <a:xfrm>
            <a:off x="7023936" y="5916613"/>
            <a:ext cx="1655763" cy="360362"/>
          </a:xfrm>
          <a:prstGeom prst="roundRect">
            <a:avLst>
              <a:gd name="adj" fmla="val 16667"/>
            </a:avLst>
          </a:prstGeom>
          <a:solidFill>
            <a:srgbClr val="FFE2C5"/>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close()</a:t>
            </a:r>
          </a:p>
        </p:txBody>
      </p:sp>
      <p:sp>
        <p:nvSpPr>
          <p:cNvPr id="24" name="Line 26">
            <a:extLst>
              <a:ext uri="{FF2B5EF4-FFF2-40B4-BE49-F238E27FC236}">
                <a16:creationId xmlns:a16="http://schemas.microsoft.com/office/drawing/2014/main" xmlns="" id="{E399550F-65FA-42B3-8622-0A6E44B5E116}"/>
              </a:ext>
            </a:extLst>
          </p:cNvPr>
          <p:cNvSpPr>
            <a:spLocks noChangeShapeType="1"/>
          </p:cNvSpPr>
          <p:nvPr/>
        </p:nvSpPr>
        <p:spPr bwMode="auto">
          <a:xfrm>
            <a:off x="7816099" y="3971925"/>
            <a:ext cx="0" cy="215900"/>
          </a:xfrm>
          <a:prstGeom prst="line">
            <a:avLst/>
          </a:prstGeom>
          <a:noFill/>
          <a:ln w="9525">
            <a:solidFill>
              <a:srgbClr val="00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5" name="Line 27">
            <a:extLst>
              <a:ext uri="{FF2B5EF4-FFF2-40B4-BE49-F238E27FC236}">
                <a16:creationId xmlns:a16="http://schemas.microsoft.com/office/drawing/2014/main" xmlns="" id="{0D6D2E11-E8F2-4E8F-8E09-F29E5CED5F95}"/>
              </a:ext>
            </a:extLst>
          </p:cNvPr>
          <p:cNvSpPr>
            <a:spLocks noChangeShapeType="1"/>
          </p:cNvSpPr>
          <p:nvPr/>
        </p:nvSpPr>
        <p:spPr bwMode="auto">
          <a:xfrm>
            <a:off x="7816099" y="4548188"/>
            <a:ext cx="0" cy="215900"/>
          </a:xfrm>
          <a:prstGeom prst="line">
            <a:avLst/>
          </a:prstGeom>
          <a:noFill/>
          <a:ln w="9525">
            <a:solidFill>
              <a:srgbClr val="00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6" name="Line 28">
            <a:extLst>
              <a:ext uri="{FF2B5EF4-FFF2-40B4-BE49-F238E27FC236}">
                <a16:creationId xmlns:a16="http://schemas.microsoft.com/office/drawing/2014/main" xmlns="" id="{A9139494-C83D-471F-ACD2-C583DCBF97E3}"/>
              </a:ext>
            </a:extLst>
          </p:cNvPr>
          <p:cNvSpPr>
            <a:spLocks noChangeShapeType="1"/>
          </p:cNvSpPr>
          <p:nvPr/>
        </p:nvSpPr>
        <p:spPr bwMode="auto">
          <a:xfrm>
            <a:off x="7816099" y="5124450"/>
            <a:ext cx="0" cy="215900"/>
          </a:xfrm>
          <a:prstGeom prst="line">
            <a:avLst/>
          </a:prstGeom>
          <a:noFill/>
          <a:ln w="9525">
            <a:solidFill>
              <a:srgbClr val="00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7" name="Line 29">
            <a:extLst>
              <a:ext uri="{FF2B5EF4-FFF2-40B4-BE49-F238E27FC236}">
                <a16:creationId xmlns:a16="http://schemas.microsoft.com/office/drawing/2014/main" xmlns="" id="{B3747C11-D267-4002-8AFB-D1433BFCC760}"/>
              </a:ext>
            </a:extLst>
          </p:cNvPr>
          <p:cNvSpPr>
            <a:spLocks noChangeShapeType="1"/>
          </p:cNvSpPr>
          <p:nvPr/>
        </p:nvSpPr>
        <p:spPr bwMode="auto">
          <a:xfrm>
            <a:off x="7816099" y="5700713"/>
            <a:ext cx="0" cy="215900"/>
          </a:xfrm>
          <a:prstGeom prst="line">
            <a:avLst/>
          </a:prstGeom>
          <a:noFill/>
          <a:ln w="9525">
            <a:solidFill>
              <a:srgbClr val="00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8" name="Text Box 30">
            <a:extLst>
              <a:ext uri="{FF2B5EF4-FFF2-40B4-BE49-F238E27FC236}">
                <a16:creationId xmlns:a16="http://schemas.microsoft.com/office/drawing/2014/main" xmlns="" id="{81776453-0A3E-42A3-AE11-C47C94E33B71}"/>
              </a:ext>
            </a:extLst>
          </p:cNvPr>
          <p:cNvSpPr txBox="1">
            <a:spLocks noChangeArrowheads="1"/>
          </p:cNvSpPr>
          <p:nvPr/>
        </p:nvSpPr>
        <p:spPr bwMode="auto">
          <a:xfrm>
            <a:off x="3506036" y="3971925"/>
            <a:ext cx="14287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1400">
                <a:solidFill>
                  <a:srgbClr val="000000"/>
                </a:solidFill>
                <a:latin typeface="Arial" panose="020B0604020202020204" pitchFamily="34" charset="0"/>
                <a:ea typeface="宋体" panose="02010600030101010101" pitchFamily="2" charset="-122"/>
              </a:rPr>
              <a:t>阻塞直到接收</a:t>
            </a:r>
          </a:p>
          <a:p>
            <a:pPr fontAlgn="base">
              <a:spcBef>
                <a:spcPct val="0"/>
              </a:spcBef>
              <a:spcAft>
                <a:spcPct val="0"/>
              </a:spcAft>
            </a:pPr>
            <a:r>
              <a:rPr lang="zh-CN" altLang="en-US" sz="1400">
                <a:solidFill>
                  <a:srgbClr val="000000"/>
                </a:solidFill>
                <a:latin typeface="Arial" panose="020B0604020202020204" pitchFamily="34" charset="0"/>
                <a:ea typeface="宋体" panose="02010600030101010101" pitchFamily="2" charset="-122"/>
              </a:rPr>
              <a:t>到客户连接请求</a:t>
            </a:r>
          </a:p>
        </p:txBody>
      </p:sp>
      <p:sp>
        <p:nvSpPr>
          <p:cNvPr id="29" name="Line 31">
            <a:extLst>
              <a:ext uri="{FF2B5EF4-FFF2-40B4-BE49-F238E27FC236}">
                <a16:creationId xmlns:a16="http://schemas.microsoft.com/office/drawing/2014/main" xmlns="" id="{C8D36873-CAAD-4EA8-97EE-142978ABC7FC}"/>
              </a:ext>
            </a:extLst>
          </p:cNvPr>
          <p:cNvSpPr>
            <a:spLocks noChangeShapeType="1"/>
          </p:cNvSpPr>
          <p:nvPr/>
        </p:nvSpPr>
        <p:spPr bwMode="auto">
          <a:xfrm>
            <a:off x="7816099" y="3252788"/>
            <a:ext cx="0" cy="360362"/>
          </a:xfrm>
          <a:prstGeom prst="line">
            <a:avLst/>
          </a:prstGeom>
          <a:noFill/>
          <a:ln w="9525">
            <a:solidFill>
              <a:srgbClr val="00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0" name="Rectangle 32">
            <a:extLst>
              <a:ext uri="{FF2B5EF4-FFF2-40B4-BE49-F238E27FC236}">
                <a16:creationId xmlns:a16="http://schemas.microsoft.com/office/drawing/2014/main" xmlns="" id="{90F0498E-5C21-4741-8B33-8C2BD5348853}"/>
              </a:ext>
            </a:extLst>
          </p:cNvPr>
          <p:cNvSpPr>
            <a:spLocks noChangeArrowheads="1"/>
          </p:cNvSpPr>
          <p:nvPr/>
        </p:nvSpPr>
        <p:spPr bwMode="auto">
          <a:xfrm>
            <a:off x="6735011" y="3035300"/>
            <a:ext cx="2232025" cy="3457575"/>
          </a:xfrm>
          <a:prstGeom prst="rect">
            <a:avLst/>
          </a:prstGeom>
          <a:noFill/>
          <a:ln w="9525">
            <a:solidFill>
              <a:srgbClr val="00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1" name="Line 33">
            <a:extLst>
              <a:ext uri="{FF2B5EF4-FFF2-40B4-BE49-F238E27FC236}">
                <a16:creationId xmlns:a16="http://schemas.microsoft.com/office/drawing/2014/main" xmlns="" id="{20EFF5CD-43A9-478E-BFFE-E27B40B94B1B}"/>
              </a:ext>
            </a:extLst>
          </p:cNvPr>
          <p:cNvSpPr>
            <a:spLocks noChangeShapeType="1"/>
          </p:cNvSpPr>
          <p:nvPr/>
        </p:nvSpPr>
        <p:spPr bwMode="auto">
          <a:xfrm>
            <a:off x="4863349" y="4332288"/>
            <a:ext cx="2160587" cy="0"/>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2" name="Line 34">
            <a:extLst>
              <a:ext uri="{FF2B5EF4-FFF2-40B4-BE49-F238E27FC236}">
                <a16:creationId xmlns:a16="http://schemas.microsoft.com/office/drawing/2014/main" xmlns="" id="{07A24441-65E5-4327-B3E8-0D5526E31E51}"/>
              </a:ext>
            </a:extLst>
          </p:cNvPr>
          <p:cNvSpPr>
            <a:spLocks noChangeShapeType="1"/>
          </p:cNvSpPr>
          <p:nvPr/>
        </p:nvSpPr>
        <p:spPr bwMode="auto">
          <a:xfrm>
            <a:off x="4502986" y="4979988"/>
            <a:ext cx="2449513" cy="0"/>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3" name="Line 35">
            <a:extLst>
              <a:ext uri="{FF2B5EF4-FFF2-40B4-BE49-F238E27FC236}">
                <a16:creationId xmlns:a16="http://schemas.microsoft.com/office/drawing/2014/main" xmlns="" id="{7A1F1981-616A-4653-8D0E-741C9991B992}"/>
              </a:ext>
            </a:extLst>
          </p:cNvPr>
          <p:cNvSpPr>
            <a:spLocks noChangeShapeType="1"/>
          </p:cNvSpPr>
          <p:nvPr/>
        </p:nvSpPr>
        <p:spPr bwMode="auto">
          <a:xfrm>
            <a:off x="4502986" y="5484813"/>
            <a:ext cx="2449513" cy="0"/>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4" name="Line 36">
            <a:extLst>
              <a:ext uri="{FF2B5EF4-FFF2-40B4-BE49-F238E27FC236}">
                <a16:creationId xmlns:a16="http://schemas.microsoft.com/office/drawing/2014/main" xmlns="" id="{ED500883-1D4C-48BD-B813-BDFCB647B513}"/>
              </a:ext>
            </a:extLst>
          </p:cNvPr>
          <p:cNvSpPr>
            <a:spLocks noChangeShapeType="1"/>
          </p:cNvSpPr>
          <p:nvPr/>
        </p:nvSpPr>
        <p:spPr bwMode="auto">
          <a:xfrm>
            <a:off x="4502986" y="6132513"/>
            <a:ext cx="2449513" cy="0"/>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5" name="Text Box 38">
            <a:extLst>
              <a:ext uri="{FF2B5EF4-FFF2-40B4-BE49-F238E27FC236}">
                <a16:creationId xmlns:a16="http://schemas.microsoft.com/office/drawing/2014/main" xmlns="" id="{E932320F-BD63-42FB-8359-CF8EED8A78A4}"/>
              </a:ext>
            </a:extLst>
          </p:cNvPr>
          <p:cNvSpPr txBox="1">
            <a:spLocks noChangeArrowheads="1"/>
          </p:cNvSpPr>
          <p:nvPr/>
        </p:nvSpPr>
        <p:spPr bwMode="auto">
          <a:xfrm>
            <a:off x="9184524" y="3684588"/>
            <a:ext cx="458787"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fontAlgn="base">
              <a:spcBef>
                <a:spcPct val="0"/>
              </a:spcBef>
              <a:spcAft>
                <a:spcPct val="0"/>
              </a:spcAft>
            </a:pPr>
            <a:r>
              <a:rPr lang="en-US" altLang="zh-CN">
                <a:solidFill>
                  <a:srgbClr val="000000"/>
                </a:solidFill>
                <a:latin typeface="Arial" panose="020B0604020202020204" pitchFamily="34" charset="0"/>
                <a:ea typeface="宋体" panose="02010600030101010101" pitchFamily="2" charset="-122"/>
              </a:rPr>
              <a:t>TCP</a:t>
            </a:r>
            <a:r>
              <a:rPr lang="zh-CN" altLang="en-US">
                <a:solidFill>
                  <a:srgbClr val="000000"/>
                </a:solidFill>
                <a:latin typeface="Arial" panose="020B0604020202020204" pitchFamily="34" charset="0"/>
                <a:ea typeface="宋体" panose="02010600030101010101" pitchFamily="2" charset="-122"/>
              </a:rPr>
              <a:t>客户端</a:t>
            </a:r>
          </a:p>
        </p:txBody>
      </p:sp>
      <p:sp>
        <p:nvSpPr>
          <p:cNvPr id="36" name="Line 11">
            <a:extLst>
              <a:ext uri="{FF2B5EF4-FFF2-40B4-BE49-F238E27FC236}">
                <a16:creationId xmlns:a16="http://schemas.microsoft.com/office/drawing/2014/main" xmlns="" id="{D93E34F8-D058-4D7D-960B-BA7FE6C5BB5F}"/>
              </a:ext>
            </a:extLst>
          </p:cNvPr>
          <p:cNvSpPr>
            <a:spLocks noChangeShapeType="1"/>
          </p:cNvSpPr>
          <p:nvPr/>
        </p:nvSpPr>
        <p:spPr bwMode="auto">
          <a:xfrm>
            <a:off x="3567949" y="1379538"/>
            <a:ext cx="0" cy="360362"/>
          </a:xfrm>
          <a:prstGeom prst="line">
            <a:avLst/>
          </a:prstGeom>
          <a:noFill/>
          <a:ln w="9525">
            <a:solidFill>
              <a:srgbClr val="00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7" name="Text Box 37">
            <a:extLst>
              <a:ext uri="{FF2B5EF4-FFF2-40B4-BE49-F238E27FC236}">
                <a16:creationId xmlns:a16="http://schemas.microsoft.com/office/drawing/2014/main" xmlns="" id="{4614F9FE-60C8-4710-9CE4-DD1121CCEA57}"/>
              </a:ext>
            </a:extLst>
          </p:cNvPr>
          <p:cNvSpPr txBox="1">
            <a:spLocks noChangeArrowheads="1"/>
          </p:cNvSpPr>
          <p:nvPr/>
        </p:nvSpPr>
        <p:spPr bwMode="auto">
          <a:xfrm>
            <a:off x="1691523" y="2005013"/>
            <a:ext cx="458788"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fontAlgn="base">
              <a:spcBef>
                <a:spcPct val="0"/>
              </a:spcBef>
              <a:spcAft>
                <a:spcPct val="0"/>
              </a:spcAft>
            </a:pPr>
            <a:r>
              <a:rPr lang="en-US" altLang="zh-CN" dirty="0">
                <a:solidFill>
                  <a:srgbClr val="000000"/>
                </a:solidFill>
                <a:latin typeface="Arial" panose="020B0604020202020204" pitchFamily="34" charset="0"/>
                <a:ea typeface="宋体" panose="02010600030101010101" pitchFamily="2" charset="-122"/>
              </a:rPr>
              <a:t>TCP</a:t>
            </a:r>
            <a:r>
              <a:rPr lang="zh-CN" altLang="en-US" dirty="0">
                <a:solidFill>
                  <a:srgbClr val="000000"/>
                </a:solidFill>
                <a:latin typeface="Arial" panose="020B0604020202020204" pitchFamily="34" charset="0"/>
                <a:ea typeface="宋体" panose="02010600030101010101" pitchFamily="2" charset="-122"/>
              </a:rPr>
              <a:t>服务器端</a:t>
            </a:r>
          </a:p>
        </p:txBody>
      </p:sp>
    </p:spTree>
    <p:extLst>
      <p:ext uri="{BB962C8B-B14F-4D97-AF65-F5344CB8AC3E}">
        <p14:creationId xmlns:p14="http://schemas.microsoft.com/office/powerpoint/2010/main" val="24849115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69150B-D26B-4885-843D-F2D9762EC98E}"/>
              </a:ext>
            </a:extLst>
          </p:cNvPr>
          <p:cNvSpPr>
            <a:spLocks noGrp="1"/>
          </p:cNvSpPr>
          <p:nvPr>
            <p:ph type="title"/>
          </p:nvPr>
        </p:nvSpPr>
        <p:spPr/>
        <p:txBody>
          <a:bodyPr/>
          <a:lstStyle/>
          <a:p>
            <a:pPr algn="ctr"/>
            <a:r>
              <a:rPr kumimoji="1" lang="zh-CN" altLang="en-US" dirty="0">
                <a:solidFill>
                  <a:srgbClr val="E40000"/>
                </a:solidFill>
                <a:latin typeface="Arial"/>
                <a:ea typeface="宋体"/>
              </a:rPr>
              <a:t>网络通信库的封装</a:t>
            </a:r>
            <a:endParaRPr lang="zh-CN" altLang="en-US" dirty="0"/>
          </a:p>
        </p:txBody>
      </p:sp>
      <p:sp>
        <p:nvSpPr>
          <p:cNvPr id="3" name="Rectangle 3">
            <a:extLst>
              <a:ext uri="{FF2B5EF4-FFF2-40B4-BE49-F238E27FC236}">
                <a16:creationId xmlns:a16="http://schemas.microsoft.com/office/drawing/2014/main" xmlns="" id="{E09E85C9-C441-4F2E-97D2-78F8996DD011}"/>
              </a:ext>
            </a:extLst>
          </p:cNvPr>
          <p:cNvSpPr txBox="1">
            <a:spLocks noChangeArrowheads="1"/>
          </p:cNvSpPr>
          <p:nvPr/>
        </p:nvSpPr>
        <p:spPr bwMode="auto">
          <a:xfrm>
            <a:off x="2374232" y="1690688"/>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a:ln>
                  <a:noFill/>
                </a:ln>
                <a:solidFill>
                  <a:srgbClr val="000000"/>
                </a:solidFill>
                <a:effectLst/>
                <a:uLnTx/>
                <a:uFillTx/>
                <a:latin typeface="Arial"/>
                <a:ea typeface="宋体"/>
                <a:cs typeface="+mn-cs"/>
              </a:rPr>
              <a:t>网络程序的</a:t>
            </a:r>
            <a:r>
              <a:rPr kumimoji="1" lang="en-US" altLang="zh-CN" sz="3200" b="0" i="0" u="none" strike="noStrike" kern="1200" cap="none" spc="0" normalizeH="0" baseline="0" noProof="0">
                <a:ln>
                  <a:noFill/>
                </a:ln>
                <a:solidFill>
                  <a:srgbClr val="000000"/>
                </a:solidFill>
                <a:effectLst/>
                <a:uLnTx/>
                <a:uFillTx/>
                <a:latin typeface="Arial"/>
                <a:ea typeface="宋体"/>
                <a:cs typeface="+mn-cs"/>
              </a:rPr>
              <a:t>API</a:t>
            </a:r>
            <a:r>
              <a:rPr kumimoji="1" lang="zh-CN" altLang="en-US" sz="3200" b="0" i="0" u="none" strike="noStrike" kern="1200" cap="none" spc="0" normalizeH="0" baseline="0" noProof="0">
                <a:ln>
                  <a:noFill/>
                </a:ln>
                <a:solidFill>
                  <a:srgbClr val="000000"/>
                </a:solidFill>
                <a:effectLst/>
                <a:uLnTx/>
                <a:uFillTx/>
                <a:latin typeface="Arial"/>
                <a:ea typeface="宋体"/>
                <a:cs typeface="+mn-cs"/>
              </a:rPr>
              <a:t>调用模式很规范</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a:ln>
                  <a:noFill/>
                </a:ln>
                <a:solidFill>
                  <a:srgbClr val="000000"/>
                </a:solidFill>
                <a:effectLst/>
                <a:uLnTx/>
                <a:uFillTx/>
                <a:latin typeface="Arial"/>
                <a:ea typeface="宋体"/>
                <a:cs typeface="+mn-cs"/>
              </a:rPr>
              <a:t>每次编写客户端程序和服务器程序，都将编写大量重复的代码</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a:ln>
                  <a:noFill/>
                </a:ln>
                <a:solidFill>
                  <a:srgbClr val="000000"/>
                </a:solidFill>
                <a:effectLst/>
                <a:uLnTx/>
                <a:uFillTx/>
                <a:latin typeface="Arial"/>
                <a:ea typeface="宋体"/>
                <a:cs typeface="+mn-cs"/>
              </a:rPr>
              <a:t>如何简化编程的工作</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800" b="0" i="0" u="none" strike="noStrike" kern="1200" cap="none" spc="0" normalizeH="0" baseline="0" noProof="0">
                <a:ln>
                  <a:noFill/>
                </a:ln>
                <a:solidFill>
                  <a:srgbClr val="000000"/>
                </a:solidFill>
                <a:effectLst/>
                <a:uLnTx/>
                <a:uFillTx/>
                <a:latin typeface="Arial"/>
                <a:ea typeface="宋体"/>
                <a:cs typeface="+mn-cs"/>
              </a:rPr>
              <a:t>开发网络通信库</a:t>
            </a:r>
            <a:endParaRPr kumimoji="1" lang="zh-CN" altLang="en-US" sz="2800" b="0" i="0" u="none" strike="noStrike" kern="120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11364319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5AAF179-136A-4D2B-97F6-D2DC3CF1A220}"/>
              </a:ext>
            </a:extLst>
          </p:cNvPr>
          <p:cNvSpPr>
            <a:spLocks noGrp="1"/>
          </p:cNvSpPr>
          <p:nvPr>
            <p:ph type="title"/>
          </p:nvPr>
        </p:nvSpPr>
        <p:spPr/>
        <p:txBody>
          <a:bodyPr/>
          <a:lstStyle/>
          <a:p>
            <a:pPr algn="ctr"/>
            <a:r>
              <a:rPr kumimoji="1" lang="zh-CN" altLang="en-US" dirty="0">
                <a:solidFill>
                  <a:srgbClr val="E40000"/>
                </a:solidFill>
                <a:latin typeface="Arial"/>
                <a:ea typeface="宋体"/>
              </a:rPr>
              <a:t>实验要求</a:t>
            </a:r>
            <a:endParaRPr lang="zh-CN" altLang="en-US" dirty="0"/>
          </a:p>
        </p:txBody>
      </p:sp>
      <p:sp>
        <p:nvSpPr>
          <p:cNvPr id="3" name="Rectangle 3">
            <a:extLst>
              <a:ext uri="{FF2B5EF4-FFF2-40B4-BE49-F238E27FC236}">
                <a16:creationId xmlns:a16="http://schemas.microsoft.com/office/drawing/2014/main" xmlns="" id="{5C3464A2-961F-4F2E-8CC8-1172F4FA0DF2}"/>
              </a:ext>
            </a:extLst>
          </p:cNvPr>
          <p:cNvSpPr txBox="1">
            <a:spLocks noChangeArrowheads="1"/>
          </p:cNvSpPr>
          <p:nvPr/>
        </p:nvSpPr>
        <p:spPr bwMode="auto">
          <a:xfrm>
            <a:off x="2165684" y="1690688"/>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分别使用以下几种程序设计思想，封装基本</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TCP</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通信机制，并在封装后的机制上，实现</a:t>
            </a: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echo</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服务</a:t>
            </a: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传统</a:t>
            </a:r>
            <a:r>
              <a:rPr kumimoji="1" lang="en-US" altLang="zh-CN" sz="2800" b="0" i="0" u="none" strike="noStrike" kern="1200" cap="none" spc="0" normalizeH="0" baseline="0" noProof="0" dirty="0">
                <a:ln>
                  <a:noFill/>
                </a:ln>
                <a:solidFill>
                  <a:srgbClr val="000000"/>
                </a:solidFill>
                <a:effectLst/>
                <a:uLnTx/>
                <a:uFillTx/>
                <a:latin typeface="Arial"/>
                <a:ea typeface="宋体"/>
                <a:cs typeface="+mn-cs"/>
              </a:rPr>
              <a:t>C</a:t>
            </a: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语言的结构化的编程</a:t>
            </a:r>
            <a:r>
              <a:rPr kumimoji="1" lang="zh-CN" altLang="en-US" sz="2800" b="0" i="0" u="none" strike="noStrike" kern="1200" cap="none" spc="0" normalizeH="0" baseline="0" noProof="0" dirty="0" smtClean="0">
                <a:ln>
                  <a:noFill/>
                </a:ln>
                <a:solidFill>
                  <a:srgbClr val="000000"/>
                </a:solidFill>
                <a:effectLst/>
                <a:uLnTx/>
                <a:uFillTx/>
                <a:latin typeface="Arial"/>
                <a:ea typeface="宋体"/>
                <a:cs typeface="+mn-cs"/>
              </a:rPr>
              <a:t>方法</a:t>
            </a:r>
            <a:r>
              <a:rPr kumimoji="1" lang="en-US" altLang="zh-CN" sz="2800" b="0" i="0" u="none" strike="noStrike" kern="1200" cap="none" spc="0" normalizeH="0" baseline="0" noProof="0" dirty="0" smtClean="0">
                <a:ln>
                  <a:noFill/>
                </a:ln>
                <a:solidFill>
                  <a:srgbClr val="000000"/>
                </a:solidFill>
                <a:effectLst/>
                <a:uLnTx/>
                <a:uFillTx/>
                <a:latin typeface="Arial"/>
                <a:ea typeface="宋体"/>
                <a:cs typeface="+mn-cs"/>
              </a:rPr>
              <a:t>(3.12)</a:t>
            </a:r>
            <a:endParaRPr kumimoji="1" lang="zh-CN" altLang="en-US" sz="2800" b="0" i="0" u="none" strike="noStrike" kern="1200" cap="none" spc="0" normalizeH="0" baseline="0" noProof="0" dirty="0">
              <a:ln>
                <a:noFill/>
              </a:ln>
              <a:solidFill>
                <a:srgbClr val="000000"/>
              </a:solidFill>
              <a:effectLst/>
              <a:uLnTx/>
              <a:uFillTx/>
              <a:latin typeface="Arial"/>
              <a:ea typeface="宋体"/>
              <a:cs typeface="+mn-cs"/>
            </a:endParaRP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面向对象的编程</a:t>
            </a:r>
            <a:r>
              <a:rPr kumimoji="1" lang="zh-CN" altLang="en-US" sz="2800" b="0" i="0" u="none" strike="noStrike" kern="1200" cap="none" spc="0" normalizeH="0" baseline="0" noProof="0" dirty="0" smtClean="0">
                <a:ln>
                  <a:noFill/>
                </a:ln>
                <a:solidFill>
                  <a:srgbClr val="000000"/>
                </a:solidFill>
                <a:effectLst/>
                <a:uLnTx/>
                <a:uFillTx/>
                <a:latin typeface="Arial"/>
                <a:ea typeface="宋体"/>
                <a:cs typeface="+mn-cs"/>
              </a:rPr>
              <a:t>方法</a:t>
            </a:r>
            <a:r>
              <a:rPr kumimoji="1" lang="en-US" altLang="zh-CN" sz="2800" b="0" i="0" u="none" strike="noStrike" kern="1200" cap="none" spc="0" normalizeH="0" baseline="0" noProof="0" dirty="0" smtClean="0">
                <a:ln>
                  <a:noFill/>
                </a:ln>
                <a:solidFill>
                  <a:srgbClr val="000000"/>
                </a:solidFill>
                <a:effectLst/>
                <a:uLnTx/>
                <a:uFillTx/>
                <a:latin typeface="Arial"/>
                <a:ea typeface="宋体"/>
                <a:cs typeface="+mn-cs"/>
              </a:rPr>
              <a:t>(3.14)</a:t>
            </a:r>
            <a:endParaRPr kumimoji="1" lang="zh-CN" altLang="en-US" sz="2800" b="0" i="0" u="none" strike="noStrike" kern="1200" cap="none" spc="0" normalizeH="0" baseline="0" noProof="0" dirty="0">
              <a:ln>
                <a:noFill/>
              </a:ln>
              <a:solidFill>
                <a:srgbClr val="000000"/>
              </a:solidFill>
              <a:effectLst/>
              <a:uLnTx/>
              <a:uFillTx/>
              <a:latin typeface="Arial"/>
              <a:ea typeface="宋体"/>
              <a:cs typeface="+mn-cs"/>
            </a:endParaRP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基于接口的编程</a:t>
            </a:r>
            <a:r>
              <a:rPr kumimoji="1" lang="zh-CN" altLang="en-US" sz="2800" b="0" i="0" u="none" strike="noStrike" kern="1200" cap="none" spc="0" normalizeH="0" baseline="0" noProof="0" dirty="0" smtClean="0">
                <a:ln>
                  <a:noFill/>
                </a:ln>
                <a:solidFill>
                  <a:srgbClr val="000000"/>
                </a:solidFill>
                <a:effectLst/>
                <a:uLnTx/>
                <a:uFillTx/>
                <a:latin typeface="Arial"/>
                <a:ea typeface="宋体"/>
                <a:cs typeface="+mn-cs"/>
              </a:rPr>
              <a:t>方法</a:t>
            </a:r>
            <a:r>
              <a:rPr kumimoji="1" lang="en-US" altLang="zh-CN" sz="2800" b="0" i="0" u="none" strike="noStrike" kern="1200" cap="none" spc="0" normalizeH="0" baseline="0" noProof="0" dirty="0" smtClean="0">
                <a:ln>
                  <a:noFill/>
                </a:ln>
                <a:solidFill>
                  <a:srgbClr val="000000"/>
                </a:solidFill>
                <a:effectLst/>
                <a:uLnTx/>
                <a:uFillTx/>
                <a:latin typeface="Arial"/>
                <a:ea typeface="宋体"/>
                <a:cs typeface="+mn-cs"/>
              </a:rPr>
              <a:t>(3.15)</a:t>
            </a:r>
            <a:endParaRPr kumimoji="1" lang="zh-CN" altLang="en-US" sz="2800" b="0" i="0" u="none" strike="noStrike" kern="1200" cap="none" spc="0" normalizeH="0" baseline="0" noProof="0" dirty="0">
              <a:ln>
                <a:noFill/>
              </a:ln>
              <a:solidFill>
                <a:srgbClr val="000000"/>
              </a:solidFill>
              <a:effectLst/>
              <a:uLnTx/>
              <a:uFillTx/>
              <a:latin typeface="Arial"/>
              <a:ea typeface="宋体"/>
              <a:cs typeface="+mn-cs"/>
            </a:endParaRP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静态的面向对象的编程</a:t>
            </a:r>
            <a:r>
              <a:rPr kumimoji="1" lang="zh-CN" altLang="en-US" sz="2800" b="0" i="0" u="none" strike="noStrike" kern="1200" cap="none" spc="0" normalizeH="0" baseline="0" noProof="0" dirty="0" smtClean="0">
                <a:ln>
                  <a:noFill/>
                </a:ln>
                <a:solidFill>
                  <a:srgbClr val="000000"/>
                </a:solidFill>
                <a:effectLst/>
                <a:uLnTx/>
                <a:uFillTx/>
                <a:latin typeface="Arial"/>
                <a:ea typeface="宋体"/>
                <a:cs typeface="+mn-cs"/>
              </a:rPr>
              <a:t>方法</a:t>
            </a:r>
            <a:r>
              <a:rPr kumimoji="1" lang="en-US" altLang="zh-CN" sz="2800" b="0" i="0" u="none" strike="noStrike" kern="1200" cap="none" spc="0" normalizeH="0" baseline="0" noProof="0" dirty="0" smtClean="0">
                <a:ln>
                  <a:noFill/>
                </a:ln>
                <a:solidFill>
                  <a:srgbClr val="000000"/>
                </a:solidFill>
                <a:effectLst/>
                <a:uLnTx/>
                <a:uFillTx/>
                <a:latin typeface="Arial"/>
                <a:ea typeface="宋体"/>
                <a:cs typeface="+mn-cs"/>
              </a:rPr>
              <a:t>(3.16)</a:t>
            </a:r>
            <a:endParaRPr kumimoji="1" lang="zh-CN" altLang="en-US" sz="2800" b="0" i="0" u="none" strike="noStrike" kern="1200" cap="none" spc="0" normalizeH="0" baseline="0" noProof="0" dirty="0">
              <a:ln>
                <a:noFill/>
              </a:ln>
              <a:solidFill>
                <a:srgbClr val="000000"/>
              </a:solidFill>
              <a:effectLst/>
              <a:uLnTx/>
              <a:uFillTx/>
              <a:latin typeface="Arial"/>
              <a:ea typeface="宋体"/>
              <a:cs typeface="+mn-cs"/>
            </a:endParaRPr>
          </a:p>
          <a:p>
            <a:pPr marL="742950" marR="0" lvl="1" indent="-285750" algn="l" defTabSz="914400" rtl="0" eaLnBrk="1" fontAlgn="base" latinLnBrk="0" hangingPunct="1">
              <a:lnSpc>
                <a:spcPct val="100000"/>
              </a:lnSpc>
              <a:spcBef>
                <a:spcPct val="20000"/>
              </a:spcBef>
              <a:spcAft>
                <a:spcPct val="0"/>
              </a:spcAft>
              <a:buClr>
                <a:srgbClr val="E40000"/>
              </a:buClr>
              <a:buSzPct val="85000"/>
              <a:buFont typeface="Wingdings" panose="05000000000000000000" pitchFamily="2" charset="2"/>
              <a:buChar char="Ø"/>
              <a:tabLst/>
              <a:defRPr/>
            </a:pPr>
            <a:r>
              <a:rPr kumimoji="1" lang="zh-CN" altLang="en-US" sz="2800" b="0" i="0" u="none" strike="noStrike" kern="1200" cap="none" spc="0" normalizeH="0" baseline="0" noProof="0" dirty="0">
                <a:ln>
                  <a:noFill/>
                </a:ln>
                <a:solidFill>
                  <a:srgbClr val="000000"/>
                </a:solidFill>
                <a:effectLst/>
                <a:uLnTx/>
                <a:uFillTx/>
                <a:latin typeface="Arial"/>
                <a:ea typeface="宋体"/>
                <a:cs typeface="+mn-cs"/>
              </a:rPr>
              <a:t>基于方面的编程</a:t>
            </a:r>
            <a:r>
              <a:rPr kumimoji="1" lang="zh-CN" altLang="en-US" sz="2800" b="0" i="0" u="none" strike="noStrike" kern="1200" cap="none" spc="0" normalizeH="0" baseline="0" noProof="0" dirty="0" smtClean="0">
                <a:ln>
                  <a:noFill/>
                </a:ln>
                <a:solidFill>
                  <a:srgbClr val="000000"/>
                </a:solidFill>
                <a:effectLst/>
                <a:uLnTx/>
                <a:uFillTx/>
                <a:latin typeface="Arial"/>
                <a:ea typeface="宋体"/>
                <a:cs typeface="+mn-cs"/>
              </a:rPr>
              <a:t>方法</a:t>
            </a:r>
            <a:r>
              <a:rPr kumimoji="1" lang="en-US" altLang="zh-CN" sz="2800" b="0" i="0" u="none" strike="noStrike" kern="1200" cap="none" spc="0" normalizeH="0" baseline="0" noProof="0" dirty="0" smtClean="0">
                <a:ln>
                  <a:noFill/>
                </a:ln>
                <a:solidFill>
                  <a:srgbClr val="000000"/>
                </a:solidFill>
                <a:effectLst/>
                <a:uLnTx/>
                <a:uFillTx/>
                <a:latin typeface="Arial"/>
                <a:ea typeface="宋体"/>
                <a:cs typeface="+mn-cs"/>
              </a:rPr>
              <a:t>(3.17)</a:t>
            </a:r>
            <a:endParaRPr kumimoji="1" lang="zh-CN" altLang="en-US" sz="2800" b="0" i="0" u="none" strike="noStrike" kern="120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2658297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0" y="0"/>
            <a:ext cx="12192000" cy="1258584"/>
          </a:xfrm>
        </p:spPr>
        <p:txBody>
          <a:bodyPr>
            <a:normAutofit/>
          </a:bodyPr>
          <a:lstStyle/>
          <a:p>
            <a:pPr algn="ctr"/>
            <a:r>
              <a:rPr lang="en-US" altLang="zh-CN" sz="4000" dirty="0">
                <a:solidFill>
                  <a:srgbClr val="FF0000"/>
                </a:solidFill>
              </a:rPr>
              <a:t>socket</a:t>
            </a:r>
            <a:r>
              <a:rPr lang="zh-CN" altLang="en-US" sz="4000" dirty="0">
                <a:solidFill>
                  <a:srgbClr val="FF0000"/>
                </a:solidFill>
              </a:rPr>
              <a:t>函数</a:t>
            </a:r>
            <a:endParaRPr lang="en-US" altLang="zh-CN" sz="4000" dirty="0">
              <a:solidFill>
                <a:srgbClr val="FF0000"/>
              </a:solidFill>
            </a:endParaRPr>
          </a:p>
        </p:txBody>
      </p:sp>
      <p:sp>
        <p:nvSpPr>
          <p:cNvPr id="5" name="Rectangle 3"/>
          <p:cNvSpPr txBox="1">
            <a:spLocks noChangeArrowheads="1"/>
          </p:cNvSpPr>
          <p:nvPr/>
        </p:nvSpPr>
        <p:spPr bwMode="auto">
          <a:xfrm>
            <a:off x="2018506" y="1258584"/>
            <a:ext cx="8154988" cy="479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972" rIns="0" bIns="0"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范例分析</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socket</a:t>
            </a: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zh-CN" altLang="en-US" b="0" i="0" u="none" strike="noStrike" kern="1200" cap="none" spc="0" normalizeH="0" baseline="0" noProof="0" dirty="0">
                <a:ln>
                  <a:noFill/>
                </a:ln>
                <a:solidFill>
                  <a:srgbClr val="E40000"/>
                </a:solidFill>
                <a:effectLst/>
                <a:uLnTx/>
                <a:uFillTx/>
                <a:latin typeface="宋体" panose="02010600030101010101" pitchFamily="2" charset="-122"/>
                <a:ea typeface="宋体"/>
                <a:cs typeface="+mn-cs"/>
              </a:rPr>
              <a:t>套接口地址结构</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bind</a:t>
            </a: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listen</a:t>
            </a: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accept</a:t>
            </a: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connect</a:t>
            </a: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数据收发函数</a:t>
            </a:r>
          </a:p>
          <a:p>
            <a:pPr marL="431800" marR="0" lvl="0" indent="-323850" algn="l" defTabSz="449263" rtl="0" eaLnBrk="1" fontAlgn="base" latinLnBrk="0" hangingPunct="1">
              <a:lnSpc>
                <a:spcPct val="98000"/>
              </a:lnSpc>
              <a:spcBef>
                <a:spcPct val="20000"/>
              </a:spcBef>
              <a:spcAft>
                <a:spcPct val="0"/>
              </a:spcAft>
              <a:buClr>
                <a:srgbClr val="0066CC"/>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1"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网络通信库的封装</a:t>
            </a:r>
          </a:p>
        </p:txBody>
      </p:sp>
    </p:spTree>
    <p:extLst>
      <p:ext uri="{BB962C8B-B14F-4D97-AF65-F5344CB8AC3E}">
        <p14:creationId xmlns:p14="http://schemas.microsoft.com/office/powerpoint/2010/main" val="35560843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288108" y="464827"/>
            <a:ext cx="854075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600" dirty="0" smtClean="0">
                <a:solidFill>
                  <a:srgbClr val="FF0000"/>
                </a:solidFill>
              </a:rPr>
              <a:t>实验</a:t>
            </a:r>
            <a:r>
              <a:rPr lang="zh-CN" altLang="en-US" sz="3600" dirty="0">
                <a:solidFill>
                  <a:srgbClr val="FF0000"/>
                </a:solidFill>
              </a:rPr>
              <a:t>运行步骤及运行结果</a:t>
            </a:r>
            <a:endParaRPr lang="en-US" altLang="zh-CN" sz="3600" dirty="0">
              <a:solidFill>
                <a:srgbClr val="FF0000"/>
              </a:solidFill>
            </a:endParaRPr>
          </a:p>
        </p:txBody>
      </p:sp>
      <p:pic>
        <p:nvPicPr>
          <p:cNvPr id="5" name="图片 4"/>
          <p:cNvPicPr>
            <a:picLocks noChangeAspect="1"/>
          </p:cNvPicPr>
          <p:nvPr/>
        </p:nvPicPr>
        <p:blipFill>
          <a:blip r:embed="rId2"/>
          <a:stretch>
            <a:fillRect/>
          </a:stretch>
        </p:blipFill>
        <p:spPr>
          <a:xfrm>
            <a:off x="4592947" y="1984630"/>
            <a:ext cx="4085714" cy="1038095"/>
          </a:xfrm>
          <a:prstGeom prst="rect">
            <a:avLst/>
          </a:prstGeom>
        </p:spPr>
      </p:pic>
      <p:pic>
        <p:nvPicPr>
          <p:cNvPr id="7" name="图片 6"/>
          <p:cNvPicPr>
            <a:picLocks noChangeAspect="1"/>
          </p:cNvPicPr>
          <p:nvPr/>
        </p:nvPicPr>
        <p:blipFill>
          <a:blip r:embed="rId3"/>
          <a:stretch>
            <a:fillRect/>
          </a:stretch>
        </p:blipFill>
        <p:spPr>
          <a:xfrm>
            <a:off x="4592947" y="3481157"/>
            <a:ext cx="4647619" cy="1028571"/>
          </a:xfrm>
          <a:prstGeom prst="rect">
            <a:avLst/>
          </a:prstGeom>
        </p:spPr>
      </p:pic>
      <p:pic>
        <p:nvPicPr>
          <p:cNvPr id="8" name="图片 7"/>
          <p:cNvPicPr>
            <a:picLocks noChangeAspect="1"/>
          </p:cNvPicPr>
          <p:nvPr/>
        </p:nvPicPr>
        <p:blipFill>
          <a:blip r:embed="rId4"/>
          <a:stretch>
            <a:fillRect/>
          </a:stretch>
        </p:blipFill>
        <p:spPr>
          <a:xfrm>
            <a:off x="4592947" y="4968160"/>
            <a:ext cx="4847619" cy="733333"/>
          </a:xfrm>
          <a:prstGeom prst="rect">
            <a:avLst/>
          </a:prstGeom>
        </p:spPr>
      </p:pic>
      <p:sp>
        <p:nvSpPr>
          <p:cNvPr id="9" name="文本框 8"/>
          <p:cNvSpPr txBox="1"/>
          <p:nvPr/>
        </p:nvSpPr>
        <p:spPr>
          <a:xfrm>
            <a:off x="2547914" y="2392394"/>
            <a:ext cx="691792" cy="369332"/>
          </a:xfrm>
          <a:prstGeom prst="rect">
            <a:avLst/>
          </a:prstGeom>
          <a:noFill/>
        </p:spPr>
        <p:txBody>
          <a:bodyPr wrap="none" rtlCol="0">
            <a:spAutoFit/>
          </a:bodyPr>
          <a:lstStyle/>
          <a:p>
            <a:r>
              <a:rPr lang="en-US" altLang="zh-CN" dirty="0"/>
              <a:t>make</a:t>
            </a:r>
            <a:endParaRPr lang="zh-CN" altLang="en-US" dirty="0"/>
          </a:p>
        </p:txBody>
      </p:sp>
      <p:sp>
        <p:nvSpPr>
          <p:cNvPr id="10" name="文本框 9"/>
          <p:cNvSpPr txBox="1"/>
          <p:nvPr/>
        </p:nvSpPr>
        <p:spPr>
          <a:xfrm>
            <a:off x="2454876" y="3810776"/>
            <a:ext cx="1569660" cy="369332"/>
          </a:xfrm>
          <a:prstGeom prst="rect">
            <a:avLst/>
          </a:prstGeom>
          <a:noFill/>
        </p:spPr>
        <p:txBody>
          <a:bodyPr wrap="none" rtlCol="0">
            <a:spAutoFit/>
          </a:bodyPr>
          <a:lstStyle/>
          <a:p>
            <a:r>
              <a:rPr lang="zh-CN" altLang="en-US" dirty="0"/>
              <a:t>先运行服务端</a:t>
            </a:r>
          </a:p>
        </p:txBody>
      </p:sp>
      <p:sp>
        <p:nvSpPr>
          <p:cNvPr id="11" name="文本框 10"/>
          <p:cNvSpPr txBox="1"/>
          <p:nvPr/>
        </p:nvSpPr>
        <p:spPr>
          <a:xfrm>
            <a:off x="2454876" y="5150160"/>
            <a:ext cx="1569660" cy="369332"/>
          </a:xfrm>
          <a:prstGeom prst="rect">
            <a:avLst/>
          </a:prstGeom>
          <a:noFill/>
        </p:spPr>
        <p:txBody>
          <a:bodyPr wrap="none" rtlCol="0">
            <a:spAutoFit/>
          </a:bodyPr>
          <a:lstStyle/>
          <a:p>
            <a:r>
              <a:rPr lang="zh-CN" altLang="en-US" dirty="0"/>
              <a:t>再运行客户端</a:t>
            </a:r>
          </a:p>
        </p:txBody>
      </p:sp>
    </p:spTree>
    <p:extLst>
      <p:ext uri="{BB962C8B-B14F-4D97-AF65-F5344CB8AC3E}">
        <p14:creationId xmlns:p14="http://schemas.microsoft.com/office/powerpoint/2010/main" val="11276274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288108" y="464827"/>
            <a:ext cx="854075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600" dirty="0">
                <a:solidFill>
                  <a:srgbClr val="FF0000"/>
                </a:solidFill>
              </a:rPr>
              <a:t>优化部分</a:t>
            </a:r>
            <a:endParaRPr lang="en-US" altLang="zh-CN" sz="3600" dirty="0">
              <a:solidFill>
                <a:srgbClr val="FF0000"/>
              </a:solidFill>
            </a:endParaRPr>
          </a:p>
        </p:txBody>
      </p:sp>
      <p:sp>
        <p:nvSpPr>
          <p:cNvPr id="12" name="文本框 11"/>
          <p:cNvSpPr txBox="1"/>
          <p:nvPr/>
        </p:nvSpPr>
        <p:spPr>
          <a:xfrm>
            <a:off x="1225381" y="1556955"/>
            <a:ext cx="8682185" cy="369332"/>
          </a:xfrm>
          <a:prstGeom prst="rect">
            <a:avLst/>
          </a:prstGeom>
          <a:noFill/>
        </p:spPr>
        <p:txBody>
          <a:bodyPr wrap="none" rtlCol="0">
            <a:spAutoFit/>
          </a:bodyPr>
          <a:lstStyle/>
          <a:p>
            <a:r>
              <a:rPr lang="zh-CN" altLang="en-US" dirty="0"/>
              <a:t>可使用系统函数中直接输出错误原因，而不是给个简单的错误提示。以</a:t>
            </a:r>
            <a:r>
              <a:rPr lang="en-US" altLang="zh-CN" dirty="0"/>
              <a:t>bind</a:t>
            </a:r>
            <a:r>
              <a:rPr lang="zh-CN" altLang="en-US" dirty="0"/>
              <a:t>函数为例</a:t>
            </a:r>
            <a:endParaRPr lang="en-US" altLang="zh-CN" dirty="0"/>
          </a:p>
        </p:txBody>
      </p:sp>
      <p:pic>
        <p:nvPicPr>
          <p:cNvPr id="13" name="图片 12"/>
          <p:cNvPicPr>
            <a:picLocks noChangeAspect="1"/>
          </p:cNvPicPr>
          <p:nvPr/>
        </p:nvPicPr>
        <p:blipFill>
          <a:blip r:embed="rId2"/>
          <a:stretch>
            <a:fillRect/>
          </a:stretch>
        </p:blipFill>
        <p:spPr>
          <a:xfrm>
            <a:off x="4440680" y="2232446"/>
            <a:ext cx="5609524" cy="1000000"/>
          </a:xfrm>
          <a:prstGeom prst="rect">
            <a:avLst/>
          </a:prstGeom>
        </p:spPr>
      </p:pic>
      <p:sp>
        <p:nvSpPr>
          <p:cNvPr id="14" name="文本框 13"/>
          <p:cNvSpPr txBox="1"/>
          <p:nvPr/>
        </p:nvSpPr>
        <p:spPr>
          <a:xfrm>
            <a:off x="1890847" y="2547780"/>
            <a:ext cx="1295547" cy="369332"/>
          </a:xfrm>
          <a:prstGeom prst="rect">
            <a:avLst/>
          </a:prstGeom>
          <a:noFill/>
        </p:spPr>
        <p:txBody>
          <a:bodyPr wrap="none" rtlCol="0">
            <a:spAutoFit/>
          </a:bodyPr>
          <a:lstStyle/>
          <a:p>
            <a:r>
              <a:rPr lang="zh-CN" altLang="en-US" dirty="0"/>
              <a:t>原</a:t>
            </a:r>
            <a:r>
              <a:rPr lang="en-US" altLang="zh-CN" dirty="0"/>
              <a:t>bind</a:t>
            </a:r>
            <a:r>
              <a:rPr lang="zh-CN" altLang="en-US" dirty="0"/>
              <a:t>函数</a:t>
            </a:r>
          </a:p>
        </p:txBody>
      </p:sp>
      <p:sp>
        <p:nvSpPr>
          <p:cNvPr id="15" name="文本框 14"/>
          <p:cNvSpPr txBox="1"/>
          <p:nvPr/>
        </p:nvSpPr>
        <p:spPr>
          <a:xfrm>
            <a:off x="1890847" y="4038841"/>
            <a:ext cx="877163" cy="369332"/>
          </a:xfrm>
          <a:prstGeom prst="rect">
            <a:avLst/>
          </a:prstGeom>
          <a:noFill/>
        </p:spPr>
        <p:txBody>
          <a:bodyPr wrap="none" rtlCol="0">
            <a:spAutoFit/>
          </a:bodyPr>
          <a:lstStyle/>
          <a:p>
            <a:r>
              <a:rPr lang="zh-CN" altLang="en-US" dirty="0"/>
              <a:t>优化后</a:t>
            </a:r>
          </a:p>
        </p:txBody>
      </p:sp>
      <p:pic>
        <p:nvPicPr>
          <p:cNvPr id="16" name="图片 15"/>
          <p:cNvPicPr>
            <a:picLocks noChangeAspect="1"/>
          </p:cNvPicPr>
          <p:nvPr/>
        </p:nvPicPr>
        <p:blipFill>
          <a:blip r:embed="rId3"/>
          <a:stretch>
            <a:fillRect/>
          </a:stretch>
        </p:blipFill>
        <p:spPr>
          <a:xfrm>
            <a:off x="4440680" y="3723507"/>
            <a:ext cx="5580952" cy="1000000"/>
          </a:xfrm>
          <a:prstGeom prst="rect">
            <a:avLst/>
          </a:prstGeom>
        </p:spPr>
      </p:pic>
      <p:pic>
        <p:nvPicPr>
          <p:cNvPr id="17" name="图片 16"/>
          <p:cNvPicPr>
            <a:picLocks noChangeAspect="1"/>
          </p:cNvPicPr>
          <p:nvPr/>
        </p:nvPicPr>
        <p:blipFill>
          <a:blip r:embed="rId4"/>
          <a:stretch>
            <a:fillRect/>
          </a:stretch>
        </p:blipFill>
        <p:spPr>
          <a:xfrm>
            <a:off x="4440680" y="5214568"/>
            <a:ext cx="4857143" cy="1009524"/>
          </a:xfrm>
          <a:prstGeom prst="rect">
            <a:avLst/>
          </a:prstGeom>
        </p:spPr>
      </p:pic>
      <p:sp>
        <p:nvSpPr>
          <p:cNvPr id="18" name="文本框 17"/>
          <p:cNvSpPr txBox="1"/>
          <p:nvPr/>
        </p:nvSpPr>
        <p:spPr>
          <a:xfrm>
            <a:off x="1890847" y="5534664"/>
            <a:ext cx="1107996" cy="369332"/>
          </a:xfrm>
          <a:prstGeom prst="rect">
            <a:avLst/>
          </a:prstGeom>
          <a:noFill/>
        </p:spPr>
        <p:txBody>
          <a:bodyPr wrap="none" rtlCol="0">
            <a:spAutoFit/>
          </a:bodyPr>
          <a:lstStyle/>
          <a:p>
            <a:r>
              <a:rPr lang="zh-CN" altLang="en-US" dirty="0"/>
              <a:t>错误结果</a:t>
            </a:r>
          </a:p>
        </p:txBody>
      </p:sp>
    </p:spTree>
    <p:extLst>
      <p:ext uri="{BB962C8B-B14F-4D97-AF65-F5344CB8AC3E}">
        <p14:creationId xmlns:p14="http://schemas.microsoft.com/office/powerpoint/2010/main" val="36489180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FF0000"/>
                </a:solidFill>
              </a:rPr>
              <a:t>传统</a:t>
            </a:r>
            <a:r>
              <a:rPr lang="en-US" altLang="zh-CN" dirty="0">
                <a:solidFill>
                  <a:srgbClr val="FF0000"/>
                </a:solidFill>
              </a:rPr>
              <a:t>C</a:t>
            </a:r>
            <a:r>
              <a:rPr lang="zh-CN" altLang="en-US" dirty="0">
                <a:solidFill>
                  <a:srgbClr val="FF0000"/>
                </a:solidFill>
              </a:rPr>
              <a:t>语言的结构化的编程方法</a:t>
            </a:r>
            <a:endParaRPr lang="zh-CN" altLang="en-US" dirty="0">
              <a:solidFill>
                <a:srgbClr val="FF0000"/>
              </a:solidFill>
            </a:endParaRPr>
          </a:p>
        </p:txBody>
      </p:sp>
      <p:sp>
        <p:nvSpPr>
          <p:cNvPr id="3" name="文本框 2"/>
          <p:cNvSpPr txBox="1"/>
          <p:nvPr/>
        </p:nvSpPr>
        <p:spPr>
          <a:xfrm>
            <a:off x="838200" y="1690688"/>
            <a:ext cx="10664439" cy="4247317"/>
          </a:xfrm>
          <a:prstGeom prst="rect">
            <a:avLst/>
          </a:prstGeom>
          <a:noFill/>
        </p:spPr>
        <p:txBody>
          <a:bodyPr wrap="square" rtlCol="0">
            <a:spAutoFit/>
          </a:bodyPr>
          <a:lstStyle/>
          <a:p>
            <a:pPr>
              <a:lnSpc>
                <a:spcPct val="150000"/>
              </a:lnSpc>
            </a:pPr>
            <a:r>
              <a:rPr lang="en-US" altLang="zh-CN" dirty="0" smtClean="0"/>
              <a:t>1</a:t>
            </a:r>
            <a:r>
              <a:rPr lang="zh-CN" altLang="en-US" dirty="0"/>
              <a:t>、结构化程序设计</a:t>
            </a:r>
            <a:r>
              <a:rPr lang="zh-CN" altLang="en-US" dirty="0" smtClean="0"/>
              <a:t>方法</a:t>
            </a:r>
            <a:endParaRPr lang="zh-CN" altLang="en-US" dirty="0"/>
          </a:p>
          <a:p>
            <a:pPr>
              <a:lnSpc>
                <a:spcPct val="150000"/>
              </a:lnSpc>
            </a:pPr>
            <a:r>
              <a:rPr lang="zh-CN" altLang="en-US" dirty="0"/>
              <a:t>  </a:t>
            </a:r>
            <a:r>
              <a:rPr lang="zh-CN" altLang="en-US" dirty="0" smtClean="0"/>
              <a:t>    </a:t>
            </a:r>
            <a:r>
              <a:rPr lang="en-US" altLang="zh-CN" dirty="0" smtClean="0"/>
              <a:t>——</a:t>
            </a:r>
            <a:r>
              <a:rPr lang="zh-CN" altLang="en-US" dirty="0" smtClean="0"/>
              <a:t>自顶向下</a:t>
            </a:r>
            <a:r>
              <a:rPr lang="zh-CN" altLang="en-US" dirty="0"/>
              <a:t>；逐步细化；模块化设计；结构化编码</a:t>
            </a:r>
            <a:r>
              <a:rPr lang="en-US" altLang="zh-CN" dirty="0" smtClean="0"/>
              <a:t>;</a:t>
            </a:r>
          </a:p>
          <a:p>
            <a:pPr>
              <a:lnSpc>
                <a:spcPct val="150000"/>
              </a:lnSpc>
            </a:pPr>
            <a:r>
              <a:rPr lang="en-US" altLang="zh-CN" dirty="0" smtClean="0"/>
              <a:t>2</a:t>
            </a:r>
            <a:r>
              <a:rPr lang="zh-CN" altLang="en-US" dirty="0"/>
              <a:t>、 结构化程序设计里最小的程序单元是函数</a:t>
            </a:r>
            <a:r>
              <a:rPr lang="en-US" altLang="zh-CN" dirty="0"/>
              <a:t>.</a:t>
            </a:r>
            <a:r>
              <a:rPr lang="zh-CN" altLang="en-US" dirty="0"/>
              <a:t>整个程序由一个个函数组成</a:t>
            </a:r>
            <a:r>
              <a:rPr lang="en-US" altLang="zh-CN" dirty="0"/>
              <a:t>, </a:t>
            </a:r>
            <a:r>
              <a:rPr lang="zh-CN" altLang="en-US" dirty="0"/>
              <a:t>而整个程序的入口是一个主函数</a:t>
            </a:r>
            <a:r>
              <a:rPr lang="en-US" altLang="zh-CN" dirty="0"/>
              <a:t>(main()), </a:t>
            </a:r>
            <a:r>
              <a:rPr lang="zh-CN" altLang="en-US" dirty="0"/>
              <a:t>由主函数调用其他函数</a:t>
            </a:r>
            <a:r>
              <a:rPr lang="en-US" altLang="zh-CN" dirty="0"/>
              <a:t>,</a:t>
            </a:r>
            <a:r>
              <a:rPr lang="zh-CN" altLang="en-US" dirty="0"/>
              <a:t>函数之间的依赖来构成整个程序的</a:t>
            </a:r>
            <a:r>
              <a:rPr lang="zh-CN" altLang="en-US" dirty="0" smtClean="0"/>
              <a:t>功能。</a:t>
            </a:r>
            <a:endParaRPr lang="en-US" altLang="zh-CN" dirty="0" smtClean="0"/>
          </a:p>
          <a:p>
            <a:pPr>
              <a:lnSpc>
                <a:spcPct val="150000"/>
              </a:lnSpc>
            </a:pPr>
            <a:r>
              <a:rPr lang="en-US" altLang="zh-CN" dirty="0" smtClean="0"/>
              <a:t>3</a:t>
            </a:r>
            <a:r>
              <a:rPr lang="zh-CN" altLang="en-US" dirty="0"/>
              <a:t>、 程序的三种基本结构</a:t>
            </a:r>
            <a:r>
              <a:rPr lang="en-US" altLang="zh-CN" dirty="0"/>
              <a:t>:</a:t>
            </a:r>
          </a:p>
          <a:p>
            <a:pPr>
              <a:lnSpc>
                <a:spcPct val="150000"/>
              </a:lnSpc>
            </a:pPr>
            <a:r>
              <a:rPr lang="en-US" altLang="zh-CN" dirty="0"/>
              <a:t>       </a:t>
            </a:r>
            <a:r>
              <a:rPr lang="zh-CN" altLang="en-US" dirty="0" smtClean="0"/>
              <a:t>结构化程序</a:t>
            </a:r>
            <a:r>
              <a:rPr lang="zh-CN" altLang="en-US" dirty="0"/>
              <a:t>设计非常强调某个功能的算法</a:t>
            </a:r>
            <a:r>
              <a:rPr lang="en-US" altLang="zh-CN" dirty="0"/>
              <a:t>.</a:t>
            </a:r>
            <a:r>
              <a:rPr lang="zh-CN" altLang="en-US" dirty="0"/>
              <a:t>算法由一系列操作组成</a:t>
            </a:r>
            <a:r>
              <a:rPr lang="en-US" altLang="zh-CN" dirty="0"/>
              <a:t>. </a:t>
            </a:r>
            <a:r>
              <a:rPr lang="zh-CN" altLang="en-US" dirty="0"/>
              <a:t>任何简单或复杂的算法都可以由顺序结构</a:t>
            </a:r>
            <a:r>
              <a:rPr lang="en-US" altLang="zh-CN" dirty="0"/>
              <a:t>,</a:t>
            </a:r>
            <a:r>
              <a:rPr lang="zh-CN" altLang="en-US" dirty="0"/>
              <a:t>选择结构</a:t>
            </a:r>
            <a:r>
              <a:rPr lang="en-US" altLang="zh-CN" dirty="0"/>
              <a:t>,</a:t>
            </a:r>
            <a:r>
              <a:rPr lang="zh-CN" altLang="en-US" dirty="0"/>
              <a:t>循环结构这三种基本结构来构成</a:t>
            </a:r>
            <a:r>
              <a:rPr lang="en-US" altLang="zh-CN" dirty="0"/>
              <a:t>. </a:t>
            </a:r>
          </a:p>
          <a:p>
            <a:pPr>
              <a:lnSpc>
                <a:spcPct val="150000"/>
              </a:lnSpc>
            </a:pPr>
            <a:r>
              <a:rPr lang="en-US" altLang="zh-CN" dirty="0"/>
              <a:t>       </a:t>
            </a:r>
            <a:r>
              <a:rPr lang="zh-CN" altLang="en-US" dirty="0" smtClean="0"/>
              <a:t>顺序</a:t>
            </a:r>
            <a:r>
              <a:rPr lang="zh-CN" altLang="en-US" dirty="0"/>
              <a:t>结构</a:t>
            </a:r>
            <a:r>
              <a:rPr lang="en-US" altLang="zh-CN" dirty="0"/>
              <a:t>: </a:t>
            </a:r>
            <a:r>
              <a:rPr lang="zh-CN" altLang="en-US" dirty="0"/>
              <a:t>顺序结构表示程序中的各操作是按照它们在代码中的排列顺序依次执行的</a:t>
            </a:r>
            <a:r>
              <a:rPr lang="en-US" altLang="zh-CN" dirty="0"/>
              <a:t>.</a:t>
            </a:r>
          </a:p>
          <a:p>
            <a:pPr>
              <a:lnSpc>
                <a:spcPct val="150000"/>
              </a:lnSpc>
            </a:pPr>
            <a:r>
              <a:rPr lang="en-US" altLang="zh-CN" dirty="0"/>
              <a:t>       </a:t>
            </a:r>
            <a:r>
              <a:rPr lang="zh-CN" altLang="en-US" dirty="0" smtClean="0"/>
              <a:t>选择</a:t>
            </a:r>
            <a:r>
              <a:rPr lang="zh-CN" altLang="en-US" dirty="0"/>
              <a:t>结构</a:t>
            </a:r>
            <a:r>
              <a:rPr lang="en-US" altLang="zh-CN" dirty="0"/>
              <a:t>: </a:t>
            </a:r>
            <a:r>
              <a:rPr lang="zh-CN" altLang="en-US" dirty="0"/>
              <a:t>选择结构表示程序的处理需要根据某个特定的条件选择其中的一个分支</a:t>
            </a:r>
            <a:r>
              <a:rPr lang="zh-CN" altLang="en-US" dirty="0" smtClean="0"/>
              <a:t>执行</a:t>
            </a:r>
            <a:r>
              <a:rPr lang="en-US" altLang="zh-CN" dirty="0" smtClean="0"/>
              <a:t>        </a:t>
            </a:r>
          </a:p>
          <a:p>
            <a:pPr>
              <a:lnSpc>
                <a:spcPct val="150000"/>
              </a:lnSpc>
            </a:pPr>
            <a:r>
              <a:rPr lang="en-US" altLang="zh-CN" dirty="0"/>
              <a:t> </a:t>
            </a:r>
            <a:r>
              <a:rPr lang="en-US" altLang="zh-CN" dirty="0" smtClean="0"/>
              <a:t>      </a:t>
            </a:r>
            <a:r>
              <a:rPr lang="zh-CN" altLang="en-US" dirty="0" smtClean="0"/>
              <a:t>循环</a:t>
            </a:r>
            <a:r>
              <a:rPr lang="zh-CN" altLang="en-US" dirty="0"/>
              <a:t>结构</a:t>
            </a:r>
            <a:r>
              <a:rPr lang="en-US" altLang="zh-CN" dirty="0"/>
              <a:t>: </a:t>
            </a:r>
            <a:r>
              <a:rPr lang="zh-CN" altLang="en-US" dirty="0"/>
              <a:t>循环结构表示程序反复执行某个或某些操作</a:t>
            </a:r>
            <a:r>
              <a:rPr lang="en-US" altLang="zh-CN" dirty="0"/>
              <a:t>,</a:t>
            </a:r>
            <a:r>
              <a:rPr lang="zh-CN" altLang="en-US" dirty="0"/>
              <a:t>直到某条件为假</a:t>
            </a:r>
            <a:r>
              <a:rPr lang="en-US" altLang="zh-CN" dirty="0"/>
              <a:t>(</a:t>
            </a:r>
            <a:r>
              <a:rPr lang="zh-CN" altLang="en-US" dirty="0"/>
              <a:t>或为真</a:t>
            </a:r>
            <a:r>
              <a:rPr lang="en-US" altLang="zh-CN" dirty="0"/>
              <a:t>)</a:t>
            </a:r>
            <a:r>
              <a:rPr lang="zh-CN" altLang="en-US" dirty="0"/>
              <a:t>时才停止</a:t>
            </a:r>
            <a:r>
              <a:rPr lang="zh-CN" altLang="en-US" dirty="0" smtClean="0"/>
              <a:t>循环</a:t>
            </a:r>
            <a:endParaRPr lang="en-US" altLang="zh-CN" dirty="0" smtClean="0"/>
          </a:p>
        </p:txBody>
      </p:sp>
    </p:spTree>
    <p:extLst>
      <p:ext uri="{BB962C8B-B14F-4D97-AF65-F5344CB8AC3E}">
        <p14:creationId xmlns:p14="http://schemas.microsoft.com/office/powerpoint/2010/main" val="162929383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FF0000"/>
                </a:solidFill>
              </a:rPr>
              <a:t>面向对象的编程方法</a:t>
            </a:r>
            <a:endParaRPr lang="zh-CN" altLang="en-US" dirty="0">
              <a:solidFill>
                <a:srgbClr val="FF0000"/>
              </a:solidFill>
            </a:endParaRPr>
          </a:p>
        </p:txBody>
      </p:sp>
      <p:sp>
        <p:nvSpPr>
          <p:cNvPr id="3" name="文本框 2"/>
          <p:cNvSpPr txBox="1"/>
          <p:nvPr/>
        </p:nvSpPr>
        <p:spPr>
          <a:xfrm>
            <a:off x="838200" y="1690688"/>
            <a:ext cx="10664439" cy="3970318"/>
          </a:xfrm>
          <a:prstGeom prst="rect">
            <a:avLst/>
          </a:prstGeom>
          <a:noFill/>
        </p:spPr>
        <p:txBody>
          <a:bodyPr wrap="square" rtlCol="0">
            <a:spAutoFit/>
          </a:bodyPr>
          <a:lstStyle/>
          <a:p>
            <a:pPr>
              <a:lnSpc>
                <a:spcPct val="200000"/>
              </a:lnSpc>
            </a:pPr>
            <a:r>
              <a:rPr lang="en-US" altLang="zh-CN" dirty="0" smtClean="0"/>
              <a:t>1</a:t>
            </a:r>
            <a:r>
              <a:rPr lang="zh-CN" altLang="en-US" dirty="0"/>
              <a:t>、 面向对象的基本思想是使用类</a:t>
            </a:r>
            <a:r>
              <a:rPr lang="en-US" altLang="zh-CN" dirty="0"/>
              <a:t>, </a:t>
            </a:r>
            <a:r>
              <a:rPr lang="zh-CN" altLang="en-US" dirty="0"/>
              <a:t>对象</a:t>
            </a:r>
            <a:r>
              <a:rPr lang="en-US" altLang="zh-CN" dirty="0"/>
              <a:t>, </a:t>
            </a:r>
            <a:r>
              <a:rPr lang="zh-CN" altLang="en-US" dirty="0"/>
              <a:t>继承</a:t>
            </a:r>
            <a:r>
              <a:rPr lang="en-US" altLang="zh-CN" dirty="0"/>
              <a:t>, </a:t>
            </a:r>
            <a:r>
              <a:rPr lang="zh-CN" altLang="en-US" dirty="0"/>
              <a:t>封装</a:t>
            </a:r>
            <a:r>
              <a:rPr lang="en-US" altLang="zh-CN" dirty="0"/>
              <a:t>, </a:t>
            </a:r>
            <a:r>
              <a:rPr lang="zh-CN" altLang="en-US" dirty="0"/>
              <a:t>消息等基本概念进行</a:t>
            </a:r>
            <a:r>
              <a:rPr lang="zh-CN" altLang="en-US" dirty="0" smtClean="0"/>
              <a:t>程序设计。</a:t>
            </a:r>
            <a:endParaRPr lang="en-US" altLang="zh-CN" dirty="0" smtClean="0"/>
          </a:p>
          <a:p>
            <a:pPr>
              <a:lnSpc>
                <a:spcPct val="200000"/>
              </a:lnSpc>
            </a:pPr>
            <a:r>
              <a:rPr lang="en-US" altLang="zh-CN" dirty="0" smtClean="0"/>
              <a:t>2</a:t>
            </a:r>
            <a:r>
              <a:rPr lang="zh-CN" altLang="en-US" dirty="0"/>
              <a:t>、以需求当中的数据作为中心，来进行设计，具有良好的代码重用性</a:t>
            </a:r>
            <a:endParaRPr lang="en-US" altLang="zh-CN" dirty="0" smtClean="0"/>
          </a:p>
          <a:p>
            <a:pPr>
              <a:lnSpc>
                <a:spcPct val="200000"/>
              </a:lnSpc>
            </a:pPr>
            <a:r>
              <a:rPr lang="en-US" altLang="zh-CN" dirty="0"/>
              <a:t>3</a:t>
            </a:r>
            <a:r>
              <a:rPr lang="zh-CN" altLang="en-US" dirty="0" smtClean="0"/>
              <a:t>、</a:t>
            </a:r>
            <a:r>
              <a:rPr lang="zh-CN" altLang="en-US" dirty="0"/>
              <a:t>面向对象方法的三个基本</a:t>
            </a:r>
            <a:r>
              <a:rPr lang="zh-CN" altLang="en-US" dirty="0" smtClean="0"/>
              <a:t>特征</a:t>
            </a:r>
            <a:r>
              <a:rPr lang="en-US" altLang="zh-CN" dirty="0" smtClean="0"/>
              <a:t>:</a:t>
            </a:r>
          </a:p>
          <a:p>
            <a:pPr>
              <a:lnSpc>
                <a:spcPct val="200000"/>
              </a:lnSpc>
            </a:pPr>
            <a:r>
              <a:rPr lang="en-US" altLang="zh-CN" dirty="0" smtClean="0"/>
              <a:t>      </a:t>
            </a:r>
            <a:r>
              <a:rPr lang="zh-CN" altLang="en-US" dirty="0" smtClean="0"/>
              <a:t>封装性</a:t>
            </a:r>
            <a:r>
              <a:rPr lang="en-US" altLang="zh-CN" dirty="0" smtClean="0"/>
              <a:t>:</a:t>
            </a:r>
            <a:r>
              <a:rPr lang="zh-CN" altLang="en-US" dirty="0" smtClean="0"/>
              <a:t>将对象的实现细节隐藏起来</a:t>
            </a:r>
            <a:r>
              <a:rPr lang="en-US" altLang="zh-CN" dirty="0" smtClean="0"/>
              <a:t>,</a:t>
            </a:r>
            <a:r>
              <a:rPr lang="zh-CN" altLang="en-US" dirty="0" smtClean="0"/>
              <a:t>通过一些公共的接口方法来供外部调用对象的功能</a:t>
            </a:r>
            <a:r>
              <a:rPr lang="en-US" altLang="zh-CN" dirty="0" smtClean="0"/>
              <a:t>.</a:t>
            </a:r>
          </a:p>
          <a:p>
            <a:pPr>
              <a:lnSpc>
                <a:spcPct val="200000"/>
              </a:lnSpc>
            </a:pPr>
            <a:r>
              <a:rPr lang="en-US" altLang="zh-CN" dirty="0" smtClean="0"/>
              <a:t>      </a:t>
            </a:r>
            <a:r>
              <a:rPr lang="zh-CN" altLang="en-US" dirty="0" smtClean="0"/>
              <a:t>继承性</a:t>
            </a:r>
            <a:r>
              <a:rPr lang="en-US" altLang="zh-CN" dirty="0"/>
              <a:t>:</a:t>
            </a:r>
            <a:r>
              <a:rPr lang="zh-CN" altLang="en-US" dirty="0"/>
              <a:t>是面向对象实现的的重要</a:t>
            </a:r>
            <a:r>
              <a:rPr lang="zh-CN" altLang="en-US" dirty="0" smtClean="0"/>
              <a:t>手段</a:t>
            </a:r>
            <a:r>
              <a:rPr lang="en-US" altLang="zh-CN" dirty="0" smtClean="0"/>
              <a:t>,</a:t>
            </a:r>
            <a:r>
              <a:rPr lang="zh-CN" altLang="en-US" dirty="0" smtClean="0"/>
              <a:t>子</a:t>
            </a:r>
            <a:r>
              <a:rPr lang="zh-CN" altLang="en-US" dirty="0"/>
              <a:t>类继承父类</a:t>
            </a:r>
            <a:r>
              <a:rPr lang="en-US" altLang="zh-CN" dirty="0"/>
              <a:t>, </a:t>
            </a:r>
            <a:r>
              <a:rPr lang="zh-CN" altLang="en-US" dirty="0"/>
              <a:t>子类直接获得父类的非</a:t>
            </a:r>
            <a:r>
              <a:rPr lang="en-US" altLang="zh-CN" dirty="0"/>
              <a:t>private</a:t>
            </a:r>
            <a:r>
              <a:rPr lang="zh-CN" altLang="en-US" dirty="0"/>
              <a:t>属性和方法</a:t>
            </a:r>
            <a:r>
              <a:rPr lang="en-US" altLang="zh-CN" dirty="0"/>
              <a:t>.</a:t>
            </a:r>
          </a:p>
          <a:p>
            <a:pPr>
              <a:lnSpc>
                <a:spcPct val="200000"/>
              </a:lnSpc>
            </a:pPr>
            <a:r>
              <a:rPr lang="en-US" altLang="zh-CN" dirty="0"/>
              <a:t>      </a:t>
            </a:r>
            <a:r>
              <a:rPr lang="zh-CN" altLang="en-US" dirty="0" smtClean="0"/>
              <a:t>多态性</a:t>
            </a:r>
            <a:r>
              <a:rPr lang="en-US" altLang="zh-CN" dirty="0"/>
              <a:t>:</a:t>
            </a:r>
            <a:r>
              <a:rPr lang="zh-CN" altLang="en-US" dirty="0"/>
              <a:t>子类对象可以赋值给父类对象引用</a:t>
            </a:r>
            <a:r>
              <a:rPr lang="en-US" altLang="zh-CN" dirty="0"/>
              <a:t>, </a:t>
            </a:r>
            <a:r>
              <a:rPr lang="zh-CN" altLang="en-US" dirty="0"/>
              <a:t>但运行的时候仍然表现出子类的行为</a:t>
            </a:r>
            <a:r>
              <a:rPr lang="zh-CN" altLang="en-US" dirty="0" smtClean="0"/>
              <a:t>特征</a:t>
            </a:r>
            <a:r>
              <a:rPr lang="en-US" altLang="zh-CN" dirty="0" smtClean="0"/>
              <a:t>.</a:t>
            </a:r>
          </a:p>
          <a:p>
            <a:pPr>
              <a:lnSpc>
                <a:spcPct val="200000"/>
              </a:lnSpc>
            </a:pPr>
            <a:endParaRPr lang="en-US" altLang="zh-CN" dirty="0" smtClean="0"/>
          </a:p>
        </p:txBody>
      </p:sp>
    </p:spTree>
    <p:extLst>
      <p:ext uri="{BB962C8B-B14F-4D97-AF65-F5344CB8AC3E}">
        <p14:creationId xmlns:p14="http://schemas.microsoft.com/office/powerpoint/2010/main" val="353309151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FF0000"/>
                </a:solidFill>
              </a:rPr>
              <a:t>基于接口的编程方法</a:t>
            </a:r>
            <a:endParaRPr lang="zh-CN" altLang="en-US" dirty="0">
              <a:solidFill>
                <a:srgbClr val="FF0000"/>
              </a:solidFill>
            </a:endParaRPr>
          </a:p>
        </p:txBody>
      </p:sp>
      <p:sp>
        <p:nvSpPr>
          <p:cNvPr id="3" name="文本框 2"/>
          <p:cNvSpPr txBox="1"/>
          <p:nvPr/>
        </p:nvSpPr>
        <p:spPr>
          <a:xfrm>
            <a:off x="763780" y="1690688"/>
            <a:ext cx="10664439" cy="3789627"/>
          </a:xfrm>
          <a:prstGeom prst="rect">
            <a:avLst/>
          </a:prstGeom>
          <a:noFill/>
        </p:spPr>
        <p:txBody>
          <a:bodyPr wrap="square" rtlCol="0">
            <a:spAutoFit/>
          </a:bodyPr>
          <a:lstStyle/>
          <a:p>
            <a:pPr>
              <a:lnSpc>
                <a:spcPct val="150000"/>
              </a:lnSpc>
            </a:pPr>
            <a:r>
              <a:rPr lang="en-US" altLang="zh-CN" dirty="0" smtClean="0"/>
              <a:t>1</a:t>
            </a:r>
            <a:r>
              <a:rPr lang="zh-CN" altLang="en-US" dirty="0"/>
              <a:t>、接口是一组规则的集合，它规定了实现本接口的类或接口必须拥有的一组规则，克服了类单一继承的缺点。接口从更深层次的理解，应是定义（规范，约束）与</a:t>
            </a:r>
            <a:r>
              <a:rPr lang="zh-CN" altLang="en-US" dirty="0" smtClean="0"/>
              <a:t>实现的</a:t>
            </a:r>
            <a:r>
              <a:rPr lang="zh-CN" altLang="en-US" dirty="0"/>
              <a:t>分离</a:t>
            </a:r>
            <a:r>
              <a:rPr lang="zh-CN" altLang="en-US" dirty="0" smtClean="0"/>
              <a:t>。</a:t>
            </a:r>
            <a:endParaRPr lang="en-US" altLang="zh-CN" dirty="0" smtClean="0"/>
          </a:p>
          <a:p>
            <a:pPr>
              <a:lnSpc>
                <a:spcPct val="150000"/>
              </a:lnSpc>
            </a:pPr>
            <a:r>
              <a:rPr lang="en-US" altLang="zh-CN" dirty="0" smtClean="0"/>
              <a:t>2</a:t>
            </a:r>
            <a:r>
              <a:rPr lang="zh-CN" altLang="en-US" dirty="0"/>
              <a:t>、主要场景是：</a:t>
            </a:r>
            <a:r>
              <a:rPr lang="en-US" altLang="zh-CN" dirty="0"/>
              <a:t>1. </a:t>
            </a:r>
            <a:r>
              <a:rPr lang="zh-CN" altLang="en-US" dirty="0"/>
              <a:t>需要从系统中提炼出更通用的系统； </a:t>
            </a:r>
            <a:r>
              <a:rPr lang="en-US" altLang="zh-CN" dirty="0"/>
              <a:t>2. </a:t>
            </a:r>
            <a:r>
              <a:rPr lang="zh-CN" altLang="en-US" dirty="0"/>
              <a:t>需要从老系统重构出新的系统而不需要做</a:t>
            </a:r>
            <a:r>
              <a:rPr lang="zh-CN" altLang="en-US" dirty="0" smtClean="0"/>
              <a:t>“剧烈的变更”</a:t>
            </a:r>
            <a:endParaRPr lang="en-US" altLang="zh-CN" dirty="0" smtClean="0"/>
          </a:p>
          <a:p>
            <a:pPr>
              <a:lnSpc>
                <a:spcPct val="150000"/>
              </a:lnSpc>
            </a:pPr>
            <a:r>
              <a:rPr lang="en-US" altLang="zh-CN" dirty="0" smtClean="0"/>
              <a:t>3</a:t>
            </a:r>
            <a:r>
              <a:rPr lang="zh-CN" altLang="en-US" dirty="0"/>
              <a:t>、基于接口编程有三个实际层面：基于</a:t>
            </a:r>
            <a:r>
              <a:rPr lang="en-US" altLang="zh-CN" dirty="0"/>
              <a:t>Interface</a:t>
            </a:r>
            <a:r>
              <a:rPr lang="zh-CN" altLang="en-US" dirty="0"/>
              <a:t>编程；基于泛型接口编程； 基于</a:t>
            </a:r>
            <a:r>
              <a:rPr lang="en-US" altLang="zh-CN" dirty="0"/>
              <a:t>Function</a:t>
            </a:r>
            <a:r>
              <a:rPr lang="zh-CN" altLang="en-US" dirty="0"/>
              <a:t>编程</a:t>
            </a:r>
            <a:r>
              <a:rPr lang="zh-CN" altLang="en-US" dirty="0" smtClean="0"/>
              <a:t>。</a:t>
            </a:r>
            <a:endParaRPr lang="zh-CN" altLang="en-US" dirty="0"/>
          </a:p>
          <a:p>
            <a:pPr>
              <a:lnSpc>
                <a:spcPct val="150000"/>
              </a:lnSpc>
            </a:pPr>
            <a:r>
              <a:rPr lang="zh-CN" altLang="en-US" dirty="0" smtClean="0"/>
              <a:t>      基于</a:t>
            </a:r>
            <a:r>
              <a:rPr lang="en-US" altLang="zh-CN" dirty="0"/>
              <a:t>Interface</a:t>
            </a:r>
            <a:r>
              <a:rPr lang="zh-CN" altLang="en-US" dirty="0"/>
              <a:t>编程，能够让方法不局限于具体类，</a:t>
            </a:r>
            <a:r>
              <a:rPr lang="zh-CN" altLang="en-US" dirty="0" smtClean="0"/>
              <a:t>更好地运用</a:t>
            </a:r>
            <a:r>
              <a:rPr lang="zh-CN" altLang="en-US" dirty="0"/>
              <a:t>到多态，适配不同的对象实例； </a:t>
            </a:r>
            <a:endParaRPr lang="en-US" altLang="zh-CN" dirty="0" smtClean="0"/>
          </a:p>
          <a:p>
            <a:pPr>
              <a:lnSpc>
                <a:spcPct val="150000"/>
              </a:lnSpc>
            </a:pPr>
            <a:r>
              <a:rPr lang="zh-CN" altLang="en-US" dirty="0" smtClean="0"/>
              <a:t>      基于</a:t>
            </a:r>
            <a:r>
              <a:rPr lang="zh-CN" altLang="en-US" dirty="0"/>
              <a:t>泛型编程，能够让方法不局限于具体类型，能够适配更多类型</a:t>
            </a:r>
            <a:r>
              <a:rPr lang="zh-CN" altLang="en-US" dirty="0" smtClean="0"/>
              <a:t>；</a:t>
            </a:r>
            <a:endParaRPr lang="en-US" altLang="zh-CN" dirty="0" smtClean="0"/>
          </a:p>
          <a:p>
            <a:pPr>
              <a:lnSpc>
                <a:spcPct val="150000"/>
              </a:lnSpc>
            </a:pPr>
            <a:r>
              <a:rPr lang="en-US" altLang="zh-CN" dirty="0"/>
              <a:t> </a:t>
            </a:r>
            <a:r>
              <a:rPr lang="en-US" altLang="zh-CN" dirty="0" smtClean="0"/>
              <a:t>     </a:t>
            </a:r>
            <a:r>
              <a:rPr lang="zh-CN" altLang="en-US" dirty="0" smtClean="0"/>
              <a:t>基于</a:t>
            </a:r>
            <a:r>
              <a:rPr lang="en-US" altLang="zh-CN" dirty="0"/>
              <a:t>Function</a:t>
            </a:r>
            <a:r>
              <a:rPr lang="zh-CN" altLang="en-US" dirty="0"/>
              <a:t>编程，能够让方法不局限于具体行为，能够根据传入的行为而改变其具体功能变化多样，解耦外部依赖。</a:t>
            </a:r>
            <a:endParaRPr lang="en-US" altLang="zh-CN" dirty="0" smtClean="0"/>
          </a:p>
        </p:txBody>
      </p:sp>
    </p:spTree>
    <p:extLst>
      <p:ext uri="{BB962C8B-B14F-4D97-AF65-F5344CB8AC3E}">
        <p14:creationId xmlns:p14="http://schemas.microsoft.com/office/powerpoint/2010/main" val="217470150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FF0000"/>
                </a:solidFill>
              </a:rPr>
              <a:t>静态的面向对象的编程方法</a:t>
            </a:r>
          </a:p>
        </p:txBody>
      </p:sp>
      <p:sp>
        <p:nvSpPr>
          <p:cNvPr id="3" name="文本框 2"/>
          <p:cNvSpPr txBox="1"/>
          <p:nvPr/>
        </p:nvSpPr>
        <p:spPr>
          <a:xfrm>
            <a:off x="838200" y="1690688"/>
            <a:ext cx="10664439" cy="5355312"/>
          </a:xfrm>
          <a:prstGeom prst="rect">
            <a:avLst/>
          </a:prstGeom>
          <a:noFill/>
        </p:spPr>
        <p:txBody>
          <a:bodyPr wrap="square" rtlCol="0">
            <a:spAutoFit/>
          </a:bodyPr>
          <a:lstStyle/>
          <a:p>
            <a:pPr>
              <a:lnSpc>
                <a:spcPct val="150000"/>
              </a:lnSpc>
            </a:pPr>
            <a:r>
              <a:rPr lang="en-US" altLang="zh-CN" dirty="0" smtClean="0"/>
              <a:t>1</a:t>
            </a:r>
            <a:r>
              <a:rPr lang="zh-CN" altLang="en-US" dirty="0" smtClean="0"/>
              <a:t>、</a:t>
            </a:r>
            <a:r>
              <a:rPr lang="zh-CN" altLang="en-US" dirty="0"/>
              <a:t>使用虚函数，动态的</a:t>
            </a:r>
            <a:r>
              <a:rPr lang="zh-CN" altLang="en-US" dirty="0" smtClean="0"/>
              <a:t>多态（</a:t>
            </a:r>
            <a:r>
              <a:rPr lang="zh-CN" altLang="en-US" dirty="0"/>
              <a:t>通过虚函数，在运行时通过虚函数表指针，通过索引找到对应函数，然后进行</a:t>
            </a:r>
            <a:r>
              <a:rPr lang="zh-CN" altLang="en-US" dirty="0" smtClean="0"/>
              <a:t>调用）</a:t>
            </a:r>
            <a:endParaRPr lang="en-US" altLang="zh-CN" dirty="0" smtClean="0"/>
          </a:p>
          <a:p>
            <a:pPr>
              <a:lnSpc>
                <a:spcPct val="150000"/>
              </a:lnSpc>
            </a:pPr>
            <a:r>
              <a:rPr lang="en-US" altLang="zh-CN" dirty="0" smtClean="0"/>
              <a:t>2</a:t>
            </a:r>
            <a:r>
              <a:rPr lang="zh-CN" altLang="en-US" dirty="0" smtClean="0"/>
              <a:t>、</a:t>
            </a:r>
            <a:r>
              <a:rPr lang="zh-CN" altLang="en-US" dirty="0"/>
              <a:t>使用模板，静态的多态（针对某些希望定义为</a:t>
            </a:r>
            <a:r>
              <a:rPr lang="en-US" altLang="zh-CN" dirty="0"/>
              <a:t>static</a:t>
            </a:r>
            <a:r>
              <a:rPr lang="zh-CN" altLang="en-US" dirty="0"/>
              <a:t>的函数，当你希望能在基类抽象方法中根据当前对象具体类型来使用子类相应</a:t>
            </a:r>
            <a:r>
              <a:rPr lang="en-US" altLang="zh-CN" dirty="0"/>
              <a:t>static</a:t>
            </a:r>
            <a:r>
              <a:rPr lang="zh-CN" altLang="en-US" dirty="0"/>
              <a:t>函数时）</a:t>
            </a:r>
            <a:endParaRPr lang="en-US" altLang="zh-CN" dirty="0"/>
          </a:p>
          <a:p>
            <a:pPr>
              <a:lnSpc>
                <a:spcPct val="150000"/>
              </a:lnSpc>
            </a:pPr>
            <a:r>
              <a:rPr lang="en-US" altLang="zh-CN" dirty="0" smtClean="0"/>
              <a:t>3</a:t>
            </a:r>
            <a:r>
              <a:rPr lang="zh-CN" altLang="en-US" dirty="0" smtClean="0"/>
              <a:t>、</a:t>
            </a:r>
            <a:r>
              <a:rPr lang="zh-CN" altLang="en-US" dirty="0"/>
              <a:t>利用模板实现静态的多态</a:t>
            </a:r>
            <a:r>
              <a:rPr lang="zh-CN" altLang="en-US" dirty="0" smtClean="0"/>
              <a:t>。 </a:t>
            </a:r>
            <a:r>
              <a:rPr lang="en-US" altLang="zh-CN" dirty="0" smtClean="0"/>
              <a:t>——</a:t>
            </a:r>
            <a:r>
              <a:rPr lang="zh-CN" altLang="en-US" dirty="0" smtClean="0"/>
              <a:t> 使用</a:t>
            </a:r>
            <a:r>
              <a:rPr lang="zh-CN" altLang="en-US" dirty="0"/>
              <a:t>模板定义接口，类型参数定义</a:t>
            </a:r>
            <a:r>
              <a:rPr lang="zh-CN" altLang="en-US" dirty="0" smtClean="0"/>
              <a:t>实现</a:t>
            </a:r>
            <a:endParaRPr lang="en-US" altLang="zh-CN" dirty="0" smtClean="0"/>
          </a:p>
          <a:p>
            <a:pPr>
              <a:lnSpc>
                <a:spcPct val="150000"/>
              </a:lnSpc>
            </a:pPr>
            <a:r>
              <a:rPr lang="en-US" altLang="zh-CN" dirty="0" smtClean="0"/>
              <a:t>4</a:t>
            </a:r>
            <a:r>
              <a:rPr lang="zh-CN" altLang="en-US" dirty="0"/>
              <a:t>、由于</a:t>
            </a:r>
            <a:r>
              <a:rPr lang="zh-CN" altLang="en-US" dirty="0" smtClean="0"/>
              <a:t>静态多态</a:t>
            </a:r>
            <a:r>
              <a:rPr lang="zh-CN" altLang="en-US" dirty="0"/>
              <a:t>是在编译期完成的，因此效率较高，编译器也可以进行优化</a:t>
            </a:r>
            <a:r>
              <a:rPr lang="zh-CN" altLang="en-US" dirty="0" smtClean="0"/>
              <a:t>；有</a:t>
            </a:r>
            <a:r>
              <a:rPr lang="zh-CN" altLang="en-US" dirty="0"/>
              <a:t>很强的适配性和松耦合性，比如可以通过偏特化、全特化来处理特殊类型</a:t>
            </a:r>
            <a:r>
              <a:rPr lang="zh-CN" altLang="en-US" dirty="0" smtClean="0"/>
              <a:t>；最</a:t>
            </a:r>
            <a:r>
              <a:rPr lang="zh-CN" altLang="en-US" dirty="0"/>
              <a:t>重要一点是静态多态通过模板编程为</a:t>
            </a:r>
            <a:r>
              <a:rPr lang="en-US" altLang="zh-CN" dirty="0"/>
              <a:t>C++</a:t>
            </a:r>
            <a:r>
              <a:rPr lang="zh-CN" altLang="en-US" dirty="0"/>
              <a:t>带来了泛型设计的概念，比如强大的</a:t>
            </a:r>
            <a:r>
              <a:rPr lang="en-US" altLang="zh-CN" dirty="0"/>
              <a:t>STL</a:t>
            </a:r>
            <a:r>
              <a:rPr lang="zh-CN" altLang="en-US" dirty="0"/>
              <a:t>库</a:t>
            </a:r>
            <a:r>
              <a:rPr lang="zh-CN" altLang="en-US" dirty="0" smtClean="0"/>
              <a:t>。</a:t>
            </a:r>
            <a:endParaRPr lang="en-US" altLang="zh-CN" dirty="0" smtClean="0"/>
          </a:p>
          <a:p>
            <a:pPr>
              <a:lnSpc>
                <a:spcPct val="150000"/>
              </a:lnSpc>
            </a:pPr>
            <a:r>
              <a:rPr lang="en-US" altLang="zh-CN" dirty="0"/>
              <a:t>5</a:t>
            </a:r>
            <a:r>
              <a:rPr lang="zh-CN" altLang="en-US" dirty="0" smtClean="0"/>
              <a:t>、</a:t>
            </a:r>
            <a:r>
              <a:rPr lang="zh-CN" altLang="en-US" dirty="0"/>
              <a:t>静态多态就是在系统编译期间就</a:t>
            </a:r>
            <a:r>
              <a:rPr lang="zh-CN" altLang="en-US" dirty="0" smtClean="0"/>
              <a:t>可以确定程序执行到这里将要执行哪个函数，例如：函数的重载，对象名加点操作符执行成员函数等，都是静态多态</a:t>
            </a:r>
            <a:r>
              <a:rPr lang="zh-CN" altLang="en-US" dirty="0"/>
              <a:t>，其中，重载是在形成符号表的时候，对函数名做了区分，从而确定了程序执行到这里将要</a:t>
            </a:r>
            <a:r>
              <a:rPr lang="zh-CN" altLang="en-US" dirty="0" smtClean="0"/>
              <a:t>执行</a:t>
            </a:r>
            <a:r>
              <a:rPr lang="zh-CN" altLang="en-US" dirty="0"/>
              <a:t>哪个函数，对象名加点操作符执行成员函数是通过</a:t>
            </a:r>
            <a:r>
              <a:rPr lang="en-US" altLang="zh-CN" dirty="0"/>
              <a:t>this</a:t>
            </a:r>
            <a:r>
              <a:rPr lang="zh-CN" altLang="en-US" dirty="0"/>
              <a:t>指针来调用的</a:t>
            </a:r>
            <a:r>
              <a:rPr lang="zh-CN" altLang="en-US" dirty="0" smtClean="0"/>
              <a:t>。</a:t>
            </a:r>
            <a:endParaRPr lang="en-US" altLang="zh-CN" dirty="0" smtClean="0"/>
          </a:p>
          <a:p>
            <a:endParaRPr lang="en-US" altLang="zh-CN" dirty="0" smtClean="0"/>
          </a:p>
        </p:txBody>
      </p:sp>
    </p:spTree>
    <p:extLst>
      <p:ext uri="{BB962C8B-B14F-4D97-AF65-F5344CB8AC3E}">
        <p14:creationId xmlns:p14="http://schemas.microsoft.com/office/powerpoint/2010/main" val="172948895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FF0000"/>
                </a:solidFill>
              </a:rPr>
              <a:t>基于方面的编程方法</a:t>
            </a:r>
          </a:p>
        </p:txBody>
      </p:sp>
      <p:sp>
        <p:nvSpPr>
          <p:cNvPr id="3" name="文本框 2"/>
          <p:cNvSpPr txBox="1"/>
          <p:nvPr/>
        </p:nvSpPr>
        <p:spPr>
          <a:xfrm>
            <a:off x="1321519" y="1690688"/>
            <a:ext cx="9887484" cy="3831818"/>
          </a:xfrm>
          <a:prstGeom prst="rect">
            <a:avLst/>
          </a:prstGeom>
          <a:noFill/>
        </p:spPr>
        <p:txBody>
          <a:bodyPr wrap="square" rtlCol="0">
            <a:spAutoFit/>
          </a:bodyPr>
          <a:lstStyle/>
          <a:p>
            <a:pPr>
              <a:lnSpc>
                <a:spcPct val="150000"/>
              </a:lnSpc>
            </a:pPr>
            <a:r>
              <a:rPr lang="en-US" altLang="zh-CN" dirty="0"/>
              <a:t>1.</a:t>
            </a:r>
            <a:r>
              <a:rPr lang="zh-CN" altLang="en-US" dirty="0"/>
              <a:t>面向接口编程： 手段：通过接口规约对象的属性和方法，是面向对象一部分。 目的：统一标准问题</a:t>
            </a:r>
            <a:r>
              <a:rPr lang="en-US" altLang="zh-CN" dirty="0"/>
              <a:t>,</a:t>
            </a:r>
            <a:r>
              <a:rPr lang="zh-CN" altLang="en-US" dirty="0"/>
              <a:t>让大家不至于各行其事而对代码的可读性造成影响（公用部分行为）</a:t>
            </a:r>
            <a:r>
              <a:rPr lang="zh-CN" altLang="en-US" dirty="0" smtClean="0"/>
              <a:t>。</a:t>
            </a:r>
            <a:endParaRPr lang="en-US" altLang="zh-CN" dirty="0" smtClean="0"/>
          </a:p>
          <a:p>
            <a:pPr>
              <a:lnSpc>
                <a:spcPct val="150000"/>
              </a:lnSpc>
            </a:pPr>
            <a:r>
              <a:rPr lang="en-US" altLang="zh-CN" dirty="0" smtClean="0"/>
              <a:t>2</a:t>
            </a:r>
            <a:r>
              <a:rPr lang="en-US" altLang="zh-CN" dirty="0"/>
              <a:t>.</a:t>
            </a:r>
            <a:r>
              <a:rPr lang="zh-CN" altLang="en-US" dirty="0"/>
              <a:t>面向对象编程： 手段：通过封装、继承、多态等更加有效的组织程序。 目的：解决的是复用问题（让代码可以复用，而不是重复造轮子）</a:t>
            </a:r>
            <a:r>
              <a:rPr lang="zh-CN" altLang="en-US" dirty="0" smtClean="0"/>
              <a:t>。</a:t>
            </a:r>
            <a:endParaRPr lang="en-US" altLang="zh-CN" dirty="0" smtClean="0"/>
          </a:p>
          <a:p>
            <a:pPr>
              <a:lnSpc>
                <a:spcPct val="150000"/>
              </a:lnSpc>
            </a:pPr>
            <a:r>
              <a:rPr lang="en-US" altLang="zh-CN" dirty="0" smtClean="0"/>
              <a:t>3</a:t>
            </a:r>
            <a:r>
              <a:rPr lang="en-US" altLang="zh-CN" dirty="0"/>
              <a:t>.</a:t>
            </a:r>
            <a:r>
              <a:rPr lang="zh-CN" altLang="en-US" dirty="0"/>
              <a:t>面向方面编程： 手段：分离业务的主逻辑和次逻辑的一种思想。 目的：解决的是逻辑分离问题（主逻辑和次逻辑分开，其实主要是分离业务逻辑和非业务逻辑分开）</a:t>
            </a:r>
            <a:r>
              <a:rPr lang="zh-CN" altLang="en-US" dirty="0" smtClean="0"/>
              <a:t>。</a:t>
            </a:r>
            <a:endParaRPr lang="en-US" altLang="zh-CN" dirty="0" smtClean="0"/>
          </a:p>
          <a:p>
            <a:pPr>
              <a:lnSpc>
                <a:spcPct val="150000"/>
              </a:lnSpc>
            </a:pPr>
            <a:r>
              <a:rPr lang="en-US" altLang="zh-CN" dirty="0" smtClean="0"/>
              <a:t>4</a:t>
            </a:r>
            <a:r>
              <a:rPr lang="zh-CN" altLang="en-US" dirty="0" smtClean="0"/>
              <a:t>、总结</a:t>
            </a:r>
            <a:r>
              <a:rPr lang="zh-CN" altLang="en-US" dirty="0"/>
              <a:t>： 接口</a:t>
            </a:r>
            <a:r>
              <a:rPr lang="en-US" altLang="zh-CN" dirty="0"/>
              <a:t>-&gt;</a:t>
            </a:r>
            <a:r>
              <a:rPr lang="zh-CN" altLang="en-US" dirty="0"/>
              <a:t>统一行为 </a:t>
            </a:r>
            <a:endParaRPr lang="en-US" altLang="zh-CN" dirty="0" smtClean="0"/>
          </a:p>
          <a:p>
            <a:pPr>
              <a:lnSpc>
                <a:spcPct val="150000"/>
              </a:lnSpc>
            </a:pPr>
            <a:r>
              <a:rPr lang="zh-CN" altLang="en-US" dirty="0" smtClean="0"/>
              <a:t>                  对象</a:t>
            </a:r>
            <a:r>
              <a:rPr lang="en-US" altLang="zh-CN" dirty="0"/>
              <a:t>-&gt;</a:t>
            </a:r>
            <a:r>
              <a:rPr lang="zh-CN" altLang="en-US" dirty="0"/>
              <a:t>重用代码 </a:t>
            </a:r>
            <a:endParaRPr lang="en-US" altLang="zh-CN" dirty="0" smtClean="0"/>
          </a:p>
          <a:p>
            <a:pPr>
              <a:lnSpc>
                <a:spcPct val="150000"/>
              </a:lnSpc>
            </a:pPr>
            <a:r>
              <a:rPr lang="zh-CN" altLang="en-US" dirty="0" smtClean="0"/>
              <a:t>                  方面</a:t>
            </a:r>
            <a:r>
              <a:rPr lang="en-US" altLang="zh-CN" dirty="0"/>
              <a:t>-&gt;</a:t>
            </a:r>
            <a:r>
              <a:rPr lang="zh-CN" altLang="en-US" dirty="0"/>
              <a:t>分离</a:t>
            </a:r>
            <a:r>
              <a:rPr lang="zh-CN" altLang="en-US" dirty="0" smtClean="0"/>
              <a:t>逻辑</a:t>
            </a:r>
            <a:endParaRPr lang="zh-CN" altLang="en-US" dirty="0"/>
          </a:p>
        </p:txBody>
      </p:sp>
      <p:pic>
        <p:nvPicPr>
          <p:cNvPr id="7" name="图片 6"/>
          <p:cNvPicPr>
            <a:picLocks noChangeAspect="1"/>
          </p:cNvPicPr>
          <p:nvPr/>
        </p:nvPicPr>
        <p:blipFill>
          <a:blip r:embed="rId2"/>
          <a:stretch>
            <a:fillRect/>
          </a:stretch>
        </p:blipFill>
        <p:spPr>
          <a:xfrm>
            <a:off x="7699656" y="4181810"/>
            <a:ext cx="4342857" cy="2676190"/>
          </a:xfrm>
          <a:prstGeom prst="rect">
            <a:avLst/>
          </a:prstGeom>
        </p:spPr>
      </p:pic>
    </p:spTree>
    <p:extLst>
      <p:ext uri="{BB962C8B-B14F-4D97-AF65-F5344CB8AC3E}">
        <p14:creationId xmlns:p14="http://schemas.microsoft.com/office/powerpoint/2010/main" val="2593253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0" y="0"/>
            <a:ext cx="12192000" cy="1258584"/>
          </a:xfrm>
        </p:spPr>
        <p:txBody>
          <a:bodyPr>
            <a:normAutofit/>
          </a:bodyPr>
          <a:lstStyle/>
          <a:p>
            <a:pPr algn="ctr"/>
            <a:r>
              <a:rPr lang="zh-CN" altLang="en-US" sz="4000" dirty="0">
                <a:solidFill>
                  <a:srgbClr val="FF0000"/>
                </a:solidFill>
              </a:rPr>
              <a:t>实验三 基本</a:t>
            </a:r>
            <a:r>
              <a:rPr lang="en-US" altLang="zh-CN" sz="4000" dirty="0">
                <a:solidFill>
                  <a:srgbClr val="FF0000"/>
                </a:solidFill>
              </a:rPr>
              <a:t>TCP Socket</a:t>
            </a:r>
            <a:r>
              <a:rPr lang="zh-CN" altLang="en-US" sz="4000" dirty="0">
                <a:solidFill>
                  <a:srgbClr val="FF0000"/>
                </a:solidFill>
              </a:rPr>
              <a:t>编程</a:t>
            </a:r>
            <a:endParaRPr lang="en-US" altLang="zh-CN" sz="4000" dirty="0">
              <a:solidFill>
                <a:srgbClr val="FF0000"/>
              </a:solidFill>
            </a:endParaRPr>
          </a:p>
        </p:txBody>
      </p:sp>
      <p:sp>
        <p:nvSpPr>
          <p:cNvPr id="6" name="Rectangle 3"/>
          <p:cNvSpPr txBox="1">
            <a:spLocks noChangeArrowheads="1"/>
          </p:cNvSpPr>
          <p:nvPr/>
        </p:nvSpPr>
        <p:spPr bwMode="auto">
          <a:xfrm>
            <a:off x="2019300" y="1258584"/>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endParaRPr kumimoji="1" lang="en-US" altLang="zh-CN" sz="3200" b="0" i="0" u="none" strike="noStrike" kern="120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en-US" altLang="zh-CN" sz="3200" b="0" i="0" u="none" strike="noStrike" kern="1200" cap="none" spc="0" normalizeH="0" baseline="0" noProof="0" dirty="0">
                <a:ln>
                  <a:noFill/>
                </a:ln>
                <a:solidFill>
                  <a:srgbClr val="000000"/>
                </a:solidFill>
                <a:effectLst/>
                <a:uLnTx/>
                <a:uFillTx/>
                <a:latin typeface="Arial"/>
                <a:ea typeface="宋体"/>
                <a:cs typeface="+mn-cs"/>
              </a:rPr>
              <a:t>IPv4</a:t>
            </a: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套接口地址结构的定义</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内存操作函数</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字节顺序</a:t>
            </a:r>
          </a:p>
          <a:p>
            <a:pPr marL="342900" marR="0" lvl="0" indent="-342900" algn="l" defTabSz="914400" rtl="0" eaLnBrk="1" fontAlgn="base" latinLnBrk="0" hangingPunct="1">
              <a:lnSpc>
                <a:spcPct val="100000"/>
              </a:lnSpc>
              <a:spcBef>
                <a:spcPct val="20000"/>
              </a:spcBef>
              <a:spcAft>
                <a:spcPct val="0"/>
              </a:spcAft>
              <a:buClr>
                <a:srgbClr val="0066CC"/>
              </a:buClr>
              <a:buSzTx/>
              <a:buFont typeface="Wingdings" panose="05000000000000000000" pitchFamily="2" charset="2"/>
              <a:buChar char="§"/>
              <a:tabLst/>
              <a:defRPr/>
            </a:pPr>
            <a:r>
              <a:rPr kumimoji="1" lang="zh-CN" altLang="en-US" sz="3200" b="0" i="0" u="none" strike="noStrike" kern="1200" cap="none" spc="0" normalizeH="0" baseline="0" noProof="0" dirty="0">
                <a:ln>
                  <a:noFill/>
                </a:ln>
                <a:solidFill>
                  <a:srgbClr val="000000"/>
                </a:solidFill>
                <a:effectLst/>
                <a:uLnTx/>
                <a:uFillTx/>
                <a:latin typeface="Arial"/>
                <a:ea typeface="宋体"/>
                <a:cs typeface="+mn-cs"/>
              </a:rPr>
              <a:t>地址转换函数</a:t>
            </a:r>
          </a:p>
        </p:txBody>
      </p:sp>
    </p:spTree>
    <p:extLst>
      <p:ext uri="{BB962C8B-B14F-4D97-AF65-F5344CB8AC3E}">
        <p14:creationId xmlns:p14="http://schemas.microsoft.com/office/powerpoint/2010/main" val="9468999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640</TotalTime>
  <Words>4682</Words>
  <Application>Microsoft Office PowerPoint</Application>
  <PresentationFormat>宽屏</PresentationFormat>
  <Paragraphs>783</Paragraphs>
  <Slides>86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86</vt:i4>
      </vt:variant>
    </vt:vector>
  </HeadingPairs>
  <TitlesOfParts>
    <vt:vector size="97" baseType="lpstr">
      <vt:lpstr>等线</vt:lpstr>
      <vt:lpstr>等线 Light</vt:lpstr>
      <vt:lpstr>方正剪纸简体</vt:lpstr>
      <vt:lpstr>华文新魏</vt:lpstr>
      <vt:lpstr>宋体</vt:lpstr>
      <vt:lpstr>Arial</vt:lpstr>
      <vt:lpstr>Comic Sans MS</vt:lpstr>
      <vt:lpstr>Times New Roman</vt:lpstr>
      <vt:lpstr>Wingdings</vt:lpstr>
      <vt:lpstr>Wingdings 2</vt:lpstr>
      <vt:lpstr>Office 主题​​</vt:lpstr>
      <vt:lpstr>实验三 基本TCP Socket编程</vt:lpstr>
      <vt:lpstr>范例分析（3.1）</vt:lpstr>
      <vt:lpstr>socket函数</vt:lpstr>
      <vt:lpstr>socket函数</vt:lpstr>
      <vt:lpstr>socket函数</vt:lpstr>
      <vt:lpstr>参数的组合</vt:lpstr>
      <vt:lpstr>socket函数</vt:lpstr>
      <vt:lpstr>socket函数</vt:lpstr>
      <vt:lpstr>实验三 基本TCP Socket编程</vt:lpstr>
      <vt:lpstr>IPv4套接口地址结构</vt:lpstr>
      <vt:lpstr>通用套接口地址结构</vt:lpstr>
      <vt:lpstr>通用套接口地址结构</vt:lpstr>
      <vt:lpstr>内存操作函数（ANSI C）</vt:lpstr>
      <vt:lpstr>内存操作函数</vt:lpstr>
      <vt:lpstr>对sockaddr_in中的字段赋值</vt:lpstr>
      <vt:lpstr>  对端口字段的赋值</vt:lpstr>
      <vt:lpstr>套接口地址结构</vt:lpstr>
      <vt:lpstr>字节顺序</vt:lpstr>
      <vt:lpstr>字节顺序</vt:lpstr>
      <vt:lpstr>主机顺序</vt:lpstr>
      <vt:lpstr>网络顺序</vt:lpstr>
      <vt:lpstr>字节顺序</vt:lpstr>
      <vt:lpstr>字节排序函数</vt:lpstr>
      <vt:lpstr>对sockaddr_in中的字段赋值</vt:lpstr>
      <vt:lpstr>套接口地址结构</vt:lpstr>
      <vt:lpstr>对IP地址进行赋值</vt:lpstr>
      <vt:lpstr>对IP地址进行赋值</vt:lpstr>
      <vt:lpstr>地址转换函数</vt:lpstr>
      <vt:lpstr>inet_aton函数</vt:lpstr>
      <vt:lpstr>inet_addr函数</vt:lpstr>
      <vt:lpstr>inet_ntoa函数</vt:lpstr>
      <vt:lpstr>inet_pton函数</vt:lpstr>
      <vt:lpstr>inet_pton函数</vt:lpstr>
      <vt:lpstr>inet_ntop函数</vt:lpstr>
      <vt:lpstr>inet_ntop函数</vt:lpstr>
      <vt:lpstr>地址转换函数小结</vt:lpstr>
      <vt:lpstr>地址转换函数小结</vt:lpstr>
      <vt:lpstr>实验三 基本TCP Socket编程</vt:lpstr>
      <vt:lpstr>bind函数</vt:lpstr>
      <vt:lpstr>bind函数</vt:lpstr>
      <vt:lpstr>bind函数</vt:lpstr>
      <vt:lpstr>bind函数</vt:lpstr>
      <vt:lpstr>实验三 基本TCP Socket编程</vt:lpstr>
      <vt:lpstr>listen函数</vt:lpstr>
      <vt:lpstr>listen函数</vt:lpstr>
      <vt:lpstr>T C P 的 有 限 状 态 机 </vt:lpstr>
      <vt:lpstr>listen函数</vt:lpstr>
      <vt:lpstr>T C P 的 有 限 状 态 机 </vt:lpstr>
      <vt:lpstr>listen函数</vt:lpstr>
      <vt:lpstr>TCP三路握手与监听套接口两个队列</vt:lpstr>
      <vt:lpstr>listen函数</vt:lpstr>
      <vt:lpstr>listen函数</vt:lpstr>
      <vt:lpstr>listen函数</vt:lpstr>
      <vt:lpstr>SYN洪水攻击</vt:lpstr>
      <vt:lpstr>实验三 基本TCP Socket编程</vt:lpstr>
      <vt:lpstr>accept函数</vt:lpstr>
      <vt:lpstr>accept函数</vt:lpstr>
      <vt:lpstr>accept函数</vt:lpstr>
      <vt:lpstr>accept函数</vt:lpstr>
      <vt:lpstr>程序演示</vt:lpstr>
      <vt:lpstr>getsockname和getpeername</vt:lpstr>
      <vt:lpstr>getsockname函数</vt:lpstr>
      <vt:lpstr>getpeername函数</vt:lpstr>
      <vt:lpstr>需要这两个函数的理由</vt:lpstr>
      <vt:lpstr>实验三 基本TCP Socket编程</vt:lpstr>
      <vt:lpstr>connect函数</vt:lpstr>
      <vt:lpstr>connect函数</vt:lpstr>
      <vt:lpstr>connect函数</vt:lpstr>
      <vt:lpstr>connect函数</vt:lpstr>
      <vt:lpstr>实验三 基本TCP Socket编程</vt:lpstr>
      <vt:lpstr>基本套接字函数－read</vt:lpstr>
      <vt:lpstr>基本套接字函数－write</vt:lpstr>
      <vt:lpstr>数据传输函数－send</vt:lpstr>
      <vt:lpstr>数据传输函数－recv</vt:lpstr>
      <vt:lpstr>close</vt:lpstr>
      <vt:lpstr>实验三 基本TCP Socket编程</vt:lpstr>
      <vt:lpstr>TCP套接字编程模型</vt:lpstr>
      <vt:lpstr>网络通信库的封装</vt:lpstr>
      <vt:lpstr>实验要求</vt:lpstr>
      <vt:lpstr>PowerPoint 演示文稿</vt:lpstr>
      <vt:lpstr>PowerPoint 演示文稿</vt:lpstr>
      <vt:lpstr>传统C语言的结构化的编程方法</vt:lpstr>
      <vt:lpstr>面向对象的编程方法</vt:lpstr>
      <vt:lpstr>基于接口的编程方法</vt:lpstr>
      <vt:lpstr>静态的面向对象的编程方法</vt:lpstr>
      <vt:lpstr>基于方面的编程方法</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筱翔</dc:creator>
  <cp:lastModifiedBy>Ryo ko</cp:lastModifiedBy>
  <cp:revision>50</cp:revision>
  <dcterms:created xsi:type="dcterms:W3CDTF">2018-10-19T02:17:06Z</dcterms:created>
  <dcterms:modified xsi:type="dcterms:W3CDTF">2018-11-09T07:17:13Z</dcterms:modified>
</cp:coreProperties>
</file>