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7" r:id="rId2"/>
    <p:sldId id="639" r:id="rId3"/>
    <p:sldId id="259" r:id="rId4"/>
    <p:sldId id="631" r:id="rId5"/>
    <p:sldId id="300" r:id="rId6"/>
    <p:sldId id="260" r:id="rId7"/>
    <p:sldId id="269" r:id="rId8"/>
    <p:sldId id="266" r:id="rId9"/>
    <p:sldId id="267" r:id="rId10"/>
    <p:sldId id="262" r:id="rId11"/>
    <p:sldId id="263" r:id="rId12"/>
    <p:sldId id="264" r:id="rId13"/>
    <p:sldId id="261" r:id="rId14"/>
    <p:sldId id="270" r:id="rId15"/>
    <p:sldId id="273" r:id="rId16"/>
    <p:sldId id="275" r:id="rId17"/>
    <p:sldId id="274" r:id="rId18"/>
    <p:sldId id="276" r:id="rId19"/>
    <p:sldId id="271" r:id="rId20"/>
    <p:sldId id="277" r:id="rId21"/>
    <p:sldId id="296" r:id="rId22"/>
    <p:sldId id="297" r:id="rId23"/>
    <p:sldId id="268" r:id="rId24"/>
    <p:sldId id="278" r:id="rId25"/>
    <p:sldId id="279" r:id="rId26"/>
    <p:sldId id="280" r:id="rId27"/>
    <p:sldId id="281" r:id="rId28"/>
    <p:sldId id="282" r:id="rId29"/>
    <p:sldId id="284" r:id="rId30"/>
    <p:sldId id="298" r:id="rId31"/>
    <p:sldId id="285" r:id="rId32"/>
    <p:sldId id="299" r:id="rId33"/>
    <p:sldId id="286" r:id="rId34"/>
    <p:sldId id="288" r:id="rId35"/>
    <p:sldId id="289" r:id="rId36"/>
    <p:sldId id="290" r:id="rId37"/>
    <p:sldId id="291" r:id="rId38"/>
    <p:sldId id="292" r:id="rId39"/>
    <p:sldId id="293" r:id="rId40"/>
    <p:sldId id="294" r:id="rId41"/>
    <p:sldId id="632" r:id="rId42"/>
    <p:sldId id="301" r:id="rId43"/>
    <p:sldId id="629" r:id="rId4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024" autoAdjust="0"/>
  </p:normalViewPr>
  <p:slideViewPr>
    <p:cSldViewPr snapToGrid="0">
      <p:cViewPr varScale="1">
        <p:scale>
          <a:sx n="58" d="100"/>
          <a:sy n="58" d="100"/>
        </p:scale>
        <p:origin x="119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985C55-F9E5-4CAA-9963-FF87BC090699}" type="datetimeFigureOut">
              <a:rPr lang="zh-CN" altLang="en-US" smtClean="0"/>
              <a:t>2020/2/24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192BEE-FE83-45CC-9D1D-E1E7D3775045}" type="slidenum">
              <a:rPr lang="zh-CN" altLang="en-US" smtClean="0"/>
              <a:t>‹#›</a:t>
            </a:fld>
            <a:endParaRPr lang="zh-CN" altLang="en-US"/>
          </a:p>
        </p:txBody>
      </p:sp>
    </p:spTree>
    <p:extLst>
      <p:ext uri="{BB962C8B-B14F-4D97-AF65-F5344CB8AC3E}">
        <p14:creationId xmlns:p14="http://schemas.microsoft.com/office/powerpoint/2010/main" val="1596842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baike.baidu.com/item/%E5%BC%BA%E4%BA%BA%E5%B7%A5%E6%99%BA%E8%83%BD/10403678"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29765251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ALPAC</a:t>
            </a:r>
            <a:r>
              <a:rPr lang="zh-CN" altLang="en-US" dirty="0"/>
              <a:t>：</a:t>
            </a:r>
            <a:r>
              <a:rPr lang="en-US" altLang="zh-CN" sz="1200" b="0" i="0" kern="1200" dirty="0">
                <a:solidFill>
                  <a:schemeClr val="tx1"/>
                </a:solidFill>
                <a:effectLst/>
                <a:latin typeface="+mn-lt"/>
                <a:ea typeface="+mn-ea"/>
                <a:cs typeface="+mn-cs"/>
              </a:rPr>
              <a:t>Automatic Language Processing Advisory Committee</a:t>
            </a:r>
            <a:r>
              <a:rPr lang="zh-CN" altLang="en-US" sz="1200" b="0" i="0" kern="1200" dirty="0">
                <a:solidFill>
                  <a:schemeClr val="tx1"/>
                </a:solidFill>
                <a:effectLst/>
                <a:latin typeface="+mn-lt"/>
                <a:ea typeface="+mn-ea"/>
                <a:cs typeface="+mn-cs"/>
              </a:rPr>
              <a:t>，美国国家科学院自动化语言处理咨询委员会，发布报告：机器翻译遇到了难以克服的“语言障碍”，导致许多国家的机器翻译研究陷入低潮</a:t>
            </a:r>
            <a:endParaRPr lang="zh-CN" altLang="en-US" dirty="0"/>
          </a:p>
        </p:txBody>
      </p:sp>
    </p:spTree>
    <p:extLst>
      <p:ext uri="{BB962C8B-B14F-4D97-AF65-F5344CB8AC3E}">
        <p14:creationId xmlns:p14="http://schemas.microsoft.com/office/powerpoint/2010/main" val="3655433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两个大型的机器翻译研究计划</a:t>
            </a:r>
            <a:endParaRPr lang="en-US" altLang="zh-CN" dirty="0"/>
          </a:p>
          <a:p>
            <a:r>
              <a:rPr lang="en-US" altLang="zh-CN" dirty="0" err="1"/>
              <a:t>Eurotra</a:t>
            </a:r>
            <a:r>
              <a:rPr lang="zh-CN" altLang="en-US" dirty="0"/>
              <a:t>计划：多种语言的自动互译</a:t>
            </a:r>
            <a:endParaRPr lang="en-US" altLang="zh-CN" dirty="0"/>
          </a:p>
          <a:p>
            <a:r>
              <a:rPr lang="en-US" altLang="zh-CN" dirty="0"/>
              <a:t>ODA</a:t>
            </a:r>
            <a:r>
              <a:rPr lang="zh-CN" altLang="en-US" dirty="0"/>
              <a:t>计划：相邻四国的语言互译，官方援助计划</a:t>
            </a:r>
            <a:endParaRPr lang="en-US" altLang="zh-CN" dirty="0"/>
          </a:p>
          <a:p>
            <a:r>
              <a:rPr lang="en-US" altLang="zh-CN" dirty="0"/>
              <a:t>IBM</a:t>
            </a:r>
            <a:r>
              <a:rPr lang="zh-CN" altLang="en-US" dirty="0"/>
              <a:t>统计机器翻译模型：基于噪声信道模型</a:t>
            </a:r>
          </a:p>
        </p:txBody>
      </p:sp>
    </p:spTree>
    <p:extLst>
      <p:ext uri="{BB962C8B-B14F-4D97-AF65-F5344CB8AC3E}">
        <p14:creationId xmlns:p14="http://schemas.microsoft.com/office/powerpoint/2010/main" val="1144196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1469456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836168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156977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8127271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8098236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241704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图片不是很清晰，尤其是右边分类图</a:t>
            </a:r>
          </a:p>
        </p:txBody>
      </p:sp>
    </p:spTree>
    <p:extLst>
      <p:ext uri="{BB962C8B-B14F-4D97-AF65-F5344CB8AC3E}">
        <p14:creationId xmlns:p14="http://schemas.microsoft.com/office/powerpoint/2010/main" val="41650209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835060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8135938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社区问答：</a:t>
            </a:r>
          </a:p>
        </p:txBody>
      </p:sp>
    </p:spTree>
    <p:extLst>
      <p:ext uri="{BB962C8B-B14F-4D97-AF65-F5344CB8AC3E}">
        <p14:creationId xmlns:p14="http://schemas.microsoft.com/office/powerpoint/2010/main" val="10186624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0869188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7858294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5394110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1200" b="0" i="0" u="none" strike="noStrike" kern="1200" dirty="0">
                <a:solidFill>
                  <a:schemeClr val="tx1"/>
                </a:solidFill>
                <a:effectLst/>
                <a:latin typeface="+mn-lt"/>
                <a:ea typeface="+mn-ea"/>
                <a:cs typeface="+mn-cs"/>
                <a:hlinkClick r:id="rId3"/>
              </a:rPr>
              <a:t>强人工智能</a:t>
            </a:r>
            <a:r>
              <a:rPr lang="zh-CN" altLang="en-US" sz="1200" b="0" i="0" kern="1200" dirty="0">
                <a:solidFill>
                  <a:schemeClr val="tx1"/>
                </a:solidFill>
                <a:effectLst/>
                <a:latin typeface="+mn-lt"/>
                <a:ea typeface="+mn-ea"/>
                <a:cs typeface="+mn-cs"/>
              </a:rPr>
              <a:t>观点认为有可能制造出真正能推理（</a:t>
            </a:r>
            <a:r>
              <a:rPr lang="en-US" altLang="zh-CN" sz="1200" b="0" i="0" kern="1200" dirty="0">
                <a:solidFill>
                  <a:schemeClr val="tx1"/>
                </a:solidFill>
                <a:effectLst/>
                <a:latin typeface="+mn-lt"/>
                <a:ea typeface="+mn-ea"/>
                <a:cs typeface="+mn-cs"/>
              </a:rPr>
              <a:t>Reasoning</a:t>
            </a:r>
            <a:r>
              <a:rPr lang="zh-CN" altLang="en-US" sz="1200" b="0" i="0" kern="1200" dirty="0">
                <a:solidFill>
                  <a:schemeClr val="tx1"/>
                </a:solidFill>
                <a:effectLst/>
                <a:latin typeface="+mn-lt"/>
                <a:ea typeface="+mn-ea"/>
                <a:cs typeface="+mn-cs"/>
              </a:rPr>
              <a:t>）和解决问题（</a:t>
            </a:r>
            <a:r>
              <a:rPr lang="en-US" altLang="zh-CN" sz="1200" b="0" i="0" kern="1200" dirty="0" err="1">
                <a:solidFill>
                  <a:schemeClr val="tx1"/>
                </a:solidFill>
                <a:effectLst/>
                <a:latin typeface="+mn-lt"/>
                <a:ea typeface="+mn-ea"/>
                <a:cs typeface="+mn-cs"/>
              </a:rPr>
              <a:t>Problem_solving</a:t>
            </a:r>
            <a:r>
              <a:rPr lang="zh-CN" altLang="en-US" sz="1200" b="0" i="0" kern="1200" dirty="0">
                <a:solidFill>
                  <a:schemeClr val="tx1"/>
                </a:solidFill>
                <a:effectLst/>
                <a:latin typeface="+mn-lt"/>
                <a:ea typeface="+mn-ea"/>
                <a:cs typeface="+mn-cs"/>
              </a:rPr>
              <a:t>）的智能机器，并且，这样的机器将被认为是有知觉的，有自我意识的。可以独立思考问题并制定解决问题的最优方案，有自己的价值观和世界观体系。有和生物一样的各种本能，比如生存和安全需求。在某种意义上可以看作一种新的文明。</a:t>
            </a:r>
            <a:endParaRPr lang="zh-CN" altLang="en-US" dirty="0"/>
          </a:p>
        </p:txBody>
      </p:sp>
    </p:spTree>
    <p:extLst>
      <p:ext uri="{BB962C8B-B14F-4D97-AF65-F5344CB8AC3E}">
        <p14:creationId xmlns:p14="http://schemas.microsoft.com/office/powerpoint/2010/main" val="20238046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1435638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0673074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7624027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8590341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58250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0959234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sz="1200" b="0" i="0" kern="1200" dirty="0">
                <a:solidFill>
                  <a:schemeClr val="tx1"/>
                </a:solidFill>
                <a:effectLst/>
                <a:latin typeface="+mn-lt"/>
                <a:ea typeface="+mn-ea"/>
                <a:cs typeface="+mn-cs"/>
              </a:rPr>
              <a:t>语法结构树：不同的生产规则产生不同的语法结构树，存在歧义</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NP</a:t>
            </a:r>
            <a:r>
              <a:rPr lang="zh-CN" altLang="en-US" sz="1200" b="0" i="0" kern="1200" dirty="0">
                <a:solidFill>
                  <a:schemeClr val="tx1"/>
                </a:solidFill>
                <a:effectLst/>
                <a:latin typeface="+mn-lt"/>
                <a:ea typeface="+mn-ea"/>
                <a:cs typeface="+mn-cs"/>
              </a:rPr>
              <a:t>是名词短语、</a:t>
            </a:r>
            <a:r>
              <a:rPr lang="en-US" altLang="zh-CN" sz="1200" b="0" i="0" kern="1200" dirty="0">
                <a:solidFill>
                  <a:schemeClr val="tx1"/>
                </a:solidFill>
                <a:effectLst/>
                <a:latin typeface="+mn-lt"/>
                <a:ea typeface="+mn-ea"/>
                <a:cs typeface="+mn-cs"/>
              </a:rPr>
              <a:t>VP</a:t>
            </a:r>
            <a:r>
              <a:rPr lang="zh-CN" altLang="en-US" sz="1200" b="0" i="0" kern="1200" dirty="0">
                <a:solidFill>
                  <a:schemeClr val="tx1"/>
                </a:solidFill>
                <a:effectLst/>
                <a:latin typeface="+mn-lt"/>
                <a:ea typeface="+mn-ea"/>
                <a:cs typeface="+mn-cs"/>
              </a:rPr>
              <a:t>是动词短语、</a:t>
            </a:r>
            <a:r>
              <a:rPr lang="en-US" altLang="zh-CN" sz="1200" b="0" i="0" kern="1200" dirty="0">
                <a:solidFill>
                  <a:schemeClr val="tx1"/>
                </a:solidFill>
                <a:effectLst/>
                <a:latin typeface="+mn-lt"/>
                <a:ea typeface="+mn-ea"/>
                <a:cs typeface="+mn-cs"/>
              </a:rPr>
              <a:t>PP</a:t>
            </a:r>
            <a:r>
              <a:rPr lang="zh-CN" altLang="en-US" sz="1200" b="0" i="0" kern="1200" dirty="0">
                <a:solidFill>
                  <a:schemeClr val="tx1"/>
                </a:solidFill>
                <a:effectLst/>
                <a:latin typeface="+mn-lt"/>
                <a:ea typeface="+mn-ea"/>
                <a:cs typeface="+mn-cs"/>
              </a:rPr>
              <a:t>是介词短语， </a:t>
            </a:r>
            <a:r>
              <a:rPr lang="en-US" altLang="zh-CN" sz="1200" b="0" i="0" kern="1200" dirty="0">
                <a:solidFill>
                  <a:schemeClr val="tx1"/>
                </a:solidFill>
                <a:effectLst/>
                <a:latin typeface="+mn-lt"/>
                <a:ea typeface="+mn-ea"/>
                <a:cs typeface="+mn-cs"/>
              </a:rPr>
              <a:t>P</a:t>
            </a:r>
            <a:r>
              <a:rPr lang="zh-CN" altLang="en-US" sz="1200" b="0" i="0" kern="1200" dirty="0">
                <a:solidFill>
                  <a:schemeClr val="tx1"/>
                </a:solidFill>
                <a:effectLst/>
                <a:latin typeface="+mn-lt"/>
                <a:ea typeface="+mn-ea"/>
                <a:cs typeface="+mn-cs"/>
              </a:rPr>
              <a:t>代表</a:t>
            </a:r>
            <a:r>
              <a:rPr lang="en-US" altLang="zh-CN" sz="1200" b="0" i="0" kern="1200" dirty="0">
                <a:solidFill>
                  <a:schemeClr val="tx1"/>
                </a:solidFill>
                <a:effectLst/>
                <a:latin typeface="+mn-lt"/>
                <a:ea typeface="+mn-ea"/>
                <a:cs typeface="+mn-cs"/>
              </a:rPr>
              <a:t>Phrase</a:t>
            </a:r>
            <a:r>
              <a:rPr lang="zh-CN" altLang="en-US" sz="1200" b="0" i="0" kern="1200" dirty="0">
                <a:solidFill>
                  <a:schemeClr val="tx1"/>
                </a:solidFill>
                <a:effectLst/>
                <a:latin typeface="+mn-lt"/>
                <a:ea typeface="+mn-ea"/>
                <a:cs typeface="+mn-cs"/>
              </a:rPr>
              <a:t>（短语）</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DET</a:t>
            </a:r>
            <a:r>
              <a:rPr lang="zh-CN" altLang="en-US" sz="1200" b="0" i="0" kern="1200" dirty="0">
                <a:solidFill>
                  <a:schemeClr val="tx1"/>
                </a:solidFill>
                <a:effectLst/>
                <a:latin typeface="+mn-lt"/>
                <a:ea typeface="+mn-ea"/>
                <a:cs typeface="+mn-cs"/>
              </a:rPr>
              <a:t>：定词，</a:t>
            </a:r>
            <a:r>
              <a:rPr lang="en-US" altLang="zh-CN" sz="1200" b="0" i="0" kern="1200" dirty="0">
                <a:solidFill>
                  <a:schemeClr val="tx1"/>
                </a:solidFill>
                <a:effectLst/>
                <a:latin typeface="+mn-lt"/>
                <a:ea typeface="+mn-ea"/>
                <a:cs typeface="+mn-cs"/>
              </a:rPr>
              <a:t>N</a:t>
            </a:r>
            <a:r>
              <a:rPr lang="zh-CN" altLang="en-US" sz="1200" b="0" i="0" kern="1200" dirty="0">
                <a:solidFill>
                  <a:schemeClr val="tx1"/>
                </a:solidFill>
                <a:effectLst/>
                <a:latin typeface="+mn-lt"/>
                <a:ea typeface="+mn-ea"/>
                <a:cs typeface="+mn-cs"/>
              </a:rPr>
              <a:t>：名词，</a:t>
            </a:r>
            <a:r>
              <a:rPr lang="en-US" altLang="zh-CN" sz="1200" b="0" i="0" kern="1200" dirty="0">
                <a:solidFill>
                  <a:schemeClr val="tx1"/>
                </a:solidFill>
                <a:effectLst/>
                <a:latin typeface="+mn-lt"/>
                <a:ea typeface="+mn-ea"/>
                <a:cs typeface="+mn-cs"/>
              </a:rPr>
              <a:t>V</a:t>
            </a:r>
            <a:r>
              <a:rPr lang="zh-CN" altLang="en-US" sz="1200" b="0" i="0" kern="1200" dirty="0">
                <a:solidFill>
                  <a:schemeClr val="tx1"/>
                </a:solidFill>
                <a:effectLst/>
                <a:latin typeface="+mn-lt"/>
                <a:ea typeface="+mn-ea"/>
                <a:cs typeface="+mn-cs"/>
              </a:rPr>
              <a:t>：动词，</a:t>
            </a:r>
            <a:r>
              <a:rPr lang="en-US" altLang="zh-CN" sz="1200" b="0" i="0" kern="1200" dirty="0">
                <a:solidFill>
                  <a:schemeClr val="tx1"/>
                </a:solidFill>
                <a:effectLst/>
                <a:latin typeface="+mn-lt"/>
                <a:ea typeface="+mn-ea"/>
                <a:cs typeface="+mn-cs"/>
              </a:rPr>
              <a:t>P</a:t>
            </a:r>
            <a:r>
              <a:rPr lang="zh-CN" altLang="en-US" sz="1200" b="0" i="0" kern="1200" dirty="0">
                <a:solidFill>
                  <a:schemeClr val="tx1"/>
                </a:solidFill>
                <a:effectLst/>
                <a:latin typeface="+mn-lt"/>
                <a:ea typeface="+mn-ea"/>
                <a:cs typeface="+mn-cs"/>
              </a:rPr>
              <a:t>：介词</a:t>
            </a:r>
            <a:endParaRPr lang="zh-CN" altLang="en-US" dirty="0"/>
          </a:p>
        </p:txBody>
      </p:sp>
    </p:spTree>
    <p:extLst>
      <p:ext uri="{BB962C8B-B14F-4D97-AF65-F5344CB8AC3E}">
        <p14:creationId xmlns:p14="http://schemas.microsoft.com/office/powerpoint/2010/main" val="1914104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416508403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2454743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1207883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51322202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662178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Prefix</a:t>
            </a:r>
            <a:r>
              <a:rPr lang="zh-CN" altLang="en-US" dirty="0"/>
              <a:t>：前缀，</a:t>
            </a:r>
            <a:r>
              <a:rPr lang="en-US" altLang="zh-CN" dirty="0"/>
              <a:t>Stem</a:t>
            </a:r>
            <a:r>
              <a:rPr lang="zh-CN" altLang="en-US" dirty="0"/>
              <a:t>：主干，</a:t>
            </a:r>
            <a:r>
              <a:rPr lang="en-US" altLang="zh-CN" dirty="0"/>
              <a:t>suffix</a:t>
            </a:r>
            <a:r>
              <a:rPr lang="zh-CN" altLang="en-US" dirty="0"/>
              <a:t>：后缀</a:t>
            </a:r>
          </a:p>
        </p:txBody>
      </p:sp>
    </p:spTree>
    <p:extLst>
      <p:ext uri="{BB962C8B-B14F-4D97-AF65-F5344CB8AC3E}">
        <p14:creationId xmlns:p14="http://schemas.microsoft.com/office/powerpoint/2010/main" val="366391236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0" i="0" kern="1200" dirty="0">
                <a:solidFill>
                  <a:schemeClr val="tx1"/>
                </a:solidFill>
                <a:effectLst/>
                <a:latin typeface="+mn-lt"/>
                <a:ea typeface="+mn-ea"/>
                <a:cs typeface="+mn-cs"/>
              </a:rPr>
              <a:t>语法结构树图需要修正，投影看不清</a:t>
            </a:r>
            <a:endParaRPr lang="en-US" altLang="zh-CN" sz="1200" b="0" i="0" kern="1200" dirty="0">
              <a:solidFill>
                <a:schemeClr val="tx1"/>
              </a:solidFill>
              <a:effectLst/>
              <a:latin typeface="+mn-lt"/>
              <a:ea typeface="+mn-ea"/>
              <a:cs typeface="+mn-cs"/>
            </a:endParaRPr>
          </a:p>
          <a:p>
            <a:endParaRPr lang="zh-CN" altLang="en-US" dirty="0"/>
          </a:p>
        </p:txBody>
      </p:sp>
    </p:spTree>
    <p:extLst>
      <p:ext uri="{BB962C8B-B14F-4D97-AF65-F5344CB8AC3E}">
        <p14:creationId xmlns:p14="http://schemas.microsoft.com/office/powerpoint/2010/main" val="25439669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5597996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Bi-LSTM</a:t>
            </a:r>
            <a:r>
              <a:rPr lang="zh-CN" altLang="en-US" dirty="0"/>
              <a:t>和</a:t>
            </a:r>
            <a:r>
              <a:rPr lang="en-US" altLang="zh-CN" dirty="0"/>
              <a:t>GRU</a:t>
            </a:r>
            <a:r>
              <a:rPr lang="zh-CN" altLang="en-US" dirty="0"/>
              <a:t>模型，结合</a:t>
            </a:r>
            <a:r>
              <a:rPr lang="en-US" altLang="zh-CN" dirty="0"/>
              <a:t>Attention</a:t>
            </a:r>
            <a:r>
              <a:rPr lang="zh-CN" altLang="en-US" dirty="0"/>
              <a:t>机制</a:t>
            </a:r>
            <a:endParaRPr lang="en-US" altLang="zh-CN" dirty="0"/>
          </a:p>
        </p:txBody>
      </p:sp>
    </p:spTree>
    <p:extLst>
      <p:ext uri="{BB962C8B-B14F-4D97-AF65-F5344CB8AC3E}">
        <p14:creationId xmlns:p14="http://schemas.microsoft.com/office/powerpoint/2010/main" val="2096415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79854179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a:p>
            <a:r>
              <a:rPr lang="en-US" altLang="zh-CN" dirty="0" err="1"/>
              <a:t>Sutskever</a:t>
            </a:r>
            <a:r>
              <a:rPr lang="en-US" altLang="zh-CN" dirty="0"/>
              <a:t>, et al., 2014, </a:t>
            </a:r>
            <a:r>
              <a:rPr lang="zh-CN" altLang="en-US" dirty="0"/>
              <a:t>序列到序列的模型</a:t>
            </a:r>
          </a:p>
        </p:txBody>
      </p:sp>
    </p:spTree>
    <p:extLst>
      <p:ext uri="{BB962C8B-B14F-4D97-AF65-F5344CB8AC3E}">
        <p14:creationId xmlns:p14="http://schemas.microsoft.com/office/powerpoint/2010/main" val="24884205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7182202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4889784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43081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909901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5552567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b="1" dirty="0">
                <a:solidFill>
                  <a:srgbClr val="FFFF00"/>
                </a:solidFill>
              </a:rPr>
              <a:t>投影不清晰需要修改</a:t>
            </a:r>
            <a:endParaRPr lang="en-US" altLang="zh-CN" b="1" dirty="0">
              <a:solidFill>
                <a:srgbClr val="FFFF00"/>
              </a:solidFill>
            </a:endParaRPr>
          </a:p>
          <a:p>
            <a:endParaRPr lang="en-US" altLang="zh-CN" dirty="0"/>
          </a:p>
          <a:p>
            <a:r>
              <a:rPr lang="en-US" altLang="zh-CN" dirty="0"/>
              <a:t>Tokenization:</a:t>
            </a:r>
            <a:r>
              <a:rPr lang="zh-CN" altLang="en-US" dirty="0"/>
              <a:t>词法分析，包括构词法和文本自动分词</a:t>
            </a:r>
            <a:endParaRPr lang="en-US" altLang="zh-CN" dirty="0"/>
          </a:p>
          <a:p>
            <a:r>
              <a:rPr lang="zh-CN" altLang="en-US" dirty="0"/>
              <a:t>形态学分析：词类系统和词性标注（乔姆斯斯基语言学）</a:t>
            </a:r>
            <a:endParaRPr lang="en-US" altLang="zh-CN" dirty="0"/>
          </a:p>
          <a:p>
            <a:r>
              <a:rPr lang="zh-CN" altLang="en-US" dirty="0"/>
              <a:t>语法分析：句法规则和结构分析（句法分析）</a:t>
            </a:r>
            <a:endParaRPr lang="en-US" altLang="zh-CN" dirty="0"/>
          </a:p>
          <a:p>
            <a:r>
              <a:rPr lang="zh-CN" altLang="en-US" dirty="0"/>
              <a:t>语义分析：语义聚合分析和组合分析，词义消歧等。</a:t>
            </a:r>
            <a:endParaRPr lang="en-US" altLang="zh-CN" dirty="0"/>
          </a:p>
          <a:p>
            <a:r>
              <a:rPr lang="zh-CN" altLang="en-US" dirty="0"/>
              <a:t>语篇分析：段落，章节等结构分析（篇章分析，篇章的斜接性和连贯性）</a:t>
            </a:r>
            <a:endParaRPr lang="en-US" altLang="zh-CN" dirty="0"/>
          </a:p>
        </p:txBody>
      </p:sp>
    </p:spTree>
    <p:extLst>
      <p:ext uri="{BB962C8B-B14F-4D97-AF65-F5344CB8AC3E}">
        <p14:creationId xmlns:p14="http://schemas.microsoft.com/office/powerpoint/2010/main" val="96121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347583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7076321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pic>
        <p:nvPicPr>
          <p:cNvPr id="11" name="图片 10"/>
          <p:cNvPicPr>
            <a:picLocks noChangeAspect="1"/>
          </p:cNvPicPr>
          <p:nvPr userDrawn="1"/>
        </p:nvPicPr>
        <p:blipFill>
          <a:blip r:embed="rId2"/>
          <a:stretch>
            <a:fillRect/>
          </a:stretch>
        </p:blipFill>
        <p:spPr>
          <a:xfrm>
            <a:off x="125095" y="155575"/>
            <a:ext cx="2473325" cy="681355"/>
          </a:xfrm>
          <a:prstGeom prst="rect">
            <a:avLst/>
          </a:prstGeom>
        </p:spPr>
      </p:pic>
    </p:spTree>
    <p:extLst>
      <p:ext uri="{BB962C8B-B14F-4D97-AF65-F5344CB8AC3E}">
        <p14:creationId xmlns:p14="http://schemas.microsoft.com/office/powerpoint/2010/main" val="76532606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28473138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75671098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64571597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2020/2/24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17307663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45069931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2020/2/24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96422945"/>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2020/2/24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07053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2020/2/24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3676773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5837616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2020/2/24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85200778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2020/2/24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6673814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仿宋" panose="02010609060101010101" charset="-122"/>
          <a:ea typeface="仿宋" panose="02010609060101010101"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仿宋" panose="02010609060101010101" charset="-122"/>
          <a:ea typeface="仿宋" panose="02010609060101010101"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仿宋" panose="02010609060101010101" charset="-122"/>
          <a:ea typeface="仿宋" panose="02010609060101010101"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仿宋" panose="02010609060101010101" charset="-122"/>
          <a:ea typeface="仿宋" panose="02010609060101010101"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仿宋" panose="02010609060101010101" charset="-122"/>
          <a:ea typeface="仿宋" panose="02010609060101010101"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仿宋" panose="02010609060101010101" charset="-122"/>
          <a:ea typeface="仿宋" panose="0201060906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30.png"/><Relationship Id="rId4" Type="http://schemas.openxmlformats.org/officeDocument/2006/relationships/image" Target="../media/image29.jpeg"/></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33.jpeg"/><Relationship Id="rId5" Type="http://schemas.openxmlformats.org/officeDocument/2006/relationships/image" Target="../media/image27.png"/><Relationship Id="rId4" Type="http://schemas.openxmlformats.org/officeDocument/2006/relationships/image" Target="../media/image32.jpeg"/></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1899139"/>
            <a:ext cx="12192000" cy="1055433"/>
          </a:xfrm>
          <a:solidFill>
            <a:srgbClr val="1F4E78"/>
          </a:solidFill>
        </p:spPr>
        <p:txBody>
          <a:bodyPr>
            <a:normAutofit/>
          </a:bodyPr>
          <a:lstStyle/>
          <a:p>
            <a:r>
              <a:rPr lang="zh-CN" altLang="en-US">
                <a:solidFill>
                  <a:schemeClr val="bg1"/>
                </a:solidFill>
                <a:latin typeface="微软雅黑" panose="020B0503020204020204" charset="-122"/>
                <a:ea typeface="微软雅黑" panose="020B0503020204020204" charset="-122"/>
              </a:rPr>
              <a:t>自然语言处理</a:t>
            </a:r>
            <a:endParaRPr lang="zh-CN" altLang="en-US" dirty="0">
              <a:solidFill>
                <a:schemeClr val="bg1"/>
              </a:solidFill>
              <a:latin typeface="微软雅黑" panose="020B0503020204020204" charset="-122"/>
              <a:ea typeface="微软雅黑" panose="020B0503020204020204" charset="-122"/>
            </a:endParaRPr>
          </a:p>
        </p:txBody>
      </p:sp>
      <p:sp>
        <p:nvSpPr>
          <p:cNvPr id="3" name="矩形 2">
            <a:extLst>
              <a:ext uri="{FF2B5EF4-FFF2-40B4-BE49-F238E27FC236}">
                <a16:creationId xmlns:a16="http://schemas.microsoft.com/office/drawing/2014/main" id="{5D8FD2F6-66A5-4F1A-AA9C-30E2EBEB6B99}"/>
              </a:ext>
            </a:extLst>
          </p:cNvPr>
          <p:cNvSpPr/>
          <p:nvPr/>
        </p:nvSpPr>
        <p:spPr>
          <a:xfrm>
            <a:off x="6858674" y="56272"/>
            <a:ext cx="5314275" cy="707886"/>
          </a:xfrm>
          <a:prstGeom prst="rect">
            <a:avLst/>
          </a:prstGeom>
        </p:spPr>
        <p:txBody>
          <a:bodyPr wrap="none">
            <a:spAutoFit/>
          </a:bodyPr>
          <a:lstStyle/>
          <a:p>
            <a:r>
              <a:rPr lang="zh-CN" altLang="en-US" sz="4000" dirty="0">
                <a:latin typeface="华文行楷" panose="02010800040101010101" pitchFamily="2" charset="-122"/>
                <a:ea typeface="华文行楷" panose="02010800040101010101" pitchFamily="2" charset="-122"/>
                <a:cs typeface="+mj-cs"/>
              </a:rPr>
              <a:t>人工智能应用技术专题</a:t>
            </a:r>
            <a:endParaRPr lang="zh-CN" altLang="en-US" sz="4000" dirty="0">
              <a:latin typeface="华文行楷" panose="02010800040101010101" pitchFamily="2" charset="-122"/>
              <a:ea typeface="华文行楷" panose="02010800040101010101" pitchFamily="2" charset="-122"/>
            </a:endParaRPr>
          </a:p>
        </p:txBody>
      </p:sp>
      <p:sp>
        <p:nvSpPr>
          <p:cNvPr id="7" name="TextBox 6"/>
          <p:cNvSpPr txBox="1"/>
          <p:nvPr/>
        </p:nvSpPr>
        <p:spPr>
          <a:xfrm>
            <a:off x="3950677" y="4089553"/>
            <a:ext cx="4290646" cy="1957524"/>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蔡世民</a:t>
            </a:r>
            <a:endParaRPr kumimoji="0" lang="en-US" altLang="zh-CN"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计算机科学与工程学院</a:t>
            </a:r>
            <a:endParaRPr kumimoji="0" lang="en-US" altLang="zh-CN"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大数据研究中心</a:t>
            </a:r>
            <a:endParaRPr kumimoji="0" lang="en-US" altLang="zh-CN"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95581901"/>
      </p:ext>
    </p:extLst>
  </p:cSld>
  <p:clrMapOvr>
    <a:masterClrMapping/>
  </p:clrMapOvr>
  <p:transition advTm="4188"/>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9050"/>
            <a:ext cx="12192000" cy="207963"/>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3" name="Text Box 4"/>
          <p:cNvSpPr txBox="1">
            <a:spLocks noChangeArrowheads="1"/>
          </p:cNvSpPr>
          <p:nvPr/>
        </p:nvSpPr>
        <p:spPr bwMode="auto">
          <a:xfrm>
            <a:off x="1253187" y="427494"/>
            <a:ext cx="986924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000" dirty="0">
                <a:solidFill>
                  <a:srgbClr val="003399"/>
                </a:solidFill>
                <a:latin typeface="黑体" panose="02010609060101010101" pitchFamily="49" charset="-122"/>
                <a:ea typeface="黑体" panose="02010609060101010101" pitchFamily="49" charset="-122"/>
              </a:rPr>
              <a:t>第一部分：自然语言处理的总体介绍</a:t>
            </a:r>
          </a:p>
        </p:txBody>
      </p:sp>
      <p:sp>
        <p:nvSpPr>
          <p:cNvPr id="4" name="Rectangle 6"/>
          <p:cNvSpPr>
            <a:spLocks noChangeArrowheads="1"/>
          </p:cNvSpPr>
          <p:nvPr/>
        </p:nvSpPr>
        <p:spPr bwMode="auto">
          <a:xfrm>
            <a:off x="0" y="6645275"/>
            <a:ext cx="12192000" cy="2159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19" name="灯片编号占位符 3"/>
          <p:cNvSpPr>
            <a:spLocks noGrp="1"/>
          </p:cNvSpPr>
          <p:nvPr>
            <p:ph type="sldNum" sz="quarter" idx="12"/>
          </p:nvPr>
        </p:nvSpPr>
        <p:spPr>
          <a:xfrm>
            <a:off x="8077200" y="6356350"/>
            <a:ext cx="3276600" cy="365125"/>
          </a:xfrm>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600DCED-AAE6-4FF2-B18A-CDB50B86C09D}" type="slidenum">
              <a:rPr lang="zh-CN" altLang="en-US" sz="1400">
                <a:solidFill>
                  <a:srgbClr val="898989"/>
                </a:solidFill>
              </a:rPr>
              <a:pPr/>
              <a:t>10</a:t>
            </a:fld>
            <a:endParaRPr lang="zh-CN" altLang="en-US" sz="1400">
              <a:solidFill>
                <a:srgbClr val="898989"/>
              </a:solidFill>
            </a:endParaRPr>
          </a:p>
        </p:txBody>
      </p:sp>
      <p:cxnSp>
        <p:nvCxnSpPr>
          <p:cNvPr id="23" name="Straight Connector 4"/>
          <p:cNvCxnSpPr/>
          <p:nvPr/>
        </p:nvCxnSpPr>
        <p:spPr>
          <a:xfrm flipV="1">
            <a:off x="19685" y="1135380"/>
            <a:ext cx="12152630" cy="76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8C02189C-7EA2-4C0E-8CC6-01C62B891192}"/>
              </a:ext>
            </a:extLst>
          </p:cNvPr>
          <p:cNvSpPr txBox="1"/>
          <p:nvPr/>
        </p:nvSpPr>
        <p:spPr>
          <a:xfrm>
            <a:off x="0" y="1260970"/>
            <a:ext cx="12152630" cy="746743"/>
          </a:xfrm>
          <a:prstGeom prst="rect">
            <a:avLst/>
          </a:prstGeom>
          <a:noFill/>
        </p:spPr>
        <p:txBody>
          <a:bodyPr wrap="square" rtlCol="0">
            <a:spAutoFit/>
          </a:bodyPr>
          <a:lstStyle/>
          <a:p>
            <a:pPr>
              <a:lnSpc>
                <a:spcPct val="150000"/>
              </a:lnSpc>
            </a:pPr>
            <a:r>
              <a:rPr lang="zh-CN" altLang="en-US" sz="3200" b="1" dirty="0"/>
              <a:t>自然语言处理的发展简史</a:t>
            </a:r>
            <a:endParaRPr lang="en-US" altLang="zh-CN" sz="3200" b="1" dirty="0"/>
          </a:p>
        </p:txBody>
      </p:sp>
      <p:grpSp>
        <p:nvGrpSpPr>
          <p:cNvPr id="5" name="组合 4">
            <a:extLst>
              <a:ext uri="{FF2B5EF4-FFF2-40B4-BE49-F238E27FC236}">
                <a16:creationId xmlns:a16="http://schemas.microsoft.com/office/drawing/2014/main" id="{E7C1DB9D-C882-482E-8C01-50618493D5CE}"/>
              </a:ext>
            </a:extLst>
          </p:cNvPr>
          <p:cNvGrpSpPr/>
          <p:nvPr/>
        </p:nvGrpSpPr>
        <p:grpSpPr>
          <a:xfrm>
            <a:off x="19684" y="2007713"/>
            <a:ext cx="12191999" cy="2298304"/>
            <a:chOff x="19684" y="2007713"/>
            <a:chExt cx="12191999" cy="2298304"/>
          </a:xfrm>
        </p:grpSpPr>
        <p:sp>
          <p:nvSpPr>
            <p:cNvPr id="9" name="文本框 8">
              <a:extLst>
                <a:ext uri="{FF2B5EF4-FFF2-40B4-BE49-F238E27FC236}">
                  <a16:creationId xmlns:a16="http://schemas.microsoft.com/office/drawing/2014/main" id="{7A78474D-9AE0-4E7A-8530-84F14843BC7C}"/>
                </a:ext>
              </a:extLst>
            </p:cNvPr>
            <p:cNvSpPr txBox="1"/>
            <p:nvPr/>
          </p:nvSpPr>
          <p:spPr>
            <a:xfrm>
              <a:off x="19684" y="2007713"/>
              <a:ext cx="12172315" cy="671851"/>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en-US" altLang="zh-CN" sz="2800" dirty="0"/>
                <a:t>1940</a:t>
              </a:r>
              <a:r>
                <a:rPr lang="zh-CN" altLang="en-US" sz="2800" dirty="0"/>
                <a:t>年代末</a:t>
              </a:r>
              <a:r>
                <a:rPr lang="en-US" altLang="zh-CN" sz="2800" dirty="0"/>
                <a:t>-1960</a:t>
              </a:r>
              <a:r>
                <a:rPr lang="zh-CN" altLang="en-US" sz="2800" dirty="0"/>
                <a:t>年代末</a:t>
              </a:r>
              <a:endParaRPr lang="en-US" altLang="zh-CN" sz="2800" dirty="0"/>
            </a:p>
          </p:txBody>
        </p:sp>
        <p:sp>
          <p:nvSpPr>
            <p:cNvPr id="10" name="文本框 9">
              <a:extLst>
                <a:ext uri="{FF2B5EF4-FFF2-40B4-BE49-F238E27FC236}">
                  <a16:creationId xmlns:a16="http://schemas.microsoft.com/office/drawing/2014/main" id="{FD852CD4-AD50-45DC-912B-D68FC791E6FD}"/>
                </a:ext>
              </a:extLst>
            </p:cNvPr>
            <p:cNvSpPr txBox="1"/>
            <p:nvPr/>
          </p:nvSpPr>
          <p:spPr>
            <a:xfrm>
              <a:off x="495640" y="2708758"/>
              <a:ext cx="11716043" cy="589072"/>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乔姆斯基理论</a:t>
              </a:r>
              <a:endParaRPr lang="en-US" altLang="zh-CN" sz="2400" dirty="0"/>
            </a:p>
          </p:txBody>
        </p:sp>
        <p:sp>
          <p:nvSpPr>
            <p:cNvPr id="11" name="文本框 10">
              <a:extLst>
                <a:ext uri="{FF2B5EF4-FFF2-40B4-BE49-F238E27FC236}">
                  <a16:creationId xmlns:a16="http://schemas.microsoft.com/office/drawing/2014/main" id="{B64620B5-0EDB-4544-84AC-F135F1868C17}"/>
                </a:ext>
              </a:extLst>
            </p:cNvPr>
            <p:cNvSpPr txBox="1"/>
            <p:nvPr/>
          </p:nvSpPr>
          <p:spPr>
            <a:xfrm>
              <a:off x="493292" y="3212852"/>
              <a:ext cx="11716043" cy="589072"/>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规则方法为主</a:t>
              </a:r>
              <a:endParaRPr lang="en-US" altLang="zh-CN" sz="2400" dirty="0"/>
            </a:p>
          </p:txBody>
        </p:sp>
        <p:sp>
          <p:nvSpPr>
            <p:cNvPr id="12" name="文本框 11">
              <a:extLst>
                <a:ext uri="{FF2B5EF4-FFF2-40B4-BE49-F238E27FC236}">
                  <a16:creationId xmlns:a16="http://schemas.microsoft.com/office/drawing/2014/main" id="{AC91C619-88D2-4C70-A50C-9201EEDD941F}"/>
                </a:ext>
              </a:extLst>
            </p:cNvPr>
            <p:cNvSpPr txBox="1"/>
            <p:nvPr/>
          </p:nvSpPr>
          <p:spPr>
            <a:xfrm>
              <a:off x="490944" y="3716945"/>
              <a:ext cx="11716043" cy="589072"/>
            </a:xfrm>
            <a:prstGeom prst="rect">
              <a:avLst/>
            </a:prstGeom>
            <a:noFill/>
          </p:spPr>
          <p:txBody>
            <a:bodyPr wrap="square" rtlCol="0">
              <a:spAutoFit/>
            </a:bodyPr>
            <a:lstStyle/>
            <a:p>
              <a:pPr>
                <a:lnSpc>
                  <a:spcPct val="150000"/>
                </a:lnSpc>
              </a:pPr>
              <a:endParaRPr lang="en-US" altLang="zh-CN" sz="2400" dirty="0"/>
            </a:p>
          </p:txBody>
        </p:sp>
      </p:grpSp>
      <p:grpSp>
        <p:nvGrpSpPr>
          <p:cNvPr id="7" name="组合 6">
            <a:extLst>
              <a:ext uri="{FF2B5EF4-FFF2-40B4-BE49-F238E27FC236}">
                <a16:creationId xmlns:a16="http://schemas.microsoft.com/office/drawing/2014/main" id="{64AB2BAC-2692-4EDB-B834-E1E65FFFEA42}"/>
              </a:ext>
            </a:extLst>
          </p:cNvPr>
          <p:cNvGrpSpPr/>
          <p:nvPr/>
        </p:nvGrpSpPr>
        <p:grpSpPr>
          <a:xfrm>
            <a:off x="3268" y="4242127"/>
            <a:ext cx="12206067" cy="1163508"/>
            <a:chOff x="3268" y="4242127"/>
            <a:chExt cx="12206067" cy="1163508"/>
          </a:xfrm>
        </p:grpSpPr>
        <p:sp>
          <p:nvSpPr>
            <p:cNvPr id="13" name="文本框 12">
              <a:extLst>
                <a:ext uri="{FF2B5EF4-FFF2-40B4-BE49-F238E27FC236}">
                  <a16:creationId xmlns:a16="http://schemas.microsoft.com/office/drawing/2014/main" id="{C73DF884-45B4-4FF9-ABE3-8E21BFE09231}"/>
                </a:ext>
              </a:extLst>
            </p:cNvPr>
            <p:cNvSpPr txBox="1"/>
            <p:nvPr/>
          </p:nvSpPr>
          <p:spPr>
            <a:xfrm>
              <a:off x="3268" y="4242127"/>
              <a:ext cx="12172315" cy="671851"/>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en-US" altLang="zh-CN" sz="2800" dirty="0"/>
                <a:t>1966</a:t>
              </a:r>
              <a:r>
                <a:rPr lang="zh-CN" altLang="en-US" sz="2800" dirty="0"/>
                <a:t>年：发展停顿</a:t>
              </a:r>
              <a:endParaRPr lang="en-US" altLang="zh-CN" sz="2800" dirty="0"/>
            </a:p>
          </p:txBody>
        </p:sp>
        <p:sp>
          <p:nvSpPr>
            <p:cNvPr id="14" name="文本框 13">
              <a:extLst>
                <a:ext uri="{FF2B5EF4-FFF2-40B4-BE49-F238E27FC236}">
                  <a16:creationId xmlns:a16="http://schemas.microsoft.com/office/drawing/2014/main" id="{7F20CCB1-9C72-45AF-B2B4-A72F91AB9299}"/>
                </a:ext>
              </a:extLst>
            </p:cNvPr>
            <p:cNvSpPr txBox="1"/>
            <p:nvPr/>
          </p:nvSpPr>
          <p:spPr>
            <a:xfrm>
              <a:off x="493292" y="4816563"/>
              <a:ext cx="11716043" cy="589072"/>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en-US" altLang="zh-CN" sz="2400" dirty="0"/>
                <a:t>ALPAC</a:t>
              </a:r>
              <a:r>
                <a:rPr lang="zh-CN" altLang="en-US" sz="2400" dirty="0"/>
                <a:t>语义障碍</a:t>
              </a:r>
              <a:endParaRPr lang="en-US" altLang="zh-CN" sz="2400" dirty="0"/>
            </a:p>
          </p:txBody>
        </p:sp>
      </p:grpSp>
    </p:spTree>
    <p:extLst>
      <p:ext uri="{BB962C8B-B14F-4D97-AF65-F5344CB8AC3E}">
        <p14:creationId xmlns:p14="http://schemas.microsoft.com/office/powerpoint/2010/main" val="110687"/>
      </p:ext>
    </p:extLst>
  </p:cSld>
  <p:clrMapOvr>
    <a:masterClrMapping/>
  </p:clrMapOvr>
  <p:transition advTm="34024"/>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9050"/>
            <a:ext cx="12192000" cy="207963"/>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3" name="Text Box 4"/>
          <p:cNvSpPr txBox="1">
            <a:spLocks noChangeArrowheads="1"/>
          </p:cNvSpPr>
          <p:nvPr/>
        </p:nvSpPr>
        <p:spPr bwMode="auto">
          <a:xfrm>
            <a:off x="1253187" y="427494"/>
            <a:ext cx="99191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000" dirty="0">
                <a:solidFill>
                  <a:srgbClr val="003399"/>
                </a:solidFill>
                <a:latin typeface="黑体" panose="02010609060101010101" pitchFamily="49" charset="-122"/>
                <a:ea typeface="黑体" panose="02010609060101010101" pitchFamily="49" charset="-122"/>
              </a:rPr>
              <a:t>第一部分：自然语言处理的总体介绍</a:t>
            </a:r>
          </a:p>
        </p:txBody>
      </p:sp>
      <p:sp>
        <p:nvSpPr>
          <p:cNvPr id="4" name="Rectangle 6"/>
          <p:cNvSpPr>
            <a:spLocks noChangeArrowheads="1"/>
          </p:cNvSpPr>
          <p:nvPr/>
        </p:nvSpPr>
        <p:spPr bwMode="auto">
          <a:xfrm>
            <a:off x="0" y="6645275"/>
            <a:ext cx="12192000" cy="2159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19" name="灯片编号占位符 3"/>
          <p:cNvSpPr>
            <a:spLocks noGrp="1"/>
          </p:cNvSpPr>
          <p:nvPr>
            <p:ph type="sldNum" sz="quarter" idx="12"/>
          </p:nvPr>
        </p:nvSpPr>
        <p:spPr>
          <a:xfrm>
            <a:off x="8077200" y="6356350"/>
            <a:ext cx="3276600" cy="365125"/>
          </a:xfrm>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600DCED-AAE6-4FF2-B18A-CDB50B86C09D}" type="slidenum">
              <a:rPr lang="zh-CN" altLang="en-US" sz="1400">
                <a:solidFill>
                  <a:srgbClr val="898989"/>
                </a:solidFill>
              </a:rPr>
              <a:pPr/>
              <a:t>11</a:t>
            </a:fld>
            <a:endParaRPr lang="zh-CN" altLang="en-US" sz="1400">
              <a:solidFill>
                <a:srgbClr val="898989"/>
              </a:solidFill>
            </a:endParaRPr>
          </a:p>
        </p:txBody>
      </p:sp>
      <p:cxnSp>
        <p:nvCxnSpPr>
          <p:cNvPr id="23" name="Straight Connector 4"/>
          <p:cNvCxnSpPr/>
          <p:nvPr/>
        </p:nvCxnSpPr>
        <p:spPr>
          <a:xfrm flipV="1">
            <a:off x="19685" y="1135380"/>
            <a:ext cx="12152630" cy="762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DBD57099-B72C-4CC8-9020-E6525032C420}"/>
              </a:ext>
            </a:extLst>
          </p:cNvPr>
          <p:cNvGrpSpPr/>
          <p:nvPr/>
        </p:nvGrpSpPr>
        <p:grpSpPr>
          <a:xfrm>
            <a:off x="19684" y="1262120"/>
            <a:ext cx="12191999" cy="1653541"/>
            <a:chOff x="19684" y="1262120"/>
            <a:chExt cx="12191999" cy="1653541"/>
          </a:xfrm>
        </p:grpSpPr>
        <p:sp>
          <p:nvSpPr>
            <p:cNvPr id="9" name="文本框 8">
              <a:extLst>
                <a:ext uri="{FF2B5EF4-FFF2-40B4-BE49-F238E27FC236}">
                  <a16:creationId xmlns:a16="http://schemas.microsoft.com/office/drawing/2014/main" id="{7A78474D-9AE0-4E7A-8530-84F14843BC7C}"/>
                </a:ext>
              </a:extLst>
            </p:cNvPr>
            <p:cNvSpPr txBox="1"/>
            <p:nvPr/>
          </p:nvSpPr>
          <p:spPr>
            <a:xfrm>
              <a:off x="19684" y="1262120"/>
              <a:ext cx="12172315" cy="671851"/>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en-US" altLang="zh-CN" sz="2800" dirty="0"/>
                <a:t>1970</a:t>
              </a:r>
              <a:r>
                <a:rPr lang="zh-CN" altLang="en-US" sz="2800" dirty="0"/>
                <a:t>年中期</a:t>
              </a:r>
              <a:r>
                <a:rPr lang="en-US" altLang="zh-CN" sz="2800" dirty="0"/>
                <a:t>-1980</a:t>
              </a:r>
              <a:r>
                <a:rPr lang="zh-CN" altLang="en-US" sz="2800" dirty="0"/>
                <a:t>年代</a:t>
              </a:r>
              <a:endParaRPr lang="en-US" altLang="zh-CN" sz="2800" dirty="0"/>
            </a:p>
          </p:txBody>
        </p:sp>
        <p:sp>
          <p:nvSpPr>
            <p:cNvPr id="10" name="文本框 9">
              <a:extLst>
                <a:ext uri="{FF2B5EF4-FFF2-40B4-BE49-F238E27FC236}">
                  <a16:creationId xmlns:a16="http://schemas.microsoft.com/office/drawing/2014/main" id="{FD852CD4-AD50-45DC-912B-D68FC791E6FD}"/>
                </a:ext>
              </a:extLst>
            </p:cNvPr>
            <p:cNvSpPr txBox="1"/>
            <p:nvPr/>
          </p:nvSpPr>
          <p:spPr>
            <a:xfrm>
              <a:off x="495640" y="1836557"/>
              <a:ext cx="11716043" cy="589072"/>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人工智能（</a:t>
              </a:r>
              <a:r>
                <a:rPr lang="en-US" altLang="zh-CN" sz="2400" dirty="0"/>
                <a:t>AI</a:t>
              </a:r>
              <a:r>
                <a:rPr lang="zh-CN" altLang="en-US" sz="2400" dirty="0"/>
                <a:t>）的繁荣</a:t>
              </a:r>
              <a:endParaRPr lang="en-US" altLang="zh-CN" sz="2400" dirty="0"/>
            </a:p>
          </p:txBody>
        </p:sp>
        <p:sp>
          <p:nvSpPr>
            <p:cNvPr id="11" name="文本框 10">
              <a:extLst>
                <a:ext uri="{FF2B5EF4-FFF2-40B4-BE49-F238E27FC236}">
                  <a16:creationId xmlns:a16="http://schemas.microsoft.com/office/drawing/2014/main" id="{B64620B5-0EDB-4544-84AC-F135F1868C17}"/>
                </a:ext>
              </a:extLst>
            </p:cNvPr>
            <p:cNvSpPr txBox="1"/>
            <p:nvPr/>
          </p:nvSpPr>
          <p:spPr>
            <a:xfrm>
              <a:off x="493292" y="2326589"/>
              <a:ext cx="11716043" cy="589072"/>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机器翻译产品，如</a:t>
              </a:r>
              <a:r>
                <a:rPr lang="en-US" altLang="zh-CN" sz="2400" dirty="0" err="1"/>
                <a:t>Fujitsi</a:t>
              </a:r>
              <a:r>
                <a:rPr lang="zh-CN" altLang="en-US" sz="2400" dirty="0"/>
                <a:t>、</a:t>
              </a:r>
              <a:r>
                <a:rPr lang="en-US" altLang="zh-CN" sz="2400" dirty="0"/>
                <a:t>Hitachi</a:t>
              </a:r>
              <a:r>
                <a:rPr lang="zh-CN" altLang="en-US" sz="2400" dirty="0"/>
                <a:t>、</a:t>
              </a:r>
              <a:r>
                <a:rPr lang="en-US" altLang="zh-CN" sz="2400" dirty="0"/>
                <a:t>Siemens</a:t>
              </a:r>
            </a:p>
          </p:txBody>
        </p:sp>
      </p:grpSp>
      <p:grpSp>
        <p:nvGrpSpPr>
          <p:cNvPr id="8" name="组合 7">
            <a:extLst>
              <a:ext uri="{FF2B5EF4-FFF2-40B4-BE49-F238E27FC236}">
                <a16:creationId xmlns:a16="http://schemas.microsoft.com/office/drawing/2014/main" id="{57097684-0112-4CAB-9989-EBE620263AD6}"/>
              </a:ext>
            </a:extLst>
          </p:cNvPr>
          <p:cNvGrpSpPr/>
          <p:nvPr/>
        </p:nvGrpSpPr>
        <p:grpSpPr>
          <a:xfrm>
            <a:off x="3268" y="2849424"/>
            <a:ext cx="12206067" cy="1655873"/>
            <a:chOff x="3268" y="2849424"/>
            <a:chExt cx="12206067" cy="1655873"/>
          </a:xfrm>
        </p:grpSpPr>
        <p:sp>
          <p:nvSpPr>
            <p:cNvPr id="12" name="文本框 11">
              <a:extLst>
                <a:ext uri="{FF2B5EF4-FFF2-40B4-BE49-F238E27FC236}">
                  <a16:creationId xmlns:a16="http://schemas.microsoft.com/office/drawing/2014/main" id="{AC91C619-88D2-4C70-A50C-9201EEDD941F}"/>
                </a:ext>
              </a:extLst>
            </p:cNvPr>
            <p:cNvSpPr txBox="1"/>
            <p:nvPr/>
          </p:nvSpPr>
          <p:spPr>
            <a:xfrm>
              <a:off x="490944" y="3407449"/>
              <a:ext cx="11716043" cy="589072"/>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欧洲</a:t>
              </a:r>
              <a:r>
                <a:rPr lang="en-US" altLang="zh-CN" sz="2400" dirty="0" err="1"/>
                <a:t>Eurotra</a:t>
              </a:r>
              <a:r>
                <a:rPr lang="zh-CN" altLang="en-US" sz="2400" dirty="0"/>
                <a:t>计划</a:t>
              </a:r>
              <a:endParaRPr lang="en-US" altLang="zh-CN" sz="2400" dirty="0"/>
            </a:p>
          </p:txBody>
        </p:sp>
        <p:sp>
          <p:nvSpPr>
            <p:cNvPr id="13" name="文本框 12">
              <a:extLst>
                <a:ext uri="{FF2B5EF4-FFF2-40B4-BE49-F238E27FC236}">
                  <a16:creationId xmlns:a16="http://schemas.microsoft.com/office/drawing/2014/main" id="{C73DF884-45B4-4FF9-ABE3-8E21BFE09231}"/>
                </a:ext>
              </a:extLst>
            </p:cNvPr>
            <p:cNvSpPr txBox="1"/>
            <p:nvPr/>
          </p:nvSpPr>
          <p:spPr>
            <a:xfrm>
              <a:off x="3268" y="2849424"/>
              <a:ext cx="12172315" cy="671851"/>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en-US" altLang="zh-CN" sz="2800" dirty="0"/>
                <a:t>1980</a:t>
              </a:r>
              <a:r>
                <a:rPr lang="zh-CN" altLang="en-US" sz="2800" dirty="0"/>
                <a:t>年代</a:t>
              </a:r>
              <a:r>
                <a:rPr lang="en-US" altLang="zh-CN" sz="2800" dirty="0"/>
                <a:t>-1990</a:t>
              </a:r>
              <a:r>
                <a:rPr lang="zh-CN" altLang="en-US" sz="2800" dirty="0"/>
                <a:t>年代前期</a:t>
              </a:r>
              <a:endParaRPr lang="en-US" altLang="zh-CN" sz="2800" dirty="0"/>
            </a:p>
          </p:txBody>
        </p:sp>
        <p:sp>
          <p:nvSpPr>
            <p:cNvPr id="14" name="文本框 13">
              <a:extLst>
                <a:ext uri="{FF2B5EF4-FFF2-40B4-BE49-F238E27FC236}">
                  <a16:creationId xmlns:a16="http://schemas.microsoft.com/office/drawing/2014/main" id="{7F20CCB1-9C72-45AF-B2B4-A72F91AB9299}"/>
                </a:ext>
              </a:extLst>
            </p:cNvPr>
            <p:cNvSpPr txBox="1"/>
            <p:nvPr/>
          </p:nvSpPr>
          <p:spPr>
            <a:xfrm>
              <a:off x="493292" y="3916225"/>
              <a:ext cx="11716043" cy="589072"/>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日本</a:t>
              </a:r>
              <a:r>
                <a:rPr lang="en-US" altLang="zh-CN" sz="2400" dirty="0"/>
                <a:t>Mu</a:t>
              </a:r>
              <a:r>
                <a:rPr lang="zh-CN" altLang="en-US" sz="2400" dirty="0"/>
                <a:t>系统以及</a:t>
              </a:r>
              <a:r>
                <a:rPr lang="en-US" altLang="zh-CN" sz="2400" dirty="0"/>
                <a:t>ODA</a:t>
              </a:r>
              <a:r>
                <a:rPr lang="zh-CN" altLang="en-US" sz="2400" dirty="0"/>
                <a:t>计划</a:t>
              </a:r>
              <a:endParaRPr lang="en-US" altLang="zh-CN" sz="2400" dirty="0"/>
            </a:p>
          </p:txBody>
        </p:sp>
      </p:grpSp>
      <p:grpSp>
        <p:nvGrpSpPr>
          <p:cNvPr id="7" name="组合 6">
            <a:extLst>
              <a:ext uri="{FF2B5EF4-FFF2-40B4-BE49-F238E27FC236}">
                <a16:creationId xmlns:a16="http://schemas.microsoft.com/office/drawing/2014/main" id="{660C200F-136F-44A6-A385-A9DA02CE180B}"/>
              </a:ext>
            </a:extLst>
          </p:cNvPr>
          <p:cNvGrpSpPr/>
          <p:nvPr/>
        </p:nvGrpSpPr>
        <p:grpSpPr>
          <a:xfrm>
            <a:off x="14988" y="4450792"/>
            <a:ext cx="12206067" cy="1655873"/>
            <a:chOff x="14988" y="4450792"/>
            <a:chExt cx="12206067" cy="1655873"/>
          </a:xfrm>
        </p:grpSpPr>
        <p:sp>
          <p:nvSpPr>
            <p:cNvPr id="15" name="文本框 14">
              <a:extLst>
                <a:ext uri="{FF2B5EF4-FFF2-40B4-BE49-F238E27FC236}">
                  <a16:creationId xmlns:a16="http://schemas.microsoft.com/office/drawing/2014/main" id="{752EEBF3-905A-4F85-93E0-E71806C841DC}"/>
                </a:ext>
              </a:extLst>
            </p:cNvPr>
            <p:cNvSpPr txBox="1"/>
            <p:nvPr/>
          </p:nvSpPr>
          <p:spPr>
            <a:xfrm>
              <a:off x="502664" y="5008817"/>
              <a:ext cx="11716043" cy="589072"/>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统计、算法的进步：</a:t>
              </a:r>
              <a:r>
                <a:rPr lang="en-US" altLang="zh-CN" sz="2400" dirty="0"/>
                <a:t>IBM</a:t>
              </a:r>
              <a:r>
                <a:rPr lang="zh-CN" altLang="en-US" sz="2400" dirty="0"/>
                <a:t>统计机器翻译模型、高效率搜索算法等</a:t>
              </a:r>
              <a:endParaRPr lang="en-US" altLang="zh-CN" sz="2400" dirty="0"/>
            </a:p>
          </p:txBody>
        </p:sp>
        <p:sp>
          <p:nvSpPr>
            <p:cNvPr id="16" name="文本框 15">
              <a:extLst>
                <a:ext uri="{FF2B5EF4-FFF2-40B4-BE49-F238E27FC236}">
                  <a16:creationId xmlns:a16="http://schemas.microsoft.com/office/drawing/2014/main" id="{839744AD-31D3-4B48-877E-7639B54C774A}"/>
                </a:ext>
              </a:extLst>
            </p:cNvPr>
            <p:cNvSpPr txBox="1"/>
            <p:nvPr/>
          </p:nvSpPr>
          <p:spPr>
            <a:xfrm>
              <a:off x="14988" y="4450792"/>
              <a:ext cx="12172315" cy="671851"/>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en-US" altLang="zh-CN" sz="2800" dirty="0"/>
                <a:t>1990</a:t>
              </a:r>
              <a:r>
                <a:rPr lang="zh-CN" altLang="en-US" sz="2800" dirty="0"/>
                <a:t>年代</a:t>
              </a:r>
              <a:r>
                <a:rPr lang="en-US" altLang="zh-CN" sz="2800" dirty="0"/>
                <a:t>-2010</a:t>
              </a:r>
              <a:r>
                <a:rPr lang="zh-CN" altLang="en-US" sz="2800" dirty="0"/>
                <a:t>年代</a:t>
              </a:r>
              <a:endParaRPr lang="en-US" altLang="zh-CN" sz="2800" dirty="0"/>
            </a:p>
          </p:txBody>
        </p:sp>
        <p:sp>
          <p:nvSpPr>
            <p:cNvPr id="17" name="文本框 16">
              <a:extLst>
                <a:ext uri="{FF2B5EF4-FFF2-40B4-BE49-F238E27FC236}">
                  <a16:creationId xmlns:a16="http://schemas.microsoft.com/office/drawing/2014/main" id="{97AE4805-ACE4-4CA2-8467-94F11A420F6F}"/>
                </a:ext>
              </a:extLst>
            </p:cNvPr>
            <p:cNvSpPr txBox="1"/>
            <p:nvPr/>
          </p:nvSpPr>
          <p:spPr>
            <a:xfrm>
              <a:off x="505012" y="5517593"/>
              <a:ext cx="11716043" cy="589072"/>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机器学习技术的进步：结构化分类、图模型等</a:t>
              </a:r>
              <a:endParaRPr lang="en-US" altLang="zh-CN" sz="2400" dirty="0"/>
            </a:p>
          </p:txBody>
        </p:sp>
      </p:grpSp>
    </p:spTree>
    <p:extLst>
      <p:ext uri="{BB962C8B-B14F-4D97-AF65-F5344CB8AC3E}">
        <p14:creationId xmlns:p14="http://schemas.microsoft.com/office/powerpoint/2010/main" val="927696283"/>
      </p:ext>
    </p:extLst>
  </p:cSld>
  <p:clrMapOvr>
    <a:masterClrMapping/>
  </p:clrMapOvr>
  <p:transition advTm="34024"/>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9050"/>
            <a:ext cx="12192000" cy="207963"/>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3" name="Text Box 4"/>
          <p:cNvSpPr txBox="1">
            <a:spLocks noChangeArrowheads="1"/>
          </p:cNvSpPr>
          <p:nvPr/>
        </p:nvSpPr>
        <p:spPr bwMode="auto">
          <a:xfrm>
            <a:off x="1253187" y="427494"/>
            <a:ext cx="990249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000" dirty="0">
                <a:solidFill>
                  <a:srgbClr val="003399"/>
                </a:solidFill>
                <a:latin typeface="黑体" panose="02010609060101010101" pitchFamily="49" charset="-122"/>
                <a:ea typeface="黑体" panose="02010609060101010101" pitchFamily="49" charset="-122"/>
              </a:rPr>
              <a:t>第一部分：自然语言处理的总体介绍</a:t>
            </a:r>
          </a:p>
        </p:txBody>
      </p:sp>
      <p:sp>
        <p:nvSpPr>
          <p:cNvPr id="4" name="Rectangle 6"/>
          <p:cNvSpPr>
            <a:spLocks noChangeArrowheads="1"/>
          </p:cNvSpPr>
          <p:nvPr/>
        </p:nvSpPr>
        <p:spPr bwMode="auto">
          <a:xfrm>
            <a:off x="0" y="6645275"/>
            <a:ext cx="12192000" cy="2159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19" name="灯片编号占位符 3"/>
          <p:cNvSpPr>
            <a:spLocks noGrp="1"/>
          </p:cNvSpPr>
          <p:nvPr>
            <p:ph type="sldNum" sz="quarter" idx="12"/>
          </p:nvPr>
        </p:nvSpPr>
        <p:spPr>
          <a:xfrm>
            <a:off x="8077200" y="6356350"/>
            <a:ext cx="3276600" cy="365125"/>
          </a:xfrm>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600DCED-AAE6-4FF2-B18A-CDB50B86C09D}" type="slidenum">
              <a:rPr lang="zh-CN" altLang="en-US" sz="1400">
                <a:solidFill>
                  <a:srgbClr val="898989"/>
                </a:solidFill>
              </a:rPr>
              <a:pPr/>
              <a:t>12</a:t>
            </a:fld>
            <a:endParaRPr lang="zh-CN" altLang="en-US" sz="1400">
              <a:solidFill>
                <a:srgbClr val="898989"/>
              </a:solidFill>
            </a:endParaRPr>
          </a:p>
        </p:txBody>
      </p:sp>
      <p:cxnSp>
        <p:nvCxnSpPr>
          <p:cNvPr id="23" name="Straight Connector 4"/>
          <p:cNvCxnSpPr/>
          <p:nvPr/>
        </p:nvCxnSpPr>
        <p:spPr>
          <a:xfrm flipV="1">
            <a:off x="19685" y="1135380"/>
            <a:ext cx="12152630" cy="762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DBD57099-B72C-4CC8-9020-E6525032C420}"/>
              </a:ext>
            </a:extLst>
          </p:cNvPr>
          <p:cNvGrpSpPr/>
          <p:nvPr/>
        </p:nvGrpSpPr>
        <p:grpSpPr>
          <a:xfrm>
            <a:off x="19684" y="1262120"/>
            <a:ext cx="12191999" cy="2680486"/>
            <a:chOff x="19684" y="1262120"/>
            <a:chExt cx="12191999" cy="2680486"/>
          </a:xfrm>
        </p:grpSpPr>
        <p:sp>
          <p:nvSpPr>
            <p:cNvPr id="9" name="文本框 8">
              <a:extLst>
                <a:ext uri="{FF2B5EF4-FFF2-40B4-BE49-F238E27FC236}">
                  <a16:creationId xmlns:a16="http://schemas.microsoft.com/office/drawing/2014/main" id="{7A78474D-9AE0-4E7A-8530-84F14843BC7C}"/>
                </a:ext>
              </a:extLst>
            </p:cNvPr>
            <p:cNvSpPr txBox="1"/>
            <p:nvPr/>
          </p:nvSpPr>
          <p:spPr>
            <a:xfrm>
              <a:off x="19684" y="1262120"/>
              <a:ext cx="12172315" cy="671851"/>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en-US" altLang="zh-CN" sz="2800" dirty="0"/>
                <a:t>2010</a:t>
              </a:r>
              <a:r>
                <a:rPr lang="zh-CN" altLang="en-US" sz="2800" dirty="0"/>
                <a:t>年代</a:t>
              </a:r>
              <a:r>
                <a:rPr lang="en-US" altLang="zh-CN" sz="2800" dirty="0"/>
                <a:t>-</a:t>
              </a:r>
              <a:r>
                <a:rPr lang="zh-CN" altLang="en-US" sz="2800" dirty="0"/>
                <a:t>至今</a:t>
              </a:r>
              <a:endParaRPr lang="en-US" altLang="zh-CN" sz="2800" dirty="0"/>
            </a:p>
          </p:txBody>
        </p:sp>
        <p:sp>
          <p:nvSpPr>
            <p:cNvPr id="10" name="文本框 9">
              <a:extLst>
                <a:ext uri="{FF2B5EF4-FFF2-40B4-BE49-F238E27FC236}">
                  <a16:creationId xmlns:a16="http://schemas.microsoft.com/office/drawing/2014/main" id="{FD852CD4-AD50-45DC-912B-D68FC791E6FD}"/>
                </a:ext>
              </a:extLst>
            </p:cNvPr>
            <p:cNvSpPr txBox="1"/>
            <p:nvPr/>
          </p:nvSpPr>
          <p:spPr>
            <a:xfrm>
              <a:off x="495640" y="1836557"/>
              <a:ext cx="11716043" cy="589072"/>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解决更核心问题：知识库自动构建、数据大规模化</a:t>
              </a:r>
              <a:endParaRPr lang="en-US" altLang="zh-CN" sz="2400" dirty="0"/>
            </a:p>
          </p:txBody>
        </p:sp>
        <p:sp>
          <p:nvSpPr>
            <p:cNvPr id="11" name="文本框 10">
              <a:extLst>
                <a:ext uri="{FF2B5EF4-FFF2-40B4-BE49-F238E27FC236}">
                  <a16:creationId xmlns:a16="http://schemas.microsoft.com/office/drawing/2014/main" id="{B64620B5-0EDB-4544-84AC-F135F1868C17}"/>
                </a:ext>
              </a:extLst>
            </p:cNvPr>
            <p:cNvSpPr txBox="1"/>
            <p:nvPr/>
          </p:nvSpPr>
          <p:spPr>
            <a:xfrm>
              <a:off x="493292" y="3353534"/>
              <a:ext cx="11716043" cy="589072"/>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更多、更好的现实应用：深度学习的再起兴起</a:t>
              </a:r>
              <a:endParaRPr lang="en-US" altLang="zh-CN" sz="2400" dirty="0"/>
            </a:p>
          </p:txBody>
        </p:sp>
      </p:grpSp>
      <p:sp>
        <p:nvSpPr>
          <p:cNvPr id="20" name="文本框 19">
            <a:extLst>
              <a:ext uri="{FF2B5EF4-FFF2-40B4-BE49-F238E27FC236}">
                <a16:creationId xmlns:a16="http://schemas.microsoft.com/office/drawing/2014/main" id="{5CBC6808-5CA3-4925-A293-85D86CC461A3}"/>
              </a:ext>
            </a:extLst>
          </p:cNvPr>
          <p:cNvSpPr txBox="1"/>
          <p:nvPr/>
        </p:nvSpPr>
        <p:spPr>
          <a:xfrm>
            <a:off x="929400" y="2368786"/>
            <a:ext cx="11279935" cy="501291"/>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zh-CN" altLang="en-US" sz="2000" dirty="0"/>
              <a:t>自动知识库抽取等</a:t>
            </a:r>
            <a:endParaRPr lang="en-US" altLang="zh-CN" sz="2000" dirty="0"/>
          </a:p>
        </p:txBody>
      </p:sp>
      <p:sp>
        <p:nvSpPr>
          <p:cNvPr id="21" name="文本框 20">
            <a:extLst>
              <a:ext uri="{FF2B5EF4-FFF2-40B4-BE49-F238E27FC236}">
                <a16:creationId xmlns:a16="http://schemas.microsoft.com/office/drawing/2014/main" id="{B6585DE9-B0C9-464C-9B1B-0D70E7E2605B}"/>
              </a:ext>
            </a:extLst>
          </p:cNvPr>
          <p:cNvSpPr txBox="1"/>
          <p:nvPr/>
        </p:nvSpPr>
        <p:spPr>
          <a:xfrm>
            <a:off x="927052" y="2830674"/>
            <a:ext cx="11279935" cy="506292"/>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zh-CN" altLang="en-US" sz="2000" dirty="0"/>
              <a:t>大规模自然语言处理模型、算法</a:t>
            </a:r>
            <a:endParaRPr lang="en-US" altLang="zh-CN" sz="2000" dirty="0"/>
          </a:p>
        </p:txBody>
      </p:sp>
      <p:sp>
        <p:nvSpPr>
          <p:cNvPr id="22" name="文本框 21">
            <a:extLst>
              <a:ext uri="{FF2B5EF4-FFF2-40B4-BE49-F238E27FC236}">
                <a16:creationId xmlns:a16="http://schemas.microsoft.com/office/drawing/2014/main" id="{A79FB936-E138-451A-8C40-74E164B132C6}"/>
              </a:ext>
            </a:extLst>
          </p:cNvPr>
          <p:cNvSpPr txBox="1"/>
          <p:nvPr/>
        </p:nvSpPr>
        <p:spPr>
          <a:xfrm>
            <a:off x="966909" y="4840003"/>
            <a:ext cx="11211024" cy="962956"/>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zh-CN" altLang="en-US" sz="2000" dirty="0"/>
              <a:t>基于网络大数据的自然语言理解成为新热点：</a:t>
            </a:r>
            <a:r>
              <a:rPr lang="zh-CN" altLang="en-US" sz="2000" b="1" dirty="0">
                <a:solidFill>
                  <a:srgbClr val="FF0000"/>
                </a:solidFill>
              </a:rPr>
              <a:t>信息抽取、自动文摘、情感分析、观点挖掘、主题追踪、舆情分析等</a:t>
            </a:r>
            <a:endParaRPr lang="en-US" altLang="zh-CN" sz="2000" b="1" dirty="0">
              <a:solidFill>
                <a:srgbClr val="FF0000"/>
              </a:solidFill>
            </a:endParaRPr>
          </a:p>
        </p:txBody>
      </p:sp>
      <p:sp>
        <p:nvSpPr>
          <p:cNvPr id="24" name="文本框 23">
            <a:extLst>
              <a:ext uri="{FF2B5EF4-FFF2-40B4-BE49-F238E27FC236}">
                <a16:creationId xmlns:a16="http://schemas.microsoft.com/office/drawing/2014/main" id="{F7C7AFCD-43F0-4B8C-936A-E41411FF8085}"/>
              </a:ext>
            </a:extLst>
          </p:cNvPr>
          <p:cNvSpPr txBox="1"/>
          <p:nvPr/>
        </p:nvSpPr>
        <p:spPr>
          <a:xfrm>
            <a:off x="936424" y="3895127"/>
            <a:ext cx="11279935" cy="962956"/>
          </a:xfrm>
          <a:prstGeom prst="rect">
            <a:avLst/>
          </a:prstGeom>
          <a:noFill/>
        </p:spPr>
        <p:txBody>
          <a:bodyPr wrap="square" rtlCol="0">
            <a:spAutoFit/>
          </a:bodyPr>
          <a:lstStyle/>
          <a:p>
            <a:pPr marL="457200" indent="-457200">
              <a:lnSpc>
                <a:spcPct val="150000"/>
              </a:lnSpc>
              <a:buFont typeface="Wingdings" panose="05000000000000000000" pitchFamily="2" charset="2"/>
              <a:buChar char="Ø"/>
            </a:pPr>
            <a:r>
              <a:rPr lang="zh-CN" altLang="en-US" sz="2000" dirty="0"/>
              <a:t>机器翻译（谷歌翻译、百度翻译、必应翻译等）、语音问答系统（苹果</a:t>
            </a:r>
            <a:r>
              <a:rPr lang="en-US" altLang="zh-CN" sz="2000" dirty="0"/>
              <a:t>Siri</a:t>
            </a:r>
            <a:r>
              <a:rPr lang="zh-CN" altLang="en-US" sz="2000" dirty="0"/>
              <a:t>、微软小娜和小冰、科大讯飞）等</a:t>
            </a:r>
            <a:endParaRPr lang="en-US" altLang="zh-CN" sz="2000" dirty="0"/>
          </a:p>
        </p:txBody>
      </p:sp>
    </p:spTree>
    <p:extLst>
      <p:ext uri="{BB962C8B-B14F-4D97-AF65-F5344CB8AC3E}">
        <p14:creationId xmlns:p14="http://schemas.microsoft.com/office/powerpoint/2010/main" val="907536008"/>
      </p:ext>
    </p:extLst>
  </p:cSld>
  <p:clrMapOvr>
    <a:masterClrMapping/>
  </p:clrMapOvr>
  <p:transition advTm="34024"/>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9050"/>
            <a:ext cx="12192000" cy="207963"/>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3" name="Text Box 4"/>
          <p:cNvSpPr txBox="1">
            <a:spLocks noChangeArrowheads="1"/>
          </p:cNvSpPr>
          <p:nvPr/>
        </p:nvSpPr>
        <p:spPr bwMode="auto">
          <a:xfrm>
            <a:off x="1253187" y="427494"/>
            <a:ext cx="993574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000" dirty="0">
                <a:solidFill>
                  <a:srgbClr val="003399"/>
                </a:solidFill>
                <a:latin typeface="黑体" panose="02010609060101010101" pitchFamily="49" charset="-122"/>
                <a:ea typeface="黑体" panose="02010609060101010101" pitchFamily="49" charset="-122"/>
              </a:rPr>
              <a:t>第一部分：自然语言处理的总体介绍</a:t>
            </a:r>
          </a:p>
        </p:txBody>
      </p:sp>
      <p:sp>
        <p:nvSpPr>
          <p:cNvPr id="4" name="Rectangle 6"/>
          <p:cNvSpPr>
            <a:spLocks noChangeArrowheads="1"/>
          </p:cNvSpPr>
          <p:nvPr/>
        </p:nvSpPr>
        <p:spPr bwMode="auto">
          <a:xfrm>
            <a:off x="0" y="6645275"/>
            <a:ext cx="12192000" cy="2159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19" name="灯片编号占位符 3"/>
          <p:cNvSpPr>
            <a:spLocks noGrp="1"/>
          </p:cNvSpPr>
          <p:nvPr>
            <p:ph type="sldNum" sz="quarter" idx="12"/>
          </p:nvPr>
        </p:nvSpPr>
        <p:spPr>
          <a:xfrm>
            <a:off x="8077200" y="6356350"/>
            <a:ext cx="3276600" cy="365125"/>
          </a:xfrm>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600DCED-AAE6-4FF2-B18A-CDB50B86C09D}" type="slidenum">
              <a:rPr lang="zh-CN" altLang="en-US" sz="1400">
                <a:solidFill>
                  <a:srgbClr val="898989"/>
                </a:solidFill>
              </a:rPr>
              <a:pPr/>
              <a:t>13</a:t>
            </a:fld>
            <a:endParaRPr lang="zh-CN" altLang="en-US" sz="1400">
              <a:solidFill>
                <a:srgbClr val="898989"/>
              </a:solidFill>
            </a:endParaRPr>
          </a:p>
        </p:txBody>
      </p:sp>
      <p:cxnSp>
        <p:nvCxnSpPr>
          <p:cNvPr id="23" name="Straight Connector 4"/>
          <p:cNvCxnSpPr/>
          <p:nvPr/>
        </p:nvCxnSpPr>
        <p:spPr>
          <a:xfrm flipV="1">
            <a:off x="19685" y="1135380"/>
            <a:ext cx="12152630" cy="76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B6DC7E04-D9FB-4691-88C6-89F9DCD27701}"/>
              </a:ext>
            </a:extLst>
          </p:cNvPr>
          <p:cNvSpPr txBox="1"/>
          <p:nvPr/>
        </p:nvSpPr>
        <p:spPr>
          <a:xfrm>
            <a:off x="19685" y="1236628"/>
            <a:ext cx="12152630" cy="754694"/>
          </a:xfrm>
          <a:prstGeom prst="rect">
            <a:avLst/>
          </a:prstGeom>
          <a:noFill/>
        </p:spPr>
        <p:txBody>
          <a:bodyPr wrap="square" rtlCol="0">
            <a:spAutoFit/>
          </a:bodyPr>
          <a:lstStyle/>
          <a:p>
            <a:pPr>
              <a:lnSpc>
                <a:spcPct val="150000"/>
              </a:lnSpc>
            </a:pPr>
            <a:r>
              <a:rPr lang="zh-CN" altLang="en-US" sz="3200" b="1" dirty="0"/>
              <a:t>大数据时代</a:t>
            </a:r>
            <a:r>
              <a:rPr lang="en-US" altLang="zh-CN" sz="3200" b="1" dirty="0"/>
              <a:t>——</a:t>
            </a:r>
            <a:r>
              <a:rPr lang="zh-CN" altLang="en-US" sz="3200" b="1" dirty="0"/>
              <a:t>基于网络（</a:t>
            </a:r>
            <a:r>
              <a:rPr lang="en-US" altLang="zh-CN" sz="3200" b="1" dirty="0"/>
              <a:t>Web</a:t>
            </a:r>
            <a:r>
              <a:rPr lang="zh-CN" altLang="en-US" sz="3200" b="1" dirty="0"/>
              <a:t>）的知识挖掘</a:t>
            </a:r>
            <a:endParaRPr lang="en-US" altLang="zh-CN" sz="3200" b="1" dirty="0"/>
          </a:p>
        </p:txBody>
      </p:sp>
      <p:grpSp>
        <p:nvGrpSpPr>
          <p:cNvPr id="6" name="组合 5">
            <a:extLst>
              <a:ext uri="{FF2B5EF4-FFF2-40B4-BE49-F238E27FC236}">
                <a16:creationId xmlns:a16="http://schemas.microsoft.com/office/drawing/2014/main" id="{6CEE780B-0FAE-4557-8CA7-E9CCE31A9DFC}"/>
              </a:ext>
            </a:extLst>
          </p:cNvPr>
          <p:cNvGrpSpPr/>
          <p:nvPr/>
        </p:nvGrpSpPr>
        <p:grpSpPr>
          <a:xfrm>
            <a:off x="1896794" y="2096083"/>
            <a:ext cx="8105335" cy="3833930"/>
            <a:chOff x="1896794" y="1955404"/>
            <a:chExt cx="8105335" cy="3833930"/>
          </a:xfrm>
        </p:grpSpPr>
        <p:sp>
          <p:nvSpPr>
            <p:cNvPr id="5" name="矩形: 圆角 4">
              <a:extLst>
                <a:ext uri="{FF2B5EF4-FFF2-40B4-BE49-F238E27FC236}">
                  <a16:creationId xmlns:a16="http://schemas.microsoft.com/office/drawing/2014/main" id="{3CAA0EAF-B82A-4AB4-A87F-2C1485C302B3}"/>
                </a:ext>
              </a:extLst>
            </p:cNvPr>
            <p:cNvSpPr/>
            <p:nvPr/>
          </p:nvSpPr>
          <p:spPr>
            <a:xfrm>
              <a:off x="1899138" y="1955404"/>
              <a:ext cx="8102991" cy="109728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Times New Roman" panose="02020603050405020304" pitchFamily="18" charset="0"/>
                  <a:cs typeface="Times New Roman" panose="02020603050405020304" pitchFamily="18" charset="0"/>
                </a:rPr>
                <a:t>互联网信息爆炸</a:t>
              </a:r>
              <a:endParaRPr lang="en-US" altLang="zh-CN" sz="2000" dirty="0">
                <a:solidFill>
                  <a:schemeClr val="tx1"/>
                </a:solidFill>
                <a:latin typeface="Times New Roman" panose="02020603050405020304" pitchFamily="18" charset="0"/>
                <a:cs typeface="Times New Roman" panose="02020603050405020304" pitchFamily="18" charset="0"/>
              </a:endParaRPr>
            </a:p>
            <a:p>
              <a:pPr algn="ctr"/>
              <a:r>
                <a:rPr lang="en-US" altLang="zh-CN" sz="2000" dirty="0">
                  <a:solidFill>
                    <a:schemeClr val="tx1"/>
                  </a:solidFill>
                  <a:latin typeface="Times New Roman" panose="02020603050405020304" pitchFamily="18" charset="0"/>
                  <a:cs typeface="Times New Roman" panose="02020603050405020304" pitchFamily="18" charset="0"/>
                </a:rPr>
                <a:t>2009</a:t>
              </a:r>
              <a:r>
                <a:rPr lang="zh-CN" altLang="en-US" sz="2000" dirty="0">
                  <a:solidFill>
                    <a:schemeClr val="tx1"/>
                  </a:solidFill>
                  <a:latin typeface="Times New Roman" panose="02020603050405020304" pitchFamily="18" charset="0"/>
                  <a:cs typeface="Times New Roman" panose="02020603050405020304" pitchFamily="18" charset="0"/>
                </a:rPr>
                <a:t>年全球网络数据量达到</a:t>
              </a:r>
              <a:r>
                <a:rPr lang="en-US" altLang="zh-CN" sz="2000" dirty="0">
                  <a:solidFill>
                    <a:schemeClr val="tx1"/>
                  </a:solidFill>
                  <a:latin typeface="Times New Roman" panose="02020603050405020304" pitchFamily="18" charset="0"/>
                  <a:cs typeface="Times New Roman" panose="02020603050405020304" pitchFamily="18" charset="0"/>
                </a:rPr>
                <a:t>0.8ZB</a:t>
              </a:r>
            </a:p>
            <a:p>
              <a:pPr algn="ctr"/>
              <a:r>
                <a:rPr lang="en-US" altLang="zh-CN" sz="2000" b="1" dirty="0">
                  <a:solidFill>
                    <a:srgbClr val="FF0000"/>
                  </a:solidFill>
                  <a:latin typeface="Times New Roman" panose="02020603050405020304" pitchFamily="18" charset="0"/>
                  <a:cs typeface="Times New Roman" panose="02020603050405020304" pitchFamily="18" charset="0"/>
                </a:rPr>
                <a:t>2020</a:t>
              </a:r>
              <a:r>
                <a:rPr lang="zh-CN" altLang="en-US" sz="2000" b="1" dirty="0">
                  <a:solidFill>
                    <a:srgbClr val="FF0000"/>
                  </a:solidFill>
                  <a:latin typeface="Times New Roman" panose="02020603050405020304" pitchFamily="18" charset="0"/>
                  <a:cs typeface="Times New Roman" panose="02020603050405020304" pitchFamily="18" charset="0"/>
                </a:rPr>
                <a:t>年将达到</a:t>
              </a:r>
              <a:r>
                <a:rPr lang="en-US" altLang="zh-CN" sz="2000" b="1" dirty="0">
                  <a:solidFill>
                    <a:srgbClr val="FF0000"/>
                  </a:solidFill>
                  <a:latin typeface="Times New Roman" panose="02020603050405020304" pitchFamily="18" charset="0"/>
                  <a:cs typeface="Times New Roman" panose="02020603050405020304" pitchFamily="18" charset="0"/>
                </a:rPr>
                <a:t>35ZB</a:t>
              </a:r>
              <a:endParaRPr lang="zh-CN" altLang="en-US" sz="2000" b="1" dirty="0">
                <a:solidFill>
                  <a:srgbClr val="FF0000"/>
                </a:solidFill>
                <a:latin typeface="Times New Roman" panose="02020603050405020304" pitchFamily="18" charset="0"/>
                <a:cs typeface="Times New Roman" panose="02020603050405020304" pitchFamily="18" charset="0"/>
              </a:endParaRPr>
            </a:p>
          </p:txBody>
        </p:sp>
        <p:sp>
          <p:nvSpPr>
            <p:cNvPr id="10" name="矩形: 圆角 9">
              <a:extLst>
                <a:ext uri="{FF2B5EF4-FFF2-40B4-BE49-F238E27FC236}">
                  <a16:creationId xmlns:a16="http://schemas.microsoft.com/office/drawing/2014/main" id="{83737CEA-215A-4D01-B0EC-1C9E3B17E5E0}"/>
                </a:ext>
              </a:extLst>
            </p:cNvPr>
            <p:cNvSpPr/>
            <p:nvPr/>
          </p:nvSpPr>
          <p:spPr>
            <a:xfrm>
              <a:off x="1896795" y="3331697"/>
              <a:ext cx="8102991" cy="1100895"/>
            </a:xfrm>
            <a:prstGeom prst="round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Times New Roman" panose="02020603050405020304" pitchFamily="18" charset="0"/>
                  <a:cs typeface="Times New Roman" panose="02020603050405020304" pitchFamily="18" charset="0"/>
                </a:rPr>
                <a:t>面向海量的网络大数据</a:t>
              </a:r>
              <a:r>
                <a:rPr lang="en-US" altLang="zh-CN" sz="2000" dirty="0">
                  <a:solidFill>
                    <a:schemeClr val="tx1"/>
                  </a:solidFill>
                  <a:latin typeface="Times New Roman" panose="02020603050405020304" pitchFamily="18" charset="0"/>
                  <a:cs typeface="Times New Roman" panose="02020603050405020304" pitchFamily="18" charset="0"/>
                </a:rPr>
                <a:t>,</a:t>
              </a:r>
              <a:r>
                <a:rPr lang="zh-CN" altLang="en-US" sz="2000" dirty="0">
                  <a:solidFill>
                    <a:schemeClr val="tx1"/>
                  </a:solidFill>
                  <a:latin typeface="Times New Roman" panose="02020603050405020304" pitchFamily="18" charset="0"/>
                  <a:cs typeface="Times New Roman" panose="02020603050405020304" pitchFamily="18" charset="0"/>
                </a:rPr>
                <a:t>知识更加重要</a:t>
              </a:r>
              <a:endParaRPr lang="en-US" altLang="zh-CN" sz="2000" dirty="0">
                <a:solidFill>
                  <a:schemeClr val="tx1"/>
                </a:solidFill>
                <a:latin typeface="Times New Roman" panose="02020603050405020304" pitchFamily="18" charset="0"/>
                <a:cs typeface="Times New Roman" panose="02020603050405020304" pitchFamily="18" charset="0"/>
              </a:endParaRPr>
            </a:p>
            <a:p>
              <a:pPr algn="ctr"/>
              <a:r>
                <a:rPr lang="zh-CN" altLang="en-US" sz="2000" dirty="0">
                  <a:solidFill>
                    <a:schemeClr val="tx1"/>
                  </a:solidFill>
                  <a:latin typeface="Times New Roman" panose="02020603050405020304" pitchFamily="18" charset="0"/>
                  <a:cs typeface="Times New Roman" panose="02020603050405020304" pitchFamily="18" charset="0"/>
                </a:rPr>
                <a:t>用户对于信息的精准化需求</a:t>
              </a:r>
              <a:endParaRPr lang="en-US" altLang="zh-CN" sz="2000" dirty="0">
                <a:solidFill>
                  <a:schemeClr val="tx1"/>
                </a:solidFill>
                <a:latin typeface="Times New Roman" panose="02020603050405020304" pitchFamily="18" charset="0"/>
                <a:cs typeface="Times New Roman" panose="02020603050405020304" pitchFamily="18" charset="0"/>
              </a:endParaRPr>
            </a:p>
            <a:p>
              <a:pPr algn="ctr"/>
              <a:r>
                <a:rPr lang="zh-CN" altLang="en-US" sz="2000" dirty="0">
                  <a:solidFill>
                    <a:schemeClr val="tx1"/>
                  </a:solidFill>
                  <a:latin typeface="Times New Roman" panose="02020603050405020304" pitchFamily="18" charset="0"/>
                  <a:cs typeface="Times New Roman" panose="02020603050405020304" pitchFamily="18" charset="0"/>
                </a:rPr>
                <a:t>智能知识服务（逻辑推理）的需求</a:t>
              </a:r>
            </a:p>
          </p:txBody>
        </p:sp>
        <p:sp>
          <p:nvSpPr>
            <p:cNvPr id="11" name="矩形: 圆角 10">
              <a:extLst>
                <a:ext uri="{FF2B5EF4-FFF2-40B4-BE49-F238E27FC236}">
                  <a16:creationId xmlns:a16="http://schemas.microsoft.com/office/drawing/2014/main" id="{34F45A49-7279-4B89-BB27-E597A310B041}"/>
                </a:ext>
              </a:extLst>
            </p:cNvPr>
            <p:cNvSpPr/>
            <p:nvPr/>
          </p:nvSpPr>
          <p:spPr>
            <a:xfrm>
              <a:off x="1896794" y="4692180"/>
              <a:ext cx="8102991" cy="1097154"/>
            </a:xfrm>
            <a:prstGeom prst="round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dirty="0">
                  <a:solidFill>
                    <a:schemeClr val="tx1"/>
                  </a:solidFill>
                  <a:latin typeface="Times New Roman" panose="02020603050405020304" pitchFamily="18" charset="0"/>
                  <a:cs typeface="Times New Roman" panose="02020603050405020304" pitchFamily="18" charset="0"/>
                </a:rPr>
                <a:t>从复杂多变的网络数据中挖掘有用的知识，是高效互联网服务的重要基础</a:t>
              </a:r>
              <a:endParaRPr lang="en-US" altLang="zh-CN" sz="2000" dirty="0">
                <a:solidFill>
                  <a:schemeClr val="tx1"/>
                </a:solidFill>
                <a:latin typeface="Times New Roman" panose="02020603050405020304" pitchFamily="18" charset="0"/>
                <a:cs typeface="Times New Roman" panose="02020603050405020304" pitchFamily="18" charset="0"/>
              </a:endParaRPr>
            </a:p>
            <a:p>
              <a:pPr algn="ctr"/>
              <a:r>
                <a:rPr lang="zh-CN" altLang="en-US" sz="2000" dirty="0">
                  <a:solidFill>
                    <a:schemeClr val="tx1"/>
                  </a:solidFill>
                  <a:latin typeface="Times New Roman" panose="02020603050405020304" pitchFamily="18" charset="0"/>
                  <a:cs typeface="Times New Roman" panose="02020603050405020304" pitchFamily="18" charset="0"/>
                </a:rPr>
                <a:t>基于网络的知识挖掘收受到工业界和学术界的高度关注</a:t>
              </a:r>
              <a:endParaRPr lang="en-US" altLang="zh-CN" sz="2000" dirty="0">
                <a:solidFill>
                  <a:schemeClr val="tx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817987498"/>
      </p:ext>
    </p:extLst>
  </p:cSld>
  <p:clrMapOvr>
    <a:masterClrMapping/>
  </p:clrMapOvr>
  <p:transition advTm="34024"/>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9050"/>
            <a:ext cx="12192000" cy="207963"/>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3" name="Text Box 4"/>
          <p:cNvSpPr txBox="1">
            <a:spLocks noChangeArrowheads="1"/>
          </p:cNvSpPr>
          <p:nvPr/>
        </p:nvSpPr>
        <p:spPr bwMode="auto">
          <a:xfrm>
            <a:off x="1253187" y="427494"/>
            <a:ext cx="990249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000" dirty="0">
                <a:solidFill>
                  <a:srgbClr val="003399"/>
                </a:solidFill>
                <a:latin typeface="黑体" panose="02010609060101010101" pitchFamily="49" charset="-122"/>
                <a:ea typeface="黑体" panose="02010609060101010101" pitchFamily="49" charset="-122"/>
              </a:rPr>
              <a:t>第一部分：自然语言处理的总体介绍</a:t>
            </a:r>
          </a:p>
        </p:txBody>
      </p:sp>
      <p:sp>
        <p:nvSpPr>
          <p:cNvPr id="4" name="Rectangle 6"/>
          <p:cNvSpPr>
            <a:spLocks noChangeArrowheads="1"/>
          </p:cNvSpPr>
          <p:nvPr/>
        </p:nvSpPr>
        <p:spPr bwMode="auto">
          <a:xfrm>
            <a:off x="0" y="6645275"/>
            <a:ext cx="12192000" cy="2159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19" name="灯片编号占位符 3"/>
          <p:cNvSpPr>
            <a:spLocks noGrp="1"/>
          </p:cNvSpPr>
          <p:nvPr>
            <p:ph type="sldNum" sz="quarter" idx="12"/>
          </p:nvPr>
        </p:nvSpPr>
        <p:spPr>
          <a:xfrm>
            <a:off x="8077200" y="6356350"/>
            <a:ext cx="3276600" cy="365125"/>
          </a:xfrm>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600DCED-AAE6-4FF2-B18A-CDB50B86C09D}" type="slidenum">
              <a:rPr lang="zh-CN" altLang="en-US" sz="1400">
                <a:solidFill>
                  <a:srgbClr val="898989"/>
                </a:solidFill>
              </a:rPr>
              <a:pPr/>
              <a:t>14</a:t>
            </a:fld>
            <a:endParaRPr lang="zh-CN" altLang="en-US" sz="1400">
              <a:solidFill>
                <a:srgbClr val="898989"/>
              </a:solidFill>
            </a:endParaRPr>
          </a:p>
        </p:txBody>
      </p:sp>
      <p:cxnSp>
        <p:nvCxnSpPr>
          <p:cNvPr id="23" name="Straight Connector 4"/>
          <p:cNvCxnSpPr/>
          <p:nvPr/>
        </p:nvCxnSpPr>
        <p:spPr>
          <a:xfrm flipV="1">
            <a:off x="19685" y="1135380"/>
            <a:ext cx="12152630" cy="76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B6DC7E04-D9FB-4691-88C6-89F9DCD27701}"/>
              </a:ext>
            </a:extLst>
          </p:cNvPr>
          <p:cNvSpPr txBox="1"/>
          <p:nvPr/>
        </p:nvSpPr>
        <p:spPr>
          <a:xfrm>
            <a:off x="19685" y="1236628"/>
            <a:ext cx="12152630" cy="754694"/>
          </a:xfrm>
          <a:prstGeom prst="rect">
            <a:avLst/>
          </a:prstGeom>
          <a:noFill/>
        </p:spPr>
        <p:txBody>
          <a:bodyPr wrap="square" rtlCol="0">
            <a:spAutoFit/>
          </a:bodyPr>
          <a:lstStyle/>
          <a:p>
            <a:pPr>
              <a:lnSpc>
                <a:spcPct val="150000"/>
              </a:lnSpc>
            </a:pPr>
            <a:r>
              <a:rPr lang="zh-CN" altLang="en-US" sz="3200" b="1" dirty="0"/>
              <a:t>大数据时代</a:t>
            </a:r>
            <a:r>
              <a:rPr lang="en-US" altLang="zh-CN" sz="3200" b="1" dirty="0"/>
              <a:t>——</a:t>
            </a:r>
            <a:r>
              <a:rPr lang="zh-CN" altLang="en-US" sz="3200" b="1" dirty="0"/>
              <a:t>基于网络（</a:t>
            </a:r>
            <a:r>
              <a:rPr lang="en-US" altLang="zh-CN" sz="3200" b="1" dirty="0"/>
              <a:t>Web</a:t>
            </a:r>
            <a:r>
              <a:rPr lang="zh-CN" altLang="en-US" sz="3200" b="1" dirty="0"/>
              <a:t>）的知识挖掘</a:t>
            </a:r>
            <a:endParaRPr lang="en-US" altLang="zh-CN" sz="3200" b="1" dirty="0"/>
          </a:p>
        </p:txBody>
      </p:sp>
      <p:grpSp>
        <p:nvGrpSpPr>
          <p:cNvPr id="6" name="组合 5">
            <a:extLst>
              <a:ext uri="{FF2B5EF4-FFF2-40B4-BE49-F238E27FC236}">
                <a16:creationId xmlns:a16="http://schemas.microsoft.com/office/drawing/2014/main" id="{6CEE780B-0FAE-4557-8CA7-E9CCE31A9DFC}"/>
              </a:ext>
            </a:extLst>
          </p:cNvPr>
          <p:cNvGrpSpPr/>
          <p:nvPr/>
        </p:nvGrpSpPr>
        <p:grpSpPr>
          <a:xfrm>
            <a:off x="1896794" y="2096083"/>
            <a:ext cx="8105335" cy="3833930"/>
            <a:chOff x="1896794" y="1955404"/>
            <a:chExt cx="8105335" cy="3833930"/>
          </a:xfrm>
        </p:grpSpPr>
        <p:sp>
          <p:nvSpPr>
            <p:cNvPr id="5" name="矩形: 圆角 4">
              <a:extLst>
                <a:ext uri="{FF2B5EF4-FFF2-40B4-BE49-F238E27FC236}">
                  <a16:creationId xmlns:a16="http://schemas.microsoft.com/office/drawing/2014/main" id="{3CAA0EAF-B82A-4AB4-A87F-2C1485C302B3}"/>
                </a:ext>
              </a:extLst>
            </p:cNvPr>
            <p:cNvSpPr/>
            <p:nvPr/>
          </p:nvSpPr>
          <p:spPr>
            <a:xfrm>
              <a:off x="1899138" y="1955404"/>
              <a:ext cx="8102991" cy="1097286"/>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Google Knowledge Graph-</a:t>
              </a:r>
              <a:r>
                <a:rPr lang="zh-CN" altLang="en-US" sz="2000" dirty="0">
                  <a:solidFill>
                    <a:schemeClr val="tx1"/>
                  </a:solidFill>
                  <a:latin typeface="Times New Roman" panose="02020603050405020304" pitchFamily="18" charset="0"/>
                  <a:cs typeface="Times New Roman" panose="02020603050405020304" pitchFamily="18" charset="0"/>
                </a:rPr>
                <a:t>超过</a:t>
              </a:r>
              <a:r>
                <a:rPr lang="en-US" altLang="zh-CN" sz="2000" dirty="0">
                  <a:solidFill>
                    <a:schemeClr val="tx1"/>
                  </a:solidFill>
                  <a:latin typeface="Times New Roman" panose="02020603050405020304" pitchFamily="18" charset="0"/>
                  <a:cs typeface="Times New Roman" panose="02020603050405020304" pitchFamily="18" charset="0"/>
                </a:rPr>
                <a:t>5</a:t>
              </a:r>
              <a:r>
                <a:rPr lang="zh-CN" altLang="en-US" sz="2000" dirty="0">
                  <a:solidFill>
                    <a:schemeClr val="tx1"/>
                  </a:solidFill>
                  <a:latin typeface="Times New Roman" panose="02020603050405020304" pitchFamily="18" charset="0"/>
                  <a:cs typeface="Times New Roman" panose="02020603050405020304" pitchFamily="18" charset="0"/>
                </a:rPr>
                <a:t>亿实体，超过</a:t>
              </a:r>
              <a:r>
                <a:rPr lang="en-US" altLang="zh-CN" sz="2000" dirty="0">
                  <a:solidFill>
                    <a:schemeClr val="tx1"/>
                  </a:solidFill>
                  <a:latin typeface="Times New Roman" panose="02020603050405020304" pitchFamily="18" charset="0"/>
                  <a:cs typeface="Times New Roman" panose="02020603050405020304" pitchFamily="18" charset="0"/>
                </a:rPr>
                <a:t>35</a:t>
              </a:r>
              <a:r>
                <a:rPr lang="zh-CN" altLang="en-US" sz="2000" dirty="0">
                  <a:solidFill>
                    <a:schemeClr val="tx1"/>
                  </a:solidFill>
                  <a:latin typeface="Times New Roman" panose="02020603050405020304" pitchFamily="18" charset="0"/>
                  <a:cs typeface="Times New Roman" panose="02020603050405020304" pitchFamily="18" charset="0"/>
                </a:rPr>
                <a:t>亿条关系</a:t>
              </a:r>
              <a:endParaRPr lang="en-US" altLang="zh-CN" sz="2000" dirty="0">
                <a:solidFill>
                  <a:schemeClr val="tx1"/>
                </a:solidFill>
                <a:latin typeface="Times New Roman" panose="02020603050405020304" pitchFamily="18" charset="0"/>
                <a:cs typeface="Times New Roman" panose="02020603050405020304" pitchFamily="18" charset="0"/>
              </a:endParaRPr>
            </a:p>
            <a:p>
              <a:pPr algn="ctr"/>
              <a:r>
                <a:rPr lang="zh-CN" altLang="en-US" sz="2000" dirty="0">
                  <a:solidFill>
                    <a:schemeClr val="tx1"/>
                  </a:solidFill>
                  <a:latin typeface="Times New Roman" panose="02020603050405020304" pitchFamily="18" charset="0"/>
                  <a:cs typeface="Times New Roman" panose="02020603050405020304" pitchFamily="18" charset="0"/>
                </a:rPr>
                <a:t>从</a:t>
              </a:r>
              <a:r>
                <a:rPr lang="en-US" altLang="zh-CN" sz="2000" dirty="0">
                  <a:solidFill>
                    <a:schemeClr val="tx1"/>
                  </a:solidFill>
                  <a:latin typeface="Times New Roman" panose="02020603050405020304" pitchFamily="18" charset="0"/>
                  <a:cs typeface="Times New Roman" panose="02020603050405020304" pitchFamily="18" charset="0"/>
                </a:rPr>
                <a:t>2010</a:t>
              </a:r>
              <a:r>
                <a:rPr lang="zh-CN" altLang="en-US" sz="2000" dirty="0">
                  <a:solidFill>
                    <a:schemeClr val="tx1"/>
                  </a:solidFill>
                  <a:latin typeface="Times New Roman" panose="02020603050405020304" pitchFamily="18" charset="0"/>
                  <a:cs typeface="Times New Roman" panose="02020603050405020304" pitchFamily="18" charset="0"/>
                </a:rPr>
                <a:t>年开始致力于构建相互关联的实体及其属性的巨大知识图谱</a:t>
              </a:r>
              <a:endParaRPr lang="en-US" altLang="zh-CN" sz="2000" dirty="0">
                <a:solidFill>
                  <a:schemeClr val="tx1"/>
                </a:solidFill>
                <a:latin typeface="Times New Roman" panose="02020603050405020304" pitchFamily="18" charset="0"/>
                <a:cs typeface="Times New Roman" panose="02020603050405020304" pitchFamily="18" charset="0"/>
              </a:endParaRPr>
            </a:p>
          </p:txBody>
        </p:sp>
        <p:sp>
          <p:nvSpPr>
            <p:cNvPr id="10" name="矩形: 圆角 9">
              <a:extLst>
                <a:ext uri="{FF2B5EF4-FFF2-40B4-BE49-F238E27FC236}">
                  <a16:creationId xmlns:a16="http://schemas.microsoft.com/office/drawing/2014/main" id="{83737CEA-215A-4D01-B0EC-1C9E3B17E5E0}"/>
                </a:ext>
              </a:extLst>
            </p:cNvPr>
            <p:cNvSpPr/>
            <p:nvPr/>
          </p:nvSpPr>
          <p:spPr>
            <a:xfrm>
              <a:off x="1896795" y="3331697"/>
              <a:ext cx="8102991" cy="1100895"/>
            </a:xfrm>
            <a:prstGeom prst="round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solidFill>
                  <a:latin typeface="Times New Roman" panose="02020603050405020304" pitchFamily="18" charset="0"/>
                  <a:cs typeface="Times New Roman" panose="02020603050405020304" pitchFamily="18" charset="0"/>
                </a:rPr>
                <a:t>Microsoft </a:t>
              </a:r>
              <a:r>
                <a:rPr lang="en-US" altLang="zh-CN" sz="2000" dirty="0" err="1">
                  <a:solidFill>
                    <a:schemeClr val="tx1"/>
                  </a:solidFill>
                  <a:latin typeface="Times New Roman" panose="02020603050405020304" pitchFamily="18" charset="0"/>
                  <a:cs typeface="Times New Roman" panose="02020603050405020304" pitchFamily="18" charset="0"/>
                </a:rPr>
                <a:t>ProBase</a:t>
              </a:r>
              <a:r>
                <a:rPr lang="zh-CN" altLang="en-US" sz="2000" dirty="0">
                  <a:solidFill>
                    <a:schemeClr val="tx1"/>
                  </a:solidFill>
                  <a:latin typeface="Times New Roman" panose="02020603050405020304" pitchFamily="18" charset="0"/>
                  <a:cs typeface="Times New Roman" panose="02020603050405020304" pitchFamily="18" charset="0"/>
                </a:rPr>
                <a:t> </a:t>
              </a:r>
              <a:r>
                <a:rPr lang="en-US" altLang="zh-CN" sz="2000" dirty="0">
                  <a:solidFill>
                    <a:schemeClr val="tx1"/>
                  </a:solidFill>
                  <a:latin typeface="Times New Roman" panose="02020603050405020304" pitchFamily="18" charset="0"/>
                  <a:cs typeface="Times New Roman" panose="02020603050405020304" pitchFamily="18" charset="0"/>
                </a:rPr>
                <a:t>&amp; Concept Graph</a:t>
              </a:r>
            </a:p>
            <a:p>
              <a:pPr algn="ctr"/>
              <a:r>
                <a:rPr lang="en-US" altLang="zh-CN" sz="2000" dirty="0" err="1">
                  <a:solidFill>
                    <a:schemeClr val="tx1"/>
                  </a:solidFill>
                  <a:latin typeface="Times New Roman" panose="02020603050405020304" pitchFamily="18" charset="0"/>
                  <a:cs typeface="Times New Roman" panose="02020603050405020304" pitchFamily="18" charset="0"/>
                </a:rPr>
                <a:t>Probase</a:t>
              </a:r>
              <a:r>
                <a:rPr lang="zh-CN" altLang="en-US" sz="2000" dirty="0">
                  <a:solidFill>
                    <a:schemeClr val="tx1"/>
                  </a:solidFill>
                  <a:latin typeface="Times New Roman" panose="02020603050405020304" pitchFamily="18" charset="0"/>
                  <a:cs typeface="Times New Roman" panose="02020603050405020304" pitchFamily="18" charset="0"/>
                </a:rPr>
                <a:t>包含了</a:t>
              </a:r>
              <a:r>
                <a:rPr lang="en-US" altLang="zh-CN" sz="2000" dirty="0">
                  <a:solidFill>
                    <a:schemeClr val="tx1"/>
                  </a:solidFill>
                  <a:latin typeface="Times New Roman" panose="02020603050405020304" pitchFamily="18" charset="0"/>
                  <a:cs typeface="Times New Roman" panose="02020603050405020304" pitchFamily="18" charset="0"/>
                </a:rPr>
                <a:t>540</a:t>
              </a:r>
              <a:r>
                <a:rPr lang="zh-CN" altLang="en-US" sz="2000" dirty="0">
                  <a:solidFill>
                    <a:schemeClr val="tx1"/>
                  </a:solidFill>
                  <a:latin typeface="Times New Roman" panose="02020603050405020304" pitchFamily="18" charset="0"/>
                  <a:cs typeface="Times New Roman" panose="02020603050405020304" pitchFamily="18" charset="0"/>
                </a:rPr>
                <a:t>万个概念，超过了如提供</a:t>
              </a:r>
              <a:r>
                <a:rPr lang="en-US" altLang="zh-CN" sz="2000" dirty="0">
                  <a:solidFill>
                    <a:schemeClr val="tx1"/>
                  </a:solidFill>
                  <a:latin typeface="Times New Roman" panose="02020603050405020304" pitchFamily="18" charset="0"/>
                  <a:cs typeface="Times New Roman" panose="02020603050405020304" pitchFamily="18" charset="0"/>
                </a:rPr>
                <a:t>12</a:t>
              </a:r>
              <a:r>
                <a:rPr lang="zh-CN" altLang="en-US" sz="2000" dirty="0">
                  <a:solidFill>
                    <a:schemeClr val="tx1"/>
                  </a:solidFill>
                  <a:latin typeface="Times New Roman" panose="02020603050405020304" pitchFamily="18" charset="0"/>
                  <a:cs typeface="Times New Roman" panose="02020603050405020304" pitchFamily="18" charset="0"/>
                </a:rPr>
                <a:t>万个概念的</a:t>
              </a:r>
              <a:r>
                <a:rPr lang="en-US" altLang="zh-CN" sz="2000" dirty="0">
                  <a:solidFill>
                    <a:schemeClr val="tx1"/>
                  </a:solidFill>
                  <a:latin typeface="Times New Roman" panose="02020603050405020304" pitchFamily="18" charset="0"/>
                  <a:cs typeface="Times New Roman" panose="02020603050405020304" pitchFamily="18" charset="0"/>
                </a:rPr>
                <a:t>Cyc</a:t>
              </a:r>
              <a:r>
                <a:rPr lang="zh-CN" altLang="en-US" sz="2000" dirty="0">
                  <a:solidFill>
                    <a:schemeClr val="tx1"/>
                  </a:solidFill>
                  <a:latin typeface="Times New Roman" panose="02020603050405020304" pitchFamily="18" charset="0"/>
                  <a:cs typeface="Times New Roman" panose="02020603050405020304" pitchFamily="18" charset="0"/>
                </a:rPr>
                <a:t>等其他知识数据库。</a:t>
              </a:r>
              <a:endParaRPr lang="en-US" altLang="zh-CN" sz="2000" dirty="0">
                <a:solidFill>
                  <a:schemeClr val="tx1"/>
                </a:solidFill>
                <a:latin typeface="Times New Roman" panose="02020603050405020304" pitchFamily="18" charset="0"/>
                <a:cs typeface="Times New Roman" panose="02020603050405020304" pitchFamily="18" charset="0"/>
              </a:endParaRPr>
            </a:p>
          </p:txBody>
        </p:sp>
        <p:sp>
          <p:nvSpPr>
            <p:cNvPr id="11" name="矩形: 圆角 10">
              <a:extLst>
                <a:ext uri="{FF2B5EF4-FFF2-40B4-BE49-F238E27FC236}">
                  <a16:creationId xmlns:a16="http://schemas.microsoft.com/office/drawing/2014/main" id="{34F45A49-7279-4B89-BB27-E597A310B041}"/>
                </a:ext>
              </a:extLst>
            </p:cNvPr>
            <p:cNvSpPr/>
            <p:nvPr/>
          </p:nvSpPr>
          <p:spPr>
            <a:xfrm>
              <a:off x="1896794" y="4692180"/>
              <a:ext cx="8102991" cy="1097154"/>
            </a:xfrm>
            <a:prstGeom prst="round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tLang="zh-CN" sz="2000" dirty="0">
                <a:solidFill>
                  <a:schemeClr val="tx1"/>
                </a:solidFill>
              </a:endParaRPr>
            </a:p>
            <a:p>
              <a:pPr algn="ctr"/>
              <a:r>
                <a:rPr lang="zh-CN" altLang="en-US" sz="2000" dirty="0">
                  <a:solidFill>
                    <a:schemeClr val="tx1"/>
                  </a:solidFill>
                  <a:latin typeface="Times New Roman" panose="02020603050405020304" pitchFamily="18" charset="0"/>
                  <a:cs typeface="Times New Roman" panose="02020603050405020304" pitchFamily="18" charset="0"/>
                </a:rPr>
                <a:t>在</a:t>
              </a:r>
              <a:r>
                <a:rPr lang="en-US" altLang="zh-CN" sz="2000" dirty="0">
                  <a:solidFill>
                    <a:schemeClr val="tx1"/>
                  </a:solidFill>
                  <a:latin typeface="Times New Roman" panose="02020603050405020304" pitchFamily="18" charset="0"/>
                  <a:cs typeface="Times New Roman" panose="02020603050405020304" pitchFamily="18" charset="0"/>
                </a:rPr>
                <a:t>Web</a:t>
              </a:r>
              <a:r>
                <a:rPr lang="zh-CN" altLang="en-US" sz="2000" dirty="0">
                  <a:solidFill>
                    <a:schemeClr val="tx1"/>
                  </a:solidFill>
                  <a:latin typeface="Times New Roman" panose="02020603050405020304" pitchFamily="18" charset="0"/>
                  <a:cs typeface="Times New Roman" panose="02020603050405020304" pitchFamily="18" charset="0"/>
                </a:rPr>
                <a:t>知识提取中，如何充分利用</a:t>
              </a:r>
              <a:r>
                <a:rPr lang="en-US" altLang="zh-CN" sz="2000" dirty="0">
                  <a:solidFill>
                    <a:schemeClr val="tx1"/>
                  </a:solidFill>
                  <a:latin typeface="Times New Roman" panose="02020603050405020304" pitchFamily="18" charset="0"/>
                  <a:cs typeface="Times New Roman" panose="02020603050405020304" pitchFamily="18" charset="0"/>
                </a:rPr>
                <a:t>Web</a:t>
              </a:r>
              <a:r>
                <a:rPr lang="zh-CN" altLang="en-US" sz="2000" dirty="0">
                  <a:solidFill>
                    <a:schemeClr val="tx1"/>
                  </a:solidFill>
                  <a:latin typeface="Times New Roman" panose="02020603050405020304" pitchFamily="18" charset="0"/>
                  <a:cs typeface="Times New Roman" panose="02020603050405020304" pitchFamily="18" charset="0"/>
                </a:rPr>
                <a:t>资源特有的各种优势，从多源异构、海量、开放的网络文本中准确地提取各种知识组成要素，是实现</a:t>
              </a:r>
              <a:r>
                <a:rPr lang="en-US" altLang="zh-CN" sz="2000" dirty="0">
                  <a:solidFill>
                    <a:schemeClr val="tx1"/>
                  </a:solidFill>
                  <a:latin typeface="Times New Roman" panose="02020603050405020304" pitchFamily="18" charset="0"/>
                  <a:cs typeface="Times New Roman" panose="02020603050405020304" pitchFamily="18" charset="0"/>
                </a:rPr>
                <a:t>Web</a:t>
              </a:r>
              <a:r>
                <a:rPr lang="zh-CN" altLang="en-US" sz="2000" dirty="0">
                  <a:solidFill>
                    <a:schemeClr val="tx1"/>
                  </a:solidFill>
                  <a:latin typeface="Times New Roman" panose="02020603050405020304" pitchFamily="18" charset="0"/>
                  <a:cs typeface="Times New Roman" panose="02020603050405020304" pitchFamily="18" charset="0"/>
                </a:rPr>
                <a:t>知识获取的关键 </a:t>
              </a:r>
              <a:br>
                <a:rPr lang="zh-CN" altLang="en-US" sz="2000" dirty="0">
                  <a:solidFill>
                    <a:schemeClr val="tx1"/>
                  </a:solidFill>
                  <a:latin typeface="Times New Roman" panose="02020603050405020304" pitchFamily="18" charset="0"/>
                  <a:cs typeface="Times New Roman" panose="02020603050405020304" pitchFamily="18" charset="0"/>
                </a:rPr>
              </a:br>
              <a:endParaRPr lang="en-US" altLang="zh-CN" sz="2000" dirty="0">
                <a:solidFill>
                  <a:schemeClr val="tx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818291553"/>
      </p:ext>
    </p:extLst>
  </p:cSld>
  <p:clrMapOvr>
    <a:masterClrMapping/>
  </p:clrMapOvr>
  <p:transition advTm="34024"/>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9050"/>
            <a:ext cx="12192000" cy="207963"/>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3" name="Text Box 4"/>
          <p:cNvSpPr txBox="1">
            <a:spLocks noChangeArrowheads="1"/>
          </p:cNvSpPr>
          <p:nvPr/>
        </p:nvSpPr>
        <p:spPr bwMode="auto">
          <a:xfrm>
            <a:off x="1253187" y="427494"/>
            <a:ext cx="988232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000" dirty="0">
                <a:solidFill>
                  <a:srgbClr val="003399"/>
                </a:solidFill>
                <a:latin typeface="黑体" panose="02010609060101010101" pitchFamily="49" charset="-122"/>
                <a:ea typeface="黑体" panose="02010609060101010101" pitchFamily="49" charset="-122"/>
              </a:rPr>
              <a:t>第一部分：自然语言处理的总体介绍</a:t>
            </a:r>
          </a:p>
        </p:txBody>
      </p:sp>
      <p:sp>
        <p:nvSpPr>
          <p:cNvPr id="4" name="Rectangle 6"/>
          <p:cNvSpPr>
            <a:spLocks noChangeArrowheads="1"/>
          </p:cNvSpPr>
          <p:nvPr/>
        </p:nvSpPr>
        <p:spPr bwMode="auto">
          <a:xfrm>
            <a:off x="0" y="6645275"/>
            <a:ext cx="12192000" cy="2159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19" name="灯片编号占位符 3"/>
          <p:cNvSpPr>
            <a:spLocks noGrp="1"/>
          </p:cNvSpPr>
          <p:nvPr>
            <p:ph type="sldNum" sz="quarter" idx="12"/>
          </p:nvPr>
        </p:nvSpPr>
        <p:spPr>
          <a:xfrm>
            <a:off x="8077200" y="6356350"/>
            <a:ext cx="3276600" cy="365125"/>
          </a:xfrm>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600DCED-AAE6-4FF2-B18A-CDB50B86C09D}" type="slidenum">
              <a:rPr lang="zh-CN" altLang="en-US" sz="1400">
                <a:solidFill>
                  <a:srgbClr val="898989"/>
                </a:solidFill>
              </a:rPr>
              <a:pPr/>
              <a:t>15</a:t>
            </a:fld>
            <a:endParaRPr lang="zh-CN" altLang="en-US" sz="1400">
              <a:solidFill>
                <a:srgbClr val="898989"/>
              </a:solidFill>
            </a:endParaRPr>
          </a:p>
        </p:txBody>
      </p:sp>
      <p:cxnSp>
        <p:nvCxnSpPr>
          <p:cNvPr id="23" name="Straight Connector 4"/>
          <p:cNvCxnSpPr/>
          <p:nvPr/>
        </p:nvCxnSpPr>
        <p:spPr>
          <a:xfrm flipV="1">
            <a:off x="19685" y="1135380"/>
            <a:ext cx="12152630" cy="76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B6DC7E04-D9FB-4691-88C6-89F9DCD27701}"/>
              </a:ext>
            </a:extLst>
          </p:cNvPr>
          <p:cNvSpPr txBox="1"/>
          <p:nvPr/>
        </p:nvSpPr>
        <p:spPr>
          <a:xfrm>
            <a:off x="19685" y="1236628"/>
            <a:ext cx="12152630" cy="754694"/>
          </a:xfrm>
          <a:prstGeom prst="rect">
            <a:avLst/>
          </a:prstGeom>
          <a:noFill/>
        </p:spPr>
        <p:txBody>
          <a:bodyPr wrap="square" rtlCol="0">
            <a:spAutoFit/>
          </a:bodyPr>
          <a:lstStyle/>
          <a:p>
            <a:pPr>
              <a:lnSpc>
                <a:spcPct val="150000"/>
              </a:lnSpc>
            </a:pPr>
            <a:r>
              <a:rPr lang="zh-CN" altLang="en-US" sz="3200" b="1" dirty="0"/>
              <a:t>基于</a:t>
            </a:r>
            <a:r>
              <a:rPr lang="en-US" altLang="zh-CN" sz="3200" b="1" dirty="0"/>
              <a:t>NLP</a:t>
            </a:r>
            <a:r>
              <a:rPr lang="zh-CN" altLang="en-US" sz="3200" b="1" dirty="0"/>
              <a:t>的网络知识工程</a:t>
            </a:r>
            <a:r>
              <a:rPr lang="en-US" altLang="zh-CN" sz="3200" b="1" dirty="0"/>
              <a:t>-</a:t>
            </a:r>
            <a:r>
              <a:rPr lang="zh-CN" altLang="en-US" sz="3200" b="1" dirty="0"/>
              <a:t>信息提取与自动文摘</a:t>
            </a:r>
            <a:endParaRPr lang="en-US" altLang="zh-CN" sz="3200" b="1" dirty="0"/>
          </a:p>
        </p:txBody>
      </p:sp>
      <p:grpSp>
        <p:nvGrpSpPr>
          <p:cNvPr id="10" name="组合 9">
            <a:extLst>
              <a:ext uri="{FF2B5EF4-FFF2-40B4-BE49-F238E27FC236}">
                <a16:creationId xmlns:a16="http://schemas.microsoft.com/office/drawing/2014/main" id="{5BFB329E-D729-4452-883D-D06923F3374A}"/>
              </a:ext>
            </a:extLst>
          </p:cNvPr>
          <p:cNvGrpSpPr/>
          <p:nvPr/>
        </p:nvGrpSpPr>
        <p:grpSpPr>
          <a:xfrm>
            <a:off x="45621" y="1925467"/>
            <a:ext cx="12172315" cy="4629063"/>
            <a:chOff x="45621" y="1925467"/>
            <a:chExt cx="12172315" cy="4629063"/>
          </a:xfrm>
        </p:grpSpPr>
        <p:grpSp>
          <p:nvGrpSpPr>
            <p:cNvPr id="7" name="组合 6">
              <a:extLst>
                <a:ext uri="{FF2B5EF4-FFF2-40B4-BE49-F238E27FC236}">
                  <a16:creationId xmlns:a16="http://schemas.microsoft.com/office/drawing/2014/main" id="{185744AD-B050-4828-8927-5036FD783CDA}"/>
                </a:ext>
              </a:extLst>
            </p:cNvPr>
            <p:cNvGrpSpPr/>
            <p:nvPr/>
          </p:nvGrpSpPr>
          <p:grpSpPr>
            <a:xfrm>
              <a:off x="45621" y="1925467"/>
              <a:ext cx="12172315" cy="4629063"/>
              <a:chOff x="45621" y="1925467"/>
              <a:chExt cx="12172315" cy="4629063"/>
            </a:xfrm>
          </p:grpSpPr>
          <p:sp>
            <p:nvSpPr>
              <p:cNvPr id="8" name="文本框 7">
                <a:extLst>
                  <a:ext uri="{FF2B5EF4-FFF2-40B4-BE49-F238E27FC236}">
                    <a16:creationId xmlns:a16="http://schemas.microsoft.com/office/drawing/2014/main" id="{4128A674-4543-4385-BF3F-648F73FAF4E2}"/>
                  </a:ext>
                </a:extLst>
              </p:cNvPr>
              <p:cNvSpPr txBox="1"/>
              <p:nvPr/>
            </p:nvSpPr>
            <p:spPr>
              <a:xfrm>
                <a:off x="45621" y="1925467"/>
                <a:ext cx="12172315" cy="1311193"/>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2800" dirty="0"/>
                  <a:t>信息提取：从自然语言文本中抽取指定类型的实体、关系、事件等事实信息，并形成结构化数据输出的文本处理技术</a:t>
                </a:r>
                <a:endParaRPr lang="en-US" altLang="zh-CN" sz="2800" dirty="0"/>
              </a:p>
            </p:txBody>
          </p:sp>
          <p:sp>
            <p:nvSpPr>
              <p:cNvPr id="11" name="文本框 10">
                <a:extLst>
                  <a:ext uri="{FF2B5EF4-FFF2-40B4-BE49-F238E27FC236}">
                    <a16:creationId xmlns:a16="http://schemas.microsoft.com/office/drawing/2014/main" id="{3BBAF8E0-4BB6-40AF-8116-0BC3DC653385}"/>
                  </a:ext>
                </a:extLst>
              </p:cNvPr>
              <p:cNvSpPr txBox="1"/>
              <p:nvPr/>
            </p:nvSpPr>
            <p:spPr>
              <a:xfrm>
                <a:off x="495641" y="3216462"/>
                <a:ext cx="9300294" cy="1137106"/>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命名实体识别：识别待处理文本中</a:t>
                </a:r>
                <a:r>
                  <a:rPr lang="en-US" altLang="zh-CN" sz="2400" dirty="0"/>
                  <a:t>7</a:t>
                </a:r>
                <a:r>
                  <a:rPr lang="zh-CN" altLang="en-US" sz="2400" dirty="0"/>
                  <a:t>类命名实体，人名，机构名，地名，时间，日期、货币和百分百比，开放域则不限定类别</a:t>
                </a:r>
                <a:endParaRPr lang="en-US" altLang="zh-CN" sz="2400" dirty="0"/>
              </a:p>
            </p:txBody>
          </p:sp>
          <p:sp>
            <p:nvSpPr>
              <p:cNvPr id="12" name="文本框 11">
                <a:extLst>
                  <a:ext uri="{FF2B5EF4-FFF2-40B4-BE49-F238E27FC236}">
                    <a16:creationId xmlns:a16="http://schemas.microsoft.com/office/drawing/2014/main" id="{248D6336-7DFD-4542-B901-0A982DAA2787}"/>
                  </a:ext>
                </a:extLst>
              </p:cNvPr>
              <p:cNvSpPr txBox="1"/>
              <p:nvPr/>
            </p:nvSpPr>
            <p:spPr>
              <a:xfrm>
                <a:off x="465165" y="4549253"/>
                <a:ext cx="11716043" cy="589072"/>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实体消歧：一个实体指称项可对应到多个真实世界的实体</a:t>
                </a:r>
                <a:endParaRPr lang="en-US" altLang="zh-CN" sz="2400" dirty="0"/>
              </a:p>
            </p:txBody>
          </p:sp>
          <p:sp>
            <p:nvSpPr>
              <p:cNvPr id="13" name="文本框 12">
                <a:extLst>
                  <a:ext uri="{FF2B5EF4-FFF2-40B4-BE49-F238E27FC236}">
                    <a16:creationId xmlns:a16="http://schemas.microsoft.com/office/drawing/2014/main" id="{ADD922B8-69FF-43C7-8AE7-9BBD863573B0}"/>
                  </a:ext>
                </a:extLst>
              </p:cNvPr>
              <p:cNvSpPr txBox="1"/>
              <p:nvPr/>
            </p:nvSpPr>
            <p:spPr>
              <a:xfrm>
                <a:off x="465165" y="5417424"/>
                <a:ext cx="9150477" cy="1137106"/>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实体关系提取：自动识别由一对概念和联系这对概念的关系构成的相关三元组</a:t>
                </a:r>
                <a:endParaRPr lang="en-US" altLang="zh-CN" sz="2400" dirty="0"/>
              </a:p>
            </p:txBody>
          </p:sp>
        </p:grpSp>
        <p:grpSp>
          <p:nvGrpSpPr>
            <p:cNvPr id="6" name="组合 5">
              <a:extLst>
                <a:ext uri="{FF2B5EF4-FFF2-40B4-BE49-F238E27FC236}">
                  <a16:creationId xmlns:a16="http://schemas.microsoft.com/office/drawing/2014/main" id="{900B256B-DB13-4BD0-94DC-FEB09AC5675F}"/>
                </a:ext>
              </a:extLst>
            </p:cNvPr>
            <p:cNvGrpSpPr/>
            <p:nvPr/>
          </p:nvGrpSpPr>
          <p:grpSpPr>
            <a:xfrm>
              <a:off x="9651667" y="3528129"/>
              <a:ext cx="1702133" cy="2655873"/>
              <a:chOff x="9446093" y="3080529"/>
              <a:chExt cx="1702133" cy="2655873"/>
            </a:xfrm>
          </p:grpSpPr>
          <p:pic>
            <p:nvPicPr>
              <p:cNvPr id="14" name="Picture 3">
                <a:extLst>
                  <a:ext uri="{FF2B5EF4-FFF2-40B4-BE49-F238E27FC236}">
                    <a16:creationId xmlns:a16="http://schemas.microsoft.com/office/drawing/2014/main" id="{6ABA7E33-0DEB-4DEB-B089-A7A49D5D4A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25660" y="3080529"/>
                <a:ext cx="11430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2">
                <a:extLst>
                  <a:ext uri="{FF2B5EF4-FFF2-40B4-BE49-F238E27FC236}">
                    <a16:creationId xmlns:a16="http://schemas.microsoft.com/office/drawing/2014/main" id="{041060B0-8B70-42BE-871C-4D3DFB618D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0" y="4677539"/>
                <a:ext cx="1214438" cy="105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a:extLst>
                  <a:ext uri="{FF2B5EF4-FFF2-40B4-BE49-F238E27FC236}">
                    <a16:creationId xmlns:a16="http://schemas.microsoft.com/office/drawing/2014/main" id="{B4563DCD-0991-4B05-B938-99204B82ADDA}"/>
                  </a:ext>
                </a:extLst>
              </p:cNvPr>
              <p:cNvSpPr/>
              <p:nvPr/>
            </p:nvSpPr>
            <p:spPr>
              <a:xfrm>
                <a:off x="9446093" y="4243397"/>
                <a:ext cx="1702133" cy="369332"/>
              </a:xfrm>
              <a:prstGeom prst="rect">
                <a:avLst/>
              </a:prstGeom>
            </p:spPr>
            <p:txBody>
              <a:bodyPr wrap="none">
                <a:spAutoFit/>
              </a:bodyPr>
              <a:lstStyle/>
              <a:p>
                <a:r>
                  <a:rPr lang="en-US" altLang="zh-CN" i="1" dirty="0">
                    <a:solidFill>
                      <a:srgbClr val="FF0000"/>
                    </a:solidFill>
                    <a:latin typeface="Times New Roman" panose="02020603050405020304" pitchFamily="18" charset="0"/>
                    <a:ea typeface="隶书" panose="02010509060101010101" pitchFamily="49" charset="-122"/>
                    <a:cs typeface="Times New Roman" panose="02020603050405020304" pitchFamily="18" charset="0"/>
                  </a:rPr>
                  <a:t>Michael Jordan </a:t>
                </a:r>
                <a:endParaRPr lang="zh-CN" altLang="en-US" dirty="0"/>
              </a:p>
            </p:txBody>
          </p:sp>
        </p:grpSp>
      </p:grpSp>
    </p:spTree>
    <p:extLst>
      <p:ext uri="{BB962C8B-B14F-4D97-AF65-F5344CB8AC3E}">
        <p14:creationId xmlns:p14="http://schemas.microsoft.com/office/powerpoint/2010/main" val="1424439079"/>
      </p:ext>
    </p:extLst>
  </p:cSld>
  <p:clrMapOvr>
    <a:masterClrMapping/>
  </p:clrMapOvr>
  <p:transition advTm="34024"/>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9050"/>
            <a:ext cx="12192000" cy="207963"/>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3" name="Text Box 4"/>
          <p:cNvSpPr txBox="1">
            <a:spLocks noChangeArrowheads="1"/>
          </p:cNvSpPr>
          <p:nvPr/>
        </p:nvSpPr>
        <p:spPr bwMode="auto">
          <a:xfrm>
            <a:off x="1253187" y="427494"/>
            <a:ext cx="990249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000" dirty="0">
                <a:solidFill>
                  <a:srgbClr val="003399"/>
                </a:solidFill>
                <a:latin typeface="黑体" panose="02010609060101010101" pitchFamily="49" charset="-122"/>
                <a:ea typeface="黑体" panose="02010609060101010101" pitchFamily="49" charset="-122"/>
              </a:rPr>
              <a:t>第一部分：自然语言处理的总体介绍</a:t>
            </a:r>
          </a:p>
        </p:txBody>
      </p:sp>
      <p:sp>
        <p:nvSpPr>
          <p:cNvPr id="4" name="Rectangle 6"/>
          <p:cNvSpPr>
            <a:spLocks noChangeArrowheads="1"/>
          </p:cNvSpPr>
          <p:nvPr/>
        </p:nvSpPr>
        <p:spPr bwMode="auto">
          <a:xfrm>
            <a:off x="0" y="6645275"/>
            <a:ext cx="12192000" cy="2159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19" name="灯片编号占位符 3"/>
          <p:cNvSpPr>
            <a:spLocks noGrp="1"/>
          </p:cNvSpPr>
          <p:nvPr>
            <p:ph type="sldNum" sz="quarter" idx="12"/>
          </p:nvPr>
        </p:nvSpPr>
        <p:spPr>
          <a:xfrm>
            <a:off x="8077200" y="6356350"/>
            <a:ext cx="3276600" cy="365125"/>
          </a:xfrm>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600DCED-AAE6-4FF2-B18A-CDB50B86C09D}" type="slidenum">
              <a:rPr lang="zh-CN" altLang="en-US" sz="1400">
                <a:solidFill>
                  <a:srgbClr val="898989"/>
                </a:solidFill>
              </a:rPr>
              <a:pPr/>
              <a:t>16</a:t>
            </a:fld>
            <a:endParaRPr lang="zh-CN" altLang="en-US" sz="1400">
              <a:solidFill>
                <a:srgbClr val="898989"/>
              </a:solidFill>
            </a:endParaRPr>
          </a:p>
        </p:txBody>
      </p:sp>
      <p:cxnSp>
        <p:nvCxnSpPr>
          <p:cNvPr id="23" name="Straight Connector 4"/>
          <p:cNvCxnSpPr/>
          <p:nvPr/>
        </p:nvCxnSpPr>
        <p:spPr>
          <a:xfrm flipV="1">
            <a:off x="19685" y="1135380"/>
            <a:ext cx="12152630" cy="76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4128A674-4543-4385-BF3F-648F73FAF4E2}"/>
              </a:ext>
            </a:extLst>
          </p:cNvPr>
          <p:cNvSpPr txBox="1"/>
          <p:nvPr/>
        </p:nvSpPr>
        <p:spPr>
          <a:xfrm>
            <a:off x="12371" y="1160711"/>
            <a:ext cx="12172315" cy="1311193"/>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2800" dirty="0"/>
              <a:t>自动文摘：将长篇幅的文本核心内容浓缩成短的表示形式，也就是</a:t>
            </a:r>
            <a:r>
              <a:rPr lang="zh-CN" altLang="en-US" sz="2800" dirty="0">
                <a:solidFill>
                  <a:srgbClr val="FF0000"/>
                </a:solidFill>
              </a:rPr>
              <a:t>理解</a:t>
            </a:r>
            <a:r>
              <a:rPr lang="zh-CN" altLang="en-US" sz="2800" dirty="0"/>
              <a:t>长的原文，</a:t>
            </a:r>
            <a:r>
              <a:rPr lang="zh-CN" altLang="en-US" sz="2800" dirty="0">
                <a:solidFill>
                  <a:srgbClr val="FF0000"/>
                </a:solidFill>
              </a:rPr>
              <a:t>生成</a:t>
            </a:r>
            <a:r>
              <a:rPr lang="zh-CN" altLang="en-US" sz="2800" dirty="0"/>
              <a:t>短的新文章。</a:t>
            </a:r>
            <a:endParaRPr lang="en-US" altLang="zh-CN" sz="2800" dirty="0"/>
          </a:p>
        </p:txBody>
      </p:sp>
      <p:pic>
        <p:nvPicPr>
          <p:cNvPr id="6" name="图片 5">
            <a:extLst>
              <a:ext uri="{FF2B5EF4-FFF2-40B4-BE49-F238E27FC236}">
                <a16:creationId xmlns:a16="http://schemas.microsoft.com/office/drawing/2014/main" id="{4576E7C2-7B50-497F-B363-8435E0A2B20D}"/>
              </a:ext>
            </a:extLst>
          </p:cNvPr>
          <p:cNvPicPr>
            <a:picLocks noChangeAspect="1"/>
          </p:cNvPicPr>
          <p:nvPr/>
        </p:nvPicPr>
        <p:blipFill>
          <a:blip r:embed="rId3"/>
          <a:stretch>
            <a:fillRect/>
          </a:stretch>
        </p:blipFill>
        <p:spPr>
          <a:xfrm>
            <a:off x="595742" y="1373961"/>
            <a:ext cx="11072074" cy="5050708"/>
          </a:xfrm>
          <a:prstGeom prst="rect">
            <a:avLst/>
          </a:prstGeom>
        </p:spPr>
      </p:pic>
    </p:spTree>
    <p:extLst>
      <p:ext uri="{BB962C8B-B14F-4D97-AF65-F5344CB8AC3E}">
        <p14:creationId xmlns:p14="http://schemas.microsoft.com/office/powerpoint/2010/main" val="4046132652"/>
      </p:ext>
    </p:extLst>
  </p:cSld>
  <p:clrMapOvr>
    <a:masterClrMapping/>
  </p:clrMapOvr>
  <p:transition advTm="3402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9050"/>
            <a:ext cx="12192000" cy="207963"/>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3" name="Text Box 4"/>
          <p:cNvSpPr txBox="1">
            <a:spLocks noChangeArrowheads="1"/>
          </p:cNvSpPr>
          <p:nvPr/>
        </p:nvSpPr>
        <p:spPr bwMode="auto">
          <a:xfrm>
            <a:off x="1253187" y="427494"/>
            <a:ext cx="990249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000" dirty="0">
                <a:solidFill>
                  <a:srgbClr val="003399"/>
                </a:solidFill>
                <a:latin typeface="黑体" panose="02010609060101010101" pitchFamily="49" charset="-122"/>
                <a:ea typeface="黑体" panose="02010609060101010101" pitchFamily="49" charset="-122"/>
              </a:rPr>
              <a:t>第一部分：自然语言处理的总体介绍</a:t>
            </a:r>
          </a:p>
        </p:txBody>
      </p:sp>
      <p:sp>
        <p:nvSpPr>
          <p:cNvPr id="4" name="Rectangle 6"/>
          <p:cNvSpPr>
            <a:spLocks noChangeArrowheads="1"/>
          </p:cNvSpPr>
          <p:nvPr/>
        </p:nvSpPr>
        <p:spPr bwMode="auto">
          <a:xfrm>
            <a:off x="0" y="6645275"/>
            <a:ext cx="12192000" cy="2159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19" name="灯片编号占位符 3"/>
          <p:cNvSpPr>
            <a:spLocks noGrp="1"/>
          </p:cNvSpPr>
          <p:nvPr>
            <p:ph type="sldNum" sz="quarter" idx="12"/>
          </p:nvPr>
        </p:nvSpPr>
        <p:spPr>
          <a:xfrm>
            <a:off x="8077200" y="6356350"/>
            <a:ext cx="3276600" cy="365125"/>
          </a:xfrm>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600DCED-AAE6-4FF2-B18A-CDB50B86C09D}" type="slidenum">
              <a:rPr lang="zh-CN" altLang="en-US" sz="1400">
                <a:solidFill>
                  <a:srgbClr val="898989"/>
                </a:solidFill>
              </a:rPr>
              <a:pPr/>
              <a:t>17</a:t>
            </a:fld>
            <a:endParaRPr lang="zh-CN" altLang="en-US" sz="1400">
              <a:solidFill>
                <a:srgbClr val="898989"/>
              </a:solidFill>
            </a:endParaRPr>
          </a:p>
        </p:txBody>
      </p:sp>
      <p:cxnSp>
        <p:nvCxnSpPr>
          <p:cNvPr id="23" name="Straight Connector 4"/>
          <p:cNvCxnSpPr/>
          <p:nvPr/>
        </p:nvCxnSpPr>
        <p:spPr>
          <a:xfrm flipV="1">
            <a:off x="19685" y="1135380"/>
            <a:ext cx="12152630" cy="76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B6DC7E04-D9FB-4691-88C6-89F9DCD27701}"/>
              </a:ext>
            </a:extLst>
          </p:cNvPr>
          <p:cNvSpPr txBox="1"/>
          <p:nvPr/>
        </p:nvSpPr>
        <p:spPr>
          <a:xfrm>
            <a:off x="19685" y="1236628"/>
            <a:ext cx="12152630" cy="754694"/>
          </a:xfrm>
          <a:prstGeom prst="rect">
            <a:avLst/>
          </a:prstGeom>
          <a:noFill/>
        </p:spPr>
        <p:txBody>
          <a:bodyPr wrap="square" rtlCol="0">
            <a:spAutoFit/>
          </a:bodyPr>
          <a:lstStyle/>
          <a:p>
            <a:pPr>
              <a:lnSpc>
                <a:spcPct val="150000"/>
              </a:lnSpc>
            </a:pPr>
            <a:r>
              <a:rPr lang="zh-CN" altLang="en-US" sz="3200" b="1" dirty="0"/>
              <a:t>基于</a:t>
            </a:r>
            <a:r>
              <a:rPr lang="en-US" altLang="zh-CN" sz="3200" b="1" dirty="0"/>
              <a:t>NLP</a:t>
            </a:r>
            <a:r>
              <a:rPr lang="zh-CN" altLang="en-US" sz="3200" b="1" dirty="0"/>
              <a:t>的网络知识工程</a:t>
            </a:r>
            <a:r>
              <a:rPr lang="en-US" altLang="zh-CN" sz="3200" b="1" dirty="0"/>
              <a:t>-</a:t>
            </a:r>
            <a:r>
              <a:rPr lang="zh-CN" altLang="en-US" sz="3200" b="1" dirty="0"/>
              <a:t>观点挖掘与倾向性分析</a:t>
            </a:r>
            <a:endParaRPr lang="en-US" altLang="zh-CN" sz="3200" b="1" dirty="0"/>
          </a:p>
        </p:txBody>
      </p:sp>
      <p:sp>
        <p:nvSpPr>
          <p:cNvPr id="8" name="文本框 7">
            <a:extLst>
              <a:ext uri="{FF2B5EF4-FFF2-40B4-BE49-F238E27FC236}">
                <a16:creationId xmlns:a16="http://schemas.microsoft.com/office/drawing/2014/main" id="{ECD4C6CE-A513-4EC7-BC82-F72CF06C2C45}"/>
              </a:ext>
            </a:extLst>
          </p:cNvPr>
          <p:cNvSpPr txBox="1"/>
          <p:nvPr/>
        </p:nvSpPr>
        <p:spPr>
          <a:xfrm>
            <a:off x="45621" y="1925467"/>
            <a:ext cx="12172315" cy="1311193"/>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2800" dirty="0"/>
              <a:t>观点：人们对事物的看法，具有明显的主观性，不同的人对同一事物的看法存在差异</a:t>
            </a:r>
            <a:endParaRPr lang="en-US" altLang="zh-CN" sz="2800" dirty="0"/>
          </a:p>
        </p:txBody>
      </p:sp>
      <p:sp>
        <p:nvSpPr>
          <p:cNvPr id="10" name="文本框 9">
            <a:extLst>
              <a:ext uri="{FF2B5EF4-FFF2-40B4-BE49-F238E27FC236}">
                <a16:creationId xmlns:a16="http://schemas.microsoft.com/office/drawing/2014/main" id="{1431B0AE-7AFD-4E71-8127-26895D3087D1}"/>
              </a:ext>
            </a:extLst>
          </p:cNvPr>
          <p:cNvSpPr txBox="1"/>
          <p:nvPr/>
        </p:nvSpPr>
        <p:spPr>
          <a:xfrm>
            <a:off x="-1386" y="3621341"/>
            <a:ext cx="12172315" cy="664862"/>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2800" dirty="0"/>
              <a:t>倾向性：观点中所包含的情感倾向性</a:t>
            </a:r>
            <a:endParaRPr lang="en-US" altLang="zh-CN" sz="2800" dirty="0"/>
          </a:p>
        </p:txBody>
      </p:sp>
      <p:pic>
        <p:nvPicPr>
          <p:cNvPr id="11" name="Picture 2" descr="http://pauldunay.com/wp-content/uploads/2011/05/sentiment1.jpg">
            <a:extLst>
              <a:ext uri="{FF2B5EF4-FFF2-40B4-BE49-F238E27FC236}">
                <a16:creationId xmlns:a16="http://schemas.microsoft.com/office/drawing/2014/main" id="{5649EEB9-A34F-4403-A19D-5F0E035D31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9510" y="3645544"/>
            <a:ext cx="1008063"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文本框 11">
            <a:extLst>
              <a:ext uri="{FF2B5EF4-FFF2-40B4-BE49-F238E27FC236}">
                <a16:creationId xmlns:a16="http://schemas.microsoft.com/office/drawing/2014/main" id="{7B299582-7E65-4D83-B5D8-FDE4939724BC}"/>
              </a:ext>
            </a:extLst>
          </p:cNvPr>
          <p:cNvSpPr txBox="1"/>
          <p:nvPr/>
        </p:nvSpPr>
        <p:spPr>
          <a:xfrm>
            <a:off x="-1387" y="5017698"/>
            <a:ext cx="12172315" cy="1311193"/>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2800" dirty="0"/>
              <a:t>观点挖掘与倾向性分析：从海量数据中挖掘观点信息，分析观点的倾向性，并实现从非结构数据</a:t>
            </a:r>
            <a:r>
              <a:rPr lang="en-US" altLang="zh-CN" sz="2800" dirty="0"/>
              <a:t>-</a:t>
            </a:r>
            <a:r>
              <a:rPr lang="zh-CN" altLang="en-US" sz="2800" dirty="0"/>
              <a:t>到结构化数据的转换</a:t>
            </a:r>
            <a:endParaRPr lang="en-US" altLang="zh-CN" sz="2800" dirty="0"/>
          </a:p>
        </p:txBody>
      </p:sp>
      <p:pic>
        <p:nvPicPr>
          <p:cNvPr id="13" name="Picture 2" descr="http://www.ukp.tu-darmstadt.de/fileadmin/user_upload/Group_UKP/SENTAL/SENTALarchitecture.png">
            <a:extLst>
              <a:ext uri="{FF2B5EF4-FFF2-40B4-BE49-F238E27FC236}">
                <a16:creationId xmlns:a16="http://schemas.microsoft.com/office/drawing/2014/main" id="{30B32E56-E3D8-48BD-BE9C-C99AF410D0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6083" y="1467632"/>
            <a:ext cx="8536700" cy="4926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2088278"/>
      </p:ext>
    </p:extLst>
  </p:cSld>
  <p:clrMapOvr>
    <a:masterClrMapping/>
  </p:clrMapOvr>
  <p:transition advTm="3402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9050"/>
            <a:ext cx="12192000" cy="207963"/>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3" name="Text Box 4"/>
          <p:cNvSpPr txBox="1">
            <a:spLocks noChangeArrowheads="1"/>
          </p:cNvSpPr>
          <p:nvPr/>
        </p:nvSpPr>
        <p:spPr bwMode="auto">
          <a:xfrm>
            <a:off x="1253187" y="427494"/>
            <a:ext cx="1010061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000" dirty="0">
                <a:solidFill>
                  <a:srgbClr val="003399"/>
                </a:solidFill>
                <a:latin typeface="黑体" panose="02010609060101010101" pitchFamily="49" charset="-122"/>
                <a:ea typeface="黑体" panose="02010609060101010101" pitchFamily="49" charset="-122"/>
              </a:rPr>
              <a:t>第一部分：自然语言处理的总体介绍</a:t>
            </a:r>
          </a:p>
        </p:txBody>
      </p:sp>
      <p:sp>
        <p:nvSpPr>
          <p:cNvPr id="4" name="Rectangle 6"/>
          <p:cNvSpPr>
            <a:spLocks noChangeArrowheads="1"/>
          </p:cNvSpPr>
          <p:nvPr/>
        </p:nvSpPr>
        <p:spPr bwMode="auto">
          <a:xfrm>
            <a:off x="0" y="6645275"/>
            <a:ext cx="12192000" cy="2159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19" name="灯片编号占位符 3"/>
          <p:cNvSpPr>
            <a:spLocks noGrp="1"/>
          </p:cNvSpPr>
          <p:nvPr>
            <p:ph type="sldNum" sz="quarter" idx="12"/>
          </p:nvPr>
        </p:nvSpPr>
        <p:spPr>
          <a:xfrm>
            <a:off x="8077200" y="6356350"/>
            <a:ext cx="3276600" cy="365125"/>
          </a:xfrm>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600DCED-AAE6-4FF2-B18A-CDB50B86C09D}" type="slidenum">
              <a:rPr lang="zh-CN" altLang="en-US" sz="1400">
                <a:solidFill>
                  <a:srgbClr val="898989"/>
                </a:solidFill>
              </a:rPr>
              <a:pPr/>
              <a:t>18</a:t>
            </a:fld>
            <a:endParaRPr lang="zh-CN" altLang="en-US" sz="1400">
              <a:solidFill>
                <a:srgbClr val="898989"/>
              </a:solidFill>
            </a:endParaRPr>
          </a:p>
        </p:txBody>
      </p:sp>
      <p:cxnSp>
        <p:nvCxnSpPr>
          <p:cNvPr id="23" name="Straight Connector 4"/>
          <p:cNvCxnSpPr/>
          <p:nvPr/>
        </p:nvCxnSpPr>
        <p:spPr>
          <a:xfrm flipV="1">
            <a:off x="19685" y="1135380"/>
            <a:ext cx="12152630" cy="762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2" name="Picture 2">
            <a:extLst>
              <a:ext uri="{FF2B5EF4-FFF2-40B4-BE49-F238E27FC236}">
                <a16:creationId xmlns:a16="http://schemas.microsoft.com/office/drawing/2014/main" id="{D69B017A-A7B7-4E9E-A9E0-6AEE9CEC03C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87" b="4325"/>
          <a:stretch/>
        </p:blipFill>
        <p:spPr bwMode="auto">
          <a:xfrm>
            <a:off x="2585170" y="1351190"/>
            <a:ext cx="7436646" cy="5070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95018018"/>
      </p:ext>
    </p:extLst>
  </p:cSld>
  <p:clrMapOvr>
    <a:masterClrMapping/>
  </p:clrMapOvr>
  <p:transition advTm="34024"/>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9050"/>
            <a:ext cx="12192000" cy="207963"/>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3" name="Text Box 4"/>
          <p:cNvSpPr txBox="1">
            <a:spLocks noChangeArrowheads="1"/>
          </p:cNvSpPr>
          <p:nvPr/>
        </p:nvSpPr>
        <p:spPr bwMode="auto">
          <a:xfrm>
            <a:off x="1253187" y="427494"/>
            <a:ext cx="993574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000" dirty="0">
                <a:solidFill>
                  <a:srgbClr val="003399"/>
                </a:solidFill>
                <a:latin typeface="黑体" panose="02010609060101010101" pitchFamily="49" charset="-122"/>
                <a:ea typeface="黑体" panose="02010609060101010101" pitchFamily="49" charset="-122"/>
              </a:rPr>
              <a:t>第一部分：自然语言处理的总体介绍</a:t>
            </a:r>
          </a:p>
        </p:txBody>
      </p:sp>
      <p:sp>
        <p:nvSpPr>
          <p:cNvPr id="4" name="Rectangle 6"/>
          <p:cNvSpPr>
            <a:spLocks noChangeArrowheads="1"/>
          </p:cNvSpPr>
          <p:nvPr/>
        </p:nvSpPr>
        <p:spPr bwMode="auto">
          <a:xfrm>
            <a:off x="0" y="6645275"/>
            <a:ext cx="12192000" cy="2159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19" name="灯片编号占位符 3"/>
          <p:cNvSpPr>
            <a:spLocks noGrp="1"/>
          </p:cNvSpPr>
          <p:nvPr>
            <p:ph type="sldNum" sz="quarter" idx="12"/>
          </p:nvPr>
        </p:nvSpPr>
        <p:spPr>
          <a:xfrm>
            <a:off x="8077200" y="6356350"/>
            <a:ext cx="3276600" cy="365125"/>
          </a:xfrm>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600DCED-AAE6-4FF2-B18A-CDB50B86C09D}" type="slidenum">
              <a:rPr lang="zh-CN" altLang="en-US" sz="1400">
                <a:solidFill>
                  <a:srgbClr val="898989"/>
                </a:solidFill>
              </a:rPr>
              <a:pPr/>
              <a:t>19</a:t>
            </a:fld>
            <a:endParaRPr lang="zh-CN" altLang="en-US" sz="1400">
              <a:solidFill>
                <a:srgbClr val="898989"/>
              </a:solidFill>
            </a:endParaRPr>
          </a:p>
        </p:txBody>
      </p:sp>
      <p:cxnSp>
        <p:nvCxnSpPr>
          <p:cNvPr id="23" name="Straight Connector 4"/>
          <p:cNvCxnSpPr/>
          <p:nvPr/>
        </p:nvCxnSpPr>
        <p:spPr>
          <a:xfrm flipV="1">
            <a:off x="19685" y="1135380"/>
            <a:ext cx="12152630" cy="76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B6DC7E04-D9FB-4691-88C6-89F9DCD27701}"/>
              </a:ext>
            </a:extLst>
          </p:cNvPr>
          <p:cNvSpPr txBox="1"/>
          <p:nvPr/>
        </p:nvSpPr>
        <p:spPr>
          <a:xfrm>
            <a:off x="19685" y="1186753"/>
            <a:ext cx="12152630" cy="754694"/>
          </a:xfrm>
          <a:prstGeom prst="rect">
            <a:avLst/>
          </a:prstGeom>
          <a:noFill/>
        </p:spPr>
        <p:txBody>
          <a:bodyPr wrap="square" rtlCol="0">
            <a:spAutoFit/>
          </a:bodyPr>
          <a:lstStyle/>
          <a:p>
            <a:pPr>
              <a:lnSpc>
                <a:spcPct val="150000"/>
              </a:lnSpc>
            </a:pPr>
            <a:r>
              <a:rPr lang="zh-CN" altLang="en-US" sz="3200" b="1" dirty="0"/>
              <a:t>基于</a:t>
            </a:r>
            <a:r>
              <a:rPr lang="en-US" altLang="zh-CN" sz="3200" b="1" dirty="0"/>
              <a:t>NLP</a:t>
            </a:r>
            <a:r>
              <a:rPr lang="zh-CN" altLang="en-US" sz="3200" b="1" dirty="0"/>
              <a:t>的网络知识工程</a:t>
            </a:r>
            <a:r>
              <a:rPr lang="en-US" altLang="zh-CN" sz="3200" b="1" dirty="0"/>
              <a:t>-</a:t>
            </a:r>
            <a:r>
              <a:rPr lang="zh-CN" altLang="en-US" sz="3200" b="1" dirty="0"/>
              <a:t>信息检索与问答系统</a:t>
            </a:r>
            <a:endParaRPr lang="en-US" altLang="zh-CN" sz="3200" b="1" dirty="0"/>
          </a:p>
        </p:txBody>
      </p:sp>
      <p:sp>
        <p:nvSpPr>
          <p:cNvPr id="8" name="文本框 7">
            <a:extLst>
              <a:ext uri="{FF2B5EF4-FFF2-40B4-BE49-F238E27FC236}">
                <a16:creationId xmlns:a16="http://schemas.microsoft.com/office/drawing/2014/main" id="{EDC6AA5B-565A-491B-8F6C-3F69B9BA1E2F}"/>
              </a:ext>
            </a:extLst>
          </p:cNvPr>
          <p:cNvSpPr txBox="1"/>
          <p:nvPr/>
        </p:nvSpPr>
        <p:spPr>
          <a:xfrm>
            <a:off x="45621" y="1925467"/>
            <a:ext cx="12172315" cy="671851"/>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2800" dirty="0"/>
              <a:t>信息检索</a:t>
            </a:r>
            <a:endParaRPr lang="en-US" altLang="zh-CN" sz="2800" dirty="0"/>
          </a:p>
        </p:txBody>
      </p:sp>
      <p:sp>
        <p:nvSpPr>
          <p:cNvPr id="10" name="文本框 9">
            <a:extLst>
              <a:ext uri="{FF2B5EF4-FFF2-40B4-BE49-F238E27FC236}">
                <a16:creationId xmlns:a16="http://schemas.microsoft.com/office/drawing/2014/main" id="{E4F9C42E-B10C-4A0B-9720-A110A842ECB5}"/>
              </a:ext>
            </a:extLst>
          </p:cNvPr>
          <p:cNvSpPr txBox="1"/>
          <p:nvPr/>
        </p:nvSpPr>
        <p:spPr>
          <a:xfrm>
            <a:off x="481706" y="2773789"/>
            <a:ext cx="9300294" cy="589072"/>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搜索引擎的战略转型</a:t>
            </a:r>
            <a:r>
              <a:rPr lang="en-US" altLang="zh-CN" sz="2400" dirty="0"/>
              <a:t>-</a:t>
            </a:r>
            <a:r>
              <a:rPr lang="zh-CN" altLang="en-US" sz="2400" dirty="0"/>
              <a:t>以自然语言问答为代表的语义搜索</a:t>
            </a:r>
            <a:endParaRPr lang="en-US" altLang="zh-CN" sz="2400" dirty="0"/>
          </a:p>
        </p:txBody>
      </p:sp>
      <p:pic>
        <p:nvPicPr>
          <p:cNvPr id="5" name="图片 4">
            <a:extLst>
              <a:ext uri="{FF2B5EF4-FFF2-40B4-BE49-F238E27FC236}">
                <a16:creationId xmlns:a16="http://schemas.microsoft.com/office/drawing/2014/main" id="{76593C1E-2B72-4C46-B558-026CBCCA6E22}"/>
              </a:ext>
            </a:extLst>
          </p:cNvPr>
          <p:cNvPicPr>
            <a:picLocks noChangeAspect="1"/>
          </p:cNvPicPr>
          <p:nvPr/>
        </p:nvPicPr>
        <p:blipFill>
          <a:blip r:embed="rId3"/>
          <a:stretch>
            <a:fillRect/>
          </a:stretch>
        </p:blipFill>
        <p:spPr>
          <a:xfrm>
            <a:off x="2410000" y="1991322"/>
            <a:ext cx="2045624" cy="729026"/>
          </a:xfrm>
          <a:prstGeom prst="rect">
            <a:avLst/>
          </a:prstGeom>
        </p:spPr>
      </p:pic>
      <p:pic>
        <p:nvPicPr>
          <p:cNvPr id="7" name="图片 6">
            <a:extLst>
              <a:ext uri="{FF2B5EF4-FFF2-40B4-BE49-F238E27FC236}">
                <a16:creationId xmlns:a16="http://schemas.microsoft.com/office/drawing/2014/main" id="{B513C8DC-3140-4873-BA62-D4534127ABBC}"/>
              </a:ext>
            </a:extLst>
          </p:cNvPr>
          <p:cNvPicPr>
            <a:picLocks noChangeAspect="1"/>
          </p:cNvPicPr>
          <p:nvPr/>
        </p:nvPicPr>
        <p:blipFill rotWithShape="1">
          <a:blip r:embed="rId4">
            <a:extLst>
              <a:ext uri="{28A0092B-C50C-407E-A947-70E740481C1C}">
                <a14:useLocalDpi xmlns:a14="http://schemas.microsoft.com/office/drawing/2010/main" val="0"/>
              </a:ext>
            </a:extLst>
          </a:blip>
          <a:srcRect l="6937" t="1" b="-12904"/>
          <a:stretch/>
        </p:blipFill>
        <p:spPr>
          <a:xfrm>
            <a:off x="4568466" y="1931643"/>
            <a:ext cx="2251537" cy="828069"/>
          </a:xfrm>
          <a:prstGeom prst="rect">
            <a:avLst/>
          </a:prstGeom>
        </p:spPr>
      </p:pic>
      <p:pic>
        <p:nvPicPr>
          <p:cNvPr id="12" name="图片 11">
            <a:extLst>
              <a:ext uri="{FF2B5EF4-FFF2-40B4-BE49-F238E27FC236}">
                <a16:creationId xmlns:a16="http://schemas.microsoft.com/office/drawing/2014/main" id="{4EFCF989-0CE6-4FA4-88A5-49BA75C47B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00826" y="2064672"/>
            <a:ext cx="1400175" cy="600075"/>
          </a:xfrm>
          <a:prstGeom prst="rect">
            <a:avLst/>
          </a:prstGeom>
        </p:spPr>
      </p:pic>
      <p:grpSp>
        <p:nvGrpSpPr>
          <p:cNvPr id="15" name="组合 14">
            <a:extLst>
              <a:ext uri="{FF2B5EF4-FFF2-40B4-BE49-F238E27FC236}">
                <a16:creationId xmlns:a16="http://schemas.microsoft.com/office/drawing/2014/main" id="{9E574330-ADBB-4559-8E94-8222C6AD15FF}"/>
              </a:ext>
            </a:extLst>
          </p:cNvPr>
          <p:cNvGrpSpPr/>
          <p:nvPr/>
        </p:nvGrpSpPr>
        <p:grpSpPr>
          <a:xfrm>
            <a:off x="337609" y="1925395"/>
            <a:ext cx="11614098" cy="4496953"/>
            <a:chOff x="337609" y="1925395"/>
            <a:chExt cx="11614098" cy="4496953"/>
          </a:xfrm>
        </p:grpSpPr>
        <p:pic>
          <p:nvPicPr>
            <p:cNvPr id="13" name="图片 12">
              <a:extLst>
                <a:ext uri="{FF2B5EF4-FFF2-40B4-BE49-F238E27FC236}">
                  <a16:creationId xmlns:a16="http://schemas.microsoft.com/office/drawing/2014/main" id="{9EF616ED-2798-4AFF-A9DA-389834A4118C}"/>
                </a:ext>
              </a:extLst>
            </p:cNvPr>
            <p:cNvPicPr>
              <a:picLocks noChangeAspect="1"/>
            </p:cNvPicPr>
            <p:nvPr/>
          </p:nvPicPr>
          <p:blipFill>
            <a:blip r:embed="rId6"/>
            <a:stretch>
              <a:fillRect/>
            </a:stretch>
          </p:blipFill>
          <p:spPr>
            <a:xfrm>
              <a:off x="5252887" y="1925395"/>
              <a:ext cx="6698820" cy="4455235"/>
            </a:xfrm>
            <a:prstGeom prst="rect">
              <a:avLst/>
            </a:prstGeom>
          </p:spPr>
        </p:pic>
        <p:pic>
          <p:nvPicPr>
            <p:cNvPr id="14" name="图片 13">
              <a:extLst>
                <a:ext uri="{FF2B5EF4-FFF2-40B4-BE49-F238E27FC236}">
                  <a16:creationId xmlns:a16="http://schemas.microsoft.com/office/drawing/2014/main" id="{32115982-EF94-4684-85A7-2D570C1AA020}"/>
                </a:ext>
              </a:extLst>
            </p:cNvPr>
            <p:cNvPicPr>
              <a:picLocks noChangeAspect="1"/>
            </p:cNvPicPr>
            <p:nvPr/>
          </p:nvPicPr>
          <p:blipFill>
            <a:blip r:embed="rId7"/>
            <a:stretch>
              <a:fillRect/>
            </a:stretch>
          </p:blipFill>
          <p:spPr>
            <a:xfrm>
              <a:off x="337609" y="1958717"/>
              <a:ext cx="4771181" cy="4463631"/>
            </a:xfrm>
            <a:prstGeom prst="rect">
              <a:avLst/>
            </a:prstGeom>
          </p:spPr>
        </p:pic>
      </p:grpSp>
    </p:spTree>
    <p:extLst>
      <p:ext uri="{BB962C8B-B14F-4D97-AF65-F5344CB8AC3E}">
        <p14:creationId xmlns:p14="http://schemas.microsoft.com/office/powerpoint/2010/main" val="1093511060"/>
      </p:ext>
    </p:extLst>
  </p:cSld>
  <p:clrMapOvr>
    <a:masterClrMapping/>
  </p:clrMapOvr>
  <p:transition advTm="3402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9050"/>
            <a:ext cx="12192000" cy="207963"/>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3" name="Text Box 4"/>
          <p:cNvSpPr txBox="1">
            <a:spLocks noChangeArrowheads="1"/>
          </p:cNvSpPr>
          <p:nvPr/>
        </p:nvSpPr>
        <p:spPr bwMode="auto">
          <a:xfrm>
            <a:off x="332511" y="427494"/>
            <a:ext cx="1153993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000" dirty="0">
                <a:solidFill>
                  <a:srgbClr val="003399"/>
                </a:solidFill>
                <a:latin typeface="黑体" panose="02010609060101010101" pitchFamily="49" charset="-122"/>
                <a:ea typeface="黑体" panose="02010609060101010101" pitchFamily="49" charset="-122"/>
              </a:rPr>
              <a:t>致谢</a:t>
            </a:r>
          </a:p>
        </p:txBody>
      </p:sp>
      <p:sp>
        <p:nvSpPr>
          <p:cNvPr id="4" name="Rectangle 6"/>
          <p:cNvSpPr>
            <a:spLocks noChangeArrowheads="1"/>
          </p:cNvSpPr>
          <p:nvPr/>
        </p:nvSpPr>
        <p:spPr bwMode="auto">
          <a:xfrm>
            <a:off x="0" y="6645275"/>
            <a:ext cx="12192000" cy="2159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19" name="灯片编号占位符 3"/>
          <p:cNvSpPr>
            <a:spLocks noGrp="1"/>
          </p:cNvSpPr>
          <p:nvPr>
            <p:ph type="sldNum" sz="quarter" idx="12"/>
          </p:nvPr>
        </p:nvSpPr>
        <p:spPr>
          <a:xfrm>
            <a:off x="8077200" y="6356350"/>
            <a:ext cx="3276600" cy="365125"/>
          </a:xfrm>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600DCED-AAE6-4FF2-B18A-CDB50B86C09D}" type="slidenum">
              <a:rPr lang="zh-CN" altLang="en-US" sz="1400">
                <a:solidFill>
                  <a:srgbClr val="898989"/>
                </a:solidFill>
              </a:rPr>
              <a:pPr/>
              <a:t>2</a:t>
            </a:fld>
            <a:endParaRPr lang="zh-CN" altLang="en-US" sz="1400">
              <a:solidFill>
                <a:srgbClr val="898989"/>
              </a:solidFill>
            </a:endParaRPr>
          </a:p>
        </p:txBody>
      </p:sp>
      <p:cxnSp>
        <p:nvCxnSpPr>
          <p:cNvPr id="23" name="Straight Connector 4"/>
          <p:cNvCxnSpPr/>
          <p:nvPr/>
        </p:nvCxnSpPr>
        <p:spPr>
          <a:xfrm flipV="1">
            <a:off x="19685" y="1135380"/>
            <a:ext cx="12152630" cy="76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B25543FA-6665-4AEA-AD3F-0E5790C86A6F}"/>
              </a:ext>
            </a:extLst>
          </p:cNvPr>
          <p:cNvSpPr/>
          <p:nvPr/>
        </p:nvSpPr>
        <p:spPr>
          <a:xfrm>
            <a:off x="-465512" y="1220599"/>
            <a:ext cx="6095999" cy="671851"/>
          </a:xfrm>
          <a:prstGeom prst="rect">
            <a:avLst/>
          </a:prstGeom>
        </p:spPr>
        <p:txBody>
          <a:bodyPr wrap="square">
            <a:spAutoFit/>
          </a:bodyPr>
          <a:lstStyle/>
          <a:p>
            <a:pPr marL="800100" lvl="1" indent="-342900">
              <a:lnSpc>
                <a:spcPct val="150000"/>
              </a:lnSpc>
              <a:buFont typeface="Wingdings" panose="05000000000000000000" pitchFamily="2" charset="2"/>
              <a:buChar char="u"/>
            </a:pPr>
            <a:r>
              <a:rPr lang="zh-CN" altLang="en-US" sz="2800" dirty="0"/>
              <a:t>课件参考资料</a:t>
            </a:r>
            <a:endParaRPr lang="en-US" altLang="zh-CN" sz="2800" dirty="0"/>
          </a:p>
        </p:txBody>
      </p:sp>
      <p:sp>
        <p:nvSpPr>
          <p:cNvPr id="5" name="矩形 4">
            <a:extLst>
              <a:ext uri="{FF2B5EF4-FFF2-40B4-BE49-F238E27FC236}">
                <a16:creationId xmlns:a16="http://schemas.microsoft.com/office/drawing/2014/main" id="{F63BB5B0-CB5F-4A3A-A332-AFCF40D34B98}"/>
              </a:ext>
            </a:extLst>
          </p:cNvPr>
          <p:cNvSpPr/>
          <p:nvPr/>
        </p:nvSpPr>
        <p:spPr>
          <a:xfrm>
            <a:off x="-465513" y="1892450"/>
            <a:ext cx="12337953" cy="501291"/>
          </a:xfrm>
          <a:prstGeom prst="rect">
            <a:avLst/>
          </a:prstGeom>
        </p:spPr>
        <p:txBody>
          <a:bodyPr wrap="square">
            <a:spAutoFit/>
          </a:bodyPr>
          <a:lstStyle/>
          <a:p>
            <a:pPr marL="800100" lvl="1" indent="-342900">
              <a:lnSpc>
                <a:spcPct val="150000"/>
              </a:lnSpc>
              <a:buFont typeface="Wingdings" panose="05000000000000000000" pitchFamily="2" charset="2"/>
              <a:buChar char="Ø"/>
            </a:pPr>
            <a:r>
              <a:rPr lang="zh-CN" altLang="en-US" sz="2000" dirty="0"/>
              <a:t>宗成庆，自然语言理解（讲义），中科院自动化研究所模式识别国家重点实验室</a:t>
            </a:r>
            <a:endParaRPr lang="en-US" altLang="zh-CN" sz="2000" dirty="0"/>
          </a:p>
        </p:txBody>
      </p:sp>
      <p:sp>
        <p:nvSpPr>
          <p:cNvPr id="10" name="矩形 9">
            <a:extLst>
              <a:ext uri="{FF2B5EF4-FFF2-40B4-BE49-F238E27FC236}">
                <a16:creationId xmlns:a16="http://schemas.microsoft.com/office/drawing/2014/main" id="{8D079FB1-D5AB-45EE-AD17-A44F24BFF46E}"/>
              </a:ext>
            </a:extLst>
          </p:cNvPr>
          <p:cNvSpPr/>
          <p:nvPr/>
        </p:nvSpPr>
        <p:spPr>
          <a:xfrm>
            <a:off x="-465513" y="2644346"/>
            <a:ext cx="12337953" cy="506292"/>
          </a:xfrm>
          <a:prstGeom prst="rect">
            <a:avLst/>
          </a:prstGeom>
        </p:spPr>
        <p:txBody>
          <a:bodyPr wrap="square">
            <a:spAutoFit/>
          </a:bodyPr>
          <a:lstStyle/>
          <a:p>
            <a:pPr marL="800100" lvl="1" indent="-342900">
              <a:lnSpc>
                <a:spcPct val="150000"/>
              </a:lnSpc>
              <a:buFont typeface="Wingdings" panose="05000000000000000000" pitchFamily="2" charset="2"/>
              <a:buChar char="Ø"/>
            </a:pPr>
            <a:r>
              <a:rPr lang="zh-CN" altLang="en-US" sz="2000" dirty="0"/>
              <a:t>刘秉权，自然语言处理概述，哈尔滨工业大学智能技术与自然语言处理研究室</a:t>
            </a:r>
            <a:endParaRPr lang="en-US" altLang="zh-CN" sz="2000" dirty="0"/>
          </a:p>
        </p:txBody>
      </p:sp>
      <p:sp>
        <p:nvSpPr>
          <p:cNvPr id="11" name="矩形 10">
            <a:extLst>
              <a:ext uri="{FF2B5EF4-FFF2-40B4-BE49-F238E27FC236}">
                <a16:creationId xmlns:a16="http://schemas.microsoft.com/office/drawing/2014/main" id="{5C118530-CB22-4A18-8BC3-52883EA96215}"/>
              </a:ext>
            </a:extLst>
          </p:cNvPr>
          <p:cNvSpPr/>
          <p:nvPr/>
        </p:nvSpPr>
        <p:spPr>
          <a:xfrm>
            <a:off x="-465513" y="3293263"/>
            <a:ext cx="12337953" cy="506292"/>
          </a:xfrm>
          <a:prstGeom prst="rect">
            <a:avLst/>
          </a:prstGeom>
        </p:spPr>
        <p:txBody>
          <a:bodyPr wrap="square">
            <a:spAutoFit/>
          </a:bodyPr>
          <a:lstStyle/>
          <a:p>
            <a:pPr marL="800100" lvl="1" indent="-342900">
              <a:lnSpc>
                <a:spcPct val="150000"/>
              </a:lnSpc>
              <a:buFont typeface="Wingdings" panose="05000000000000000000" pitchFamily="2" charset="2"/>
              <a:buChar char="Ø"/>
            </a:pPr>
            <a:r>
              <a:rPr lang="zh-CN" altLang="en-US" sz="2000" dirty="0"/>
              <a:t>孙栩，詹卫东，自然语言处理导论（讲义），清华大学</a:t>
            </a:r>
            <a:endParaRPr lang="en-US" altLang="zh-CN" sz="2000" dirty="0"/>
          </a:p>
        </p:txBody>
      </p:sp>
    </p:spTree>
    <p:extLst>
      <p:ext uri="{BB962C8B-B14F-4D97-AF65-F5344CB8AC3E}">
        <p14:creationId xmlns:p14="http://schemas.microsoft.com/office/powerpoint/2010/main" val="3820522910"/>
      </p:ext>
    </p:extLst>
  </p:cSld>
  <p:clrMapOvr>
    <a:masterClrMapping/>
  </p:clrMapOvr>
  <p:transition advTm="34024"/>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9050"/>
            <a:ext cx="12192000" cy="207963"/>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3" name="Text Box 4"/>
          <p:cNvSpPr txBox="1">
            <a:spLocks noChangeArrowheads="1"/>
          </p:cNvSpPr>
          <p:nvPr/>
        </p:nvSpPr>
        <p:spPr bwMode="auto">
          <a:xfrm>
            <a:off x="1253187" y="427494"/>
            <a:ext cx="995236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000" dirty="0">
                <a:solidFill>
                  <a:srgbClr val="003399"/>
                </a:solidFill>
                <a:latin typeface="黑体" panose="02010609060101010101" pitchFamily="49" charset="-122"/>
                <a:ea typeface="黑体" panose="02010609060101010101" pitchFamily="49" charset="-122"/>
              </a:rPr>
              <a:t>第一部分：自然语言处理的总体介绍</a:t>
            </a:r>
          </a:p>
        </p:txBody>
      </p:sp>
      <p:sp>
        <p:nvSpPr>
          <p:cNvPr id="4" name="Rectangle 6"/>
          <p:cNvSpPr>
            <a:spLocks noChangeArrowheads="1"/>
          </p:cNvSpPr>
          <p:nvPr/>
        </p:nvSpPr>
        <p:spPr bwMode="auto">
          <a:xfrm>
            <a:off x="0" y="6645275"/>
            <a:ext cx="12192000" cy="2159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19" name="灯片编号占位符 3"/>
          <p:cNvSpPr>
            <a:spLocks noGrp="1"/>
          </p:cNvSpPr>
          <p:nvPr>
            <p:ph type="sldNum" sz="quarter" idx="12"/>
          </p:nvPr>
        </p:nvSpPr>
        <p:spPr>
          <a:xfrm>
            <a:off x="8077200" y="6356350"/>
            <a:ext cx="3276600" cy="365125"/>
          </a:xfrm>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600DCED-AAE6-4FF2-B18A-CDB50B86C09D}" type="slidenum">
              <a:rPr lang="zh-CN" altLang="en-US" sz="1400">
                <a:solidFill>
                  <a:srgbClr val="898989"/>
                </a:solidFill>
              </a:rPr>
              <a:pPr/>
              <a:t>20</a:t>
            </a:fld>
            <a:endParaRPr lang="zh-CN" altLang="en-US" sz="1400">
              <a:solidFill>
                <a:srgbClr val="898989"/>
              </a:solidFill>
            </a:endParaRPr>
          </a:p>
        </p:txBody>
      </p:sp>
      <p:cxnSp>
        <p:nvCxnSpPr>
          <p:cNvPr id="23" name="Straight Connector 4"/>
          <p:cNvCxnSpPr/>
          <p:nvPr/>
        </p:nvCxnSpPr>
        <p:spPr>
          <a:xfrm flipV="1">
            <a:off x="19685" y="1135380"/>
            <a:ext cx="12152630" cy="76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EDC6AA5B-565A-491B-8F6C-3F69B9BA1E2F}"/>
              </a:ext>
            </a:extLst>
          </p:cNvPr>
          <p:cNvSpPr txBox="1"/>
          <p:nvPr/>
        </p:nvSpPr>
        <p:spPr>
          <a:xfrm>
            <a:off x="12371" y="1177321"/>
            <a:ext cx="12172315" cy="1311193"/>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2800" dirty="0"/>
              <a:t>问答系统：输入自然语言的问句（</a:t>
            </a:r>
            <a:r>
              <a:rPr lang="zh-CN" altLang="en-US" sz="2800" dirty="0">
                <a:solidFill>
                  <a:srgbClr val="FF0000"/>
                </a:solidFill>
              </a:rPr>
              <a:t>而非关键词组合</a:t>
            </a:r>
            <a:r>
              <a:rPr lang="zh-CN" altLang="en-US" sz="2800" dirty="0"/>
              <a:t>），输出直接答案（</a:t>
            </a:r>
            <a:r>
              <a:rPr lang="zh-CN" altLang="en-US" sz="2800" dirty="0">
                <a:solidFill>
                  <a:srgbClr val="FF0000"/>
                </a:solidFill>
              </a:rPr>
              <a:t>而非文档集合</a:t>
            </a:r>
            <a:r>
              <a:rPr lang="zh-CN" altLang="en-US" sz="2800" dirty="0"/>
              <a:t>）</a:t>
            </a:r>
            <a:endParaRPr lang="en-US" altLang="zh-CN" sz="2800" dirty="0"/>
          </a:p>
        </p:txBody>
      </p:sp>
      <p:graphicFrame>
        <p:nvGraphicFramePr>
          <p:cNvPr id="10" name="Group 52">
            <a:extLst>
              <a:ext uri="{FF2B5EF4-FFF2-40B4-BE49-F238E27FC236}">
                <a16:creationId xmlns:a16="http://schemas.microsoft.com/office/drawing/2014/main" id="{73F5F323-734C-408D-B20E-985985DC3611}"/>
              </a:ext>
            </a:extLst>
          </p:cNvPr>
          <p:cNvGraphicFramePr>
            <a:graphicFrameLocks noGrp="1"/>
          </p:cNvGraphicFramePr>
          <p:nvPr>
            <p:ph idx="1"/>
            <p:extLst>
              <p:ext uri="{D42A27DB-BD31-4B8C-83A1-F6EECF244321}">
                <p14:modId xmlns:p14="http://schemas.microsoft.com/office/powerpoint/2010/main" val="2259057668"/>
              </p:ext>
            </p:extLst>
          </p:nvPr>
        </p:nvGraphicFramePr>
        <p:xfrm>
          <a:off x="1950718" y="2503629"/>
          <a:ext cx="8382000" cy="4025902"/>
        </p:xfrm>
        <a:graphic>
          <a:graphicData uri="http://schemas.openxmlformats.org/drawingml/2006/table">
            <a:tbl>
              <a:tblPr/>
              <a:tblGrid>
                <a:gridCol w="2095500">
                  <a:extLst>
                    <a:ext uri="{9D8B030D-6E8A-4147-A177-3AD203B41FA5}">
                      <a16:colId xmlns:a16="http://schemas.microsoft.com/office/drawing/2014/main" val="20000"/>
                    </a:ext>
                  </a:extLst>
                </a:gridCol>
                <a:gridCol w="2095500">
                  <a:extLst>
                    <a:ext uri="{9D8B030D-6E8A-4147-A177-3AD203B41FA5}">
                      <a16:colId xmlns:a16="http://schemas.microsoft.com/office/drawing/2014/main" val="20001"/>
                    </a:ext>
                  </a:extLst>
                </a:gridCol>
                <a:gridCol w="2095500">
                  <a:extLst>
                    <a:ext uri="{9D8B030D-6E8A-4147-A177-3AD203B41FA5}">
                      <a16:colId xmlns:a16="http://schemas.microsoft.com/office/drawing/2014/main" val="20002"/>
                    </a:ext>
                  </a:extLst>
                </a:gridCol>
                <a:gridCol w="2095500">
                  <a:extLst>
                    <a:ext uri="{9D8B030D-6E8A-4147-A177-3AD203B41FA5}">
                      <a16:colId xmlns:a16="http://schemas.microsoft.com/office/drawing/2014/main" val="20003"/>
                    </a:ext>
                  </a:extLst>
                </a:gridCol>
              </a:tblGrid>
              <a:tr h="6715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rgbClr val="FF0000"/>
                        </a:solidFill>
                        <a:effectLst/>
                        <a:latin typeface="Arial" pitchFamily="34" charset="0"/>
                        <a:ea typeface="隶书"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FF0000"/>
                          </a:solidFill>
                          <a:effectLst/>
                          <a:latin typeface="Times New Roman" pitchFamily="18" charset="0"/>
                          <a:ea typeface="隶书" pitchFamily="49" charset="-122"/>
                          <a:cs typeface="Times New Roman" pitchFamily="18" charset="0"/>
                        </a:rPr>
                        <a:t>知识推理系统</a:t>
                      </a:r>
                      <a:endParaRPr kumimoji="0" lang="zh-CN" altLang="en-US" sz="2400" b="0" i="0" u="none" strike="noStrike" cap="none" normalizeH="0" baseline="0" dirty="0">
                        <a:ln>
                          <a:noFill/>
                        </a:ln>
                        <a:solidFill>
                          <a:srgbClr val="FF0000"/>
                        </a:solidFill>
                        <a:effectLst/>
                        <a:latin typeface="Arial" pitchFamily="34" charset="0"/>
                        <a:ea typeface="隶书"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FF0000"/>
                          </a:solidFill>
                          <a:effectLst/>
                          <a:latin typeface="Times New Roman" pitchFamily="18" charset="0"/>
                          <a:ea typeface="隶书" pitchFamily="49" charset="-122"/>
                          <a:cs typeface="Times New Roman" pitchFamily="18" charset="0"/>
                        </a:rPr>
                        <a:t>问答式检索</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FF0000"/>
                          </a:solidFill>
                          <a:effectLst/>
                          <a:latin typeface="Times New Roman" pitchFamily="18" charset="0"/>
                          <a:ea typeface="隶书" pitchFamily="49" charset="-122"/>
                          <a:cs typeface="Times New Roman" pitchFamily="18" charset="0"/>
                        </a:rPr>
                        <a:t>社区问答</a:t>
                      </a:r>
                      <a:endParaRPr kumimoji="0" lang="zh-CN" altLang="en-US" sz="2400" b="0" i="0" u="none" strike="noStrike" cap="none" normalizeH="0" baseline="0">
                        <a:ln>
                          <a:noFill/>
                        </a:ln>
                        <a:solidFill>
                          <a:srgbClr val="FF0000"/>
                        </a:solidFill>
                        <a:effectLst/>
                        <a:latin typeface="Arial" pitchFamily="34" charset="0"/>
                        <a:ea typeface="隶书"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699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0000FF"/>
                          </a:solidFill>
                          <a:effectLst/>
                          <a:latin typeface="Times New Roman" pitchFamily="18" charset="0"/>
                          <a:ea typeface="隶书" pitchFamily="49" charset="-122"/>
                          <a:cs typeface="Times New Roman" pitchFamily="18" charset="0"/>
                        </a:rPr>
                        <a:t>数据源规模</a:t>
                      </a:r>
                      <a:endParaRPr kumimoji="0" lang="zh-CN" altLang="en-US" sz="2400" b="0" i="0" u="none" strike="noStrike" cap="none" normalizeH="0" baseline="0" dirty="0">
                        <a:ln>
                          <a:noFill/>
                        </a:ln>
                        <a:solidFill>
                          <a:srgbClr val="0000FF"/>
                        </a:solidFill>
                        <a:effectLst/>
                        <a:latin typeface="Arial" pitchFamily="34" charset="0"/>
                        <a:ea typeface="隶书"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itchFamily="18" charset="0"/>
                          <a:ea typeface="隶书" pitchFamily="49" charset="-122"/>
                          <a:cs typeface="Times New Roman" pitchFamily="18" charset="0"/>
                        </a:rPr>
                        <a:t>小规模</a:t>
                      </a:r>
                      <a:endParaRPr kumimoji="0" lang="zh-CN" altLang="en-US" sz="2400" b="0" i="0" u="none" strike="noStrike" cap="none" normalizeH="0" baseline="0" dirty="0">
                        <a:ln>
                          <a:noFill/>
                        </a:ln>
                        <a:solidFill>
                          <a:schemeClr val="tx1"/>
                        </a:solidFill>
                        <a:effectLst/>
                        <a:latin typeface="Arial" pitchFamily="34" charset="0"/>
                        <a:ea typeface="隶书"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itchFamily="18" charset="0"/>
                          <a:ea typeface="隶书" pitchFamily="49" charset="-122"/>
                          <a:cs typeface="Times New Roman" pitchFamily="18" charset="0"/>
                        </a:rPr>
                        <a:t>大规模</a:t>
                      </a:r>
                      <a:endParaRPr kumimoji="0" lang="zh-CN" altLang="en-US" sz="2400" b="0" i="0" u="none" strike="noStrike" cap="none" normalizeH="0" baseline="0" dirty="0">
                        <a:ln>
                          <a:noFill/>
                        </a:ln>
                        <a:solidFill>
                          <a:schemeClr val="tx1"/>
                        </a:solidFill>
                        <a:effectLst/>
                        <a:latin typeface="Arial" pitchFamily="34" charset="0"/>
                        <a:ea typeface="隶书"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itchFamily="18" charset="0"/>
                          <a:ea typeface="隶书" pitchFamily="49" charset="-122"/>
                          <a:cs typeface="Times New Roman" pitchFamily="18" charset="0"/>
                        </a:rPr>
                        <a:t>大规模</a:t>
                      </a:r>
                      <a:endParaRPr kumimoji="0" lang="zh-CN" altLang="en-US" sz="2400" b="0" i="0" u="none" strike="noStrike" cap="none" normalizeH="0" baseline="0" dirty="0">
                        <a:ln>
                          <a:noFill/>
                        </a:ln>
                        <a:solidFill>
                          <a:schemeClr val="tx1"/>
                        </a:solidFill>
                        <a:effectLst/>
                        <a:latin typeface="Arial" pitchFamily="34" charset="0"/>
                        <a:ea typeface="隶书"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15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0000FF"/>
                          </a:solidFill>
                          <a:effectLst/>
                          <a:latin typeface="Times New Roman" pitchFamily="18" charset="0"/>
                          <a:ea typeface="隶书" pitchFamily="49" charset="-122"/>
                          <a:cs typeface="Times New Roman" pitchFamily="18" charset="0"/>
                        </a:rPr>
                        <a:t>数据源质量</a:t>
                      </a:r>
                      <a:endParaRPr kumimoji="0" lang="zh-CN" altLang="en-US" sz="2400" b="0" i="0" u="none" strike="noStrike" cap="none" normalizeH="0" baseline="0" dirty="0">
                        <a:ln>
                          <a:noFill/>
                        </a:ln>
                        <a:solidFill>
                          <a:srgbClr val="0000FF"/>
                        </a:solidFill>
                        <a:effectLst/>
                        <a:latin typeface="Arial" pitchFamily="34" charset="0"/>
                        <a:ea typeface="隶书"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itchFamily="18" charset="0"/>
                          <a:ea typeface="隶书" pitchFamily="49" charset="-122"/>
                          <a:cs typeface="Times New Roman" pitchFamily="18" charset="0"/>
                        </a:rPr>
                        <a:t>没噪</a:t>
                      </a:r>
                      <a:endParaRPr kumimoji="0" lang="zh-CN" altLang="en-US" sz="2400" b="0" i="0" u="none" strike="noStrike" cap="none" normalizeH="0" baseline="0" dirty="0">
                        <a:ln>
                          <a:noFill/>
                        </a:ln>
                        <a:solidFill>
                          <a:schemeClr val="tx1"/>
                        </a:solidFill>
                        <a:effectLst/>
                        <a:latin typeface="Arial" pitchFamily="34" charset="0"/>
                        <a:ea typeface="隶书"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itchFamily="18" charset="0"/>
                          <a:ea typeface="隶书" pitchFamily="49" charset="-122"/>
                          <a:cs typeface="Times New Roman" pitchFamily="18" charset="0"/>
                        </a:rPr>
                        <a:t>噪声较小</a:t>
                      </a:r>
                      <a:endParaRPr kumimoji="0" lang="zh-CN" altLang="en-US" sz="2400" b="0" i="0" u="none" strike="noStrike" cap="none" normalizeH="0" baseline="0" dirty="0">
                        <a:ln>
                          <a:noFill/>
                        </a:ln>
                        <a:solidFill>
                          <a:schemeClr val="tx1"/>
                        </a:solidFill>
                        <a:effectLst/>
                        <a:latin typeface="Arial" pitchFamily="34" charset="0"/>
                        <a:ea typeface="隶书"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itchFamily="18" charset="0"/>
                          <a:ea typeface="隶书" pitchFamily="49" charset="-122"/>
                          <a:cs typeface="Times New Roman" pitchFamily="18" charset="0"/>
                        </a:rPr>
                        <a:t>有噪</a:t>
                      </a:r>
                      <a:endParaRPr kumimoji="0" lang="zh-CN" altLang="en-US" sz="2400" b="0" i="0" u="none" strike="noStrike" cap="none" normalizeH="0" baseline="0" dirty="0">
                        <a:ln>
                          <a:noFill/>
                        </a:ln>
                        <a:solidFill>
                          <a:schemeClr val="tx1"/>
                        </a:solidFill>
                        <a:effectLst/>
                        <a:latin typeface="Arial" pitchFamily="34" charset="0"/>
                        <a:ea typeface="隶书"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715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0000FF"/>
                          </a:solidFill>
                          <a:effectLst/>
                          <a:latin typeface="Times New Roman" pitchFamily="18" charset="0"/>
                          <a:ea typeface="隶书" pitchFamily="49" charset="-122"/>
                          <a:cs typeface="Times New Roman" pitchFamily="18" charset="0"/>
                        </a:rPr>
                        <a:t>查询类型</a:t>
                      </a:r>
                      <a:endParaRPr kumimoji="0" lang="zh-CN" altLang="en-US" sz="2400" b="0" i="0" u="none" strike="noStrike" cap="none" normalizeH="0" baseline="0" dirty="0">
                        <a:ln>
                          <a:noFill/>
                        </a:ln>
                        <a:solidFill>
                          <a:srgbClr val="0000FF"/>
                        </a:solidFill>
                        <a:effectLst/>
                        <a:latin typeface="Arial" pitchFamily="34" charset="0"/>
                        <a:ea typeface="隶书"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itchFamily="18" charset="0"/>
                          <a:ea typeface="隶书" pitchFamily="49" charset="-122"/>
                          <a:cs typeface="Times New Roman" pitchFamily="18" charset="0"/>
                        </a:rPr>
                        <a:t>受限制</a:t>
                      </a:r>
                      <a:endParaRPr kumimoji="0" lang="zh-CN" altLang="en-US" sz="2400" b="0" i="0" u="none" strike="noStrike" cap="none" normalizeH="0" baseline="0" dirty="0">
                        <a:ln>
                          <a:noFill/>
                        </a:ln>
                        <a:solidFill>
                          <a:schemeClr val="tx1"/>
                        </a:solidFill>
                        <a:effectLst/>
                        <a:latin typeface="Arial" pitchFamily="34" charset="0"/>
                        <a:ea typeface="隶书"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itchFamily="18" charset="0"/>
                          <a:ea typeface="隶书" pitchFamily="49" charset="-122"/>
                          <a:cs typeface="Times New Roman" pitchFamily="18" charset="0"/>
                        </a:rPr>
                        <a:t>受限制</a:t>
                      </a:r>
                      <a:endParaRPr kumimoji="0" lang="zh-CN" altLang="en-US" sz="2400" b="0" i="0" u="none" strike="noStrike" cap="none" normalizeH="0" baseline="0" dirty="0">
                        <a:ln>
                          <a:noFill/>
                        </a:ln>
                        <a:solidFill>
                          <a:schemeClr val="tx1"/>
                        </a:solidFill>
                        <a:effectLst/>
                        <a:latin typeface="Arial" pitchFamily="34" charset="0"/>
                        <a:ea typeface="隶书"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itchFamily="18" charset="0"/>
                          <a:ea typeface="隶书" pitchFamily="49" charset="-122"/>
                          <a:cs typeface="Times New Roman" pitchFamily="18" charset="0"/>
                        </a:rPr>
                        <a:t>不受限制</a:t>
                      </a:r>
                      <a:endParaRPr kumimoji="0" lang="zh-CN" altLang="en-US" sz="2400" b="0" i="0" u="none" strike="noStrike" cap="none" normalizeH="0" baseline="0" dirty="0">
                        <a:ln>
                          <a:noFill/>
                        </a:ln>
                        <a:solidFill>
                          <a:schemeClr val="tx1"/>
                        </a:solidFill>
                        <a:effectLst/>
                        <a:latin typeface="Arial" pitchFamily="34" charset="0"/>
                        <a:ea typeface="隶书"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6992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0000FF"/>
                          </a:solidFill>
                          <a:effectLst/>
                          <a:latin typeface="Times New Roman" pitchFamily="18" charset="0"/>
                          <a:ea typeface="隶书" pitchFamily="49" charset="-122"/>
                          <a:cs typeface="Times New Roman" pitchFamily="18" charset="0"/>
                        </a:rPr>
                        <a:t>社会性</a:t>
                      </a:r>
                      <a:endParaRPr kumimoji="0" lang="zh-CN" altLang="en-US" sz="2400" b="0" i="0" u="none" strike="noStrike" cap="none" normalizeH="0" baseline="0" dirty="0">
                        <a:ln>
                          <a:noFill/>
                        </a:ln>
                        <a:solidFill>
                          <a:srgbClr val="0000FF"/>
                        </a:solidFill>
                        <a:effectLst/>
                        <a:latin typeface="Arial" pitchFamily="34" charset="0"/>
                        <a:ea typeface="隶书"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itchFamily="18" charset="0"/>
                          <a:ea typeface="隶书" pitchFamily="49" charset="-122"/>
                          <a:cs typeface="Times New Roman" pitchFamily="18" charset="0"/>
                        </a:rPr>
                        <a:t>无</a:t>
                      </a:r>
                      <a:endParaRPr kumimoji="0" lang="zh-CN" altLang="en-US" sz="2400" b="0" i="0" u="none" strike="noStrike" cap="none" normalizeH="0" baseline="0" dirty="0">
                        <a:ln>
                          <a:noFill/>
                        </a:ln>
                        <a:solidFill>
                          <a:schemeClr val="tx1"/>
                        </a:solidFill>
                        <a:effectLst/>
                        <a:latin typeface="Arial" pitchFamily="34" charset="0"/>
                        <a:ea typeface="隶书"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itchFamily="18" charset="0"/>
                          <a:ea typeface="隶书" pitchFamily="49" charset="-122"/>
                          <a:cs typeface="Times New Roman" pitchFamily="18" charset="0"/>
                        </a:rPr>
                        <a:t>无</a:t>
                      </a:r>
                      <a:endParaRPr kumimoji="0" lang="zh-CN" altLang="en-US" sz="2400" b="0" i="0" u="none" strike="noStrike" cap="none" normalizeH="0" baseline="0" dirty="0">
                        <a:ln>
                          <a:noFill/>
                        </a:ln>
                        <a:solidFill>
                          <a:schemeClr val="tx1"/>
                        </a:solidFill>
                        <a:effectLst/>
                        <a:latin typeface="Arial" pitchFamily="34" charset="0"/>
                        <a:ea typeface="隶书"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itchFamily="18" charset="0"/>
                          <a:ea typeface="隶书" pitchFamily="49" charset="-122"/>
                          <a:cs typeface="Times New Roman" pitchFamily="18" charset="0"/>
                        </a:rPr>
                        <a:t>有</a:t>
                      </a:r>
                      <a:endParaRPr kumimoji="0" lang="zh-CN" altLang="en-US" sz="2400" b="0" i="0" u="none" strike="noStrike" cap="none" normalizeH="0" baseline="0" dirty="0">
                        <a:ln>
                          <a:noFill/>
                        </a:ln>
                        <a:solidFill>
                          <a:schemeClr val="tx1"/>
                        </a:solidFill>
                        <a:effectLst/>
                        <a:latin typeface="Arial" pitchFamily="34" charset="0"/>
                        <a:ea typeface="隶书"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7151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0000FF"/>
                          </a:solidFill>
                          <a:effectLst/>
                          <a:latin typeface="Times New Roman" pitchFamily="18" charset="0"/>
                          <a:ea typeface="隶书" pitchFamily="49" charset="-122"/>
                          <a:cs typeface="Times New Roman" pitchFamily="18" charset="0"/>
                        </a:rPr>
                        <a:t>典型应用</a:t>
                      </a:r>
                      <a:endParaRPr kumimoji="0" lang="zh-CN" altLang="en-US" sz="2400" b="0" i="0" u="none" strike="noStrike" cap="none" normalizeH="0" baseline="0" dirty="0">
                        <a:ln>
                          <a:noFill/>
                        </a:ln>
                        <a:solidFill>
                          <a:srgbClr val="0000FF"/>
                        </a:solidFill>
                        <a:effectLst/>
                        <a:latin typeface="Arial" pitchFamily="34" charset="0"/>
                        <a:ea typeface="隶书"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itchFamily="18" charset="0"/>
                          <a:ea typeface="隶书" pitchFamily="49" charset="-122"/>
                          <a:cs typeface="Times New Roman" pitchFamily="18" charset="0"/>
                        </a:rPr>
                        <a:t>专家系统</a:t>
                      </a:r>
                      <a:endParaRPr kumimoji="0" lang="zh-CN" altLang="en-US" sz="2400" b="0" i="0" u="none" strike="noStrike" cap="none" normalizeH="0" baseline="0" dirty="0">
                        <a:ln>
                          <a:noFill/>
                        </a:ln>
                        <a:solidFill>
                          <a:schemeClr val="tx1"/>
                        </a:solidFill>
                        <a:effectLst/>
                        <a:latin typeface="Arial" pitchFamily="34" charset="0"/>
                        <a:ea typeface="隶书"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itchFamily="18" charset="0"/>
                          <a:ea typeface="隶书" pitchFamily="49" charset="-122"/>
                          <a:cs typeface="Times New Roman" pitchFamily="18" charset="0"/>
                        </a:rPr>
                        <a:t>事实性问答</a:t>
                      </a:r>
                      <a:endParaRPr kumimoji="0" lang="zh-CN" altLang="en-US" sz="2400" b="0" i="0" u="none" strike="noStrike" cap="none" normalizeH="0" baseline="0" dirty="0">
                        <a:ln>
                          <a:noFill/>
                        </a:ln>
                        <a:solidFill>
                          <a:schemeClr val="tx1"/>
                        </a:solidFill>
                        <a:effectLst/>
                        <a:latin typeface="Arial" pitchFamily="34" charset="0"/>
                        <a:ea typeface="隶书"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chemeClr val="tx1"/>
                          </a:solidFill>
                          <a:effectLst/>
                          <a:latin typeface="Times New Roman" pitchFamily="18" charset="0"/>
                          <a:ea typeface="隶书" pitchFamily="49" charset="-122"/>
                          <a:cs typeface="Times New Roman" pitchFamily="18" charset="0"/>
                        </a:rPr>
                        <a:t>一般性问答</a:t>
                      </a:r>
                      <a:endParaRPr kumimoji="0" lang="zh-CN" altLang="en-US" sz="2400" b="0" i="0" u="none" strike="noStrike" cap="none" normalizeH="0" baseline="0" dirty="0">
                        <a:ln>
                          <a:noFill/>
                        </a:ln>
                        <a:solidFill>
                          <a:schemeClr val="tx1"/>
                        </a:solidFill>
                        <a:effectLst/>
                        <a:latin typeface="Arial" pitchFamily="34" charset="0"/>
                        <a:ea typeface="隶书"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708885224"/>
      </p:ext>
    </p:extLst>
  </p:cSld>
  <p:clrMapOvr>
    <a:masterClrMapping/>
  </p:clrMapOvr>
  <p:transition advTm="34024"/>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9050"/>
            <a:ext cx="12192000" cy="207963"/>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3" name="Text Box 4"/>
          <p:cNvSpPr txBox="1">
            <a:spLocks noChangeArrowheads="1"/>
          </p:cNvSpPr>
          <p:nvPr/>
        </p:nvSpPr>
        <p:spPr bwMode="auto">
          <a:xfrm>
            <a:off x="1253187" y="427494"/>
            <a:ext cx="995362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000" dirty="0">
                <a:solidFill>
                  <a:srgbClr val="003399"/>
                </a:solidFill>
                <a:latin typeface="黑体" panose="02010609060101010101" pitchFamily="49" charset="-122"/>
                <a:ea typeface="黑体" panose="02010609060101010101" pitchFamily="49" charset="-122"/>
              </a:rPr>
              <a:t>第一部分：自然语言处理的总体介绍</a:t>
            </a:r>
          </a:p>
        </p:txBody>
      </p:sp>
      <p:sp>
        <p:nvSpPr>
          <p:cNvPr id="4" name="Rectangle 6"/>
          <p:cNvSpPr>
            <a:spLocks noChangeArrowheads="1"/>
          </p:cNvSpPr>
          <p:nvPr/>
        </p:nvSpPr>
        <p:spPr bwMode="auto">
          <a:xfrm>
            <a:off x="0" y="6645275"/>
            <a:ext cx="12192000" cy="2159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19" name="灯片编号占位符 3"/>
          <p:cNvSpPr>
            <a:spLocks noGrp="1"/>
          </p:cNvSpPr>
          <p:nvPr>
            <p:ph type="sldNum" sz="quarter" idx="12"/>
          </p:nvPr>
        </p:nvSpPr>
        <p:spPr>
          <a:xfrm>
            <a:off x="8077200" y="6356350"/>
            <a:ext cx="3276600" cy="365125"/>
          </a:xfrm>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600DCED-AAE6-4FF2-B18A-CDB50B86C09D}" type="slidenum">
              <a:rPr lang="zh-CN" altLang="en-US" sz="1400">
                <a:solidFill>
                  <a:srgbClr val="898989"/>
                </a:solidFill>
              </a:rPr>
              <a:pPr/>
              <a:t>21</a:t>
            </a:fld>
            <a:endParaRPr lang="zh-CN" altLang="en-US" sz="1400">
              <a:solidFill>
                <a:srgbClr val="898989"/>
              </a:solidFill>
            </a:endParaRPr>
          </a:p>
        </p:txBody>
      </p:sp>
      <p:cxnSp>
        <p:nvCxnSpPr>
          <p:cNvPr id="23" name="Straight Connector 4"/>
          <p:cNvCxnSpPr/>
          <p:nvPr/>
        </p:nvCxnSpPr>
        <p:spPr>
          <a:xfrm flipV="1">
            <a:off x="19685" y="1135380"/>
            <a:ext cx="12152630" cy="762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7" name="图片 6">
            <a:extLst>
              <a:ext uri="{FF2B5EF4-FFF2-40B4-BE49-F238E27FC236}">
                <a16:creationId xmlns:a16="http://schemas.microsoft.com/office/drawing/2014/main" id="{20384401-6F10-4830-BB5C-9AF07EE4EAE3}"/>
              </a:ext>
            </a:extLst>
          </p:cNvPr>
          <p:cNvPicPr>
            <a:picLocks noChangeAspect="1"/>
          </p:cNvPicPr>
          <p:nvPr/>
        </p:nvPicPr>
        <p:blipFill>
          <a:blip r:embed="rId3"/>
          <a:stretch>
            <a:fillRect/>
          </a:stretch>
        </p:blipFill>
        <p:spPr>
          <a:xfrm>
            <a:off x="1056747" y="1222664"/>
            <a:ext cx="9953625" cy="5191125"/>
          </a:xfrm>
          <a:prstGeom prst="rect">
            <a:avLst/>
          </a:prstGeom>
        </p:spPr>
      </p:pic>
    </p:spTree>
    <p:extLst>
      <p:ext uri="{BB962C8B-B14F-4D97-AF65-F5344CB8AC3E}">
        <p14:creationId xmlns:p14="http://schemas.microsoft.com/office/powerpoint/2010/main" val="2190502911"/>
      </p:ext>
    </p:extLst>
  </p:cSld>
  <p:clrMapOvr>
    <a:masterClrMapping/>
  </p:clrMapOvr>
  <p:transition advTm="34024"/>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9050"/>
            <a:ext cx="12192000" cy="207963"/>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3" name="Text Box 4"/>
          <p:cNvSpPr txBox="1">
            <a:spLocks noChangeArrowheads="1"/>
          </p:cNvSpPr>
          <p:nvPr/>
        </p:nvSpPr>
        <p:spPr bwMode="auto">
          <a:xfrm>
            <a:off x="1253187" y="427494"/>
            <a:ext cx="990249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000" dirty="0">
                <a:solidFill>
                  <a:srgbClr val="003399"/>
                </a:solidFill>
                <a:latin typeface="黑体" panose="02010609060101010101" pitchFamily="49" charset="-122"/>
                <a:ea typeface="黑体" panose="02010609060101010101" pitchFamily="49" charset="-122"/>
              </a:rPr>
              <a:t>第一部分：自然语言处理的总体介绍</a:t>
            </a:r>
          </a:p>
        </p:txBody>
      </p:sp>
      <p:sp>
        <p:nvSpPr>
          <p:cNvPr id="4" name="Rectangle 6"/>
          <p:cNvSpPr>
            <a:spLocks noChangeArrowheads="1"/>
          </p:cNvSpPr>
          <p:nvPr/>
        </p:nvSpPr>
        <p:spPr bwMode="auto">
          <a:xfrm>
            <a:off x="0" y="6645275"/>
            <a:ext cx="12192000" cy="2159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19" name="灯片编号占位符 3"/>
          <p:cNvSpPr>
            <a:spLocks noGrp="1"/>
          </p:cNvSpPr>
          <p:nvPr>
            <p:ph type="sldNum" sz="quarter" idx="12"/>
          </p:nvPr>
        </p:nvSpPr>
        <p:spPr>
          <a:xfrm>
            <a:off x="8077200" y="6356350"/>
            <a:ext cx="3276600" cy="365125"/>
          </a:xfrm>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600DCED-AAE6-4FF2-B18A-CDB50B86C09D}" type="slidenum">
              <a:rPr lang="zh-CN" altLang="en-US" sz="1400">
                <a:solidFill>
                  <a:srgbClr val="898989"/>
                </a:solidFill>
              </a:rPr>
              <a:pPr/>
              <a:t>22</a:t>
            </a:fld>
            <a:endParaRPr lang="zh-CN" altLang="en-US" sz="1400">
              <a:solidFill>
                <a:srgbClr val="898989"/>
              </a:solidFill>
            </a:endParaRPr>
          </a:p>
        </p:txBody>
      </p:sp>
      <p:cxnSp>
        <p:nvCxnSpPr>
          <p:cNvPr id="23" name="Straight Connector 4"/>
          <p:cNvCxnSpPr/>
          <p:nvPr/>
        </p:nvCxnSpPr>
        <p:spPr>
          <a:xfrm flipV="1">
            <a:off x="19685" y="1135380"/>
            <a:ext cx="12152630" cy="76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86F1E4C9-F687-4474-9073-02EEE5D2A543}"/>
              </a:ext>
            </a:extLst>
          </p:cNvPr>
          <p:cNvSpPr txBox="1"/>
          <p:nvPr/>
        </p:nvSpPr>
        <p:spPr>
          <a:xfrm>
            <a:off x="19685" y="1186753"/>
            <a:ext cx="12152630" cy="754694"/>
          </a:xfrm>
          <a:prstGeom prst="rect">
            <a:avLst/>
          </a:prstGeom>
          <a:noFill/>
        </p:spPr>
        <p:txBody>
          <a:bodyPr wrap="square" rtlCol="0">
            <a:spAutoFit/>
          </a:bodyPr>
          <a:lstStyle/>
          <a:p>
            <a:pPr>
              <a:lnSpc>
                <a:spcPct val="150000"/>
              </a:lnSpc>
            </a:pPr>
            <a:r>
              <a:rPr lang="zh-CN" altLang="en-US" sz="3200" b="1" dirty="0"/>
              <a:t>基于</a:t>
            </a:r>
            <a:r>
              <a:rPr lang="en-US" altLang="zh-CN" sz="3200" b="1" dirty="0"/>
              <a:t>NLP</a:t>
            </a:r>
            <a:r>
              <a:rPr lang="zh-CN" altLang="en-US" sz="3200" b="1" dirty="0"/>
              <a:t>的网络知识工程</a:t>
            </a:r>
            <a:r>
              <a:rPr lang="en-US" altLang="zh-CN" sz="3200" b="1" dirty="0"/>
              <a:t>-</a:t>
            </a:r>
            <a:r>
              <a:rPr lang="zh-CN" altLang="en-US" sz="3200" b="1" dirty="0"/>
              <a:t>机器翻译</a:t>
            </a:r>
            <a:endParaRPr lang="en-US" altLang="zh-CN" sz="3200" b="1" dirty="0"/>
          </a:p>
        </p:txBody>
      </p:sp>
      <p:sp>
        <p:nvSpPr>
          <p:cNvPr id="9" name="文本框 8">
            <a:extLst>
              <a:ext uri="{FF2B5EF4-FFF2-40B4-BE49-F238E27FC236}">
                <a16:creationId xmlns:a16="http://schemas.microsoft.com/office/drawing/2014/main" id="{099005B7-7B71-44EC-9114-DC3D973A543D}"/>
              </a:ext>
            </a:extLst>
          </p:cNvPr>
          <p:cNvSpPr txBox="1"/>
          <p:nvPr/>
        </p:nvSpPr>
        <p:spPr>
          <a:xfrm>
            <a:off x="12371" y="1908833"/>
            <a:ext cx="12172315" cy="1311193"/>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2800" dirty="0"/>
              <a:t>机器翻译：利用计算机把一种自然语言的文本表述转变为相同意义下另一种自然语言的文本表述</a:t>
            </a:r>
            <a:endParaRPr lang="en-US" altLang="zh-CN" sz="2800" dirty="0"/>
          </a:p>
        </p:txBody>
      </p:sp>
      <p:pic>
        <p:nvPicPr>
          <p:cNvPr id="5" name="图片 4">
            <a:extLst>
              <a:ext uri="{FF2B5EF4-FFF2-40B4-BE49-F238E27FC236}">
                <a16:creationId xmlns:a16="http://schemas.microsoft.com/office/drawing/2014/main" id="{32C5997D-7BE0-464B-BED1-B11BD4121185}"/>
              </a:ext>
            </a:extLst>
          </p:cNvPr>
          <p:cNvPicPr>
            <a:picLocks noChangeAspect="1"/>
          </p:cNvPicPr>
          <p:nvPr/>
        </p:nvPicPr>
        <p:blipFill>
          <a:blip r:embed="rId3"/>
          <a:stretch>
            <a:fillRect/>
          </a:stretch>
        </p:blipFill>
        <p:spPr>
          <a:xfrm>
            <a:off x="399079" y="4002053"/>
            <a:ext cx="4114195" cy="1572269"/>
          </a:xfrm>
          <a:prstGeom prst="rect">
            <a:avLst/>
          </a:prstGeom>
        </p:spPr>
      </p:pic>
      <p:pic>
        <p:nvPicPr>
          <p:cNvPr id="6" name="图片 5">
            <a:extLst>
              <a:ext uri="{FF2B5EF4-FFF2-40B4-BE49-F238E27FC236}">
                <a16:creationId xmlns:a16="http://schemas.microsoft.com/office/drawing/2014/main" id="{A2ABE50B-2DC1-4C03-A6F4-1060693D4702}"/>
              </a:ext>
            </a:extLst>
          </p:cNvPr>
          <p:cNvPicPr>
            <a:picLocks noChangeAspect="1"/>
          </p:cNvPicPr>
          <p:nvPr/>
        </p:nvPicPr>
        <p:blipFill>
          <a:blip r:embed="rId4"/>
          <a:stretch>
            <a:fillRect/>
          </a:stretch>
        </p:blipFill>
        <p:spPr>
          <a:xfrm>
            <a:off x="4525645" y="3048911"/>
            <a:ext cx="7646670" cy="3381595"/>
          </a:xfrm>
          <a:prstGeom prst="rect">
            <a:avLst/>
          </a:prstGeom>
        </p:spPr>
      </p:pic>
    </p:spTree>
    <p:extLst>
      <p:ext uri="{BB962C8B-B14F-4D97-AF65-F5344CB8AC3E}">
        <p14:creationId xmlns:p14="http://schemas.microsoft.com/office/powerpoint/2010/main" val="570894838"/>
      </p:ext>
    </p:extLst>
  </p:cSld>
  <p:clrMapOvr>
    <a:masterClrMapping/>
  </p:clrMapOvr>
  <p:transition advTm="34024"/>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9050"/>
            <a:ext cx="12192000" cy="207963"/>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3" name="Text Box 4"/>
          <p:cNvSpPr txBox="1">
            <a:spLocks noChangeArrowheads="1"/>
          </p:cNvSpPr>
          <p:nvPr/>
        </p:nvSpPr>
        <p:spPr bwMode="auto">
          <a:xfrm>
            <a:off x="1253187" y="427494"/>
            <a:ext cx="990249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000" dirty="0">
                <a:solidFill>
                  <a:srgbClr val="003399"/>
                </a:solidFill>
                <a:latin typeface="黑体" panose="02010609060101010101" pitchFamily="49" charset="-122"/>
                <a:ea typeface="黑体" panose="02010609060101010101" pitchFamily="49" charset="-122"/>
              </a:rPr>
              <a:t>第一部分：自然语言处理的总体介绍</a:t>
            </a:r>
          </a:p>
        </p:txBody>
      </p:sp>
      <p:sp>
        <p:nvSpPr>
          <p:cNvPr id="4" name="Rectangle 6"/>
          <p:cNvSpPr>
            <a:spLocks noChangeArrowheads="1"/>
          </p:cNvSpPr>
          <p:nvPr/>
        </p:nvSpPr>
        <p:spPr bwMode="auto">
          <a:xfrm>
            <a:off x="0" y="6645275"/>
            <a:ext cx="12192000" cy="2159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19" name="灯片编号占位符 3"/>
          <p:cNvSpPr>
            <a:spLocks noGrp="1"/>
          </p:cNvSpPr>
          <p:nvPr>
            <p:ph type="sldNum" sz="quarter" idx="12"/>
          </p:nvPr>
        </p:nvSpPr>
        <p:spPr>
          <a:xfrm>
            <a:off x="8077200" y="6356350"/>
            <a:ext cx="3276600" cy="365125"/>
          </a:xfrm>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600DCED-AAE6-4FF2-B18A-CDB50B86C09D}" type="slidenum">
              <a:rPr lang="zh-CN" altLang="en-US" sz="1400">
                <a:solidFill>
                  <a:srgbClr val="898989"/>
                </a:solidFill>
              </a:rPr>
              <a:pPr/>
              <a:t>23</a:t>
            </a:fld>
            <a:endParaRPr lang="zh-CN" altLang="en-US" sz="1400">
              <a:solidFill>
                <a:srgbClr val="898989"/>
              </a:solidFill>
            </a:endParaRPr>
          </a:p>
        </p:txBody>
      </p:sp>
      <p:cxnSp>
        <p:nvCxnSpPr>
          <p:cNvPr id="23" name="Straight Connector 4"/>
          <p:cNvCxnSpPr/>
          <p:nvPr/>
        </p:nvCxnSpPr>
        <p:spPr>
          <a:xfrm flipV="1">
            <a:off x="19685" y="1135380"/>
            <a:ext cx="12152630" cy="76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59DACBF5-7B25-400E-BFC2-42243027DF59}"/>
              </a:ext>
            </a:extLst>
          </p:cNvPr>
          <p:cNvSpPr txBox="1"/>
          <p:nvPr/>
        </p:nvSpPr>
        <p:spPr>
          <a:xfrm>
            <a:off x="19685" y="1178724"/>
            <a:ext cx="10669128" cy="746743"/>
          </a:xfrm>
          <a:prstGeom prst="rect">
            <a:avLst/>
          </a:prstGeom>
          <a:noFill/>
        </p:spPr>
        <p:txBody>
          <a:bodyPr wrap="square" rtlCol="0">
            <a:spAutoFit/>
          </a:bodyPr>
          <a:lstStyle/>
          <a:p>
            <a:pPr>
              <a:lnSpc>
                <a:spcPct val="150000"/>
              </a:lnSpc>
            </a:pPr>
            <a:r>
              <a:rPr lang="zh-CN" altLang="en-US" sz="3200" b="1" dirty="0"/>
              <a:t>为什么要自然语言处理自然语言</a:t>
            </a:r>
            <a:endParaRPr lang="en-US" altLang="zh-CN" sz="3200" b="1" dirty="0"/>
          </a:p>
        </p:txBody>
      </p:sp>
      <p:grpSp>
        <p:nvGrpSpPr>
          <p:cNvPr id="5" name="组合 4">
            <a:extLst>
              <a:ext uri="{FF2B5EF4-FFF2-40B4-BE49-F238E27FC236}">
                <a16:creationId xmlns:a16="http://schemas.microsoft.com/office/drawing/2014/main" id="{BB3BE667-6890-44C7-9A68-0377EE2D4669}"/>
              </a:ext>
            </a:extLst>
          </p:cNvPr>
          <p:cNvGrpSpPr/>
          <p:nvPr/>
        </p:nvGrpSpPr>
        <p:grpSpPr>
          <a:xfrm>
            <a:off x="45621" y="1925467"/>
            <a:ext cx="12172315" cy="3797542"/>
            <a:chOff x="45621" y="1925467"/>
            <a:chExt cx="12172315" cy="3797542"/>
          </a:xfrm>
        </p:grpSpPr>
        <p:sp>
          <p:nvSpPr>
            <p:cNvPr id="9" name="文本框 8">
              <a:extLst>
                <a:ext uri="{FF2B5EF4-FFF2-40B4-BE49-F238E27FC236}">
                  <a16:creationId xmlns:a16="http://schemas.microsoft.com/office/drawing/2014/main" id="{ADC2A483-360C-4C56-908A-2A9AEE1B9342}"/>
                </a:ext>
              </a:extLst>
            </p:cNvPr>
            <p:cNvSpPr txBox="1"/>
            <p:nvPr/>
          </p:nvSpPr>
          <p:spPr>
            <a:xfrm>
              <a:off x="45621" y="1925467"/>
              <a:ext cx="12172315" cy="671851"/>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2800" dirty="0"/>
                <a:t>语言障碍</a:t>
              </a:r>
              <a:endParaRPr lang="en-US" altLang="zh-CN" sz="2800" dirty="0"/>
            </a:p>
          </p:txBody>
        </p:sp>
        <p:sp>
          <p:nvSpPr>
            <p:cNvPr id="10" name="文本框 9">
              <a:extLst>
                <a:ext uri="{FF2B5EF4-FFF2-40B4-BE49-F238E27FC236}">
                  <a16:creationId xmlns:a16="http://schemas.microsoft.com/office/drawing/2014/main" id="{F3C01F74-0340-4F48-B021-9C9D0DBC91B9}"/>
                </a:ext>
              </a:extLst>
            </p:cNvPr>
            <p:cNvSpPr txBox="1"/>
            <p:nvPr/>
          </p:nvSpPr>
          <p:spPr>
            <a:xfrm>
              <a:off x="495641" y="2568077"/>
              <a:ext cx="11676674" cy="583108"/>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人</a:t>
              </a:r>
              <a:r>
                <a:rPr lang="en-US" altLang="zh-CN" sz="2400" dirty="0"/>
                <a:t>-</a:t>
              </a:r>
              <a:r>
                <a:rPr lang="zh-CN" altLang="en-US" sz="2400" dirty="0"/>
                <a:t>人之间的语言障碍：机器翻译，自动摘要</a:t>
              </a:r>
              <a:endParaRPr lang="en-US" altLang="zh-CN" sz="2400" dirty="0"/>
            </a:p>
          </p:txBody>
        </p:sp>
        <p:sp>
          <p:nvSpPr>
            <p:cNvPr id="11" name="文本框 10">
              <a:extLst>
                <a:ext uri="{FF2B5EF4-FFF2-40B4-BE49-F238E27FC236}">
                  <a16:creationId xmlns:a16="http://schemas.microsoft.com/office/drawing/2014/main" id="{7DBE567B-8D74-4664-B406-28011B171960}"/>
                </a:ext>
              </a:extLst>
            </p:cNvPr>
            <p:cNvSpPr txBox="1"/>
            <p:nvPr/>
          </p:nvSpPr>
          <p:spPr>
            <a:xfrm>
              <a:off x="498416" y="3784494"/>
              <a:ext cx="11676674" cy="589072"/>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人</a:t>
              </a:r>
              <a:r>
                <a:rPr lang="en-US" altLang="zh-CN" sz="2400" dirty="0"/>
                <a:t>-</a:t>
              </a:r>
              <a:r>
                <a:rPr lang="zh-CN" altLang="en-US" sz="2400" dirty="0"/>
                <a:t>机之间的语言障碍：信息提取，知识抽取，机器阅读</a:t>
              </a:r>
              <a:endParaRPr lang="en-US" altLang="zh-CN" sz="2400" dirty="0"/>
            </a:p>
          </p:txBody>
        </p:sp>
        <p:sp>
          <p:nvSpPr>
            <p:cNvPr id="12" name="文本框 11">
              <a:extLst>
                <a:ext uri="{FF2B5EF4-FFF2-40B4-BE49-F238E27FC236}">
                  <a16:creationId xmlns:a16="http://schemas.microsoft.com/office/drawing/2014/main" id="{D0E16A6E-2B1D-48A1-B1FF-47A5DC3FB2DF}"/>
                </a:ext>
              </a:extLst>
            </p:cNvPr>
            <p:cNvSpPr txBox="1"/>
            <p:nvPr/>
          </p:nvSpPr>
          <p:spPr>
            <a:xfrm>
              <a:off x="517816" y="5133937"/>
              <a:ext cx="11676674" cy="589072"/>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人本身的语言障碍：写作辅导</a:t>
              </a:r>
              <a:endParaRPr lang="en-US" altLang="zh-CN" sz="2400" dirty="0"/>
            </a:p>
          </p:txBody>
        </p:sp>
      </p:grpSp>
    </p:spTree>
    <p:extLst>
      <p:ext uri="{BB962C8B-B14F-4D97-AF65-F5344CB8AC3E}">
        <p14:creationId xmlns:p14="http://schemas.microsoft.com/office/powerpoint/2010/main" val="1679386099"/>
      </p:ext>
    </p:extLst>
  </p:cSld>
  <p:clrMapOvr>
    <a:masterClrMapping/>
  </p:clrMapOvr>
  <p:transition advTm="34024"/>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9050"/>
            <a:ext cx="12192000" cy="207963"/>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3" name="Text Box 4"/>
          <p:cNvSpPr txBox="1">
            <a:spLocks noChangeArrowheads="1"/>
          </p:cNvSpPr>
          <p:nvPr/>
        </p:nvSpPr>
        <p:spPr bwMode="auto">
          <a:xfrm>
            <a:off x="1253187" y="427494"/>
            <a:ext cx="988586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000" dirty="0">
                <a:solidFill>
                  <a:srgbClr val="003399"/>
                </a:solidFill>
                <a:latin typeface="黑体" panose="02010609060101010101" pitchFamily="49" charset="-122"/>
                <a:ea typeface="黑体" panose="02010609060101010101" pitchFamily="49" charset="-122"/>
              </a:rPr>
              <a:t>第一部分：自然语言处理的总体介绍</a:t>
            </a:r>
          </a:p>
        </p:txBody>
      </p:sp>
      <p:sp>
        <p:nvSpPr>
          <p:cNvPr id="4" name="Rectangle 6"/>
          <p:cNvSpPr>
            <a:spLocks noChangeArrowheads="1"/>
          </p:cNvSpPr>
          <p:nvPr/>
        </p:nvSpPr>
        <p:spPr bwMode="auto">
          <a:xfrm>
            <a:off x="0" y="6645275"/>
            <a:ext cx="12192000" cy="2159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19" name="灯片编号占位符 3"/>
          <p:cNvSpPr>
            <a:spLocks noGrp="1"/>
          </p:cNvSpPr>
          <p:nvPr>
            <p:ph type="sldNum" sz="quarter" idx="12"/>
          </p:nvPr>
        </p:nvSpPr>
        <p:spPr>
          <a:xfrm>
            <a:off x="8077200" y="6356350"/>
            <a:ext cx="3276600" cy="365125"/>
          </a:xfrm>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600DCED-AAE6-4FF2-B18A-CDB50B86C09D}" type="slidenum">
              <a:rPr lang="zh-CN" altLang="en-US" sz="1400">
                <a:solidFill>
                  <a:srgbClr val="898989"/>
                </a:solidFill>
              </a:rPr>
              <a:pPr/>
              <a:t>24</a:t>
            </a:fld>
            <a:endParaRPr lang="zh-CN" altLang="en-US" sz="1400">
              <a:solidFill>
                <a:srgbClr val="898989"/>
              </a:solidFill>
            </a:endParaRPr>
          </a:p>
        </p:txBody>
      </p:sp>
      <p:cxnSp>
        <p:nvCxnSpPr>
          <p:cNvPr id="23" name="Straight Connector 4"/>
          <p:cNvCxnSpPr/>
          <p:nvPr/>
        </p:nvCxnSpPr>
        <p:spPr>
          <a:xfrm flipV="1">
            <a:off x="19685" y="1135380"/>
            <a:ext cx="12152630" cy="76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59DACBF5-7B25-400E-BFC2-42243027DF59}"/>
              </a:ext>
            </a:extLst>
          </p:cNvPr>
          <p:cNvSpPr txBox="1"/>
          <p:nvPr/>
        </p:nvSpPr>
        <p:spPr>
          <a:xfrm>
            <a:off x="19685" y="1178724"/>
            <a:ext cx="10669128" cy="746743"/>
          </a:xfrm>
          <a:prstGeom prst="rect">
            <a:avLst/>
          </a:prstGeom>
          <a:noFill/>
        </p:spPr>
        <p:txBody>
          <a:bodyPr wrap="square" rtlCol="0">
            <a:spAutoFit/>
          </a:bodyPr>
          <a:lstStyle/>
          <a:p>
            <a:pPr>
              <a:lnSpc>
                <a:spcPct val="150000"/>
              </a:lnSpc>
            </a:pPr>
            <a:r>
              <a:rPr lang="zh-CN" altLang="en-US" sz="3200" b="1" dirty="0"/>
              <a:t>自然语言处理的研究目标</a:t>
            </a:r>
            <a:endParaRPr lang="en-US" altLang="zh-CN" sz="3200" b="1" dirty="0"/>
          </a:p>
        </p:txBody>
      </p:sp>
      <p:grpSp>
        <p:nvGrpSpPr>
          <p:cNvPr id="5" name="组合 4">
            <a:extLst>
              <a:ext uri="{FF2B5EF4-FFF2-40B4-BE49-F238E27FC236}">
                <a16:creationId xmlns:a16="http://schemas.microsoft.com/office/drawing/2014/main" id="{27C503C1-990D-4163-AE75-7D60E5BF2257}"/>
              </a:ext>
            </a:extLst>
          </p:cNvPr>
          <p:cNvGrpSpPr/>
          <p:nvPr/>
        </p:nvGrpSpPr>
        <p:grpSpPr>
          <a:xfrm>
            <a:off x="45621" y="1925467"/>
            <a:ext cx="12172315" cy="2251374"/>
            <a:chOff x="45621" y="1925467"/>
            <a:chExt cx="12172315" cy="2251374"/>
          </a:xfrm>
        </p:grpSpPr>
        <p:sp>
          <p:nvSpPr>
            <p:cNvPr id="9" name="文本框 8">
              <a:extLst>
                <a:ext uri="{FF2B5EF4-FFF2-40B4-BE49-F238E27FC236}">
                  <a16:creationId xmlns:a16="http://schemas.microsoft.com/office/drawing/2014/main" id="{ADC2A483-360C-4C56-908A-2A9AEE1B9342}"/>
                </a:ext>
              </a:extLst>
            </p:cNvPr>
            <p:cNvSpPr txBox="1"/>
            <p:nvPr/>
          </p:nvSpPr>
          <p:spPr>
            <a:xfrm>
              <a:off x="45621" y="1925467"/>
              <a:ext cx="12172315" cy="671851"/>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2800" dirty="0"/>
                <a:t>终极目标</a:t>
              </a:r>
              <a:endParaRPr lang="en-US" altLang="zh-CN" sz="2800" dirty="0"/>
            </a:p>
          </p:txBody>
        </p:sp>
        <p:sp>
          <p:nvSpPr>
            <p:cNvPr id="11" name="文本框 10">
              <a:extLst>
                <a:ext uri="{FF2B5EF4-FFF2-40B4-BE49-F238E27FC236}">
                  <a16:creationId xmlns:a16="http://schemas.microsoft.com/office/drawing/2014/main" id="{A1A59DB7-83C7-4A0B-83E6-4183838AAEA3}"/>
                </a:ext>
              </a:extLst>
            </p:cNvPr>
            <p:cNvSpPr txBox="1"/>
            <p:nvPr/>
          </p:nvSpPr>
          <p:spPr>
            <a:xfrm>
              <a:off x="495641" y="2568077"/>
              <a:ext cx="11676674" cy="589072"/>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研制能理解并生成人类语言的计算机系统</a:t>
              </a:r>
              <a:endParaRPr lang="en-US" altLang="zh-CN" sz="2400" dirty="0"/>
            </a:p>
          </p:txBody>
        </p:sp>
        <p:sp>
          <p:nvSpPr>
            <p:cNvPr id="12" name="文本框 11">
              <a:extLst>
                <a:ext uri="{FF2B5EF4-FFF2-40B4-BE49-F238E27FC236}">
                  <a16:creationId xmlns:a16="http://schemas.microsoft.com/office/drawing/2014/main" id="{A56EA2D7-E715-475E-83C6-5A4ECAEDE5F9}"/>
                </a:ext>
              </a:extLst>
            </p:cNvPr>
            <p:cNvSpPr txBox="1"/>
            <p:nvPr/>
          </p:nvSpPr>
          <p:spPr>
            <a:xfrm>
              <a:off x="498416" y="3069607"/>
              <a:ext cx="11676674" cy="589072"/>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彻底解决语言障碍问题</a:t>
              </a:r>
              <a:endParaRPr lang="en-US" altLang="zh-CN" sz="2400" dirty="0"/>
            </a:p>
          </p:txBody>
        </p:sp>
        <p:sp>
          <p:nvSpPr>
            <p:cNvPr id="13" name="文本框 12">
              <a:extLst>
                <a:ext uri="{FF2B5EF4-FFF2-40B4-BE49-F238E27FC236}">
                  <a16:creationId xmlns:a16="http://schemas.microsoft.com/office/drawing/2014/main" id="{0DC263A9-9973-4C00-9BD4-D211D05C206F}"/>
                </a:ext>
              </a:extLst>
            </p:cNvPr>
            <p:cNvSpPr txBox="1"/>
            <p:nvPr/>
          </p:nvSpPr>
          <p:spPr>
            <a:xfrm>
              <a:off x="517816" y="3587769"/>
              <a:ext cx="11676674" cy="589072"/>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AI-complete</a:t>
              </a:r>
              <a:r>
                <a:rPr lang="zh-CN" altLang="en-US" sz="2400" dirty="0">
                  <a:latin typeface="Times New Roman" panose="02020603050405020304" pitchFamily="18" charset="0"/>
                  <a:cs typeface="Times New Roman" panose="02020603050405020304" pitchFamily="18" charset="0"/>
                </a:rPr>
                <a:t>问题（强人工智能）</a:t>
              </a:r>
              <a:endParaRPr lang="en-US" altLang="zh-CN" sz="2400" dirty="0">
                <a:latin typeface="Times New Roman" panose="02020603050405020304" pitchFamily="18" charset="0"/>
                <a:cs typeface="Times New Roman" panose="02020603050405020304" pitchFamily="18" charset="0"/>
              </a:endParaRPr>
            </a:p>
          </p:txBody>
        </p:sp>
      </p:grpSp>
      <p:grpSp>
        <p:nvGrpSpPr>
          <p:cNvPr id="6" name="组合 5">
            <a:extLst>
              <a:ext uri="{FF2B5EF4-FFF2-40B4-BE49-F238E27FC236}">
                <a16:creationId xmlns:a16="http://schemas.microsoft.com/office/drawing/2014/main" id="{3F4A9F4B-E8BA-46B9-BCE3-EB4F1FA7990B}"/>
              </a:ext>
            </a:extLst>
          </p:cNvPr>
          <p:cNvGrpSpPr/>
          <p:nvPr/>
        </p:nvGrpSpPr>
        <p:grpSpPr>
          <a:xfrm>
            <a:off x="15146" y="4139427"/>
            <a:ext cx="12182119" cy="2400982"/>
            <a:chOff x="15146" y="4139427"/>
            <a:chExt cx="12182119" cy="2400982"/>
          </a:xfrm>
        </p:grpSpPr>
        <p:sp>
          <p:nvSpPr>
            <p:cNvPr id="10" name="文本框 9">
              <a:extLst>
                <a:ext uri="{FF2B5EF4-FFF2-40B4-BE49-F238E27FC236}">
                  <a16:creationId xmlns:a16="http://schemas.microsoft.com/office/drawing/2014/main" id="{1C6EE0EB-D0CA-40B5-836E-D101499D6FB8}"/>
                </a:ext>
              </a:extLst>
            </p:cNvPr>
            <p:cNvSpPr txBox="1"/>
            <p:nvPr/>
          </p:nvSpPr>
          <p:spPr>
            <a:xfrm>
              <a:off x="15146" y="4139427"/>
              <a:ext cx="12172315" cy="671851"/>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2800" dirty="0"/>
                <a:t>当前目标</a:t>
              </a:r>
              <a:endParaRPr lang="en-US" altLang="zh-CN" sz="2800" dirty="0"/>
            </a:p>
          </p:txBody>
        </p:sp>
        <p:sp>
          <p:nvSpPr>
            <p:cNvPr id="14" name="文本框 13">
              <a:extLst>
                <a:ext uri="{FF2B5EF4-FFF2-40B4-BE49-F238E27FC236}">
                  <a16:creationId xmlns:a16="http://schemas.microsoft.com/office/drawing/2014/main" id="{F3F7CFE5-03E7-4E2D-BF77-A20E87061679}"/>
                </a:ext>
              </a:extLst>
            </p:cNvPr>
            <p:cNvSpPr txBox="1"/>
            <p:nvPr/>
          </p:nvSpPr>
          <p:spPr>
            <a:xfrm>
              <a:off x="515041" y="4765390"/>
              <a:ext cx="11676674" cy="589072"/>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研制出具有一定人类语言能力的计算机文本或语音处理系统</a:t>
              </a:r>
              <a:endParaRPr lang="en-US" altLang="zh-CN" sz="2400" dirty="0"/>
            </a:p>
          </p:txBody>
        </p:sp>
        <p:sp>
          <p:nvSpPr>
            <p:cNvPr id="15" name="文本框 14">
              <a:extLst>
                <a:ext uri="{FF2B5EF4-FFF2-40B4-BE49-F238E27FC236}">
                  <a16:creationId xmlns:a16="http://schemas.microsoft.com/office/drawing/2014/main" id="{0450CA09-2FED-48B5-81BB-F40727B1BDD7}"/>
                </a:ext>
              </a:extLst>
            </p:cNvPr>
            <p:cNvSpPr txBox="1"/>
            <p:nvPr/>
          </p:nvSpPr>
          <p:spPr>
            <a:xfrm>
              <a:off x="517816" y="5383300"/>
              <a:ext cx="11676674" cy="589072"/>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部分解决语言障碍问题</a:t>
              </a:r>
              <a:endParaRPr lang="en-US" altLang="zh-CN" sz="2400" dirty="0"/>
            </a:p>
          </p:txBody>
        </p:sp>
        <p:sp>
          <p:nvSpPr>
            <p:cNvPr id="16" name="文本框 15">
              <a:extLst>
                <a:ext uri="{FF2B5EF4-FFF2-40B4-BE49-F238E27FC236}">
                  <a16:creationId xmlns:a16="http://schemas.microsoft.com/office/drawing/2014/main" id="{508A1005-579B-4B57-A420-90DDAB43AE94}"/>
                </a:ext>
              </a:extLst>
            </p:cNvPr>
            <p:cNvSpPr txBox="1"/>
            <p:nvPr/>
          </p:nvSpPr>
          <p:spPr>
            <a:xfrm>
              <a:off x="520591" y="5951337"/>
              <a:ext cx="11676674" cy="589072"/>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现实的商业和应用价值</a:t>
              </a:r>
              <a:endParaRPr lang="en-US" altLang="zh-CN" sz="2400" dirty="0"/>
            </a:p>
          </p:txBody>
        </p:sp>
      </p:grpSp>
    </p:spTree>
    <p:extLst>
      <p:ext uri="{BB962C8B-B14F-4D97-AF65-F5344CB8AC3E}">
        <p14:creationId xmlns:p14="http://schemas.microsoft.com/office/powerpoint/2010/main" val="767982184"/>
      </p:ext>
    </p:extLst>
  </p:cSld>
  <p:clrMapOvr>
    <a:masterClrMapping/>
  </p:clrMapOvr>
  <p:transition advTm="34024"/>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9050"/>
            <a:ext cx="12192000" cy="207963"/>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3" name="Text Box 4"/>
          <p:cNvSpPr txBox="1">
            <a:spLocks noChangeArrowheads="1"/>
          </p:cNvSpPr>
          <p:nvPr/>
        </p:nvSpPr>
        <p:spPr bwMode="auto">
          <a:xfrm>
            <a:off x="1253187" y="427494"/>
            <a:ext cx="985261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000" dirty="0">
                <a:solidFill>
                  <a:srgbClr val="003399"/>
                </a:solidFill>
                <a:latin typeface="黑体" panose="02010609060101010101" pitchFamily="49" charset="-122"/>
                <a:ea typeface="黑体" panose="02010609060101010101" pitchFamily="49" charset="-122"/>
              </a:rPr>
              <a:t>第一部分：自然语言处理的总体介绍</a:t>
            </a:r>
          </a:p>
        </p:txBody>
      </p:sp>
      <p:sp>
        <p:nvSpPr>
          <p:cNvPr id="4" name="Rectangle 6"/>
          <p:cNvSpPr>
            <a:spLocks noChangeArrowheads="1"/>
          </p:cNvSpPr>
          <p:nvPr/>
        </p:nvSpPr>
        <p:spPr bwMode="auto">
          <a:xfrm>
            <a:off x="0" y="6645275"/>
            <a:ext cx="12192000" cy="2159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19" name="灯片编号占位符 3"/>
          <p:cNvSpPr>
            <a:spLocks noGrp="1"/>
          </p:cNvSpPr>
          <p:nvPr>
            <p:ph type="sldNum" sz="quarter" idx="12"/>
          </p:nvPr>
        </p:nvSpPr>
        <p:spPr>
          <a:xfrm>
            <a:off x="8077200" y="6356350"/>
            <a:ext cx="3276600" cy="365125"/>
          </a:xfrm>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600DCED-AAE6-4FF2-B18A-CDB50B86C09D}" type="slidenum">
              <a:rPr lang="zh-CN" altLang="en-US" sz="1400">
                <a:solidFill>
                  <a:srgbClr val="898989"/>
                </a:solidFill>
              </a:rPr>
              <a:pPr/>
              <a:t>25</a:t>
            </a:fld>
            <a:endParaRPr lang="zh-CN" altLang="en-US" sz="1400">
              <a:solidFill>
                <a:srgbClr val="898989"/>
              </a:solidFill>
            </a:endParaRPr>
          </a:p>
        </p:txBody>
      </p:sp>
      <p:cxnSp>
        <p:nvCxnSpPr>
          <p:cNvPr id="23" name="Straight Connector 4"/>
          <p:cNvCxnSpPr/>
          <p:nvPr/>
        </p:nvCxnSpPr>
        <p:spPr>
          <a:xfrm flipV="1">
            <a:off x="19685" y="1135380"/>
            <a:ext cx="12152630" cy="76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59DACBF5-7B25-400E-BFC2-42243027DF59}"/>
              </a:ext>
            </a:extLst>
          </p:cNvPr>
          <p:cNvSpPr txBox="1"/>
          <p:nvPr/>
        </p:nvSpPr>
        <p:spPr>
          <a:xfrm>
            <a:off x="19685" y="1178724"/>
            <a:ext cx="10669128" cy="746743"/>
          </a:xfrm>
          <a:prstGeom prst="rect">
            <a:avLst/>
          </a:prstGeom>
          <a:noFill/>
        </p:spPr>
        <p:txBody>
          <a:bodyPr wrap="square" rtlCol="0">
            <a:spAutoFit/>
          </a:bodyPr>
          <a:lstStyle/>
          <a:p>
            <a:pPr>
              <a:lnSpc>
                <a:spcPct val="150000"/>
              </a:lnSpc>
            </a:pPr>
            <a:r>
              <a:rPr lang="zh-CN" altLang="en-US" sz="3200" b="1" dirty="0"/>
              <a:t>自然语言处理的难点是什么？</a:t>
            </a:r>
            <a:endParaRPr lang="en-US" altLang="zh-CN" sz="3200" b="1" dirty="0"/>
          </a:p>
        </p:txBody>
      </p:sp>
      <p:grpSp>
        <p:nvGrpSpPr>
          <p:cNvPr id="6" name="组合 5">
            <a:extLst>
              <a:ext uri="{FF2B5EF4-FFF2-40B4-BE49-F238E27FC236}">
                <a16:creationId xmlns:a16="http://schemas.microsoft.com/office/drawing/2014/main" id="{29974005-66CC-4B4A-953A-D6D048D15CB6}"/>
              </a:ext>
            </a:extLst>
          </p:cNvPr>
          <p:cNvGrpSpPr/>
          <p:nvPr/>
        </p:nvGrpSpPr>
        <p:grpSpPr>
          <a:xfrm>
            <a:off x="45621" y="1925467"/>
            <a:ext cx="12172315" cy="2315102"/>
            <a:chOff x="45621" y="1925467"/>
            <a:chExt cx="12172315" cy="2315102"/>
          </a:xfrm>
        </p:grpSpPr>
        <p:sp>
          <p:nvSpPr>
            <p:cNvPr id="9" name="文本框 8">
              <a:extLst>
                <a:ext uri="{FF2B5EF4-FFF2-40B4-BE49-F238E27FC236}">
                  <a16:creationId xmlns:a16="http://schemas.microsoft.com/office/drawing/2014/main" id="{ADC2A483-360C-4C56-908A-2A9AEE1B9342}"/>
                </a:ext>
              </a:extLst>
            </p:cNvPr>
            <p:cNvSpPr txBox="1"/>
            <p:nvPr/>
          </p:nvSpPr>
          <p:spPr>
            <a:xfrm>
              <a:off x="45621" y="1925467"/>
              <a:ext cx="12172315" cy="671851"/>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2800" dirty="0"/>
                <a:t>表象原因：自然语言中有大量的歧义现象</a:t>
              </a:r>
              <a:endParaRPr lang="en-US" altLang="zh-CN" sz="2800" dirty="0"/>
            </a:p>
          </p:txBody>
        </p:sp>
        <p:sp>
          <p:nvSpPr>
            <p:cNvPr id="10" name="文本框 9">
              <a:extLst>
                <a:ext uri="{FF2B5EF4-FFF2-40B4-BE49-F238E27FC236}">
                  <a16:creationId xmlns:a16="http://schemas.microsoft.com/office/drawing/2014/main" id="{89A9DD4C-50B8-4680-A868-6FFE3352A80B}"/>
                </a:ext>
              </a:extLst>
            </p:cNvPr>
            <p:cNvSpPr txBox="1"/>
            <p:nvPr/>
          </p:nvSpPr>
          <p:spPr>
            <a:xfrm>
              <a:off x="495641" y="2551457"/>
              <a:ext cx="11676674" cy="1137106"/>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无法像处理人工语言那样，写出一个完备的、有限的规则系统来进行定义和描述。自然语言的规则很少没有例外，此外还有大量的噪音甚至错误表达</a:t>
              </a:r>
              <a:endParaRPr lang="en-US" altLang="zh-CN" sz="2400" dirty="0"/>
            </a:p>
          </p:txBody>
        </p:sp>
        <p:sp>
          <p:nvSpPr>
            <p:cNvPr id="11" name="文本框 10">
              <a:extLst>
                <a:ext uri="{FF2B5EF4-FFF2-40B4-BE49-F238E27FC236}">
                  <a16:creationId xmlns:a16="http://schemas.microsoft.com/office/drawing/2014/main" id="{B2EA13A6-101C-491B-B3B4-A357F1C3959C}"/>
                </a:ext>
              </a:extLst>
            </p:cNvPr>
            <p:cNvSpPr txBox="1"/>
            <p:nvPr/>
          </p:nvSpPr>
          <p:spPr>
            <a:xfrm>
              <a:off x="515041" y="3651497"/>
              <a:ext cx="11676674" cy="589072"/>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歧义举例： </a:t>
              </a:r>
              <a:r>
                <a:rPr lang="en-US" altLang="zh-CN" sz="2400" dirty="0"/>
                <a:t>The boy saw the girl with a telescope</a:t>
              </a:r>
            </a:p>
          </p:txBody>
        </p:sp>
      </p:grpSp>
      <p:grpSp>
        <p:nvGrpSpPr>
          <p:cNvPr id="5" name="组合 4">
            <a:extLst>
              <a:ext uri="{FF2B5EF4-FFF2-40B4-BE49-F238E27FC236}">
                <a16:creationId xmlns:a16="http://schemas.microsoft.com/office/drawing/2014/main" id="{28D883B4-8DE6-4CCF-9163-3719D4C0DB55}"/>
              </a:ext>
            </a:extLst>
          </p:cNvPr>
          <p:cNvGrpSpPr/>
          <p:nvPr/>
        </p:nvGrpSpPr>
        <p:grpSpPr>
          <a:xfrm>
            <a:off x="9842" y="4204861"/>
            <a:ext cx="12184648" cy="2216394"/>
            <a:chOff x="9842" y="4204861"/>
            <a:chExt cx="12184648" cy="2216394"/>
          </a:xfrm>
        </p:grpSpPr>
        <p:sp>
          <p:nvSpPr>
            <p:cNvPr id="12" name="文本框 11">
              <a:extLst>
                <a:ext uri="{FF2B5EF4-FFF2-40B4-BE49-F238E27FC236}">
                  <a16:creationId xmlns:a16="http://schemas.microsoft.com/office/drawing/2014/main" id="{5D3773BC-37A2-4C46-96F3-491DB2D6746C}"/>
                </a:ext>
              </a:extLst>
            </p:cNvPr>
            <p:cNvSpPr txBox="1"/>
            <p:nvPr/>
          </p:nvSpPr>
          <p:spPr>
            <a:xfrm>
              <a:off x="9842" y="4204861"/>
              <a:ext cx="12172315" cy="671851"/>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2800" dirty="0"/>
                <a:t>本质原因</a:t>
              </a:r>
              <a:r>
                <a:rPr lang="en-US" altLang="zh-CN" sz="2800" dirty="0"/>
                <a:t>:</a:t>
              </a:r>
              <a:r>
                <a:rPr lang="zh-CN" altLang="en-US" sz="2800" dirty="0"/>
                <a:t>知识体系的缺乏</a:t>
              </a:r>
              <a:endParaRPr lang="en-US" altLang="zh-CN" sz="2800" dirty="0"/>
            </a:p>
          </p:txBody>
        </p:sp>
        <p:sp>
          <p:nvSpPr>
            <p:cNvPr id="13" name="文本框 12">
              <a:extLst>
                <a:ext uri="{FF2B5EF4-FFF2-40B4-BE49-F238E27FC236}">
                  <a16:creationId xmlns:a16="http://schemas.microsoft.com/office/drawing/2014/main" id="{1D89B300-0FFC-47DE-99D0-1090C88E3904}"/>
                </a:ext>
              </a:extLst>
            </p:cNvPr>
            <p:cNvSpPr txBox="1"/>
            <p:nvPr/>
          </p:nvSpPr>
          <p:spPr>
            <a:xfrm>
              <a:off x="495641" y="4812519"/>
              <a:ext cx="11676674" cy="583108"/>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自然语言的理解不仅和语言本身的规律有关，还和语言之外的知识有关</a:t>
              </a:r>
              <a:endParaRPr lang="en-US" altLang="zh-CN" sz="2400" dirty="0"/>
            </a:p>
          </p:txBody>
        </p:sp>
        <p:sp>
          <p:nvSpPr>
            <p:cNvPr id="14" name="文本框 13">
              <a:extLst>
                <a:ext uri="{FF2B5EF4-FFF2-40B4-BE49-F238E27FC236}">
                  <a16:creationId xmlns:a16="http://schemas.microsoft.com/office/drawing/2014/main" id="{D3E2C7DE-32F8-4286-8517-41024E804D95}"/>
                </a:ext>
              </a:extLst>
            </p:cNvPr>
            <p:cNvSpPr txBox="1"/>
            <p:nvPr/>
          </p:nvSpPr>
          <p:spPr>
            <a:xfrm>
              <a:off x="515041" y="5314034"/>
              <a:ext cx="11676674" cy="589072"/>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语言处理涉及的常是海量知识，知识库的建造维护难以进行</a:t>
              </a:r>
              <a:endParaRPr lang="en-US" altLang="zh-CN" sz="2400" dirty="0"/>
            </a:p>
          </p:txBody>
        </p:sp>
        <p:sp>
          <p:nvSpPr>
            <p:cNvPr id="15" name="文本框 14">
              <a:extLst>
                <a:ext uri="{FF2B5EF4-FFF2-40B4-BE49-F238E27FC236}">
                  <a16:creationId xmlns:a16="http://schemas.microsoft.com/office/drawing/2014/main" id="{0BB8E594-CE26-4910-9C1D-4514B635869C}"/>
                </a:ext>
              </a:extLst>
            </p:cNvPr>
            <p:cNvSpPr txBox="1"/>
            <p:nvPr/>
          </p:nvSpPr>
          <p:spPr>
            <a:xfrm>
              <a:off x="517816" y="5832183"/>
              <a:ext cx="11676674" cy="589072"/>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场景</a:t>
              </a:r>
              <a:r>
                <a:rPr lang="en-US" altLang="zh-CN" sz="2400" dirty="0"/>
                <a:t>/</a:t>
              </a:r>
              <a:r>
                <a:rPr lang="zh-CN" altLang="en-US" sz="2400" dirty="0"/>
                <a:t>背景的建立问题</a:t>
              </a:r>
              <a:endParaRPr lang="en-US" altLang="zh-CN" sz="2400" dirty="0"/>
            </a:p>
          </p:txBody>
        </p:sp>
      </p:grpSp>
    </p:spTree>
    <p:extLst>
      <p:ext uri="{BB962C8B-B14F-4D97-AF65-F5344CB8AC3E}">
        <p14:creationId xmlns:p14="http://schemas.microsoft.com/office/powerpoint/2010/main" val="3312784285"/>
      </p:ext>
    </p:extLst>
  </p:cSld>
  <p:clrMapOvr>
    <a:masterClrMapping/>
  </p:clrMapOvr>
  <p:transition advTm="34024"/>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9050"/>
            <a:ext cx="12192000" cy="207963"/>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3" name="Text Box 4"/>
          <p:cNvSpPr txBox="1">
            <a:spLocks noChangeArrowheads="1"/>
          </p:cNvSpPr>
          <p:nvPr/>
        </p:nvSpPr>
        <p:spPr bwMode="auto">
          <a:xfrm>
            <a:off x="1253187" y="427494"/>
            <a:ext cx="988586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000" dirty="0">
                <a:solidFill>
                  <a:srgbClr val="003399"/>
                </a:solidFill>
                <a:latin typeface="黑体" panose="02010609060101010101" pitchFamily="49" charset="-122"/>
                <a:ea typeface="黑体" panose="02010609060101010101" pitchFamily="49" charset="-122"/>
              </a:rPr>
              <a:t>第一部分：自然语言处理的总体介绍</a:t>
            </a:r>
          </a:p>
        </p:txBody>
      </p:sp>
      <p:sp>
        <p:nvSpPr>
          <p:cNvPr id="4" name="Rectangle 6"/>
          <p:cNvSpPr>
            <a:spLocks noChangeArrowheads="1"/>
          </p:cNvSpPr>
          <p:nvPr/>
        </p:nvSpPr>
        <p:spPr bwMode="auto">
          <a:xfrm>
            <a:off x="0" y="6645275"/>
            <a:ext cx="12192000" cy="2159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19" name="灯片编号占位符 3"/>
          <p:cNvSpPr>
            <a:spLocks noGrp="1"/>
          </p:cNvSpPr>
          <p:nvPr>
            <p:ph type="sldNum" sz="quarter" idx="12"/>
          </p:nvPr>
        </p:nvSpPr>
        <p:spPr>
          <a:xfrm>
            <a:off x="8077200" y="6356350"/>
            <a:ext cx="3276600" cy="365125"/>
          </a:xfrm>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600DCED-AAE6-4FF2-B18A-CDB50B86C09D}" type="slidenum">
              <a:rPr lang="zh-CN" altLang="en-US" sz="1400">
                <a:solidFill>
                  <a:srgbClr val="898989"/>
                </a:solidFill>
              </a:rPr>
              <a:pPr/>
              <a:t>26</a:t>
            </a:fld>
            <a:endParaRPr lang="zh-CN" altLang="en-US" sz="1400">
              <a:solidFill>
                <a:srgbClr val="898989"/>
              </a:solidFill>
            </a:endParaRPr>
          </a:p>
        </p:txBody>
      </p:sp>
      <p:cxnSp>
        <p:nvCxnSpPr>
          <p:cNvPr id="23" name="Straight Connector 4"/>
          <p:cNvCxnSpPr/>
          <p:nvPr/>
        </p:nvCxnSpPr>
        <p:spPr>
          <a:xfrm flipV="1">
            <a:off x="19685" y="1135380"/>
            <a:ext cx="12152630" cy="762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CC63F506-C59F-4663-A040-A69A071EE244}"/>
              </a:ext>
            </a:extLst>
          </p:cNvPr>
          <p:cNvGrpSpPr/>
          <p:nvPr/>
        </p:nvGrpSpPr>
        <p:grpSpPr>
          <a:xfrm>
            <a:off x="9842" y="1179035"/>
            <a:ext cx="12172315" cy="1379601"/>
            <a:chOff x="9842" y="1179035"/>
            <a:chExt cx="12172315" cy="1379601"/>
          </a:xfrm>
        </p:grpSpPr>
        <p:sp>
          <p:nvSpPr>
            <p:cNvPr id="9" name="文本框 8">
              <a:extLst>
                <a:ext uri="{FF2B5EF4-FFF2-40B4-BE49-F238E27FC236}">
                  <a16:creationId xmlns:a16="http://schemas.microsoft.com/office/drawing/2014/main" id="{ADC2A483-360C-4C56-908A-2A9AEE1B9342}"/>
                </a:ext>
              </a:extLst>
            </p:cNvPr>
            <p:cNvSpPr txBox="1"/>
            <p:nvPr/>
          </p:nvSpPr>
          <p:spPr>
            <a:xfrm>
              <a:off x="9842" y="1179035"/>
              <a:ext cx="12172315" cy="671851"/>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2800" dirty="0"/>
                <a:t>两个原因的联系</a:t>
              </a:r>
              <a:endParaRPr lang="en-US" altLang="zh-CN" sz="2800" dirty="0"/>
            </a:p>
          </p:txBody>
        </p:sp>
        <p:sp>
          <p:nvSpPr>
            <p:cNvPr id="8" name="文本框 7">
              <a:extLst>
                <a:ext uri="{FF2B5EF4-FFF2-40B4-BE49-F238E27FC236}">
                  <a16:creationId xmlns:a16="http://schemas.microsoft.com/office/drawing/2014/main" id="{C8439151-D259-48BB-809B-A4FE8FC1AAB3}"/>
                </a:ext>
              </a:extLst>
            </p:cNvPr>
            <p:cNvSpPr txBox="1"/>
            <p:nvPr/>
          </p:nvSpPr>
          <p:spPr>
            <a:xfrm>
              <a:off x="495641" y="1969564"/>
              <a:ext cx="11676674" cy="589072"/>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歧义是知识缺乏的表现形式</a:t>
              </a:r>
              <a:endParaRPr lang="en-US" altLang="zh-CN" sz="2400" dirty="0"/>
            </a:p>
          </p:txBody>
        </p:sp>
      </p:grpSp>
      <p:grpSp>
        <p:nvGrpSpPr>
          <p:cNvPr id="6" name="组合 5">
            <a:extLst>
              <a:ext uri="{FF2B5EF4-FFF2-40B4-BE49-F238E27FC236}">
                <a16:creationId xmlns:a16="http://schemas.microsoft.com/office/drawing/2014/main" id="{B6F95D48-0C62-4B60-9583-3189BFA8D36F}"/>
              </a:ext>
            </a:extLst>
          </p:cNvPr>
          <p:cNvGrpSpPr/>
          <p:nvPr/>
        </p:nvGrpSpPr>
        <p:grpSpPr>
          <a:xfrm>
            <a:off x="12617" y="2860963"/>
            <a:ext cx="12181873" cy="1382367"/>
            <a:chOff x="12617" y="2860963"/>
            <a:chExt cx="12181873" cy="1382367"/>
          </a:xfrm>
        </p:grpSpPr>
        <p:sp>
          <p:nvSpPr>
            <p:cNvPr id="11" name="文本框 10">
              <a:extLst>
                <a:ext uri="{FF2B5EF4-FFF2-40B4-BE49-F238E27FC236}">
                  <a16:creationId xmlns:a16="http://schemas.microsoft.com/office/drawing/2014/main" id="{34A5E07B-9F0B-4E34-93E1-55D9A7F568BA}"/>
                </a:ext>
              </a:extLst>
            </p:cNvPr>
            <p:cNvSpPr txBox="1"/>
            <p:nvPr/>
          </p:nvSpPr>
          <p:spPr>
            <a:xfrm>
              <a:off x="517816" y="3654258"/>
              <a:ext cx="11676674" cy="589072"/>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en-US" altLang="zh-CN" sz="2400" dirty="0"/>
                <a:t>The boy saw the girl with a telescope</a:t>
              </a:r>
            </a:p>
          </p:txBody>
        </p:sp>
        <p:sp>
          <p:nvSpPr>
            <p:cNvPr id="12" name="文本框 11">
              <a:extLst>
                <a:ext uri="{FF2B5EF4-FFF2-40B4-BE49-F238E27FC236}">
                  <a16:creationId xmlns:a16="http://schemas.microsoft.com/office/drawing/2014/main" id="{910A861D-ADC8-4198-8E8B-140B075510F5}"/>
                </a:ext>
              </a:extLst>
            </p:cNvPr>
            <p:cNvSpPr txBox="1"/>
            <p:nvPr/>
          </p:nvSpPr>
          <p:spPr>
            <a:xfrm>
              <a:off x="12617" y="2860963"/>
              <a:ext cx="12172315" cy="671851"/>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2800" dirty="0"/>
                <a:t>如果有全局知识</a:t>
              </a:r>
              <a:r>
                <a:rPr lang="en-US" altLang="zh-CN" sz="2800" dirty="0"/>
                <a:t>/</a:t>
              </a:r>
              <a:r>
                <a:rPr lang="zh-CN" altLang="en-US" sz="2800" dirty="0"/>
                <a:t>上下文知识支持？</a:t>
              </a:r>
              <a:endParaRPr lang="en-US" altLang="zh-CN" sz="2800" dirty="0"/>
            </a:p>
          </p:txBody>
        </p:sp>
      </p:grpSp>
    </p:spTree>
    <p:extLst>
      <p:ext uri="{BB962C8B-B14F-4D97-AF65-F5344CB8AC3E}">
        <p14:creationId xmlns:p14="http://schemas.microsoft.com/office/powerpoint/2010/main" val="4233364553"/>
      </p:ext>
    </p:extLst>
  </p:cSld>
  <p:clrMapOvr>
    <a:masterClrMapping/>
  </p:clrMapOvr>
  <p:transition advTm="34024"/>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9050"/>
            <a:ext cx="12192000" cy="207963"/>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3" name="Text Box 4"/>
          <p:cNvSpPr txBox="1">
            <a:spLocks noChangeArrowheads="1"/>
          </p:cNvSpPr>
          <p:nvPr/>
        </p:nvSpPr>
        <p:spPr bwMode="auto">
          <a:xfrm>
            <a:off x="1253187" y="427494"/>
            <a:ext cx="993574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000" dirty="0">
                <a:solidFill>
                  <a:srgbClr val="003399"/>
                </a:solidFill>
                <a:latin typeface="黑体" panose="02010609060101010101" pitchFamily="49" charset="-122"/>
                <a:ea typeface="黑体" panose="02010609060101010101" pitchFamily="49" charset="-122"/>
              </a:rPr>
              <a:t>第一部分：自然语言处理的总体介绍</a:t>
            </a:r>
          </a:p>
        </p:txBody>
      </p:sp>
      <p:sp>
        <p:nvSpPr>
          <p:cNvPr id="4" name="Rectangle 6"/>
          <p:cNvSpPr>
            <a:spLocks noChangeArrowheads="1"/>
          </p:cNvSpPr>
          <p:nvPr/>
        </p:nvSpPr>
        <p:spPr bwMode="auto">
          <a:xfrm>
            <a:off x="0" y="6645275"/>
            <a:ext cx="12192000" cy="2159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19" name="灯片编号占位符 3"/>
          <p:cNvSpPr>
            <a:spLocks noGrp="1"/>
          </p:cNvSpPr>
          <p:nvPr>
            <p:ph type="sldNum" sz="quarter" idx="12"/>
          </p:nvPr>
        </p:nvSpPr>
        <p:spPr>
          <a:xfrm>
            <a:off x="8077200" y="6356350"/>
            <a:ext cx="3276600" cy="365125"/>
          </a:xfrm>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600DCED-AAE6-4FF2-B18A-CDB50B86C09D}" type="slidenum">
              <a:rPr lang="zh-CN" altLang="en-US" sz="1400">
                <a:solidFill>
                  <a:srgbClr val="898989"/>
                </a:solidFill>
              </a:rPr>
              <a:pPr/>
              <a:t>27</a:t>
            </a:fld>
            <a:endParaRPr lang="zh-CN" altLang="en-US" sz="1400">
              <a:solidFill>
                <a:srgbClr val="898989"/>
              </a:solidFill>
            </a:endParaRPr>
          </a:p>
        </p:txBody>
      </p:sp>
      <p:cxnSp>
        <p:nvCxnSpPr>
          <p:cNvPr id="23" name="Straight Connector 4"/>
          <p:cNvCxnSpPr/>
          <p:nvPr/>
        </p:nvCxnSpPr>
        <p:spPr>
          <a:xfrm flipV="1">
            <a:off x="19685" y="1135380"/>
            <a:ext cx="12152630" cy="76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59DACBF5-7B25-400E-BFC2-42243027DF59}"/>
              </a:ext>
            </a:extLst>
          </p:cNvPr>
          <p:cNvSpPr txBox="1"/>
          <p:nvPr/>
        </p:nvSpPr>
        <p:spPr>
          <a:xfrm>
            <a:off x="19685" y="1178724"/>
            <a:ext cx="10669128" cy="746743"/>
          </a:xfrm>
          <a:prstGeom prst="rect">
            <a:avLst/>
          </a:prstGeom>
          <a:noFill/>
        </p:spPr>
        <p:txBody>
          <a:bodyPr wrap="square" rtlCol="0">
            <a:spAutoFit/>
          </a:bodyPr>
          <a:lstStyle/>
          <a:p>
            <a:pPr>
              <a:lnSpc>
                <a:spcPct val="150000"/>
              </a:lnSpc>
            </a:pPr>
            <a:r>
              <a:rPr lang="zh-CN" altLang="en-US" sz="3200" b="1" dirty="0"/>
              <a:t>自然语言处理的常见对策</a:t>
            </a:r>
            <a:endParaRPr lang="en-US" altLang="zh-CN" sz="3200" b="1" dirty="0"/>
          </a:p>
        </p:txBody>
      </p:sp>
      <p:grpSp>
        <p:nvGrpSpPr>
          <p:cNvPr id="5" name="组合 4">
            <a:extLst>
              <a:ext uri="{FF2B5EF4-FFF2-40B4-BE49-F238E27FC236}">
                <a16:creationId xmlns:a16="http://schemas.microsoft.com/office/drawing/2014/main" id="{1D32B55B-C75C-4C65-A249-D7A7041B45C4}"/>
              </a:ext>
            </a:extLst>
          </p:cNvPr>
          <p:cNvGrpSpPr/>
          <p:nvPr/>
        </p:nvGrpSpPr>
        <p:grpSpPr>
          <a:xfrm>
            <a:off x="45621" y="1925467"/>
            <a:ext cx="12172315" cy="4055218"/>
            <a:chOff x="45621" y="1925467"/>
            <a:chExt cx="12172315" cy="4055218"/>
          </a:xfrm>
        </p:grpSpPr>
        <p:sp>
          <p:nvSpPr>
            <p:cNvPr id="9" name="文本框 8">
              <a:extLst>
                <a:ext uri="{FF2B5EF4-FFF2-40B4-BE49-F238E27FC236}">
                  <a16:creationId xmlns:a16="http://schemas.microsoft.com/office/drawing/2014/main" id="{ADC2A483-360C-4C56-908A-2A9AEE1B9342}"/>
                </a:ext>
              </a:extLst>
            </p:cNvPr>
            <p:cNvSpPr txBox="1"/>
            <p:nvPr/>
          </p:nvSpPr>
          <p:spPr>
            <a:xfrm>
              <a:off x="45621" y="1925467"/>
              <a:ext cx="12172315" cy="671851"/>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2800" dirty="0"/>
                <a:t>对策</a:t>
              </a:r>
              <a:r>
                <a:rPr lang="en-US" altLang="zh-CN" sz="2800" dirty="0"/>
                <a:t>1</a:t>
              </a:r>
              <a:r>
                <a:rPr lang="zh-CN" altLang="en-US" sz="2800" dirty="0"/>
                <a:t>：建立“知识”</a:t>
              </a:r>
              <a:endParaRPr lang="en-US" altLang="zh-CN" sz="2800" dirty="0"/>
            </a:p>
          </p:txBody>
        </p:sp>
        <p:sp>
          <p:nvSpPr>
            <p:cNvPr id="10" name="文本框 9">
              <a:extLst>
                <a:ext uri="{FF2B5EF4-FFF2-40B4-BE49-F238E27FC236}">
                  <a16:creationId xmlns:a16="http://schemas.microsoft.com/office/drawing/2014/main" id="{E00C8867-BE51-4DDA-805E-71D07A9E0909}"/>
                </a:ext>
              </a:extLst>
            </p:cNvPr>
            <p:cNvSpPr txBox="1"/>
            <p:nvPr/>
          </p:nvSpPr>
          <p:spPr>
            <a:xfrm>
              <a:off x="517816" y="2573612"/>
              <a:ext cx="11676674" cy="589072"/>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规则方法（</a:t>
              </a:r>
              <a:r>
                <a:rPr lang="en-US" altLang="zh-CN" sz="2400" dirty="0"/>
                <a:t>rule-based methods</a:t>
              </a:r>
              <a:r>
                <a:rPr lang="zh-CN" altLang="en-US" sz="2400" dirty="0"/>
                <a:t>）：通过语言学知识编写规则，通过规则引入知识</a:t>
              </a:r>
              <a:endParaRPr lang="en-US" altLang="zh-CN" sz="2400" dirty="0"/>
            </a:p>
          </p:txBody>
        </p:sp>
        <p:sp>
          <p:nvSpPr>
            <p:cNvPr id="11" name="文本框 10">
              <a:extLst>
                <a:ext uri="{FF2B5EF4-FFF2-40B4-BE49-F238E27FC236}">
                  <a16:creationId xmlns:a16="http://schemas.microsoft.com/office/drawing/2014/main" id="{4CBCCB69-AA6F-4C75-8C97-D3F733833EB1}"/>
                </a:ext>
              </a:extLst>
            </p:cNvPr>
            <p:cNvSpPr txBox="1"/>
            <p:nvPr/>
          </p:nvSpPr>
          <p:spPr>
            <a:xfrm>
              <a:off x="503966" y="3307901"/>
              <a:ext cx="11676674" cy="1137106"/>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经验方法（</a:t>
              </a:r>
              <a:r>
                <a:rPr lang="en-US" altLang="zh-CN" sz="2400" dirty="0"/>
                <a:t>empirical methods</a:t>
              </a:r>
              <a:r>
                <a:rPr lang="zh-CN" altLang="en-US" sz="2400" dirty="0"/>
                <a:t>）：训练数据</a:t>
              </a:r>
              <a:r>
                <a:rPr lang="en-US" altLang="zh-CN" sz="2400" dirty="0"/>
                <a:t>+</a:t>
              </a:r>
              <a:r>
                <a:rPr lang="zh-CN" altLang="en-US" sz="2400" dirty="0"/>
                <a:t>机器学习，通过训练数据引入知识，通过机器学习消歧义</a:t>
              </a:r>
              <a:endParaRPr lang="en-US" altLang="zh-CN" sz="2400" dirty="0"/>
            </a:p>
          </p:txBody>
        </p:sp>
        <p:sp>
          <p:nvSpPr>
            <p:cNvPr id="12" name="文本框 11">
              <a:extLst>
                <a:ext uri="{FF2B5EF4-FFF2-40B4-BE49-F238E27FC236}">
                  <a16:creationId xmlns:a16="http://schemas.microsoft.com/office/drawing/2014/main" id="{9B035AE0-03AE-4302-AE1E-DF32D2CBDE63}"/>
                </a:ext>
              </a:extLst>
            </p:cNvPr>
            <p:cNvSpPr txBox="1"/>
            <p:nvPr/>
          </p:nvSpPr>
          <p:spPr>
            <a:xfrm>
              <a:off x="523366" y="4590824"/>
              <a:ext cx="11676674" cy="589072"/>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规则和经验方法的结合</a:t>
              </a:r>
              <a:endParaRPr lang="en-US" altLang="zh-CN" sz="2400" dirty="0"/>
            </a:p>
          </p:txBody>
        </p:sp>
        <p:sp>
          <p:nvSpPr>
            <p:cNvPr id="13" name="文本框 12">
              <a:extLst>
                <a:ext uri="{FF2B5EF4-FFF2-40B4-BE49-F238E27FC236}">
                  <a16:creationId xmlns:a16="http://schemas.microsoft.com/office/drawing/2014/main" id="{DEEC4515-52AD-442C-A176-5BA13CC4D96C}"/>
                </a:ext>
              </a:extLst>
            </p:cNvPr>
            <p:cNvSpPr txBox="1"/>
            <p:nvPr/>
          </p:nvSpPr>
          <p:spPr>
            <a:xfrm>
              <a:off x="509516" y="5391613"/>
              <a:ext cx="11676674" cy="589072"/>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交互式处理：人机互助进行处理</a:t>
              </a:r>
              <a:endParaRPr lang="en-US" altLang="zh-CN" sz="2400" dirty="0"/>
            </a:p>
          </p:txBody>
        </p:sp>
      </p:grpSp>
    </p:spTree>
    <p:extLst>
      <p:ext uri="{BB962C8B-B14F-4D97-AF65-F5344CB8AC3E}">
        <p14:creationId xmlns:p14="http://schemas.microsoft.com/office/powerpoint/2010/main" val="2491900781"/>
      </p:ext>
    </p:extLst>
  </p:cSld>
  <p:clrMapOvr>
    <a:masterClrMapping/>
  </p:clrMapOvr>
  <p:transition advTm="34024"/>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9050"/>
            <a:ext cx="12192000" cy="207963"/>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3" name="Text Box 4"/>
          <p:cNvSpPr txBox="1">
            <a:spLocks noChangeArrowheads="1"/>
          </p:cNvSpPr>
          <p:nvPr/>
        </p:nvSpPr>
        <p:spPr bwMode="auto">
          <a:xfrm>
            <a:off x="1253187" y="427494"/>
            <a:ext cx="990249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000" dirty="0">
                <a:solidFill>
                  <a:srgbClr val="003399"/>
                </a:solidFill>
                <a:latin typeface="黑体" panose="02010609060101010101" pitchFamily="49" charset="-122"/>
                <a:ea typeface="黑体" panose="02010609060101010101" pitchFamily="49" charset="-122"/>
              </a:rPr>
              <a:t>第一部分：自然语言处理的总体介绍</a:t>
            </a:r>
          </a:p>
        </p:txBody>
      </p:sp>
      <p:sp>
        <p:nvSpPr>
          <p:cNvPr id="4" name="Rectangle 6"/>
          <p:cNvSpPr>
            <a:spLocks noChangeArrowheads="1"/>
          </p:cNvSpPr>
          <p:nvPr/>
        </p:nvSpPr>
        <p:spPr bwMode="auto">
          <a:xfrm>
            <a:off x="0" y="6645275"/>
            <a:ext cx="12192000" cy="2159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19" name="灯片编号占位符 3"/>
          <p:cNvSpPr>
            <a:spLocks noGrp="1"/>
          </p:cNvSpPr>
          <p:nvPr>
            <p:ph type="sldNum" sz="quarter" idx="12"/>
          </p:nvPr>
        </p:nvSpPr>
        <p:spPr>
          <a:xfrm>
            <a:off x="8077200" y="6356350"/>
            <a:ext cx="3276600" cy="365125"/>
          </a:xfrm>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600DCED-AAE6-4FF2-B18A-CDB50B86C09D}" type="slidenum">
              <a:rPr lang="zh-CN" altLang="en-US" sz="1400">
                <a:solidFill>
                  <a:srgbClr val="898989"/>
                </a:solidFill>
              </a:rPr>
              <a:pPr/>
              <a:t>28</a:t>
            </a:fld>
            <a:endParaRPr lang="zh-CN" altLang="en-US" sz="1400">
              <a:solidFill>
                <a:srgbClr val="898989"/>
              </a:solidFill>
            </a:endParaRPr>
          </a:p>
        </p:txBody>
      </p:sp>
      <p:cxnSp>
        <p:nvCxnSpPr>
          <p:cNvPr id="23" name="Straight Connector 4"/>
          <p:cNvCxnSpPr/>
          <p:nvPr/>
        </p:nvCxnSpPr>
        <p:spPr>
          <a:xfrm flipV="1">
            <a:off x="19685" y="1135380"/>
            <a:ext cx="12152630" cy="76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ADC2A483-360C-4C56-908A-2A9AEE1B9342}"/>
              </a:ext>
            </a:extLst>
          </p:cNvPr>
          <p:cNvSpPr txBox="1"/>
          <p:nvPr/>
        </p:nvSpPr>
        <p:spPr>
          <a:xfrm>
            <a:off x="45621" y="1177328"/>
            <a:ext cx="12172315" cy="671851"/>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2800" dirty="0"/>
              <a:t>对策</a:t>
            </a:r>
            <a:r>
              <a:rPr lang="en-US" altLang="zh-CN" sz="2800" dirty="0"/>
              <a:t>2</a:t>
            </a:r>
            <a:r>
              <a:rPr lang="zh-CN" altLang="en-US" sz="2800" dirty="0"/>
              <a:t>：减少“未知知识”</a:t>
            </a:r>
            <a:endParaRPr lang="en-US" altLang="zh-CN" sz="2800" dirty="0"/>
          </a:p>
        </p:txBody>
      </p:sp>
      <p:grpSp>
        <p:nvGrpSpPr>
          <p:cNvPr id="5" name="组合 4">
            <a:extLst>
              <a:ext uri="{FF2B5EF4-FFF2-40B4-BE49-F238E27FC236}">
                <a16:creationId xmlns:a16="http://schemas.microsoft.com/office/drawing/2014/main" id="{617BF82B-8F37-4F9F-8816-1355CA0A935F}"/>
              </a:ext>
            </a:extLst>
          </p:cNvPr>
          <p:cNvGrpSpPr/>
          <p:nvPr/>
        </p:nvGrpSpPr>
        <p:grpSpPr>
          <a:xfrm>
            <a:off x="517816" y="2008346"/>
            <a:ext cx="11684999" cy="2426171"/>
            <a:chOff x="517816" y="1941846"/>
            <a:chExt cx="11684999" cy="2426171"/>
          </a:xfrm>
        </p:grpSpPr>
        <p:sp>
          <p:nvSpPr>
            <p:cNvPr id="8" name="文本框 7">
              <a:extLst>
                <a:ext uri="{FF2B5EF4-FFF2-40B4-BE49-F238E27FC236}">
                  <a16:creationId xmlns:a16="http://schemas.microsoft.com/office/drawing/2014/main" id="{57814984-3736-4EC6-BF7D-A9C2B1CEF307}"/>
                </a:ext>
              </a:extLst>
            </p:cNvPr>
            <p:cNvSpPr txBox="1"/>
            <p:nvPr/>
          </p:nvSpPr>
          <p:spPr>
            <a:xfrm>
              <a:off x="517816" y="1941846"/>
              <a:ext cx="11676674" cy="589072"/>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限定语言</a:t>
              </a:r>
              <a:endParaRPr lang="en-US" altLang="zh-CN" sz="2400" dirty="0"/>
            </a:p>
          </p:txBody>
        </p:sp>
        <p:sp>
          <p:nvSpPr>
            <p:cNvPr id="10" name="文本框 9">
              <a:extLst>
                <a:ext uri="{FF2B5EF4-FFF2-40B4-BE49-F238E27FC236}">
                  <a16:creationId xmlns:a16="http://schemas.microsoft.com/office/drawing/2014/main" id="{E8046A49-A1A1-49EA-82AB-630C5ED21D8F}"/>
                </a:ext>
              </a:extLst>
            </p:cNvPr>
            <p:cNvSpPr txBox="1"/>
            <p:nvPr/>
          </p:nvSpPr>
          <p:spPr>
            <a:xfrm>
              <a:off x="520591" y="2576381"/>
              <a:ext cx="11676674" cy="589072"/>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限定领域：限定处理文本的领域</a:t>
              </a:r>
              <a:endParaRPr lang="en-US" altLang="zh-CN" sz="2400" dirty="0"/>
            </a:p>
          </p:txBody>
        </p:sp>
        <p:sp>
          <p:nvSpPr>
            <p:cNvPr id="11" name="文本框 10">
              <a:extLst>
                <a:ext uri="{FF2B5EF4-FFF2-40B4-BE49-F238E27FC236}">
                  <a16:creationId xmlns:a16="http://schemas.microsoft.com/office/drawing/2014/main" id="{23664169-25CB-450E-BEC0-D7B639298532}"/>
                </a:ext>
              </a:extLst>
            </p:cNvPr>
            <p:cNvSpPr txBox="1"/>
            <p:nvPr/>
          </p:nvSpPr>
          <p:spPr>
            <a:xfrm>
              <a:off x="523366" y="3194289"/>
              <a:ext cx="11676674" cy="589072"/>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限定任务</a:t>
              </a:r>
              <a:endParaRPr lang="en-US" altLang="zh-CN" sz="2400" dirty="0"/>
            </a:p>
          </p:txBody>
        </p:sp>
        <p:sp>
          <p:nvSpPr>
            <p:cNvPr id="12" name="文本框 11">
              <a:extLst>
                <a:ext uri="{FF2B5EF4-FFF2-40B4-BE49-F238E27FC236}">
                  <a16:creationId xmlns:a16="http://schemas.microsoft.com/office/drawing/2014/main" id="{2583813A-3A53-4A3F-8C90-AAFF0149272E}"/>
                </a:ext>
              </a:extLst>
            </p:cNvPr>
            <p:cNvSpPr txBox="1"/>
            <p:nvPr/>
          </p:nvSpPr>
          <p:spPr>
            <a:xfrm>
              <a:off x="526141" y="3778945"/>
              <a:ext cx="11676674" cy="589072"/>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限定复杂度：限定语言的词汇和句法，降低复杂度</a:t>
              </a:r>
              <a:endParaRPr lang="en-US" altLang="zh-CN" sz="2400" dirty="0"/>
            </a:p>
          </p:txBody>
        </p:sp>
      </p:grpSp>
    </p:spTree>
    <p:extLst>
      <p:ext uri="{BB962C8B-B14F-4D97-AF65-F5344CB8AC3E}">
        <p14:creationId xmlns:p14="http://schemas.microsoft.com/office/powerpoint/2010/main" val="2781403404"/>
      </p:ext>
    </p:extLst>
  </p:cSld>
  <p:clrMapOvr>
    <a:masterClrMapping/>
  </p:clrMapOvr>
  <p:transition advTm="34024"/>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9050"/>
            <a:ext cx="12192000" cy="207963"/>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3" name="Text Box 4"/>
          <p:cNvSpPr txBox="1">
            <a:spLocks noChangeArrowheads="1"/>
          </p:cNvSpPr>
          <p:nvPr/>
        </p:nvSpPr>
        <p:spPr bwMode="auto">
          <a:xfrm>
            <a:off x="1253187" y="427494"/>
            <a:ext cx="990249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000" dirty="0">
                <a:solidFill>
                  <a:srgbClr val="003399"/>
                </a:solidFill>
                <a:latin typeface="黑体" panose="02010609060101010101" pitchFamily="49" charset="-122"/>
                <a:ea typeface="黑体" panose="02010609060101010101" pitchFamily="49" charset="-122"/>
              </a:rPr>
              <a:t>第一部分：自然语言处理的总体介绍</a:t>
            </a:r>
          </a:p>
        </p:txBody>
      </p:sp>
      <p:sp>
        <p:nvSpPr>
          <p:cNvPr id="4" name="Rectangle 6"/>
          <p:cNvSpPr>
            <a:spLocks noChangeArrowheads="1"/>
          </p:cNvSpPr>
          <p:nvPr/>
        </p:nvSpPr>
        <p:spPr bwMode="auto">
          <a:xfrm>
            <a:off x="0" y="6645275"/>
            <a:ext cx="12192000" cy="2159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19" name="灯片编号占位符 3"/>
          <p:cNvSpPr>
            <a:spLocks noGrp="1"/>
          </p:cNvSpPr>
          <p:nvPr>
            <p:ph type="sldNum" sz="quarter" idx="12"/>
          </p:nvPr>
        </p:nvSpPr>
        <p:spPr>
          <a:xfrm>
            <a:off x="8077200" y="6356350"/>
            <a:ext cx="3276600" cy="365125"/>
          </a:xfrm>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600DCED-AAE6-4FF2-B18A-CDB50B86C09D}" type="slidenum">
              <a:rPr lang="zh-CN" altLang="en-US" sz="1400">
                <a:solidFill>
                  <a:srgbClr val="898989"/>
                </a:solidFill>
              </a:rPr>
              <a:pPr/>
              <a:t>29</a:t>
            </a:fld>
            <a:endParaRPr lang="zh-CN" altLang="en-US" sz="1400">
              <a:solidFill>
                <a:srgbClr val="898989"/>
              </a:solidFill>
            </a:endParaRPr>
          </a:p>
        </p:txBody>
      </p:sp>
      <p:cxnSp>
        <p:nvCxnSpPr>
          <p:cNvPr id="23" name="Straight Connector 4"/>
          <p:cNvCxnSpPr/>
          <p:nvPr/>
        </p:nvCxnSpPr>
        <p:spPr>
          <a:xfrm flipV="1">
            <a:off x="19685" y="1135380"/>
            <a:ext cx="12152630" cy="76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59DACBF5-7B25-400E-BFC2-42243027DF59}"/>
              </a:ext>
            </a:extLst>
          </p:cNvPr>
          <p:cNvSpPr txBox="1"/>
          <p:nvPr/>
        </p:nvSpPr>
        <p:spPr>
          <a:xfrm>
            <a:off x="19685" y="1178724"/>
            <a:ext cx="10669128" cy="746743"/>
          </a:xfrm>
          <a:prstGeom prst="rect">
            <a:avLst/>
          </a:prstGeom>
          <a:noFill/>
        </p:spPr>
        <p:txBody>
          <a:bodyPr wrap="square" rtlCol="0">
            <a:spAutoFit/>
          </a:bodyPr>
          <a:lstStyle/>
          <a:p>
            <a:pPr>
              <a:lnSpc>
                <a:spcPct val="150000"/>
              </a:lnSpc>
            </a:pPr>
            <a:r>
              <a:rPr lang="zh-CN" altLang="en-US" sz="3200" b="1" dirty="0"/>
              <a:t>自然语言处理的具体方法</a:t>
            </a:r>
            <a:endParaRPr lang="en-US" altLang="zh-CN" sz="3200" b="1" dirty="0"/>
          </a:p>
        </p:txBody>
      </p:sp>
      <p:grpSp>
        <p:nvGrpSpPr>
          <p:cNvPr id="5" name="组合 4">
            <a:extLst>
              <a:ext uri="{FF2B5EF4-FFF2-40B4-BE49-F238E27FC236}">
                <a16:creationId xmlns:a16="http://schemas.microsoft.com/office/drawing/2014/main" id="{DA01F752-921B-47C2-A73B-3B4D71AD68F2}"/>
              </a:ext>
            </a:extLst>
          </p:cNvPr>
          <p:cNvGrpSpPr/>
          <p:nvPr/>
        </p:nvGrpSpPr>
        <p:grpSpPr>
          <a:xfrm>
            <a:off x="45621" y="1925467"/>
            <a:ext cx="12172315" cy="3107580"/>
            <a:chOff x="45621" y="1925467"/>
            <a:chExt cx="12172315" cy="3107580"/>
          </a:xfrm>
        </p:grpSpPr>
        <p:sp>
          <p:nvSpPr>
            <p:cNvPr id="9" name="文本框 8">
              <a:extLst>
                <a:ext uri="{FF2B5EF4-FFF2-40B4-BE49-F238E27FC236}">
                  <a16:creationId xmlns:a16="http://schemas.microsoft.com/office/drawing/2014/main" id="{ADC2A483-360C-4C56-908A-2A9AEE1B9342}"/>
                </a:ext>
              </a:extLst>
            </p:cNvPr>
            <p:cNvSpPr txBox="1"/>
            <p:nvPr/>
          </p:nvSpPr>
          <p:spPr>
            <a:xfrm>
              <a:off x="45621" y="1925467"/>
              <a:ext cx="12172315" cy="671851"/>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2800" dirty="0"/>
                <a:t>规则驱动的方法（符号主义）</a:t>
              </a:r>
              <a:endParaRPr lang="en-US" altLang="zh-CN" sz="2800" dirty="0"/>
            </a:p>
          </p:txBody>
        </p:sp>
        <p:sp>
          <p:nvSpPr>
            <p:cNvPr id="10" name="文本框 9">
              <a:extLst>
                <a:ext uri="{FF2B5EF4-FFF2-40B4-BE49-F238E27FC236}">
                  <a16:creationId xmlns:a16="http://schemas.microsoft.com/office/drawing/2014/main" id="{898630F3-E09F-4311-9D92-5CAFE8AEFB08}"/>
                </a:ext>
              </a:extLst>
            </p:cNvPr>
            <p:cNvSpPr txBox="1"/>
            <p:nvPr/>
          </p:nvSpPr>
          <p:spPr>
            <a:xfrm>
              <a:off x="517816" y="2590245"/>
              <a:ext cx="11676674" cy="589072"/>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研究人员（如语言学家）对语言的规律进行总结，形成规则形式的知识库</a:t>
              </a:r>
              <a:endParaRPr lang="en-US" altLang="zh-CN" sz="2400" dirty="0"/>
            </a:p>
          </p:txBody>
        </p:sp>
        <p:sp>
          <p:nvSpPr>
            <p:cNvPr id="11" name="文本框 10">
              <a:extLst>
                <a:ext uri="{FF2B5EF4-FFF2-40B4-BE49-F238E27FC236}">
                  <a16:creationId xmlns:a16="http://schemas.microsoft.com/office/drawing/2014/main" id="{BFDFEC25-FF7C-4FD3-90B0-DD746ABEF9D5}"/>
                </a:ext>
              </a:extLst>
            </p:cNvPr>
            <p:cNvSpPr txBox="1"/>
            <p:nvPr/>
          </p:nvSpPr>
          <p:spPr>
            <a:xfrm>
              <a:off x="503966" y="3224784"/>
              <a:ext cx="11676674" cy="589072"/>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研制语言处理算法，利用这些规则对自然语言进行处理</a:t>
              </a:r>
              <a:endParaRPr lang="en-US" altLang="zh-CN" sz="2400" dirty="0"/>
            </a:p>
          </p:txBody>
        </p:sp>
        <p:sp>
          <p:nvSpPr>
            <p:cNvPr id="12" name="文本框 11">
              <a:extLst>
                <a:ext uri="{FF2B5EF4-FFF2-40B4-BE49-F238E27FC236}">
                  <a16:creationId xmlns:a16="http://schemas.microsoft.com/office/drawing/2014/main" id="{2D597C94-8C99-4ABE-95CE-245A1496D36A}"/>
                </a:ext>
              </a:extLst>
            </p:cNvPr>
            <p:cNvSpPr txBox="1"/>
            <p:nvPr/>
          </p:nvSpPr>
          <p:spPr>
            <a:xfrm>
              <a:off x="506741" y="3875944"/>
              <a:ext cx="11676674" cy="589072"/>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研究人员根据处理结果，调整规则，改进处理效果</a:t>
              </a:r>
              <a:endParaRPr lang="en-US" altLang="zh-CN" sz="2400" dirty="0"/>
            </a:p>
          </p:txBody>
        </p:sp>
        <p:sp>
          <p:nvSpPr>
            <p:cNvPr id="13" name="文本框 12">
              <a:extLst>
                <a:ext uri="{FF2B5EF4-FFF2-40B4-BE49-F238E27FC236}">
                  <a16:creationId xmlns:a16="http://schemas.microsoft.com/office/drawing/2014/main" id="{FAD9FBD4-ABE0-46F3-A304-B9CFB6C9DCDD}"/>
                </a:ext>
              </a:extLst>
            </p:cNvPr>
            <p:cNvSpPr txBox="1"/>
            <p:nvPr/>
          </p:nvSpPr>
          <p:spPr>
            <a:xfrm>
              <a:off x="526141" y="4443975"/>
              <a:ext cx="11676674" cy="589072"/>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如此反复</a:t>
              </a:r>
              <a:endParaRPr lang="en-US" altLang="zh-CN" sz="2400" dirty="0"/>
            </a:p>
          </p:txBody>
        </p:sp>
      </p:grpSp>
      <p:sp>
        <p:nvSpPr>
          <p:cNvPr id="15" name="文本框 14">
            <a:extLst>
              <a:ext uri="{FF2B5EF4-FFF2-40B4-BE49-F238E27FC236}">
                <a16:creationId xmlns:a16="http://schemas.microsoft.com/office/drawing/2014/main" id="{5E93A7C8-A230-4F8E-9637-771A634C9D94}"/>
              </a:ext>
            </a:extLst>
          </p:cNvPr>
          <p:cNvSpPr txBox="1"/>
          <p:nvPr/>
        </p:nvSpPr>
        <p:spPr>
          <a:xfrm>
            <a:off x="0" y="5078514"/>
            <a:ext cx="12172315" cy="1311193"/>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2800" dirty="0"/>
              <a:t>规则系统的普遍问题：不完备、自身的歧义、理论不够严谨、规则调整和更新复杂、维护困难等</a:t>
            </a:r>
            <a:endParaRPr lang="en-US" altLang="zh-CN" sz="2800" dirty="0"/>
          </a:p>
        </p:txBody>
      </p:sp>
    </p:spTree>
    <p:extLst>
      <p:ext uri="{BB962C8B-B14F-4D97-AF65-F5344CB8AC3E}">
        <p14:creationId xmlns:p14="http://schemas.microsoft.com/office/powerpoint/2010/main" val="2399369566"/>
      </p:ext>
    </p:extLst>
  </p:cSld>
  <p:clrMapOvr>
    <a:masterClrMapping/>
  </p:clrMapOvr>
  <p:transition advTm="34024"/>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9050"/>
            <a:ext cx="12192000" cy="207963"/>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3" name="Text Box 4"/>
          <p:cNvSpPr txBox="1">
            <a:spLocks noChangeArrowheads="1"/>
          </p:cNvSpPr>
          <p:nvPr/>
        </p:nvSpPr>
        <p:spPr bwMode="auto">
          <a:xfrm>
            <a:off x="684672" y="401382"/>
            <a:ext cx="975718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000" dirty="0">
                <a:solidFill>
                  <a:srgbClr val="003399"/>
                </a:solidFill>
                <a:latin typeface="黑体" panose="02010609060101010101" pitchFamily="49" charset="-122"/>
                <a:ea typeface="黑体" panose="02010609060101010101" pitchFamily="49" charset="-122"/>
              </a:rPr>
              <a:t>目录</a:t>
            </a:r>
          </a:p>
        </p:txBody>
      </p:sp>
      <p:sp>
        <p:nvSpPr>
          <p:cNvPr id="4" name="Rectangle 6"/>
          <p:cNvSpPr>
            <a:spLocks noChangeArrowheads="1"/>
          </p:cNvSpPr>
          <p:nvPr/>
        </p:nvSpPr>
        <p:spPr bwMode="auto">
          <a:xfrm>
            <a:off x="0" y="6645275"/>
            <a:ext cx="12192000" cy="2159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19" name="灯片编号占位符 3"/>
          <p:cNvSpPr>
            <a:spLocks noGrp="1"/>
          </p:cNvSpPr>
          <p:nvPr>
            <p:ph type="sldNum" sz="quarter" idx="12"/>
          </p:nvPr>
        </p:nvSpPr>
        <p:spPr>
          <a:xfrm>
            <a:off x="8077200" y="6356350"/>
            <a:ext cx="3276600" cy="365125"/>
          </a:xfrm>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600DCED-AAE6-4FF2-B18A-CDB50B86C09D}" type="slidenum">
              <a:rPr lang="zh-CN" altLang="en-US" sz="1400">
                <a:solidFill>
                  <a:srgbClr val="898989"/>
                </a:solidFill>
              </a:rPr>
              <a:pPr/>
              <a:t>3</a:t>
            </a:fld>
            <a:endParaRPr lang="zh-CN" altLang="en-US" sz="1400">
              <a:solidFill>
                <a:srgbClr val="898989"/>
              </a:solidFill>
            </a:endParaRPr>
          </a:p>
        </p:txBody>
      </p:sp>
      <p:cxnSp>
        <p:nvCxnSpPr>
          <p:cNvPr id="23" name="Straight Connector 4"/>
          <p:cNvCxnSpPr/>
          <p:nvPr/>
        </p:nvCxnSpPr>
        <p:spPr>
          <a:xfrm flipV="1">
            <a:off x="19685" y="1135380"/>
            <a:ext cx="12152630" cy="76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8C02189C-7EA2-4C0E-8CC6-01C62B891192}"/>
              </a:ext>
            </a:extLst>
          </p:cNvPr>
          <p:cNvSpPr txBox="1"/>
          <p:nvPr/>
        </p:nvSpPr>
        <p:spPr>
          <a:xfrm>
            <a:off x="642468" y="1756350"/>
            <a:ext cx="10921172" cy="3321487"/>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zh-CN" altLang="en-US" sz="3600" dirty="0"/>
              <a:t>第一部分：</a:t>
            </a:r>
            <a:r>
              <a:rPr lang="zh-CN" altLang="en-US" sz="3600" b="1" dirty="0">
                <a:solidFill>
                  <a:srgbClr val="FF0000"/>
                </a:solidFill>
              </a:rPr>
              <a:t>自然语言处理的总体介绍</a:t>
            </a:r>
            <a:endParaRPr lang="en-US" altLang="zh-CN" sz="3600" b="1" dirty="0">
              <a:solidFill>
                <a:srgbClr val="FF0000"/>
              </a:solidFill>
            </a:endParaRPr>
          </a:p>
          <a:p>
            <a:pPr marL="457200" indent="-457200">
              <a:lnSpc>
                <a:spcPct val="150000"/>
              </a:lnSpc>
              <a:buFont typeface="Arial" panose="020B0604020202020204" pitchFamily="34" charset="0"/>
              <a:buChar char="•"/>
            </a:pPr>
            <a:r>
              <a:rPr lang="zh-CN" altLang="en-US" sz="3600" dirty="0"/>
              <a:t>第二部分：</a:t>
            </a:r>
            <a:r>
              <a:rPr lang="zh-CN" altLang="en-US" sz="3600" b="1" dirty="0"/>
              <a:t>自然语言处理的语言学基础与规则方法</a:t>
            </a:r>
            <a:endParaRPr lang="en-US" altLang="zh-CN" sz="3600" b="1" dirty="0"/>
          </a:p>
          <a:p>
            <a:pPr marL="457200" indent="-457200">
              <a:lnSpc>
                <a:spcPct val="150000"/>
              </a:lnSpc>
              <a:buFont typeface="Arial" panose="020B0604020202020204" pitchFamily="34" charset="0"/>
              <a:buChar char="•"/>
            </a:pPr>
            <a:r>
              <a:rPr lang="zh-CN" altLang="en-US" sz="3600" dirty="0"/>
              <a:t>第三部分：</a:t>
            </a:r>
            <a:r>
              <a:rPr lang="zh-CN" altLang="en-US" sz="3600" b="1" dirty="0"/>
              <a:t>自然语言处理的概率统计基础</a:t>
            </a:r>
            <a:endParaRPr lang="en-US" altLang="zh-CN" sz="3600" b="1" dirty="0"/>
          </a:p>
          <a:p>
            <a:pPr marL="457200" indent="-457200">
              <a:lnSpc>
                <a:spcPct val="150000"/>
              </a:lnSpc>
              <a:buFont typeface="Arial" panose="020B0604020202020204" pitchFamily="34" charset="0"/>
              <a:buChar char="•"/>
            </a:pPr>
            <a:r>
              <a:rPr lang="zh-CN" altLang="en-US" sz="3600" dirty="0"/>
              <a:t>第四部分：</a:t>
            </a:r>
            <a:r>
              <a:rPr lang="zh-CN" altLang="en-US" sz="3600" b="1" dirty="0"/>
              <a:t>自然语言处理的近期研究热点</a:t>
            </a:r>
          </a:p>
        </p:txBody>
      </p:sp>
    </p:spTree>
    <p:extLst>
      <p:ext uri="{BB962C8B-B14F-4D97-AF65-F5344CB8AC3E}">
        <p14:creationId xmlns:p14="http://schemas.microsoft.com/office/powerpoint/2010/main" val="1335041425"/>
      </p:ext>
    </p:extLst>
  </p:cSld>
  <p:clrMapOvr>
    <a:masterClrMapping/>
  </p:clrMapOvr>
  <p:transition advTm="34024"/>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9050"/>
            <a:ext cx="12192000" cy="207963"/>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3" name="Text Box 4"/>
          <p:cNvSpPr txBox="1">
            <a:spLocks noChangeArrowheads="1"/>
          </p:cNvSpPr>
          <p:nvPr/>
        </p:nvSpPr>
        <p:spPr bwMode="auto">
          <a:xfrm>
            <a:off x="1253187" y="427494"/>
            <a:ext cx="988586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000" dirty="0">
                <a:solidFill>
                  <a:srgbClr val="003399"/>
                </a:solidFill>
                <a:latin typeface="黑体" panose="02010609060101010101" pitchFamily="49" charset="-122"/>
                <a:ea typeface="黑体" panose="02010609060101010101" pitchFamily="49" charset="-122"/>
              </a:rPr>
              <a:t>第一部分：自然语言处理的总体介绍</a:t>
            </a:r>
          </a:p>
        </p:txBody>
      </p:sp>
      <p:sp>
        <p:nvSpPr>
          <p:cNvPr id="4" name="Rectangle 6"/>
          <p:cNvSpPr>
            <a:spLocks noChangeArrowheads="1"/>
          </p:cNvSpPr>
          <p:nvPr/>
        </p:nvSpPr>
        <p:spPr bwMode="auto">
          <a:xfrm>
            <a:off x="0" y="6645275"/>
            <a:ext cx="12192000" cy="2159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19" name="灯片编号占位符 3"/>
          <p:cNvSpPr>
            <a:spLocks noGrp="1"/>
          </p:cNvSpPr>
          <p:nvPr>
            <p:ph type="sldNum" sz="quarter" idx="12"/>
          </p:nvPr>
        </p:nvSpPr>
        <p:spPr>
          <a:xfrm>
            <a:off x="8077200" y="6356350"/>
            <a:ext cx="3276600" cy="365125"/>
          </a:xfrm>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600DCED-AAE6-4FF2-B18A-CDB50B86C09D}" type="slidenum">
              <a:rPr lang="zh-CN" altLang="en-US" sz="1400">
                <a:solidFill>
                  <a:srgbClr val="898989"/>
                </a:solidFill>
              </a:rPr>
              <a:pPr/>
              <a:t>30</a:t>
            </a:fld>
            <a:endParaRPr lang="zh-CN" altLang="en-US" sz="1400">
              <a:solidFill>
                <a:srgbClr val="898989"/>
              </a:solidFill>
            </a:endParaRPr>
          </a:p>
        </p:txBody>
      </p:sp>
      <p:cxnSp>
        <p:nvCxnSpPr>
          <p:cNvPr id="23" name="Straight Connector 4"/>
          <p:cNvCxnSpPr/>
          <p:nvPr/>
        </p:nvCxnSpPr>
        <p:spPr>
          <a:xfrm flipV="1">
            <a:off x="19685" y="1135380"/>
            <a:ext cx="12152630" cy="762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1026" name="Picture 2" descr="è¿éåå¾çæè¿°">
            <a:extLst>
              <a:ext uri="{FF2B5EF4-FFF2-40B4-BE49-F238E27FC236}">
                <a16:creationId xmlns:a16="http://schemas.microsoft.com/office/drawing/2014/main" id="{163C6DD1-9AA1-462B-9531-DC040A8473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124" y="2281793"/>
            <a:ext cx="5775997" cy="415341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è¿éåå¾çæè¿°">
            <a:extLst>
              <a:ext uri="{FF2B5EF4-FFF2-40B4-BE49-F238E27FC236}">
                <a16:creationId xmlns:a16="http://schemas.microsoft.com/office/drawing/2014/main" id="{4FC84975-10BE-4236-BECA-8416F5CDB2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5160" y="2281793"/>
            <a:ext cx="5687155" cy="3812857"/>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D22A598F-4D7A-4C66-B81D-FF80381E7C02}"/>
              </a:ext>
            </a:extLst>
          </p:cNvPr>
          <p:cNvPicPr>
            <a:picLocks noChangeAspect="1"/>
          </p:cNvPicPr>
          <p:nvPr/>
        </p:nvPicPr>
        <p:blipFill rotWithShape="1">
          <a:blip r:embed="rId5"/>
          <a:srcRect l="11939" t="17721"/>
          <a:stretch/>
        </p:blipFill>
        <p:spPr>
          <a:xfrm>
            <a:off x="4627213" y="1344285"/>
            <a:ext cx="1718366" cy="1595765"/>
          </a:xfrm>
          <a:prstGeom prst="rect">
            <a:avLst/>
          </a:prstGeom>
        </p:spPr>
      </p:pic>
    </p:spTree>
    <p:extLst>
      <p:ext uri="{BB962C8B-B14F-4D97-AF65-F5344CB8AC3E}">
        <p14:creationId xmlns:p14="http://schemas.microsoft.com/office/powerpoint/2010/main" val="335767450"/>
      </p:ext>
    </p:extLst>
  </p:cSld>
  <p:clrMapOvr>
    <a:masterClrMapping/>
  </p:clrMapOvr>
  <p:transition advTm="34024"/>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9050"/>
            <a:ext cx="12192000" cy="207963"/>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3" name="Text Box 4"/>
          <p:cNvSpPr txBox="1">
            <a:spLocks noChangeArrowheads="1"/>
          </p:cNvSpPr>
          <p:nvPr/>
        </p:nvSpPr>
        <p:spPr bwMode="auto">
          <a:xfrm>
            <a:off x="1253187" y="427494"/>
            <a:ext cx="990249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000" dirty="0">
                <a:solidFill>
                  <a:srgbClr val="003399"/>
                </a:solidFill>
                <a:latin typeface="黑体" panose="02010609060101010101" pitchFamily="49" charset="-122"/>
                <a:ea typeface="黑体" panose="02010609060101010101" pitchFamily="49" charset="-122"/>
              </a:rPr>
              <a:t>第一部分：自然语言处理的总体介绍</a:t>
            </a:r>
          </a:p>
        </p:txBody>
      </p:sp>
      <p:sp>
        <p:nvSpPr>
          <p:cNvPr id="4" name="Rectangle 6"/>
          <p:cNvSpPr>
            <a:spLocks noChangeArrowheads="1"/>
          </p:cNvSpPr>
          <p:nvPr/>
        </p:nvSpPr>
        <p:spPr bwMode="auto">
          <a:xfrm>
            <a:off x="0" y="6645275"/>
            <a:ext cx="12192000" cy="2159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19" name="灯片编号占位符 3"/>
          <p:cNvSpPr>
            <a:spLocks noGrp="1"/>
          </p:cNvSpPr>
          <p:nvPr>
            <p:ph type="sldNum" sz="quarter" idx="12"/>
          </p:nvPr>
        </p:nvSpPr>
        <p:spPr>
          <a:xfrm>
            <a:off x="8077200" y="6356350"/>
            <a:ext cx="3276600" cy="365125"/>
          </a:xfrm>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600DCED-AAE6-4FF2-B18A-CDB50B86C09D}" type="slidenum">
              <a:rPr lang="zh-CN" altLang="en-US" sz="1400">
                <a:solidFill>
                  <a:srgbClr val="898989"/>
                </a:solidFill>
              </a:rPr>
              <a:pPr/>
              <a:t>31</a:t>
            </a:fld>
            <a:endParaRPr lang="zh-CN" altLang="en-US" sz="1400">
              <a:solidFill>
                <a:srgbClr val="898989"/>
              </a:solidFill>
            </a:endParaRPr>
          </a:p>
        </p:txBody>
      </p:sp>
      <p:cxnSp>
        <p:nvCxnSpPr>
          <p:cNvPr id="23" name="Straight Connector 4"/>
          <p:cNvCxnSpPr/>
          <p:nvPr/>
        </p:nvCxnSpPr>
        <p:spPr>
          <a:xfrm flipV="1">
            <a:off x="19685" y="1135380"/>
            <a:ext cx="12152630" cy="762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5" name="组合 4">
            <a:extLst>
              <a:ext uri="{FF2B5EF4-FFF2-40B4-BE49-F238E27FC236}">
                <a16:creationId xmlns:a16="http://schemas.microsoft.com/office/drawing/2014/main" id="{9861E5AE-646C-406A-9DBD-1353C0ADDDD8}"/>
              </a:ext>
            </a:extLst>
          </p:cNvPr>
          <p:cNvGrpSpPr/>
          <p:nvPr/>
        </p:nvGrpSpPr>
        <p:grpSpPr>
          <a:xfrm>
            <a:off x="45621" y="1177328"/>
            <a:ext cx="12172315" cy="3077092"/>
            <a:chOff x="45621" y="1177328"/>
            <a:chExt cx="12172315" cy="3077092"/>
          </a:xfrm>
        </p:grpSpPr>
        <p:sp>
          <p:nvSpPr>
            <p:cNvPr id="9" name="文本框 8">
              <a:extLst>
                <a:ext uri="{FF2B5EF4-FFF2-40B4-BE49-F238E27FC236}">
                  <a16:creationId xmlns:a16="http://schemas.microsoft.com/office/drawing/2014/main" id="{ADC2A483-360C-4C56-908A-2A9AEE1B9342}"/>
                </a:ext>
              </a:extLst>
            </p:cNvPr>
            <p:cNvSpPr txBox="1"/>
            <p:nvPr/>
          </p:nvSpPr>
          <p:spPr>
            <a:xfrm>
              <a:off x="45621" y="1177328"/>
              <a:ext cx="12172315" cy="671851"/>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2800" dirty="0"/>
                <a:t>数据驱动的方法（经验主义、统计学习方法）</a:t>
              </a:r>
              <a:endParaRPr lang="en-US" altLang="zh-CN" sz="2800" dirty="0"/>
            </a:p>
          </p:txBody>
        </p:sp>
        <p:sp>
          <p:nvSpPr>
            <p:cNvPr id="8" name="文本框 7">
              <a:extLst>
                <a:ext uri="{FF2B5EF4-FFF2-40B4-BE49-F238E27FC236}">
                  <a16:creationId xmlns:a16="http://schemas.microsoft.com/office/drawing/2014/main" id="{688362B4-6BB4-4EE0-A053-B0C260DFC4B9}"/>
                </a:ext>
              </a:extLst>
            </p:cNvPr>
            <p:cNvSpPr txBox="1"/>
            <p:nvPr/>
          </p:nvSpPr>
          <p:spPr>
            <a:xfrm>
              <a:off x="506741" y="1847638"/>
              <a:ext cx="11676674" cy="589072"/>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建立可以反映语言使用情况的训练数据</a:t>
              </a:r>
              <a:endParaRPr lang="en-US" altLang="zh-CN" sz="2400" dirty="0"/>
            </a:p>
          </p:txBody>
        </p:sp>
        <p:sp>
          <p:nvSpPr>
            <p:cNvPr id="10" name="文本框 9">
              <a:extLst>
                <a:ext uri="{FF2B5EF4-FFF2-40B4-BE49-F238E27FC236}">
                  <a16:creationId xmlns:a16="http://schemas.microsoft.com/office/drawing/2014/main" id="{D05E7B7C-C60A-4D9C-B9A5-FAB75CBEBCE5}"/>
                </a:ext>
              </a:extLst>
            </p:cNvPr>
            <p:cNvSpPr txBox="1"/>
            <p:nvPr/>
          </p:nvSpPr>
          <p:spPr>
            <a:xfrm>
              <a:off x="509516" y="2465543"/>
              <a:ext cx="11676674" cy="589072"/>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利用统计学习技术，基于训练数据学习到一个参数模型</a:t>
              </a:r>
              <a:endParaRPr lang="en-US" altLang="zh-CN" sz="2400" dirty="0"/>
            </a:p>
          </p:txBody>
        </p:sp>
        <p:sp>
          <p:nvSpPr>
            <p:cNvPr id="11" name="文本框 10">
              <a:extLst>
                <a:ext uri="{FF2B5EF4-FFF2-40B4-BE49-F238E27FC236}">
                  <a16:creationId xmlns:a16="http://schemas.microsoft.com/office/drawing/2014/main" id="{7EDB77FC-8BB5-4F17-827F-866D4C771B5B}"/>
                </a:ext>
              </a:extLst>
            </p:cNvPr>
            <p:cNvSpPr txBox="1"/>
            <p:nvPr/>
          </p:nvSpPr>
          <p:spPr>
            <a:xfrm>
              <a:off x="509516" y="3064065"/>
              <a:ext cx="11676674" cy="589072"/>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基于学习到的模型，对目标自然语言数据进行处理</a:t>
              </a:r>
              <a:endParaRPr lang="en-US" altLang="zh-CN" sz="2400" dirty="0"/>
            </a:p>
          </p:txBody>
        </p:sp>
        <p:sp>
          <p:nvSpPr>
            <p:cNvPr id="12" name="文本框 11">
              <a:extLst>
                <a:ext uri="{FF2B5EF4-FFF2-40B4-BE49-F238E27FC236}">
                  <a16:creationId xmlns:a16="http://schemas.microsoft.com/office/drawing/2014/main" id="{4DAFBDD2-6598-454F-93BC-FE553497CB4A}"/>
                </a:ext>
              </a:extLst>
            </p:cNvPr>
            <p:cNvSpPr txBox="1"/>
            <p:nvPr/>
          </p:nvSpPr>
          <p:spPr>
            <a:xfrm>
              <a:off x="512291" y="3665348"/>
              <a:ext cx="11676674" cy="589072"/>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根据处理效果改进模型，提高处理性能</a:t>
              </a:r>
              <a:endParaRPr lang="en-US" altLang="zh-CN" sz="2400" dirty="0"/>
            </a:p>
          </p:txBody>
        </p:sp>
      </p:grpSp>
      <p:sp>
        <p:nvSpPr>
          <p:cNvPr id="13" name="文本框 12">
            <a:extLst>
              <a:ext uri="{FF2B5EF4-FFF2-40B4-BE49-F238E27FC236}">
                <a16:creationId xmlns:a16="http://schemas.microsoft.com/office/drawing/2014/main" id="{402FC74A-97D3-4C92-AEDA-8DEAE570F1CA}"/>
              </a:ext>
            </a:extLst>
          </p:cNvPr>
          <p:cNvSpPr txBox="1"/>
          <p:nvPr/>
        </p:nvSpPr>
        <p:spPr>
          <a:xfrm>
            <a:off x="0" y="4460010"/>
            <a:ext cx="12172315" cy="664862"/>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2800" dirty="0"/>
              <a:t>数据驱动的方法存在问题</a:t>
            </a:r>
            <a:endParaRPr lang="en-US" altLang="zh-CN" sz="2800" dirty="0"/>
          </a:p>
        </p:txBody>
      </p:sp>
      <p:sp>
        <p:nvSpPr>
          <p:cNvPr id="6" name="矩形 5">
            <a:extLst>
              <a:ext uri="{FF2B5EF4-FFF2-40B4-BE49-F238E27FC236}">
                <a16:creationId xmlns:a16="http://schemas.microsoft.com/office/drawing/2014/main" id="{907FEF84-4C18-48A4-A167-0A0461FC845F}"/>
              </a:ext>
            </a:extLst>
          </p:cNvPr>
          <p:cNvSpPr/>
          <p:nvPr/>
        </p:nvSpPr>
        <p:spPr>
          <a:xfrm>
            <a:off x="506741" y="5600469"/>
            <a:ext cx="9154510" cy="583108"/>
          </a:xfrm>
          <a:prstGeom prst="rect">
            <a:avLst/>
          </a:prstGeom>
        </p:spPr>
        <p:txBody>
          <a:bodyPr wrap="square">
            <a:spAutoFit/>
          </a:bodyPr>
          <a:lstStyle/>
          <a:p>
            <a:pPr marL="457200" indent="-457200">
              <a:lnSpc>
                <a:spcPct val="150000"/>
              </a:lnSpc>
              <a:buFont typeface="Wingdings" panose="05000000000000000000" pitchFamily="2" charset="2"/>
              <a:buChar char="p"/>
            </a:pPr>
            <a:r>
              <a:rPr lang="zh-CN" altLang="en-US" sz="2400" dirty="0"/>
              <a:t>训练数据的建设往往花销比较大、结果不好分析和解释</a:t>
            </a:r>
            <a:endParaRPr lang="en-US" altLang="zh-CN" sz="2400" dirty="0"/>
          </a:p>
        </p:txBody>
      </p:sp>
      <p:sp>
        <p:nvSpPr>
          <p:cNvPr id="7" name="矩形 6">
            <a:extLst>
              <a:ext uri="{FF2B5EF4-FFF2-40B4-BE49-F238E27FC236}">
                <a16:creationId xmlns:a16="http://schemas.microsoft.com/office/drawing/2014/main" id="{C150CFE4-402D-427A-B8AB-B6439FCA04EA}"/>
              </a:ext>
            </a:extLst>
          </p:cNvPr>
          <p:cNvSpPr/>
          <p:nvPr/>
        </p:nvSpPr>
        <p:spPr>
          <a:xfrm>
            <a:off x="506741" y="5054206"/>
            <a:ext cx="3416320" cy="583108"/>
          </a:xfrm>
          <a:prstGeom prst="rect">
            <a:avLst/>
          </a:prstGeom>
        </p:spPr>
        <p:txBody>
          <a:bodyPr wrap="none">
            <a:spAutoFit/>
          </a:bodyPr>
          <a:lstStyle/>
          <a:p>
            <a:pPr marL="457200" indent="-457200">
              <a:lnSpc>
                <a:spcPct val="150000"/>
              </a:lnSpc>
              <a:buFont typeface="Wingdings" panose="05000000000000000000" pitchFamily="2" charset="2"/>
              <a:buChar char="p"/>
            </a:pPr>
            <a:r>
              <a:rPr lang="zh-CN" altLang="en-US" sz="2400" dirty="0"/>
              <a:t>忽视语言的深层结构</a:t>
            </a:r>
            <a:endParaRPr lang="en-US" altLang="zh-CN" sz="2400" dirty="0"/>
          </a:p>
        </p:txBody>
      </p:sp>
    </p:spTree>
    <p:extLst>
      <p:ext uri="{BB962C8B-B14F-4D97-AF65-F5344CB8AC3E}">
        <p14:creationId xmlns:p14="http://schemas.microsoft.com/office/powerpoint/2010/main" val="3781251160"/>
      </p:ext>
    </p:extLst>
  </p:cSld>
  <p:clrMapOvr>
    <a:masterClrMapping/>
  </p:clrMapOvr>
  <p:transition advTm="34024"/>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9050"/>
            <a:ext cx="12192000" cy="207963"/>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3" name="Text Box 4"/>
          <p:cNvSpPr txBox="1">
            <a:spLocks noChangeArrowheads="1"/>
          </p:cNvSpPr>
          <p:nvPr/>
        </p:nvSpPr>
        <p:spPr bwMode="auto">
          <a:xfrm>
            <a:off x="1253187" y="427494"/>
            <a:ext cx="986924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000" dirty="0">
                <a:solidFill>
                  <a:srgbClr val="003399"/>
                </a:solidFill>
                <a:latin typeface="黑体" panose="02010609060101010101" pitchFamily="49" charset="-122"/>
                <a:ea typeface="黑体" panose="02010609060101010101" pitchFamily="49" charset="-122"/>
              </a:rPr>
              <a:t>第一部分：自然语言处理的总体介绍</a:t>
            </a:r>
          </a:p>
        </p:txBody>
      </p:sp>
      <p:sp>
        <p:nvSpPr>
          <p:cNvPr id="4" name="Rectangle 6"/>
          <p:cNvSpPr>
            <a:spLocks noChangeArrowheads="1"/>
          </p:cNvSpPr>
          <p:nvPr/>
        </p:nvSpPr>
        <p:spPr bwMode="auto">
          <a:xfrm>
            <a:off x="0" y="6645275"/>
            <a:ext cx="12192000" cy="2159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19" name="灯片编号占位符 3"/>
          <p:cNvSpPr>
            <a:spLocks noGrp="1"/>
          </p:cNvSpPr>
          <p:nvPr>
            <p:ph type="sldNum" sz="quarter" idx="12"/>
          </p:nvPr>
        </p:nvSpPr>
        <p:spPr>
          <a:xfrm>
            <a:off x="8077200" y="6356350"/>
            <a:ext cx="3276600" cy="365125"/>
          </a:xfrm>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600DCED-AAE6-4FF2-B18A-CDB50B86C09D}" type="slidenum">
              <a:rPr lang="zh-CN" altLang="en-US" sz="1400">
                <a:solidFill>
                  <a:srgbClr val="898989"/>
                </a:solidFill>
              </a:rPr>
              <a:pPr/>
              <a:t>32</a:t>
            </a:fld>
            <a:endParaRPr lang="zh-CN" altLang="en-US" sz="1400">
              <a:solidFill>
                <a:srgbClr val="898989"/>
              </a:solidFill>
            </a:endParaRPr>
          </a:p>
        </p:txBody>
      </p:sp>
      <p:cxnSp>
        <p:nvCxnSpPr>
          <p:cNvPr id="23" name="Straight Connector 4"/>
          <p:cNvCxnSpPr/>
          <p:nvPr/>
        </p:nvCxnSpPr>
        <p:spPr>
          <a:xfrm flipV="1">
            <a:off x="19685" y="1135380"/>
            <a:ext cx="12152630" cy="76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ADC2A483-360C-4C56-908A-2A9AEE1B9342}"/>
              </a:ext>
            </a:extLst>
          </p:cNvPr>
          <p:cNvSpPr txBox="1"/>
          <p:nvPr/>
        </p:nvSpPr>
        <p:spPr>
          <a:xfrm>
            <a:off x="45621" y="1177328"/>
            <a:ext cx="12172315" cy="1311193"/>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2800" dirty="0"/>
              <a:t>数据驱动的方法中，语言模型通常体现为一组参数，这些参数通常表示某个语言形式发生的概率值</a:t>
            </a:r>
            <a:endParaRPr lang="en-US" altLang="zh-CN" sz="2800" dirty="0"/>
          </a:p>
        </p:txBody>
      </p:sp>
      <p:pic>
        <p:nvPicPr>
          <p:cNvPr id="6" name="图片 5">
            <a:extLst>
              <a:ext uri="{FF2B5EF4-FFF2-40B4-BE49-F238E27FC236}">
                <a16:creationId xmlns:a16="http://schemas.microsoft.com/office/drawing/2014/main" id="{646AA5D3-EA4B-473C-A248-3EC0B65E6C8F}"/>
              </a:ext>
            </a:extLst>
          </p:cNvPr>
          <p:cNvPicPr>
            <a:picLocks noChangeAspect="1"/>
          </p:cNvPicPr>
          <p:nvPr/>
        </p:nvPicPr>
        <p:blipFill>
          <a:blip r:embed="rId3"/>
          <a:stretch>
            <a:fillRect/>
          </a:stretch>
        </p:blipFill>
        <p:spPr>
          <a:xfrm>
            <a:off x="2636000" y="2498725"/>
            <a:ext cx="6529301" cy="1352756"/>
          </a:xfrm>
          <a:prstGeom prst="rect">
            <a:avLst/>
          </a:prstGeom>
        </p:spPr>
      </p:pic>
      <p:sp>
        <p:nvSpPr>
          <p:cNvPr id="14" name="文本框 13">
            <a:extLst>
              <a:ext uri="{FF2B5EF4-FFF2-40B4-BE49-F238E27FC236}">
                <a16:creationId xmlns:a16="http://schemas.microsoft.com/office/drawing/2014/main" id="{293003A0-5ED6-4859-ACD5-5BBC7543975D}"/>
              </a:ext>
            </a:extLst>
          </p:cNvPr>
          <p:cNvSpPr txBox="1"/>
          <p:nvPr/>
        </p:nvSpPr>
        <p:spPr>
          <a:xfrm>
            <a:off x="0" y="3827389"/>
            <a:ext cx="12172315" cy="1311193"/>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2800" dirty="0"/>
              <a:t>参数训练过程是一个数值优化过程，可以通过</a:t>
            </a:r>
            <a:r>
              <a:rPr lang="zh-CN" altLang="en-US" sz="2800" dirty="0">
                <a:solidFill>
                  <a:srgbClr val="FF0000"/>
                </a:solidFill>
              </a:rPr>
              <a:t>梯度下降</a:t>
            </a:r>
            <a:r>
              <a:rPr lang="zh-CN" altLang="en-US" sz="2800" dirty="0"/>
              <a:t>等方法对参数进行优化、学习</a:t>
            </a:r>
            <a:endParaRPr lang="en-US" altLang="zh-CN" sz="2800" dirty="0"/>
          </a:p>
        </p:txBody>
      </p:sp>
      <p:pic>
        <p:nvPicPr>
          <p:cNvPr id="7" name="图片 6">
            <a:extLst>
              <a:ext uri="{FF2B5EF4-FFF2-40B4-BE49-F238E27FC236}">
                <a16:creationId xmlns:a16="http://schemas.microsoft.com/office/drawing/2014/main" id="{2E3F3458-46BC-4458-BF8F-0066CC2EE1BD}"/>
              </a:ext>
            </a:extLst>
          </p:cNvPr>
          <p:cNvPicPr>
            <a:picLocks noChangeAspect="1"/>
          </p:cNvPicPr>
          <p:nvPr/>
        </p:nvPicPr>
        <p:blipFill>
          <a:blip r:embed="rId4"/>
          <a:stretch>
            <a:fillRect/>
          </a:stretch>
        </p:blipFill>
        <p:spPr>
          <a:xfrm>
            <a:off x="2937612" y="4933179"/>
            <a:ext cx="6388331" cy="1344437"/>
          </a:xfrm>
          <a:prstGeom prst="rect">
            <a:avLst/>
          </a:prstGeom>
        </p:spPr>
      </p:pic>
    </p:spTree>
    <p:extLst>
      <p:ext uri="{BB962C8B-B14F-4D97-AF65-F5344CB8AC3E}">
        <p14:creationId xmlns:p14="http://schemas.microsoft.com/office/powerpoint/2010/main" val="2954057523"/>
      </p:ext>
    </p:extLst>
  </p:cSld>
  <p:clrMapOvr>
    <a:masterClrMapping/>
  </p:clrMapOvr>
  <p:transition advTm="34024"/>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9050"/>
            <a:ext cx="12192000" cy="207963"/>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3" name="Text Box 4"/>
          <p:cNvSpPr txBox="1">
            <a:spLocks noChangeArrowheads="1"/>
          </p:cNvSpPr>
          <p:nvPr/>
        </p:nvSpPr>
        <p:spPr bwMode="auto">
          <a:xfrm>
            <a:off x="1253187" y="427494"/>
            <a:ext cx="990249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000" dirty="0">
                <a:solidFill>
                  <a:srgbClr val="003399"/>
                </a:solidFill>
                <a:latin typeface="黑体" panose="02010609060101010101" pitchFamily="49" charset="-122"/>
                <a:ea typeface="黑体" panose="02010609060101010101" pitchFamily="49" charset="-122"/>
              </a:rPr>
              <a:t>第一部分：自然语言处理的总体介绍</a:t>
            </a:r>
          </a:p>
        </p:txBody>
      </p:sp>
      <p:sp>
        <p:nvSpPr>
          <p:cNvPr id="4" name="Rectangle 6"/>
          <p:cNvSpPr>
            <a:spLocks noChangeArrowheads="1"/>
          </p:cNvSpPr>
          <p:nvPr/>
        </p:nvSpPr>
        <p:spPr bwMode="auto">
          <a:xfrm>
            <a:off x="0" y="6645275"/>
            <a:ext cx="12192000" cy="2159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19" name="灯片编号占位符 3"/>
          <p:cNvSpPr>
            <a:spLocks noGrp="1"/>
          </p:cNvSpPr>
          <p:nvPr>
            <p:ph type="sldNum" sz="quarter" idx="12"/>
          </p:nvPr>
        </p:nvSpPr>
        <p:spPr>
          <a:xfrm>
            <a:off x="8077200" y="6356350"/>
            <a:ext cx="3276600" cy="365125"/>
          </a:xfrm>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600DCED-AAE6-4FF2-B18A-CDB50B86C09D}" type="slidenum">
              <a:rPr lang="zh-CN" altLang="en-US" sz="1400">
                <a:solidFill>
                  <a:srgbClr val="898989"/>
                </a:solidFill>
              </a:rPr>
              <a:pPr/>
              <a:t>33</a:t>
            </a:fld>
            <a:endParaRPr lang="zh-CN" altLang="en-US" sz="1400">
              <a:solidFill>
                <a:srgbClr val="898989"/>
              </a:solidFill>
            </a:endParaRPr>
          </a:p>
        </p:txBody>
      </p:sp>
      <p:cxnSp>
        <p:nvCxnSpPr>
          <p:cNvPr id="23" name="Straight Connector 4"/>
          <p:cNvCxnSpPr/>
          <p:nvPr/>
        </p:nvCxnSpPr>
        <p:spPr>
          <a:xfrm flipV="1">
            <a:off x="19685" y="1135380"/>
            <a:ext cx="12152630" cy="762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6" name="组合 5">
            <a:extLst>
              <a:ext uri="{FF2B5EF4-FFF2-40B4-BE49-F238E27FC236}">
                <a16:creationId xmlns:a16="http://schemas.microsoft.com/office/drawing/2014/main" id="{4ABB4746-BF62-4E36-8C75-3AF63D7709F2}"/>
              </a:ext>
            </a:extLst>
          </p:cNvPr>
          <p:cNvGrpSpPr/>
          <p:nvPr/>
        </p:nvGrpSpPr>
        <p:grpSpPr>
          <a:xfrm>
            <a:off x="12371" y="1177328"/>
            <a:ext cx="12173819" cy="1910538"/>
            <a:chOff x="12371" y="1177328"/>
            <a:chExt cx="12173819" cy="1910538"/>
          </a:xfrm>
        </p:grpSpPr>
        <p:sp>
          <p:nvSpPr>
            <p:cNvPr id="9" name="文本框 8">
              <a:extLst>
                <a:ext uri="{FF2B5EF4-FFF2-40B4-BE49-F238E27FC236}">
                  <a16:creationId xmlns:a16="http://schemas.microsoft.com/office/drawing/2014/main" id="{ADC2A483-360C-4C56-908A-2A9AEE1B9342}"/>
                </a:ext>
              </a:extLst>
            </p:cNvPr>
            <p:cNvSpPr txBox="1"/>
            <p:nvPr/>
          </p:nvSpPr>
          <p:spPr>
            <a:xfrm>
              <a:off x="12371" y="1177328"/>
              <a:ext cx="12172315" cy="671851"/>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2800" dirty="0"/>
                <a:t>融合规则驱动和数据驱动的方法</a:t>
              </a:r>
              <a:endParaRPr lang="en-US" altLang="zh-CN" sz="2800" dirty="0"/>
            </a:p>
          </p:txBody>
        </p:sp>
        <p:sp>
          <p:nvSpPr>
            <p:cNvPr id="8" name="文本框 7">
              <a:extLst>
                <a:ext uri="{FF2B5EF4-FFF2-40B4-BE49-F238E27FC236}">
                  <a16:creationId xmlns:a16="http://schemas.microsoft.com/office/drawing/2014/main" id="{20BC2E93-B610-4C7C-BABD-AE3732B786FD}"/>
                </a:ext>
              </a:extLst>
            </p:cNvPr>
            <p:cNvSpPr txBox="1"/>
            <p:nvPr/>
          </p:nvSpPr>
          <p:spPr>
            <a:xfrm>
              <a:off x="506741" y="1847638"/>
              <a:ext cx="11676674" cy="589072"/>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规则驱动、数据驱动的优劣不能简单评价</a:t>
              </a:r>
              <a:endParaRPr lang="en-US" altLang="zh-CN" sz="2400" dirty="0"/>
            </a:p>
          </p:txBody>
        </p:sp>
        <p:sp>
          <p:nvSpPr>
            <p:cNvPr id="10" name="文本框 9">
              <a:extLst>
                <a:ext uri="{FF2B5EF4-FFF2-40B4-BE49-F238E27FC236}">
                  <a16:creationId xmlns:a16="http://schemas.microsoft.com/office/drawing/2014/main" id="{D978E0D1-BB63-4B4D-B10C-4FC116EC7A3F}"/>
                </a:ext>
              </a:extLst>
            </p:cNvPr>
            <p:cNvSpPr txBox="1"/>
            <p:nvPr/>
          </p:nvSpPr>
          <p:spPr>
            <a:xfrm>
              <a:off x="509516" y="2498794"/>
              <a:ext cx="11676674" cy="589072"/>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两种方法往往优缺点互补</a:t>
              </a:r>
              <a:endParaRPr lang="en-US" altLang="zh-CN" sz="2400" dirty="0"/>
            </a:p>
          </p:txBody>
        </p:sp>
      </p:grpSp>
      <p:pic>
        <p:nvPicPr>
          <p:cNvPr id="5" name="图片 4">
            <a:extLst>
              <a:ext uri="{FF2B5EF4-FFF2-40B4-BE49-F238E27FC236}">
                <a16:creationId xmlns:a16="http://schemas.microsoft.com/office/drawing/2014/main" id="{C0954C84-1760-414E-A7E3-A321CA6F2877}"/>
              </a:ext>
            </a:extLst>
          </p:cNvPr>
          <p:cNvPicPr>
            <a:picLocks noChangeAspect="1"/>
          </p:cNvPicPr>
          <p:nvPr/>
        </p:nvPicPr>
        <p:blipFill>
          <a:blip r:embed="rId3"/>
          <a:stretch>
            <a:fillRect/>
          </a:stretch>
        </p:blipFill>
        <p:spPr>
          <a:xfrm>
            <a:off x="8735860" y="4008764"/>
            <a:ext cx="2253570" cy="2577885"/>
          </a:xfrm>
          <a:prstGeom prst="rect">
            <a:avLst/>
          </a:prstGeom>
        </p:spPr>
      </p:pic>
      <p:sp>
        <p:nvSpPr>
          <p:cNvPr id="12" name="文本框 11">
            <a:extLst>
              <a:ext uri="{FF2B5EF4-FFF2-40B4-BE49-F238E27FC236}">
                <a16:creationId xmlns:a16="http://schemas.microsoft.com/office/drawing/2014/main" id="{6B882574-9B78-49FC-939D-2BD1CC43C68C}"/>
              </a:ext>
            </a:extLst>
          </p:cNvPr>
          <p:cNvSpPr txBox="1"/>
          <p:nvPr/>
        </p:nvSpPr>
        <p:spPr>
          <a:xfrm>
            <a:off x="-1" y="4568189"/>
            <a:ext cx="12172315" cy="664862"/>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2800" dirty="0"/>
              <a:t>目前数据驱动的方法（</a:t>
            </a:r>
            <a:r>
              <a:rPr lang="zh-CN" altLang="en-US" sz="2800" dirty="0">
                <a:solidFill>
                  <a:srgbClr val="FF0000"/>
                </a:solidFill>
              </a:rPr>
              <a:t>特别深度学习方法</a:t>
            </a:r>
            <a:r>
              <a:rPr lang="zh-CN" altLang="en-US" sz="2800" dirty="0"/>
              <a:t>）占主流</a:t>
            </a:r>
            <a:endParaRPr lang="en-US" altLang="zh-CN" sz="2800" dirty="0"/>
          </a:p>
        </p:txBody>
      </p:sp>
      <p:sp>
        <p:nvSpPr>
          <p:cNvPr id="14" name="文本框 13">
            <a:extLst>
              <a:ext uri="{FF2B5EF4-FFF2-40B4-BE49-F238E27FC236}">
                <a16:creationId xmlns:a16="http://schemas.microsoft.com/office/drawing/2014/main" id="{546D84F5-2D4A-4816-AB3A-B6CBA3DC8317}"/>
              </a:ext>
            </a:extLst>
          </p:cNvPr>
          <p:cNvSpPr txBox="1"/>
          <p:nvPr/>
        </p:nvSpPr>
        <p:spPr>
          <a:xfrm>
            <a:off x="0" y="3174497"/>
            <a:ext cx="12172315" cy="1311193"/>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2800" dirty="0"/>
              <a:t>自然语言歧义多，处理方法的评测需要解决相关的歧义问题，规避语言学争议，制定标准测试集，参考应用效果</a:t>
            </a:r>
            <a:endParaRPr lang="en-US" altLang="zh-CN" sz="2800" dirty="0"/>
          </a:p>
        </p:txBody>
      </p:sp>
    </p:spTree>
    <p:extLst>
      <p:ext uri="{BB962C8B-B14F-4D97-AF65-F5344CB8AC3E}">
        <p14:creationId xmlns:p14="http://schemas.microsoft.com/office/powerpoint/2010/main" val="3032869490"/>
      </p:ext>
    </p:extLst>
  </p:cSld>
  <p:clrMapOvr>
    <a:masterClrMapping/>
  </p:clrMapOvr>
  <p:transition advTm="34024"/>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9050"/>
            <a:ext cx="12192000" cy="207963"/>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3" name="Text Box 4"/>
          <p:cNvSpPr txBox="1">
            <a:spLocks noChangeArrowheads="1"/>
          </p:cNvSpPr>
          <p:nvPr/>
        </p:nvSpPr>
        <p:spPr bwMode="auto">
          <a:xfrm>
            <a:off x="1253187" y="427494"/>
            <a:ext cx="996899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000" dirty="0">
                <a:solidFill>
                  <a:srgbClr val="003399"/>
                </a:solidFill>
                <a:latin typeface="黑体" panose="02010609060101010101" pitchFamily="49" charset="-122"/>
                <a:ea typeface="黑体" panose="02010609060101010101" pitchFamily="49" charset="-122"/>
              </a:rPr>
              <a:t>第一部分：自然语言处理的总体介绍</a:t>
            </a:r>
          </a:p>
        </p:txBody>
      </p:sp>
      <p:sp>
        <p:nvSpPr>
          <p:cNvPr id="4" name="Rectangle 6"/>
          <p:cNvSpPr>
            <a:spLocks noChangeArrowheads="1"/>
          </p:cNvSpPr>
          <p:nvPr/>
        </p:nvSpPr>
        <p:spPr bwMode="auto">
          <a:xfrm>
            <a:off x="0" y="6645275"/>
            <a:ext cx="12192000" cy="2159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19" name="灯片编号占位符 3"/>
          <p:cNvSpPr>
            <a:spLocks noGrp="1"/>
          </p:cNvSpPr>
          <p:nvPr>
            <p:ph type="sldNum" sz="quarter" idx="12"/>
          </p:nvPr>
        </p:nvSpPr>
        <p:spPr>
          <a:xfrm>
            <a:off x="8077200" y="6356350"/>
            <a:ext cx="3276600" cy="365125"/>
          </a:xfrm>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600DCED-AAE6-4FF2-B18A-CDB50B86C09D}" type="slidenum">
              <a:rPr lang="zh-CN" altLang="en-US" sz="1400">
                <a:solidFill>
                  <a:srgbClr val="898989"/>
                </a:solidFill>
              </a:rPr>
              <a:pPr/>
              <a:t>34</a:t>
            </a:fld>
            <a:endParaRPr lang="zh-CN" altLang="en-US" sz="1400">
              <a:solidFill>
                <a:srgbClr val="898989"/>
              </a:solidFill>
            </a:endParaRPr>
          </a:p>
        </p:txBody>
      </p:sp>
      <p:cxnSp>
        <p:nvCxnSpPr>
          <p:cNvPr id="23" name="Straight Connector 4"/>
          <p:cNvCxnSpPr/>
          <p:nvPr/>
        </p:nvCxnSpPr>
        <p:spPr>
          <a:xfrm flipV="1">
            <a:off x="19685" y="1135380"/>
            <a:ext cx="12152630" cy="76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ADC2A483-360C-4C56-908A-2A9AEE1B9342}"/>
              </a:ext>
            </a:extLst>
          </p:cNvPr>
          <p:cNvSpPr txBox="1"/>
          <p:nvPr/>
        </p:nvSpPr>
        <p:spPr>
          <a:xfrm>
            <a:off x="0" y="1179035"/>
            <a:ext cx="12172315" cy="1311193"/>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2800" dirty="0"/>
              <a:t>深度学习是数据驱动方法的一种，其为表示世界、视觉和语言信息提供一个非常</a:t>
            </a:r>
            <a:r>
              <a:rPr lang="zh-CN" altLang="en-US" sz="2800" dirty="0">
                <a:solidFill>
                  <a:srgbClr val="FF0000"/>
                </a:solidFill>
              </a:rPr>
              <a:t>灵活</a:t>
            </a:r>
            <a:r>
              <a:rPr lang="zh-CN" altLang="en-US" sz="2800" dirty="0"/>
              <a:t>、接近</a:t>
            </a:r>
            <a:r>
              <a:rPr lang="zh-CN" altLang="en-US" sz="2800" dirty="0">
                <a:solidFill>
                  <a:srgbClr val="FF0000"/>
                </a:solidFill>
              </a:rPr>
              <a:t>通用</a:t>
            </a:r>
            <a:r>
              <a:rPr lang="zh-CN" altLang="en-US" sz="2800" dirty="0"/>
              <a:t>的、</a:t>
            </a:r>
            <a:r>
              <a:rPr lang="zh-CN" altLang="en-US" sz="2800" dirty="0">
                <a:solidFill>
                  <a:srgbClr val="FF0000"/>
                </a:solidFill>
              </a:rPr>
              <a:t>可学习</a:t>
            </a:r>
            <a:r>
              <a:rPr lang="zh-CN" altLang="en-US" sz="2800" dirty="0"/>
              <a:t>的框架</a:t>
            </a:r>
            <a:endParaRPr lang="en-US" altLang="zh-CN" sz="2800" dirty="0"/>
          </a:p>
        </p:txBody>
      </p:sp>
      <p:sp>
        <p:nvSpPr>
          <p:cNvPr id="10" name="文本框 9">
            <a:extLst>
              <a:ext uri="{FF2B5EF4-FFF2-40B4-BE49-F238E27FC236}">
                <a16:creationId xmlns:a16="http://schemas.microsoft.com/office/drawing/2014/main" id="{BB29A89E-210D-4F6B-993B-CC4DB9985152}"/>
              </a:ext>
            </a:extLst>
          </p:cNvPr>
          <p:cNvSpPr txBox="1"/>
          <p:nvPr/>
        </p:nvSpPr>
        <p:spPr>
          <a:xfrm>
            <a:off x="-1" y="2395387"/>
            <a:ext cx="12172315" cy="1311193"/>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2800" dirty="0"/>
              <a:t>由于更大规模的数据，更强的计算能力（</a:t>
            </a:r>
            <a:r>
              <a:rPr lang="en-US" altLang="zh-CN" sz="2800" dirty="0"/>
              <a:t>GPU/</a:t>
            </a:r>
            <a:r>
              <a:rPr lang="zh-CN" altLang="en-US" sz="2800" dirty="0"/>
              <a:t>多核），模型、算法和理论的进展，使得深度学习开始超越传统机器学习方法</a:t>
            </a:r>
            <a:endParaRPr lang="en-US" altLang="zh-CN" sz="2800" dirty="0"/>
          </a:p>
        </p:txBody>
      </p:sp>
      <p:grpSp>
        <p:nvGrpSpPr>
          <p:cNvPr id="7" name="组合 6">
            <a:extLst>
              <a:ext uri="{FF2B5EF4-FFF2-40B4-BE49-F238E27FC236}">
                <a16:creationId xmlns:a16="http://schemas.microsoft.com/office/drawing/2014/main" id="{0DDD9794-F356-4DC4-AFBE-1703F26A0191}"/>
              </a:ext>
            </a:extLst>
          </p:cNvPr>
          <p:cNvGrpSpPr/>
          <p:nvPr/>
        </p:nvGrpSpPr>
        <p:grpSpPr>
          <a:xfrm>
            <a:off x="1885603" y="3844884"/>
            <a:ext cx="8039793" cy="2754767"/>
            <a:chOff x="1885603" y="3844884"/>
            <a:chExt cx="8039793" cy="2754767"/>
          </a:xfrm>
        </p:grpSpPr>
        <p:pic>
          <p:nvPicPr>
            <p:cNvPr id="5" name="图片 4">
              <a:extLst>
                <a:ext uri="{FF2B5EF4-FFF2-40B4-BE49-F238E27FC236}">
                  <a16:creationId xmlns:a16="http://schemas.microsoft.com/office/drawing/2014/main" id="{902AADA7-4781-49B7-8468-FBD4B544E198}"/>
                </a:ext>
              </a:extLst>
            </p:cNvPr>
            <p:cNvPicPr>
              <a:picLocks noChangeAspect="1"/>
            </p:cNvPicPr>
            <p:nvPr/>
          </p:nvPicPr>
          <p:blipFill rotWithShape="1">
            <a:blip r:embed="rId3"/>
            <a:srcRect b="83193"/>
            <a:stretch/>
          </p:blipFill>
          <p:spPr>
            <a:xfrm>
              <a:off x="1885603" y="3844884"/>
              <a:ext cx="8039793" cy="482050"/>
            </a:xfrm>
            <a:prstGeom prst="rect">
              <a:avLst/>
            </a:prstGeom>
          </p:spPr>
        </p:pic>
        <p:pic>
          <p:nvPicPr>
            <p:cNvPr id="11" name="图片 10">
              <a:extLst>
                <a:ext uri="{FF2B5EF4-FFF2-40B4-BE49-F238E27FC236}">
                  <a16:creationId xmlns:a16="http://schemas.microsoft.com/office/drawing/2014/main" id="{1460D54D-E3A9-49B6-B637-25B564DDEDC2}"/>
                </a:ext>
              </a:extLst>
            </p:cNvPr>
            <p:cNvPicPr>
              <a:picLocks noChangeAspect="1"/>
            </p:cNvPicPr>
            <p:nvPr/>
          </p:nvPicPr>
          <p:blipFill rotWithShape="1">
            <a:blip r:embed="rId3"/>
            <a:srcRect l="10379" t="44638"/>
            <a:stretch/>
          </p:blipFill>
          <p:spPr>
            <a:xfrm>
              <a:off x="1885603" y="5011809"/>
              <a:ext cx="7205317" cy="1587842"/>
            </a:xfrm>
            <a:prstGeom prst="rect">
              <a:avLst/>
            </a:prstGeom>
          </p:spPr>
        </p:pic>
        <p:sp>
          <p:nvSpPr>
            <p:cNvPr id="6" name="箭头: 下 5">
              <a:extLst>
                <a:ext uri="{FF2B5EF4-FFF2-40B4-BE49-F238E27FC236}">
                  <a16:creationId xmlns:a16="http://schemas.microsoft.com/office/drawing/2014/main" id="{E1F0CFEE-6F53-4D07-BC4E-09ECFE0D8EA7}"/>
                </a:ext>
              </a:extLst>
            </p:cNvPr>
            <p:cNvSpPr/>
            <p:nvPr/>
          </p:nvSpPr>
          <p:spPr>
            <a:xfrm>
              <a:off x="3048001" y="4387213"/>
              <a:ext cx="378372" cy="5789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287679250"/>
      </p:ext>
    </p:extLst>
  </p:cSld>
  <p:clrMapOvr>
    <a:masterClrMapping/>
  </p:clrMapOvr>
  <p:transition advTm="34024"/>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9050"/>
            <a:ext cx="12192000" cy="207963"/>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3" name="Text Box 4"/>
          <p:cNvSpPr txBox="1">
            <a:spLocks noChangeArrowheads="1"/>
          </p:cNvSpPr>
          <p:nvPr/>
        </p:nvSpPr>
        <p:spPr bwMode="auto">
          <a:xfrm>
            <a:off x="1253187" y="427494"/>
            <a:ext cx="99191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000" dirty="0">
                <a:solidFill>
                  <a:srgbClr val="003399"/>
                </a:solidFill>
                <a:latin typeface="黑体" panose="02010609060101010101" pitchFamily="49" charset="-122"/>
                <a:ea typeface="黑体" panose="02010609060101010101" pitchFamily="49" charset="-122"/>
              </a:rPr>
              <a:t>第一部分：自然语言处理的总体介绍</a:t>
            </a:r>
          </a:p>
        </p:txBody>
      </p:sp>
      <p:sp>
        <p:nvSpPr>
          <p:cNvPr id="4" name="Rectangle 6"/>
          <p:cNvSpPr>
            <a:spLocks noChangeArrowheads="1"/>
          </p:cNvSpPr>
          <p:nvPr/>
        </p:nvSpPr>
        <p:spPr bwMode="auto">
          <a:xfrm>
            <a:off x="0" y="6645275"/>
            <a:ext cx="12192000" cy="2159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19" name="灯片编号占位符 3"/>
          <p:cNvSpPr>
            <a:spLocks noGrp="1"/>
          </p:cNvSpPr>
          <p:nvPr>
            <p:ph type="sldNum" sz="quarter" idx="12"/>
          </p:nvPr>
        </p:nvSpPr>
        <p:spPr>
          <a:xfrm>
            <a:off x="8077200" y="6356350"/>
            <a:ext cx="3276600" cy="365125"/>
          </a:xfrm>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600DCED-AAE6-4FF2-B18A-CDB50B86C09D}" type="slidenum">
              <a:rPr lang="zh-CN" altLang="en-US" sz="1400">
                <a:solidFill>
                  <a:srgbClr val="898989"/>
                </a:solidFill>
              </a:rPr>
              <a:pPr/>
              <a:t>35</a:t>
            </a:fld>
            <a:endParaRPr lang="zh-CN" altLang="en-US" sz="1400">
              <a:solidFill>
                <a:srgbClr val="898989"/>
              </a:solidFill>
            </a:endParaRPr>
          </a:p>
        </p:txBody>
      </p:sp>
      <p:cxnSp>
        <p:nvCxnSpPr>
          <p:cNvPr id="23" name="Straight Connector 4"/>
          <p:cNvCxnSpPr/>
          <p:nvPr/>
        </p:nvCxnSpPr>
        <p:spPr>
          <a:xfrm flipV="1">
            <a:off x="19685" y="1135380"/>
            <a:ext cx="12152630" cy="76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ADC2A483-360C-4C56-908A-2A9AEE1B9342}"/>
              </a:ext>
            </a:extLst>
          </p:cNvPr>
          <p:cNvSpPr txBox="1"/>
          <p:nvPr/>
        </p:nvSpPr>
        <p:spPr>
          <a:xfrm>
            <a:off x="45621" y="1177336"/>
            <a:ext cx="12172315" cy="1311193"/>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2800" dirty="0"/>
              <a:t>结合，</a:t>
            </a:r>
            <a:r>
              <a:rPr lang="en-US" altLang="zh-CN" sz="2800" dirty="0">
                <a:latin typeface="Times New Roman" panose="02020603050405020304" pitchFamily="18" charset="0"/>
                <a:cs typeface="Times New Roman" panose="02020603050405020304" pitchFamily="18" charset="0"/>
              </a:rPr>
              <a:t>NLP</a:t>
            </a:r>
            <a:r>
              <a:rPr lang="zh-CN" altLang="en-US" sz="2800" dirty="0">
                <a:latin typeface="Times New Roman" panose="02020603050405020304" pitchFamily="18" charset="0"/>
                <a:cs typeface="Times New Roman" panose="02020603050405020304" pitchFamily="18" charset="0"/>
              </a:rPr>
              <a:t>的观点与目标，使用</a:t>
            </a:r>
            <a:r>
              <a:rPr lang="en-US" altLang="zh-CN" sz="2800" dirty="0">
                <a:latin typeface="Times New Roman" panose="02020603050405020304" pitchFamily="18" charset="0"/>
                <a:cs typeface="Times New Roman" panose="02020603050405020304" pitchFamily="18" charset="0"/>
              </a:rPr>
              <a:t>Deep Learning</a:t>
            </a:r>
            <a:r>
              <a:rPr lang="zh-CN" altLang="en-US" sz="2800" dirty="0">
                <a:latin typeface="Times New Roman" panose="02020603050405020304" pitchFamily="18" charset="0"/>
                <a:cs typeface="Times New Roman" panose="02020603050405020304" pitchFamily="18" charset="0"/>
              </a:rPr>
              <a:t>来解决</a:t>
            </a:r>
            <a:r>
              <a:rPr lang="en-US" altLang="zh-CN" sz="2800" dirty="0">
                <a:latin typeface="Times New Roman" panose="02020603050405020304" pitchFamily="18" charset="0"/>
                <a:cs typeface="Times New Roman" panose="02020603050405020304" pitchFamily="18" charset="0"/>
              </a:rPr>
              <a:t>NLP</a:t>
            </a:r>
            <a:r>
              <a:rPr lang="zh-CN" altLang="en-US" sz="2800" dirty="0">
                <a:latin typeface="Times New Roman" panose="02020603050405020304" pitchFamily="18" charset="0"/>
                <a:cs typeface="Times New Roman" panose="02020603050405020304" pitchFamily="18" charset="0"/>
              </a:rPr>
              <a:t>中的难点，如知识用连续的向量表示（</a:t>
            </a:r>
            <a:r>
              <a:rPr lang="en-US" altLang="zh-CN" sz="2800" dirty="0">
                <a:latin typeface="Times New Roman" panose="02020603050405020304" pitchFamily="18" charset="0"/>
                <a:cs typeface="Times New Roman" panose="02020603050405020304" pitchFamily="18" charset="0"/>
              </a:rPr>
              <a:t> Representation Learning</a:t>
            </a:r>
            <a:r>
              <a:rPr lang="zh-CN" altLang="en-US" sz="2800" dirty="0">
                <a:latin typeface="Times New Roman" panose="02020603050405020304" pitchFamily="18" charset="0"/>
                <a:cs typeface="Times New Roman" panose="02020603050405020304" pitchFamily="18" charset="0"/>
              </a:rPr>
              <a:t>）</a:t>
            </a:r>
            <a:endParaRPr lang="en-US" altLang="zh-CN" sz="2800" dirty="0">
              <a:latin typeface="Times New Roman" panose="02020603050405020304" pitchFamily="18" charset="0"/>
              <a:cs typeface="Times New Roman" panose="02020603050405020304" pitchFamily="18" charset="0"/>
            </a:endParaRPr>
          </a:p>
        </p:txBody>
      </p:sp>
      <p:grpSp>
        <p:nvGrpSpPr>
          <p:cNvPr id="5" name="组合 4">
            <a:extLst>
              <a:ext uri="{FF2B5EF4-FFF2-40B4-BE49-F238E27FC236}">
                <a16:creationId xmlns:a16="http://schemas.microsoft.com/office/drawing/2014/main" id="{961623F6-23CC-4268-AF25-5999C5F32076}"/>
              </a:ext>
            </a:extLst>
          </p:cNvPr>
          <p:cNvGrpSpPr/>
          <p:nvPr/>
        </p:nvGrpSpPr>
        <p:grpSpPr>
          <a:xfrm>
            <a:off x="0" y="2777454"/>
            <a:ext cx="12191715" cy="2136037"/>
            <a:chOff x="0" y="2777454"/>
            <a:chExt cx="12191715" cy="2136037"/>
          </a:xfrm>
        </p:grpSpPr>
        <p:sp>
          <p:nvSpPr>
            <p:cNvPr id="10" name="文本框 9">
              <a:extLst>
                <a:ext uri="{FF2B5EF4-FFF2-40B4-BE49-F238E27FC236}">
                  <a16:creationId xmlns:a16="http://schemas.microsoft.com/office/drawing/2014/main" id="{5C417CA2-CB91-47C7-81BE-777A8B1B953C}"/>
                </a:ext>
              </a:extLst>
            </p:cNvPr>
            <p:cNvSpPr txBox="1"/>
            <p:nvPr/>
          </p:nvSpPr>
          <p:spPr>
            <a:xfrm>
              <a:off x="0" y="2777454"/>
              <a:ext cx="12172315" cy="661207"/>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2800" dirty="0">
                  <a:latin typeface="Times New Roman" panose="02020603050405020304" pitchFamily="18" charset="0"/>
                  <a:cs typeface="Times New Roman" panose="02020603050405020304" pitchFamily="18" charset="0"/>
                </a:rPr>
                <a:t>近年来在不同</a:t>
              </a:r>
              <a:r>
                <a:rPr lang="en-US" altLang="zh-CN" sz="2800" dirty="0">
                  <a:latin typeface="Times New Roman" panose="02020603050405020304" pitchFamily="18" charset="0"/>
                  <a:cs typeface="Times New Roman" panose="02020603050405020304" pitchFamily="18" charset="0"/>
                </a:rPr>
                <a:t>NLP</a:t>
              </a:r>
              <a:r>
                <a:rPr lang="zh-CN" altLang="en-US" sz="2800" dirty="0">
                  <a:latin typeface="Times New Roman" panose="02020603050405020304" pitchFamily="18" charset="0"/>
                  <a:cs typeface="Times New Roman" panose="02020603050405020304" pitchFamily="18" charset="0"/>
                </a:rPr>
                <a:t>领域的多项重大进展，都与深度学习相关</a:t>
              </a:r>
              <a:endParaRPr lang="en-US" altLang="zh-CN" sz="2800"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83144096-7B74-4451-B425-F65A6BA35ABC}"/>
                </a:ext>
              </a:extLst>
            </p:cNvPr>
            <p:cNvSpPr txBox="1"/>
            <p:nvPr/>
          </p:nvSpPr>
          <p:spPr>
            <a:xfrm>
              <a:off x="495641" y="3652837"/>
              <a:ext cx="11676674" cy="576248"/>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latin typeface="Times New Roman" panose="02020603050405020304" pitchFamily="18" charset="0"/>
                  <a:cs typeface="Times New Roman" panose="02020603050405020304" pitchFamily="18" charset="0"/>
                </a:rPr>
                <a:t>层次：语音</a:t>
              </a:r>
              <a:r>
                <a:rPr lang="en-US" altLang="zh-CN" sz="2400" dirty="0">
                  <a:latin typeface="Times New Roman" panose="02020603050405020304" pitchFamily="18" charset="0"/>
                  <a:cs typeface="Times New Roman" panose="02020603050405020304" pitchFamily="18" charset="0"/>
                </a:rPr>
                <a:t>(speech)</a:t>
              </a:r>
              <a:r>
                <a:rPr lang="zh-CN" altLang="en-US" sz="2400" dirty="0">
                  <a:latin typeface="Times New Roman" panose="02020603050405020304" pitchFamily="18" charset="0"/>
                  <a:cs typeface="Times New Roman" panose="02020603050405020304" pitchFamily="18" charset="0"/>
                </a:rPr>
                <a:t>、构词</a:t>
              </a:r>
              <a:r>
                <a:rPr lang="en-US" altLang="zh-CN" sz="2400" dirty="0">
                  <a:latin typeface="Times New Roman" panose="02020603050405020304" pitchFamily="18" charset="0"/>
                  <a:cs typeface="Times New Roman" panose="02020603050405020304" pitchFamily="18" charset="0"/>
                </a:rPr>
                <a:t>(morphology)</a:t>
              </a:r>
              <a:r>
                <a:rPr lang="zh-CN" altLang="en-US" sz="2400" dirty="0">
                  <a:latin typeface="Times New Roman" panose="02020603050405020304" pitchFamily="18" charset="0"/>
                  <a:cs typeface="Times New Roman" panose="02020603050405020304" pitchFamily="18" charset="0"/>
                </a:rPr>
                <a:t>、句法</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语法</a:t>
              </a:r>
              <a:r>
                <a:rPr lang="en-US" altLang="zh-CN" sz="2400" dirty="0">
                  <a:latin typeface="Times New Roman" panose="02020603050405020304" pitchFamily="18" charset="0"/>
                  <a:cs typeface="Times New Roman" panose="02020603050405020304" pitchFamily="18" charset="0"/>
                </a:rPr>
                <a:t>(syntax)</a:t>
              </a:r>
              <a:r>
                <a:rPr lang="zh-CN" altLang="en-US" sz="2400" dirty="0">
                  <a:latin typeface="Times New Roman" panose="02020603050405020304" pitchFamily="18" charset="0"/>
                  <a:cs typeface="Times New Roman" panose="02020603050405020304" pitchFamily="18" charset="0"/>
                </a:rPr>
                <a:t>、语义</a:t>
              </a:r>
              <a:r>
                <a:rPr lang="en-US" altLang="zh-CN" sz="2400" dirty="0">
                  <a:latin typeface="Times New Roman" panose="02020603050405020304" pitchFamily="18" charset="0"/>
                  <a:cs typeface="Times New Roman" panose="02020603050405020304" pitchFamily="18" charset="0"/>
                </a:rPr>
                <a:t>(semantics)</a:t>
              </a:r>
            </a:p>
          </p:txBody>
        </p:sp>
        <p:sp>
          <p:nvSpPr>
            <p:cNvPr id="12" name="文本框 11">
              <a:extLst>
                <a:ext uri="{FF2B5EF4-FFF2-40B4-BE49-F238E27FC236}">
                  <a16:creationId xmlns:a16="http://schemas.microsoft.com/office/drawing/2014/main" id="{62BCA66F-F1D1-48ED-B525-5EAA5A674CC9}"/>
                </a:ext>
              </a:extLst>
            </p:cNvPr>
            <p:cNvSpPr txBox="1"/>
            <p:nvPr/>
          </p:nvSpPr>
          <p:spPr>
            <a:xfrm>
              <a:off x="515041" y="4337243"/>
              <a:ext cx="11676674" cy="576248"/>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latin typeface="Times New Roman" panose="02020603050405020304" pitchFamily="18" charset="0"/>
                  <a:cs typeface="Times New Roman" panose="02020603050405020304" pitchFamily="18" charset="0"/>
                </a:rPr>
                <a:t>应用：机器翻译、倾向性分析、问答系统等</a:t>
              </a:r>
              <a:endParaRPr lang="en-US" altLang="zh-CN" sz="24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734753785"/>
      </p:ext>
    </p:extLst>
  </p:cSld>
  <p:clrMapOvr>
    <a:masterClrMapping/>
  </p:clrMapOvr>
  <p:transition advTm="34024"/>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9050"/>
            <a:ext cx="12192000" cy="207963"/>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3" name="Text Box 4"/>
          <p:cNvSpPr txBox="1">
            <a:spLocks noChangeArrowheads="1"/>
          </p:cNvSpPr>
          <p:nvPr/>
        </p:nvSpPr>
        <p:spPr bwMode="auto">
          <a:xfrm>
            <a:off x="1253187" y="427494"/>
            <a:ext cx="988586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000" dirty="0">
                <a:solidFill>
                  <a:srgbClr val="003399"/>
                </a:solidFill>
                <a:latin typeface="黑体" panose="02010609060101010101" pitchFamily="49" charset="-122"/>
                <a:ea typeface="黑体" panose="02010609060101010101" pitchFamily="49" charset="-122"/>
              </a:rPr>
              <a:t>第一部分：自然语言处理的总体介绍</a:t>
            </a:r>
          </a:p>
        </p:txBody>
      </p:sp>
      <p:sp>
        <p:nvSpPr>
          <p:cNvPr id="4" name="Rectangle 6"/>
          <p:cNvSpPr>
            <a:spLocks noChangeArrowheads="1"/>
          </p:cNvSpPr>
          <p:nvPr/>
        </p:nvSpPr>
        <p:spPr bwMode="auto">
          <a:xfrm>
            <a:off x="0" y="6645275"/>
            <a:ext cx="12192000" cy="2159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19" name="灯片编号占位符 3"/>
          <p:cNvSpPr>
            <a:spLocks noGrp="1"/>
          </p:cNvSpPr>
          <p:nvPr>
            <p:ph type="sldNum" sz="quarter" idx="12"/>
          </p:nvPr>
        </p:nvSpPr>
        <p:spPr>
          <a:xfrm>
            <a:off x="8077200" y="6356350"/>
            <a:ext cx="3276600" cy="365125"/>
          </a:xfrm>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600DCED-AAE6-4FF2-B18A-CDB50B86C09D}" type="slidenum">
              <a:rPr lang="zh-CN" altLang="en-US" sz="1400">
                <a:solidFill>
                  <a:srgbClr val="898989"/>
                </a:solidFill>
              </a:rPr>
              <a:pPr/>
              <a:t>36</a:t>
            </a:fld>
            <a:endParaRPr lang="zh-CN" altLang="en-US" sz="1400">
              <a:solidFill>
                <a:srgbClr val="898989"/>
              </a:solidFill>
            </a:endParaRPr>
          </a:p>
        </p:txBody>
      </p:sp>
      <p:cxnSp>
        <p:nvCxnSpPr>
          <p:cNvPr id="23" name="Straight Connector 4"/>
          <p:cNvCxnSpPr/>
          <p:nvPr/>
        </p:nvCxnSpPr>
        <p:spPr>
          <a:xfrm flipV="1">
            <a:off x="19685" y="1135380"/>
            <a:ext cx="12152630" cy="76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ADC2A483-360C-4C56-908A-2A9AEE1B9342}"/>
              </a:ext>
            </a:extLst>
          </p:cNvPr>
          <p:cNvSpPr txBox="1"/>
          <p:nvPr/>
        </p:nvSpPr>
        <p:spPr>
          <a:xfrm>
            <a:off x="0" y="1179035"/>
            <a:ext cx="12172315" cy="671851"/>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2800" dirty="0">
                <a:latin typeface="Times New Roman" panose="02020603050405020304" pitchFamily="18" charset="0"/>
                <a:cs typeface="Times New Roman" panose="02020603050405020304" pitchFamily="18" charset="0"/>
              </a:rPr>
              <a:t>构词（</a:t>
            </a:r>
            <a:r>
              <a:rPr lang="en-US" altLang="zh-CN" sz="2800" dirty="0">
                <a:latin typeface="Times New Roman" panose="02020603050405020304" pitchFamily="18" charset="0"/>
                <a:cs typeface="Times New Roman" panose="02020603050405020304" pitchFamily="18" charset="0"/>
              </a:rPr>
              <a:t>morphology</a:t>
            </a:r>
            <a:r>
              <a:rPr lang="zh-CN" altLang="en-US" sz="2800" dirty="0">
                <a:latin typeface="Times New Roman" panose="02020603050405020304" pitchFamily="18" charset="0"/>
                <a:cs typeface="Times New Roman" panose="02020603050405020304" pitchFamily="18" charset="0"/>
              </a:rPr>
              <a:t>）：词汇学</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形态学</a:t>
            </a:r>
            <a:endParaRPr lang="en-US" altLang="zh-CN" sz="2800" dirty="0">
              <a:latin typeface="Times New Roman" panose="02020603050405020304" pitchFamily="18" charset="0"/>
              <a:cs typeface="Times New Roman" panose="02020603050405020304" pitchFamily="18" charset="0"/>
            </a:endParaRPr>
          </a:p>
        </p:txBody>
      </p:sp>
      <p:grpSp>
        <p:nvGrpSpPr>
          <p:cNvPr id="10" name="组合 9">
            <a:extLst>
              <a:ext uri="{FF2B5EF4-FFF2-40B4-BE49-F238E27FC236}">
                <a16:creationId xmlns:a16="http://schemas.microsoft.com/office/drawing/2014/main" id="{DD4AC6C6-6338-4AF7-958F-ADD903730DC4}"/>
              </a:ext>
            </a:extLst>
          </p:cNvPr>
          <p:cNvGrpSpPr/>
          <p:nvPr/>
        </p:nvGrpSpPr>
        <p:grpSpPr>
          <a:xfrm>
            <a:off x="1041096" y="2407952"/>
            <a:ext cx="3667540" cy="1486185"/>
            <a:chOff x="315881" y="2823055"/>
            <a:chExt cx="4106487" cy="1684763"/>
          </a:xfrm>
        </p:grpSpPr>
        <p:pic>
          <p:nvPicPr>
            <p:cNvPr id="5" name="图片 4">
              <a:extLst>
                <a:ext uri="{FF2B5EF4-FFF2-40B4-BE49-F238E27FC236}">
                  <a16:creationId xmlns:a16="http://schemas.microsoft.com/office/drawing/2014/main" id="{FA19A82A-415B-4271-BC99-CCDC1EAFA233}"/>
                </a:ext>
              </a:extLst>
            </p:cNvPr>
            <p:cNvPicPr>
              <a:picLocks noChangeAspect="1"/>
            </p:cNvPicPr>
            <p:nvPr/>
          </p:nvPicPr>
          <p:blipFill>
            <a:blip r:embed="rId3"/>
            <a:stretch>
              <a:fillRect/>
            </a:stretch>
          </p:blipFill>
          <p:spPr>
            <a:xfrm>
              <a:off x="661596" y="2823055"/>
              <a:ext cx="3415059" cy="446315"/>
            </a:xfrm>
            <a:prstGeom prst="rect">
              <a:avLst/>
            </a:prstGeom>
          </p:spPr>
        </p:pic>
        <p:pic>
          <p:nvPicPr>
            <p:cNvPr id="6" name="图片 5">
              <a:extLst>
                <a:ext uri="{FF2B5EF4-FFF2-40B4-BE49-F238E27FC236}">
                  <a16:creationId xmlns:a16="http://schemas.microsoft.com/office/drawing/2014/main" id="{344DC04D-69D4-4711-BFB6-B1281FAFD38C}"/>
                </a:ext>
              </a:extLst>
            </p:cNvPr>
            <p:cNvPicPr>
              <a:picLocks noChangeAspect="1"/>
            </p:cNvPicPr>
            <p:nvPr/>
          </p:nvPicPr>
          <p:blipFill>
            <a:blip r:embed="rId4"/>
            <a:stretch>
              <a:fillRect/>
            </a:stretch>
          </p:blipFill>
          <p:spPr>
            <a:xfrm>
              <a:off x="315881" y="3608810"/>
              <a:ext cx="4106487" cy="899008"/>
            </a:xfrm>
            <a:prstGeom prst="rect">
              <a:avLst/>
            </a:prstGeom>
          </p:spPr>
        </p:pic>
      </p:grpSp>
      <p:grpSp>
        <p:nvGrpSpPr>
          <p:cNvPr id="7" name="组合 6">
            <a:extLst>
              <a:ext uri="{FF2B5EF4-FFF2-40B4-BE49-F238E27FC236}">
                <a16:creationId xmlns:a16="http://schemas.microsoft.com/office/drawing/2014/main" id="{EEB8240B-380E-420B-B4E0-C8129D7EFA3E}"/>
              </a:ext>
            </a:extLst>
          </p:cNvPr>
          <p:cNvGrpSpPr/>
          <p:nvPr/>
        </p:nvGrpSpPr>
        <p:grpSpPr>
          <a:xfrm>
            <a:off x="6818586" y="1662658"/>
            <a:ext cx="3880945" cy="4812005"/>
            <a:chOff x="6818586" y="1662658"/>
            <a:chExt cx="3880945" cy="4812005"/>
          </a:xfrm>
        </p:grpSpPr>
        <p:pic>
          <p:nvPicPr>
            <p:cNvPr id="12" name="图片 11">
              <a:extLst>
                <a:ext uri="{FF2B5EF4-FFF2-40B4-BE49-F238E27FC236}">
                  <a16:creationId xmlns:a16="http://schemas.microsoft.com/office/drawing/2014/main" id="{101A64FD-9705-4B15-BA79-0AC7E682E7AC}"/>
                </a:ext>
              </a:extLst>
            </p:cNvPr>
            <p:cNvPicPr>
              <a:picLocks noChangeAspect="1"/>
            </p:cNvPicPr>
            <p:nvPr/>
          </p:nvPicPr>
          <p:blipFill>
            <a:blip r:embed="rId5"/>
            <a:stretch>
              <a:fillRect/>
            </a:stretch>
          </p:blipFill>
          <p:spPr>
            <a:xfrm>
              <a:off x="7881495" y="1662658"/>
              <a:ext cx="1925352" cy="1139003"/>
            </a:xfrm>
            <a:prstGeom prst="rect">
              <a:avLst/>
            </a:prstGeom>
          </p:spPr>
        </p:pic>
        <p:pic>
          <p:nvPicPr>
            <p:cNvPr id="4098" name="Picture 2" descr="å½¢æå­¦å±æ¬¡çæ·±åº¦å­¦ä¹ ">
              <a:extLst>
                <a:ext uri="{FF2B5EF4-FFF2-40B4-BE49-F238E27FC236}">
                  <a16:creationId xmlns:a16="http://schemas.microsoft.com/office/drawing/2014/main" id="{66B2C31F-9A65-492B-85D4-2CD211BDED4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6762" b="2180"/>
            <a:stretch/>
          </p:blipFill>
          <p:spPr bwMode="auto">
            <a:xfrm>
              <a:off x="6818586" y="2972273"/>
              <a:ext cx="3880945" cy="350239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53699061"/>
      </p:ext>
    </p:extLst>
  </p:cSld>
  <p:clrMapOvr>
    <a:masterClrMapping/>
  </p:clrMapOvr>
  <p:transition advTm="34024"/>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9050"/>
            <a:ext cx="12192000" cy="207963"/>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3" name="Text Box 4"/>
          <p:cNvSpPr txBox="1">
            <a:spLocks noChangeArrowheads="1"/>
          </p:cNvSpPr>
          <p:nvPr/>
        </p:nvSpPr>
        <p:spPr bwMode="auto">
          <a:xfrm>
            <a:off x="1253187" y="427494"/>
            <a:ext cx="985261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000" dirty="0">
                <a:solidFill>
                  <a:srgbClr val="003399"/>
                </a:solidFill>
                <a:latin typeface="黑体" panose="02010609060101010101" pitchFamily="49" charset="-122"/>
                <a:ea typeface="黑体" panose="02010609060101010101" pitchFamily="49" charset="-122"/>
              </a:rPr>
              <a:t>第一部分：自然语言处理的总体介绍</a:t>
            </a:r>
          </a:p>
        </p:txBody>
      </p:sp>
      <p:sp>
        <p:nvSpPr>
          <p:cNvPr id="4" name="Rectangle 6"/>
          <p:cNvSpPr>
            <a:spLocks noChangeArrowheads="1"/>
          </p:cNvSpPr>
          <p:nvPr/>
        </p:nvSpPr>
        <p:spPr bwMode="auto">
          <a:xfrm>
            <a:off x="0" y="6645275"/>
            <a:ext cx="12192000" cy="2159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19" name="灯片编号占位符 3"/>
          <p:cNvSpPr>
            <a:spLocks noGrp="1"/>
          </p:cNvSpPr>
          <p:nvPr>
            <p:ph type="sldNum" sz="quarter" idx="12"/>
          </p:nvPr>
        </p:nvSpPr>
        <p:spPr>
          <a:xfrm>
            <a:off x="8077200" y="6356350"/>
            <a:ext cx="3276600" cy="365125"/>
          </a:xfrm>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600DCED-AAE6-4FF2-B18A-CDB50B86C09D}" type="slidenum">
              <a:rPr lang="zh-CN" altLang="en-US" sz="1400">
                <a:solidFill>
                  <a:srgbClr val="898989"/>
                </a:solidFill>
              </a:rPr>
              <a:pPr/>
              <a:t>37</a:t>
            </a:fld>
            <a:endParaRPr lang="zh-CN" altLang="en-US" sz="1400">
              <a:solidFill>
                <a:srgbClr val="898989"/>
              </a:solidFill>
            </a:endParaRPr>
          </a:p>
        </p:txBody>
      </p:sp>
      <p:cxnSp>
        <p:nvCxnSpPr>
          <p:cNvPr id="23" name="Straight Connector 4"/>
          <p:cNvCxnSpPr/>
          <p:nvPr/>
        </p:nvCxnSpPr>
        <p:spPr>
          <a:xfrm flipV="1">
            <a:off x="19685" y="1135380"/>
            <a:ext cx="12152630" cy="76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ADC2A483-360C-4C56-908A-2A9AEE1B9342}"/>
              </a:ext>
            </a:extLst>
          </p:cNvPr>
          <p:cNvSpPr txBox="1"/>
          <p:nvPr/>
        </p:nvSpPr>
        <p:spPr>
          <a:xfrm>
            <a:off x="45621" y="1177326"/>
            <a:ext cx="12172315" cy="671851"/>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2800" dirty="0">
                <a:latin typeface="Times New Roman" panose="02020603050405020304" pitchFamily="18" charset="0"/>
                <a:cs typeface="Times New Roman" panose="02020603050405020304" pitchFamily="18" charset="0"/>
              </a:rPr>
              <a:t>句法</a:t>
            </a:r>
            <a:r>
              <a:rPr lang="en-US" altLang="zh-CN" sz="2800" dirty="0">
                <a:latin typeface="Times New Roman" panose="02020603050405020304" pitchFamily="18" charset="0"/>
                <a:cs typeface="Times New Roman" panose="02020603050405020304" pitchFamily="18" charset="0"/>
              </a:rPr>
              <a:t>/</a:t>
            </a:r>
            <a:r>
              <a:rPr lang="zh-CN" altLang="en-US" sz="2800" dirty="0">
                <a:latin typeface="Times New Roman" panose="02020603050405020304" pitchFamily="18" charset="0"/>
                <a:cs typeface="Times New Roman" panose="02020603050405020304" pitchFamily="18" charset="0"/>
              </a:rPr>
              <a:t>语法</a:t>
            </a:r>
            <a:r>
              <a:rPr lang="en-US" altLang="zh-CN" sz="2800" dirty="0">
                <a:latin typeface="Times New Roman" panose="02020603050405020304" pitchFamily="18" charset="0"/>
                <a:cs typeface="Times New Roman" panose="02020603050405020304" pitchFamily="18" charset="0"/>
              </a:rPr>
              <a:t>(syntax)</a:t>
            </a:r>
          </a:p>
        </p:txBody>
      </p:sp>
      <p:grpSp>
        <p:nvGrpSpPr>
          <p:cNvPr id="8" name="组合 7">
            <a:extLst>
              <a:ext uri="{FF2B5EF4-FFF2-40B4-BE49-F238E27FC236}">
                <a16:creationId xmlns:a16="http://schemas.microsoft.com/office/drawing/2014/main" id="{01792C88-D511-420C-B662-5673D37F5A5C}"/>
              </a:ext>
            </a:extLst>
          </p:cNvPr>
          <p:cNvGrpSpPr/>
          <p:nvPr/>
        </p:nvGrpSpPr>
        <p:grpSpPr>
          <a:xfrm>
            <a:off x="6774647" y="1470737"/>
            <a:ext cx="4302516" cy="5166918"/>
            <a:chOff x="5738495" y="1373961"/>
            <a:chExt cx="4302516" cy="5166918"/>
          </a:xfrm>
        </p:grpSpPr>
        <p:pic>
          <p:nvPicPr>
            <p:cNvPr id="12" name="图片 11">
              <a:extLst>
                <a:ext uri="{FF2B5EF4-FFF2-40B4-BE49-F238E27FC236}">
                  <a16:creationId xmlns:a16="http://schemas.microsoft.com/office/drawing/2014/main" id="{CC01E7A1-1EC6-4E16-BBD8-EBB6075AD892}"/>
                </a:ext>
              </a:extLst>
            </p:cNvPr>
            <p:cNvPicPr>
              <a:picLocks noChangeAspect="1"/>
            </p:cNvPicPr>
            <p:nvPr/>
          </p:nvPicPr>
          <p:blipFill>
            <a:blip r:embed="rId3"/>
            <a:stretch>
              <a:fillRect/>
            </a:stretch>
          </p:blipFill>
          <p:spPr>
            <a:xfrm>
              <a:off x="6684426" y="1373961"/>
              <a:ext cx="2129586" cy="1259824"/>
            </a:xfrm>
            <a:prstGeom prst="rect">
              <a:avLst/>
            </a:prstGeom>
          </p:spPr>
        </p:pic>
        <p:pic>
          <p:nvPicPr>
            <p:cNvPr id="3074" name="Picture 2" descr="å¤§æ°æ®">
              <a:extLst>
                <a:ext uri="{FF2B5EF4-FFF2-40B4-BE49-F238E27FC236}">
                  <a16:creationId xmlns:a16="http://schemas.microsoft.com/office/drawing/2014/main" id="{DD55C02F-4079-4485-9B0B-7C8A12DF21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8495" y="2851292"/>
              <a:ext cx="4302516" cy="3689587"/>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组合 12">
            <a:extLst>
              <a:ext uri="{FF2B5EF4-FFF2-40B4-BE49-F238E27FC236}">
                <a16:creationId xmlns:a16="http://schemas.microsoft.com/office/drawing/2014/main" id="{1B9D199D-EFE5-4F1C-9B10-C5D7AF73A61C}"/>
              </a:ext>
            </a:extLst>
          </p:cNvPr>
          <p:cNvGrpSpPr/>
          <p:nvPr/>
        </p:nvGrpSpPr>
        <p:grpSpPr>
          <a:xfrm>
            <a:off x="511376" y="1929890"/>
            <a:ext cx="4638693" cy="4707765"/>
            <a:chOff x="511376" y="1929890"/>
            <a:chExt cx="4302517" cy="4278071"/>
          </a:xfrm>
        </p:grpSpPr>
        <p:pic>
          <p:nvPicPr>
            <p:cNvPr id="5" name="图片 4">
              <a:extLst>
                <a:ext uri="{FF2B5EF4-FFF2-40B4-BE49-F238E27FC236}">
                  <a16:creationId xmlns:a16="http://schemas.microsoft.com/office/drawing/2014/main" id="{13BC0CF0-209A-4D78-BAC4-242C004DC273}"/>
                </a:ext>
              </a:extLst>
            </p:cNvPr>
            <p:cNvPicPr>
              <a:picLocks noChangeAspect="1"/>
            </p:cNvPicPr>
            <p:nvPr/>
          </p:nvPicPr>
          <p:blipFill>
            <a:blip r:embed="rId5"/>
            <a:stretch>
              <a:fillRect/>
            </a:stretch>
          </p:blipFill>
          <p:spPr>
            <a:xfrm>
              <a:off x="511376" y="1929890"/>
              <a:ext cx="2754721" cy="1103499"/>
            </a:xfrm>
            <a:prstGeom prst="rect">
              <a:avLst/>
            </a:prstGeom>
          </p:spPr>
        </p:pic>
        <p:pic>
          <p:nvPicPr>
            <p:cNvPr id="16" name="Picture 2" descr="è¿éåå¾çæè¿°">
              <a:extLst>
                <a:ext uri="{FF2B5EF4-FFF2-40B4-BE49-F238E27FC236}">
                  <a16:creationId xmlns:a16="http://schemas.microsoft.com/office/drawing/2014/main" id="{0DCB006A-950E-470B-9668-37EBF99E91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1376" y="3114102"/>
              <a:ext cx="4302517" cy="3093859"/>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752403858"/>
      </p:ext>
    </p:extLst>
  </p:cSld>
  <p:clrMapOvr>
    <a:masterClrMapping/>
  </p:clrMapOvr>
  <p:transition advTm="34024"/>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9050"/>
            <a:ext cx="12192000" cy="207963"/>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3" name="Text Box 4"/>
          <p:cNvSpPr txBox="1">
            <a:spLocks noChangeArrowheads="1"/>
          </p:cNvSpPr>
          <p:nvPr/>
        </p:nvSpPr>
        <p:spPr bwMode="auto">
          <a:xfrm>
            <a:off x="1253187" y="427494"/>
            <a:ext cx="99191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000" dirty="0">
                <a:solidFill>
                  <a:srgbClr val="003399"/>
                </a:solidFill>
                <a:latin typeface="黑体" panose="02010609060101010101" pitchFamily="49" charset="-122"/>
                <a:ea typeface="黑体" panose="02010609060101010101" pitchFamily="49" charset="-122"/>
              </a:rPr>
              <a:t>第一部分：自然语言处理的总体介绍</a:t>
            </a:r>
          </a:p>
        </p:txBody>
      </p:sp>
      <p:sp>
        <p:nvSpPr>
          <p:cNvPr id="4" name="Rectangle 6"/>
          <p:cNvSpPr>
            <a:spLocks noChangeArrowheads="1"/>
          </p:cNvSpPr>
          <p:nvPr/>
        </p:nvSpPr>
        <p:spPr bwMode="auto">
          <a:xfrm>
            <a:off x="0" y="6645275"/>
            <a:ext cx="12192000" cy="2159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19" name="灯片编号占位符 3"/>
          <p:cNvSpPr>
            <a:spLocks noGrp="1"/>
          </p:cNvSpPr>
          <p:nvPr>
            <p:ph type="sldNum" sz="quarter" idx="12"/>
          </p:nvPr>
        </p:nvSpPr>
        <p:spPr>
          <a:xfrm>
            <a:off x="8077200" y="6356350"/>
            <a:ext cx="3276600" cy="365125"/>
          </a:xfrm>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600DCED-AAE6-4FF2-B18A-CDB50B86C09D}" type="slidenum">
              <a:rPr lang="zh-CN" altLang="en-US" sz="1400">
                <a:solidFill>
                  <a:srgbClr val="898989"/>
                </a:solidFill>
              </a:rPr>
              <a:pPr/>
              <a:t>38</a:t>
            </a:fld>
            <a:endParaRPr lang="zh-CN" altLang="en-US" sz="1400">
              <a:solidFill>
                <a:srgbClr val="898989"/>
              </a:solidFill>
            </a:endParaRPr>
          </a:p>
        </p:txBody>
      </p:sp>
      <p:cxnSp>
        <p:nvCxnSpPr>
          <p:cNvPr id="23" name="Straight Connector 4"/>
          <p:cNvCxnSpPr/>
          <p:nvPr/>
        </p:nvCxnSpPr>
        <p:spPr>
          <a:xfrm flipV="1">
            <a:off x="19685" y="1135380"/>
            <a:ext cx="12152630" cy="76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ADC2A483-360C-4C56-908A-2A9AEE1B9342}"/>
              </a:ext>
            </a:extLst>
          </p:cNvPr>
          <p:cNvSpPr txBox="1"/>
          <p:nvPr/>
        </p:nvSpPr>
        <p:spPr>
          <a:xfrm>
            <a:off x="45621" y="1177326"/>
            <a:ext cx="12172315" cy="671851"/>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2800" dirty="0">
                <a:latin typeface="Times New Roman" panose="02020603050405020304" pitchFamily="18" charset="0"/>
                <a:cs typeface="Times New Roman" panose="02020603050405020304" pitchFamily="18" charset="0"/>
              </a:rPr>
              <a:t>语义</a:t>
            </a:r>
            <a:r>
              <a:rPr lang="en-US" altLang="zh-CN" sz="2800" dirty="0">
                <a:latin typeface="Times New Roman" panose="02020603050405020304" pitchFamily="18" charset="0"/>
                <a:cs typeface="Times New Roman" panose="02020603050405020304" pitchFamily="18" charset="0"/>
              </a:rPr>
              <a:t>(semantics)</a:t>
            </a:r>
          </a:p>
        </p:txBody>
      </p:sp>
      <p:grpSp>
        <p:nvGrpSpPr>
          <p:cNvPr id="8" name="组合 7">
            <a:extLst>
              <a:ext uri="{FF2B5EF4-FFF2-40B4-BE49-F238E27FC236}">
                <a16:creationId xmlns:a16="http://schemas.microsoft.com/office/drawing/2014/main" id="{5F855082-3C02-45DD-BD73-6535E9935F32}"/>
              </a:ext>
            </a:extLst>
          </p:cNvPr>
          <p:cNvGrpSpPr/>
          <p:nvPr/>
        </p:nvGrpSpPr>
        <p:grpSpPr>
          <a:xfrm>
            <a:off x="582994" y="2094033"/>
            <a:ext cx="4955957" cy="4371845"/>
            <a:chOff x="582994" y="2094033"/>
            <a:chExt cx="4955957" cy="4371845"/>
          </a:xfrm>
        </p:grpSpPr>
        <p:pic>
          <p:nvPicPr>
            <p:cNvPr id="5" name="图片 4">
              <a:extLst>
                <a:ext uri="{FF2B5EF4-FFF2-40B4-BE49-F238E27FC236}">
                  <a16:creationId xmlns:a16="http://schemas.microsoft.com/office/drawing/2014/main" id="{CDA933A7-AD18-4E2A-BCF1-42FDD454F7C8}"/>
                </a:ext>
              </a:extLst>
            </p:cNvPr>
            <p:cNvPicPr>
              <a:picLocks noChangeAspect="1"/>
            </p:cNvPicPr>
            <p:nvPr/>
          </p:nvPicPr>
          <p:blipFill>
            <a:blip r:embed="rId3"/>
            <a:stretch>
              <a:fillRect/>
            </a:stretch>
          </p:blipFill>
          <p:spPr>
            <a:xfrm>
              <a:off x="980165" y="2094033"/>
              <a:ext cx="3410557" cy="1110702"/>
            </a:xfrm>
            <a:prstGeom prst="rect">
              <a:avLst/>
            </a:prstGeom>
          </p:spPr>
        </p:pic>
        <p:pic>
          <p:nvPicPr>
            <p:cNvPr id="2050" name="Picture 2" descr="å¤§æ°æ®">
              <a:extLst>
                <a:ext uri="{FF2B5EF4-FFF2-40B4-BE49-F238E27FC236}">
                  <a16:creationId xmlns:a16="http://schemas.microsoft.com/office/drawing/2014/main" id="{5D25495E-2C33-4EF1-AFA9-E1CF32586D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994" y="3421864"/>
              <a:ext cx="4955957" cy="304401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组合 11">
            <a:extLst>
              <a:ext uri="{FF2B5EF4-FFF2-40B4-BE49-F238E27FC236}">
                <a16:creationId xmlns:a16="http://schemas.microsoft.com/office/drawing/2014/main" id="{032306B0-0F85-4B50-BF6F-EB85E20A2E94}"/>
              </a:ext>
            </a:extLst>
          </p:cNvPr>
          <p:cNvGrpSpPr/>
          <p:nvPr/>
        </p:nvGrpSpPr>
        <p:grpSpPr>
          <a:xfrm>
            <a:off x="6502348" y="1994248"/>
            <a:ext cx="5279289" cy="4249660"/>
            <a:chOff x="6502348" y="1994248"/>
            <a:chExt cx="5279289" cy="4249660"/>
          </a:xfrm>
        </p:grpSpPr>
        <p:pic>
          <p:nvPicPr>
            <p:cNvPr id="13" name="图片 12">
              <a:extLst>
                <a:ext uri="{FF2B5EF4-FFF2-40B4-BE49-F238E27FC236}">
                  <a16:creationId xmlns:a16="http://schemas.microsoft.com/office/drawing/2014/main" id="{FA9435A4-B1F6-4836-A056-27D51E1F24D6}"/>
                </a:ext>
              </a:extLst>
            </p:cNvPr>
            <p:cNvPicPr>
              <a:picLocks noChangeAspect="1"/>
            </p:cNvPicPr>
            <p:nvPr/>
          </p:nvPicPr>
          <p:blipFill>
            <a:blip r:embed="rId5"/>
            <a:stretch>
              <a:fillRect/>
            </a:stretch>
          </p:blipFill>
          <p:spPr>
            <a:xfrm>
              <a:off x="8077200" y="1994248"/>
              <a:ext cx="2129586" cy="1259824"/>
            </a:xfrm>
            <a:prstGeom prst="rect">
              <a:avLst/>
            </a:prstGeom>
          </p:spPr>
        </p:pic>
        <p:pic>
          <p:nvPicPr>
            <p:cNvPr id="2052" name="Picture 4" descr="å¤§æ°æ®">
              <a:extLst>
                <a:ext uri="{FF2B5EF4-FFF2-40B4-BE49-F238E27FC236}">
                  <a16:creationId xmlns:a16="http://schemas.microsoft.com/office/drawing/2014/main" id="{E4B0BF00-50C2-4519-8116-FC46DF9B2B2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02348" y="3366513"/>
              <a:ext cx="5279289" cy="287739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41683102"/>
      </p:ext>
    </p:extLst>
  </p:cSld>
  <p:clrMapOvr>
    <a:masterClrMapping/>
  </p:clrMapOvr>
  <p:transition advTm="34024"/>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9050"/>
            <a:ext cx="12192000" cy="207963"/>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3" name="Text Box 4"/>
          <p:cNvSpPr txBox="1">
            <a:spLocks noChangeArrowheads="1"/>
          </p:cNvSpPr>
          <p:nvPr/>
        </p:nvSpPr>
        <p:spPr bwMode="auto">
          <a:xfrm>
            <a:off x="1253187" y="427494"/>
            <a:ext cx="988586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000" dirty="0">
                <a:solidFill>
                  <a:srgbClr val="003399"/>
                </a:solidFill>
                <a:latin typeface="黑体" panose="02010609060101010101" pitchFamily="49" charset="-122"/>
                <a:ea typeface="黑体" panose="02010609060101010101" pitchFamily="49" charset="-122"/>
              </a:rPr>
              <a:t>第一部分：自然语言处理的总体介绍</a:t>
            </a:r>
          </a:p>
        </p:txBody>
      </p:sp>
      <p:sp>
        <p:nvSpPr>
          <p:cNvPr id="4" name="Rectangle 6"/>
          <p:cNvSpPr>
            <a:spLocks noChangeArrowheads="1"/>
          </p:cNvSpPr>
          <p:nvPr/>
        </p:nvSpPr>
        <p:spPr bwMode="auto">
          <a:xfrm>
            <a:off x="0" y="6645275"/>
            <a:ext cx="12192000" cy="2159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19" name="灯片编号占位符 3"/>
          <p:cNvSpPr>
            <a:spLocks noGrp="1"/>
          </p:cNvSpPr>
          <p:nvPr>
            <p:ph type="sldNum" sz="quarter" idx="12"/>
          </p:nvPr>
        </p:nvSpPr>
        <p:spPr>
          <a:xfrm>
            <a:off x="8077200" y="6356350"/>
            <a:ext cx="3276600" cy="365125"/>
          </a:xfrm>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600DCED-AAE6-4FF2-B18A-CDB50B86C09D}" type="slidenum">
              <a:rPr lang="zh-CN" altLang="en-US" sz="1400">
                <a:solidFill>
                  <a:srgbClr val="898989"/>
                </a:solidFill>
              </a:rPr>
              <a:pPr/>
              <a:t>39</a:t>
            </a:fld>
            <a:endParaRPr lang="zh-CN" altLang="en-US" sz="1400">
              <a:solidFill>
                <a:srgbClr val="898989"/>
              </a:solidFill>
            </a:endParaRPr>
          </a:p>
        </p:txBody>
      </p:sp>
      <p:cxnSp>
        <p:nvCxnSpPr>
          <p:cNvPr id="23" name="Straight Connector 4"/>
          <p:cNvCxnSpPr/>
          <p:nvPr/>
        </p:nvCxnSpPr>
        <p:spPr>
          <a:xfrm flipV="1">
            <a:off x="19685" y="1135380"/>
            <a:ext cx="12152630" cy="76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ADC2A483-360C-4C56-908A-2A9AEE1B9342}"/>
              </a:ext>
            </a:extLst>
          </p:cNvPr>
          <p:cNvSpPr txBox="1"/>
          <p:nvPr/>
        </p:nvSpPr>
        <p:spPr>
          <a:xfrm>
            <a:off x="0" y="1179035"/>
            <a:ext cx="12172315" cy="671851"/>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2800" dirty="0"/>
              <a:t>倾向性分析</a:t>
            </a:r>
            <a:endParaRPr lang="en-US" altLang="zh-CN" sz="2800" dirty="0"/>
          </a:p>
        </p:txBody>
      </p:sp>
      <p:grpSp>
        <p:nvGrpSpPr>
          <p:cNvPr id="10" name="组合 9">
            <a:extLst>
              <a:ext uri="{FF2B5EF4-FFF2-40B4-BE49-F238E27FC236}">
                <a16:creationId xmlns:a16="http://schemas.microsoft.com/office/drawing/2014/main" id="{0CAEB9DC-59E6-427D-BD06-8295840126E1}"/>
              </a:ext>
            </a:extLst>
          </p:cNvPr>
          <p:cNvGrpSpPr/>
          <p:nvPr/>
        </p:nvGrpSpPr>
        <p:grpSpPr>
          <a:xfrm>
            <a:off x="534693" y="2081847"/>
            <a:ext cx="2439736" cy="2422528"/>
            <a:chOff x="19685" y="3208714"/>
            <a:chExt cx="3074607" cy="3147636"/>
          </a:xfrm>
        </p:grpSpPr>
        <p:pic>
          <p:nvPicPr>
            <p:cNvPr id="7" name="图片 6">
              <a:extLst>
                <a:ext uri="{FF2B5EF4-FFF2-40B4-BE49-F238E27FC236}">
                  <a16:creationId xmlns:a16="http://schemas.microsoft.com/office/drawing/2014/main" id="{6AFE0852-3F6F-40B6-92F7-8A16E988BE39}"/>
                </a:ext>
              </a:extLst>
            </p:cNvPr>
            <p:cNvPicPr>
              <a:picLocks noChangeAspect="1"/>
            </p:cNvPicPr>
            <p:nvPr/>
          </p:nvPicPr>
          <p:blipFill>
            <a:blip r:embed="rId3"/>
            <a:stretch>
              <a:fillRect/>
            </a:stretch>
          </p:blipFill>
          <p:spPr>
            <a:xfrm>
              <a:off x="78144" y="5410499"/>
              <a:ext cx="1750608" cy="945851"/>
            </a:xfrm>
            <a:prstGeom prst="rect">
              <a:avLst/>
            </a:prstGeom>
          </p:spPr>
        </p:pic>
        <p:pic>
          <p:nvPicPr>
            <p:cNvPr id="5" name="图片 4">
              <a:extLst>
                <a:ext uri="{FF2B5EF4-FFF2-40B4-BE49-F238E27FC236}">
                  <a16:creationId xmlns:a16="http://schemas.microsoft.com/office/drawing/2014/main" id="{AB5B927D-6E75-4737-B6AA-F78817ACCF78}"/>
                </a:ext>
              </a:extLst>
            </p:cNvPr>
            <p:cNvPicPr>
              <a:picLocks noChangeAspect="1"/>
            </p:cNvPicPr>
            <p:nvPr/>
          </p:nvPicPr>
          <p:blipFill>
            <a:blip r:embed="rId4"/>
            <a:stretch>
              <a:fillRect/>
            </a:stretch>
          </p:blipFill>
          <p:spPr>
            <a:xfrm>
              <a:off x="19685" y="3208714"/>
              <a:ext cx="3074607" cy="1462832"/>
            </a:xfrm>
            <a:prstGeom prst="rect">
              <a:avLst/>
            </a:prstGeom>
          </p:spPr>
        </p:pic>
      </p:grpSp>
      <p:pic>
        <p:nvPicPr>
          <p:cNvPr id="11" name="图片 10">
            <a:extLst>
              <a:ext uri="{FF2B5EF4-FFF2-40B4-BE49-F238E27FC236}">
                <a16:creationId xmlns:a16="http://schemas.microsoft.com/office/drawing/2014/main" id="{B91EE839-EBD5-473C-90FC-D6A7BCA9F541}"/>
              </a:ext>
            </a:extLst>
          </p:cNvPr>
          <p:cNvPicPr>
            <a:picLocks noChangeAspect="1"/>
          </p:cNvPicPr>
          <p:nvPr/>
        </p:nvPicPr>
        <p:blipFill>
          <a:blip r:embed="rId5"/>
          <a:stretch>
            <a:fillRect/>
          </a:stretch>
        </p:blipFill>
        <p:spPr>
          <a:xfrm>
            <a:off x="4252583" y="1401745"/>
            <a:ext cx="6725602" cy="4129544"/>
          </a:xfrm>
          <a:prstGeom prst="rect">
            <a:avLst/>
          </a:prstGeom>
        </p:spPr>
      </p:pic>
    </p:spTree>
    <p:extLst>
      <p:ext uri="{BB962C8B-B14F-4D97-AF65-F5344CB8AC3E}">
        <p14:creationId xmlns:p14="http://schemas.microsoft.com/office/powerpoint/2010/main" val="2557920087"/>
      </p:ext>
    </p:extLst>
  </p:cSld>
  <p:clrMapOvr>
    <a:masterClrMapping/>
  </p:clrMapOvr>
  <p:transition advTm="34024"/>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9050"/>
            <a:ext cx="12192000" cy="207963"/>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3" name="Text Box 4"/>
          <p:cNvSpPr txBox="1">
            <a:spLocks noChangeArrowheads="1"/>
          </p:cNvSpPr>
          <p:nvPr/>
        </p:nvSpPr>
        <p:spPr bwMode="auto">
          <a:xfrm>
            <a:off x="684672" y="401382"/>
            <a:ext cx="975718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000" dirty="0">
                <a:solidFill>
                  <a:srgbClr val="003399"/>
                </a:solidFill>
                <a:latin typeface="黑体" panose="02010609060101010101" pitchFamily="49" charset="-122"/>
                <a:ea typeface="黑体" panose="02010609060101010101" pitchFamily="49" charset="-122"/>
              </a:rPr>
              <a:t>课程简介</a:t>
            </a:r>
          </a:p>
        </p:txBody>
      </p:sp>
      <p:sp>
        <p:nvSpPr>
          <p:cNvPr id="4" name="Rectangle 6"/>
          <p:cNvSpPr>
            <a:spLocks noChangeArrowheads="1"/>
          </p:cNvSpPr>
          <p:nvPr/>
        </p:nvSpPr>
        <p:spPr bwMode="auto">
          <a:xfrm>
            <a:off x="0" y="6645275"/>
            <a:ext cx="12192000" cy="2159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19" name="灯片编号占位符 3"/>
          <p:cNvSpPr>
            <a:spLocks noGrp="1"/>
          </p:cNvSpPr>
          <p:nvPr>
            <p:ph type="sldNum" sz="quarter" idx="12"/>
          </p:nvPr>
        </p:nvSpPr>
        <p:spPr>
          <a:xfrm>
            <a:off x="8077200" y="6356350"/>
            <a:ext cx="3276600" cy="365125"/>
          </a:xfrm>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600DCED-AAE6-4FF2-B18A-CDB50B86C09D}" type="slidenum">
              <a:rPr lang="zh-CN" altLang="en-US" sz="1400">
                <a:solidFill>
                  <a:srgbClr val="898989"/>
                </a:solidFill>
              </a:rPr>
              <a:pPr/>
              <a:t>4</a:t>
            </a:fld>
            <a:endParaRPr lang="zh-CN" altLang="en-US" sz="1400">
              <a:solidFill>
                <a:srgbClr val="898989"/>
              </a:solidFill>
            </a:endParaRPr>
          </a:p>
        </p:txBody>
      </p:sp>
      <p:cxnSp>
        <p:nvCxnSpPr>
          <p:cNvPr id="23" name="Straight Connector 4"/>
          <p:cNvCxnSpPr/>
          <p:nvPr/>
        </p:nvCxnSpPr>
        <p:spPr>
          <a:xfrm flipV="1">
            <a:off x="19685" y="1135380"/>
            <a:ext cx="12152630" cy="76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D0ACEDD4-3CCA-46A4-91A9-FD4451934A36}"/>
              </a:ext>
            </a:extLst>
          </p:cNvPr>
          <p:cNvSpPr txBox="1"/>
          <p:nvPr/>
        </p:nvSpPr>
        <p:spPr>
          <a:xfrm>
            <a:off x="0" y="1187308"/>
            <a:ext cx="12152630" cy="2163285"/>
          </a:xfrm>
          <a:prstGeom prst="rect">
            <a:avLst/>
          </a:prstGeom>
          <a:noFill/>
        </p:spPr>
        <p:txBody>
          <a:bodyPr wrap="square" rtlCol="0">
            <a:spAutoFit/>
          </a:bodyPr>
          <a:lstStyle/>
          <a:p>
            <a:pPr>
              <a:lnSpc>
                <a:spcPct val="150000"/>
              </a:lnSpc>
            </a:pPr>
            <a:r>
              <a:rPr lang="zh-CN" altLang="en-US" sz="2800" b="1" dirty="0"/>
              <a:t>教学目的</a:t>
            </a:r>
            <a:endParaRPr lang="en-US" altLang="zh-CN" sz="2800" b="1" dirty="0"/>
          </a:p>
          <a:p>
            <a:pPr algn="just">
              <a:lnSpc>
                <a:spcPct val="150000"/>
              </a:lnSpc>
            </a:pPr>
            <a:r>
              <a:rPr lang="en-US" altLang="zh-CN" sz="2400" dirty="0"/>
              <a:t>        </a:t>
            </a:r>
            <a:r>
              <a:rPr lang="zh-CN" altLang="zh-CN" sz="2000" dirty="0"/>
              <a:t>通过本课程教学，使学生了解自然语言处理的国内外发展现状、主要研究对象及所面临的问题，接触语言处理技术的前言课题，掌握自然语言处理特别是中文语言（信息）处理的主要方法和基本理论，具备运用基本原理和方法解决科学研究和工程开发中实际问题的能力。</a:t>
            </a:r>
          </a:p>
        </p:txBody>
      </p:sp>
      <p:sp>
        <p:nvSpPr>
          <p:cNvPr id="9" name="文本框 8">
            <a:extLst>
              <a:ext uri="{FF2B5EF4-FFF2-40B4-BE49-F238E27FC236}">
                <a16:creationId xmlns:a16="http://schemas.microsoft.com/office/drawing/2014/main" id="{1CFC65D6-531F-4D4D-BBB0-8379EDAAE2B0}"/>
              </a:ext>
            </a:extLst>
          </p:cNvPr>
          <p:cNvSpPr txBox="1"/>
          <p:nvPr/>
        </p:nvSpPr>
        <p:spPr>
          <a:xfrm>
            <a:off x="0" y="4094129"/>
            <a:ext cx="12152630" cy="2070952"/>
          </a:xfrm>
          <a:prstGeom prst="rect">
            <a:avLst/>
          </a:prstGeom>
          <a:noFill/>
        </p:spPr>
        <p:txBody>
          <a:bodyPr wrap="square" rtlCol="0">
            <a:spAutoFit/>
          </a:bodyPr>
          <a:lstStyle/>
          <a:p>
            <a:pPr>
              <a:lnSpc>
                <a:spcPct val="150000"/>
              </a:lnSpc>
            </a:pPr>
            <a:r>
              <a:rPr lang="zh-CN" altLang="en-US" sz="2800" b="1" dirty="0"/>
              <a:t>考核方式</a:t>
            </a:r>
            <a:endParaRPr lang="en-US" altLang="zh-CN" sz="2800" b="1" dirty="0"/>
          </a:p>
          <a:p>
            <a:pPr marL="457200" indent="-457200">
              <a:lnSpc>
                <a:spcPct val="150000"/>
              </a:lnSpc>
              <a:buFont typeface="Wingdings" panose="05000000000000000000" pitchFamily="2" charset="2"/>
              <a:buChar char="Ø"/>
            </a:pPr>
            <a:r>
              <a:rPr lang="zh-CN" altLang="en-US" sz="2000" dirty="0"/>
              <a:t>成绩比例：平时</a:t>
            </a:r>
            <a:r>
              <a:rPr lang="en-US" altLang="zh-CN" sz="2000" dirty="0"/>
              <a:t>40%</a:t>
            </a:r>
            <a:r>
              <a:rPr lang="zh-CN" altLang="en-US" sz="2000" dirty="0"/>
              <a:t>，期末</a:t>
            </a:r>
            <a:r>
              <a:rPr lang="en-US" altLang="zh-CN" sz="2000" dirty="0"/>
              <a:t>60%</a:t>
            </a:r>
          </a:p>
          <a:p>
            <a:pPr marL="457200" indent="-457200">
              <a:lnSpc>
                <a:spcPct val="150000"/>
              </a:lnSpc>
              <a:buFont typeface="Wingdings" panose="05000000000000000000" pitchFamily="2" charset="2"/>
              <a:buChar char="Ø"/>
            </a:pPr>
            <a:r>
              <a:rPr lang="zh-CN" altLang="en-US" sz="2000" dirty="0"/>
              <a:t>考核方式：支持考查方式，完成随堂课程作业和课程分析研究报告，其中分析报告正文不少于</a:t>
            </a:r>
            <a:r>
              <a:rPr lang="en-US" altLang="zh-CN" sz="2000" dirty="0"/>
              <a:t>1</a:t>
            </a:r>
            <a:r>
              <a:rPr lang="zh-CN" altLang="en-US" sz="2000" dirty="0"/>
              <a:t>万字。</a:t>
            </a:r>
            <a:endParaRPr lang="en-US" altLang="zh-CN" sz="2000" dirty="0"/>
          </a:p>
          <a:p>
            <a:pPr marL="457200" indent="-457200">
              <a:lnSpc>
                <a:spcPct val="150000"/>
              </a:lnSpc>
              <a:buFont typeface="Wingdings" panose="05000000000000000000" pitchFamily="2" charset="2"/>
              <a:buChar char="Ø"/>
            </a:pPr>
            <a:r>
              <a:rPr lang="zh-CN" altLang="en-US" sz="2000" dirty="0"/>
              <a:t>办公地点：创新中心</a:t>
            </a:r>
            <a:r>
              <a:rPr lang="en-US" altLang="zh-CN" sz="2000" dirty="0"/>
              <a:t>B319</a:t>
            </a:r>
            <a:r>
              <a:rPr lang="zh-CN" altLang="en-US" sz="2000" dirty="0"/>
              <a:t>室</a:t>
            </a:r>
            <a:r>
              <a:rPr lang="en-US" altLang="zh-CN" sz="2000" dirty="0"/>
              <a:t>—</a:t>
            </a:r>
            <a:r>
              <a:rPr lang="zh-CN" altLang="en-US" sz="2000" dirty="0"/>
              <a:t>大数据研究中心</a:t>
            </a:r>
            <a:r>
              <a:rPr lang="en-US" altLang="zh-CN" sz="2000" dirty="0"/>
              <a:t>327</a:t>
            </a:r>
            <a:r>
              <a:rPr lang="zh-CN" altLang="en-US" sz="2000" dirty="0"/>
              <a:t>室，</a:t>
            </a:r>
            <a:r>
              <a:rPr lang="en-US" altLang="zh-CN" sz="2000" dirty="0"/>
              <a:t>Email</a:t>
            </a:r>
            <a:r>
              <a:rPr lang="zh-CN" altLang="en-US" sz="2000" dirty="0"/>
              <a:t>：</a:t>
            </a:r>
            <a:r>
              <a:rPr lang="en-US" altLang="zh-CN" sz="2000" dirty="0"/>
              <a:t>shimin.cai81@gmail.com</a:t>
            </a:r>
          </a:p>
        </p:txBody>
      </p:sp>
    </p:spTree>
    <p:extLst>
      <p:ext uri="{BB962C8B-B14F-4D97-AF65-F5344CB8AC3E}">
        <p14:creationId xmlns:p14="http://schemas.microsoft.com/office/powerpoint/2010/main" val="3336196167"/>
      </p:ext>
    </p:extLst>
  </p:cSld>
  <p:clrMapOvr>
    <a:masterClrMapping/>
  </p:clrMapOvr>
  <p:transition advTm="34024"/>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9050"/>
            <a:ext cx="12192000" cy="207963"/>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3" name="Text Box 4"/>
          <p:cNvSpPr txBox="1">
            <a:spLocks noChangeArrowheads="1"/>
          </p:cNvSpPr>
          <p:nvPr/>
        </p:nvSpPr>
        <p:spPr bwMode="auto">
          <a:xfrm>
            <a:off x="1253187" y="427494"/>
            <a:ext cx="983599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000" dirty="0">
                <a:solidFill>
                  <a:srgbClr val="003399"/>
                </a:solidFill>
                <a:latin typeface="黑体" panose="02010609060101010101" pitchFamily="49" charset="-122"/>
                <a:ea typeface="黑体" panose="02010609060101010101" pitchFamily="49" charset="-122"/>
              </a:rPr>
              <a:t>第一部分：自然语言处理的总体介绍</a:t>
            </a:r>
          </a:p>
        </p:txBody>
      </p:sp>
      <p:sp>
        <p:nvSpPr>
          <p:cNvPr id="4" name="Rectangle 6"/>
          <p:cNvSpPr>
            <a:spLocks noChangeArrowheads="1"/>
          </p:cNvSpPr>
          <p:nvPr/>
        </p:nvSpPr>
        <p:spPr bwMode="auto">
          <a:xfrm>
            <a:off x="0" y="6645275"/>
            <a:ext cx="12192000" cy="2159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19" name="灯片编号占位符 3"/>
          <p:cNvSpPr>
            <a:spLocks noGrp="1"/>
          </p:cNvSpPr>
          <p:nvPr>
            <p:ph type="sldNum" sz="quarter" idx="12"/>
          </p:nvPr>
        </p:nvSpPr>
        <p:spPr>
          <a:xfrm>
            <a:off x="8077200" y="6356350"/>
            <a:ext cx="3276600" cy="365125"/>
          </a:xfrm>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600DCED-AAE6-4FF2-B18A-CDB50B86C09D}" type="slidenum">
              <a:rPr lang="zh-CN" altLang="en-US" sz="1400">
                <a:solidFill>
                  <a:srgbClr val="898989"/>
                </a:solidFill>
              </a:rPr>
              <a:pPr/>
              <a:t>40</a:t>
            </a:fld>
            <a:endParaRPr lang="zh-CN" altLang="en-US" sz="1400">
              <a:solidFill>
                <a:srgbClr val="898989"/>
              </a:solidFill>
            </a:endParaRPr>
          </a:p>
        </p:txBody>
      </p:sp>
      <p:cxnSp>
        <p:nvCxnSpPr>
          <p:cNvPr id="23" name="Straight Connector 4"/>
          <p:cNvCxnSpPr/>
          <p:nvPr/>
        </p:nvCxnSpPr>
        <p:spPr>
          <a:xfrm flipV="1">
            <a:off x="19685" y="1135380"/>
            <a:ext cx="12152630" cy="76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ADC2A483-360C-4C56-908A-2A9AEE1B9342}"/>
              </a:ext>
            </a:extLst>
          </p:cNvPr>
          <p:cNvSpPr txBox="1"/>
          <p:nvPr/>
        </p:nvSpPr>
        <p:spPr>
          <a:xfrm>
            <a:off x="45621" y="1144068"/>
            <a:ext cx="12172315" cy="671851"/>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2800" dirty="0"/>
              <a:t>机器翻译</a:t>
            </a:r>
            <a:endParaRPr lang="en-US" altLang="zh-CN" sz="2800" dirty="0"/>
          </a:p>
        </p:txBody>
      </p:sp>
      <p:pic>
        <p:nvPicPr>
          <p:cNvPr id="5" name="图片 4">
            <a:extLst>
              <a:ext uri="{FF2B5EF4-FFF2-40B4-BE49-F238E27FC236}">
                <a16:creationId xmlns:a16="http://schemas.microsoft.com/office/drawing/2014/main" id="{659CD805-92DF-47B6-8988-C6F4ECBD02E1}"/>
              </a:ext>
            </a:extLst>
          </p:cNvPr>
          <p:cNvPicPr>
            <a:picLocks noChangeAspect="1"/>
          </p:cNvPicPr>
          <p:nvPr/>
        </p:nvPicPr>
        <p:blipFill>
          <a:blip r:embed="rId3"/>
          <a:stretch>
            <a:fillRect/>
          </a:stretch>
        </p:blipFill>
        <p:spPr>
          <a:xfrm>
            <a:off x="345757" y="2031686"/>
            <a:ext cx="2422424" cy="1143809"/>
          </a:xfrm>
          <a:prstGeom prst="rect">
            <a:avLst/>
          </a:prstGeom>
        </p:spPr>
      </p:pic>
      <p:grpSp>
        <p:nvGrpSpPr>
          <p:cNvPr id="12" name="组合 11">
            <a:extLst>
              <a:ext uri="{FF2B5EF4-FFF2-40B4-BE49-F238E27FC236}">
                <a16:creationId xmlns:a16="http://schemas.microsoft.com/office/drawing/2014/main" id="{3F6625BC-DC44-478C-ADF6-F0F00829ACC3}"/>
              </a:ext>
            </a:extLst>
          </p:cNvPr>
          <p:cNvGrpSpPr/>
          <p:nvPr/>
        </p:nvGrpSpPr>
        <p:grpSpPr>
          <a:xfrm>
            <a:off x="3192087" y="1141718"/>
            <a:ext cx="8954292" cy="3656379"/>
            <a:chOff x="3192087" y="1141718"/>
            <a:chExt cx="8954292" cy="3656379"/>
          </a:xfrm>
        </p:grpSpPr>
        <p:pic>
          <p:nvPicPr>
            <p:cNvPr id="10" name="图片 9">
              <a:extLst>
                <a:ext uri="{FF2B5EF4-FFF2-40B4-BE49-F238E27FC236}">
                  <a16:creationId xmlns:a16="http://schemas.microsoft.com/office/drawing/2014/main" id="{66A58FFE-C52E-4E1A-91C1-F544523A1989}"/>
                </a:ext>
              </a:extLst>
            </p:cNvPr>
            <p:cNvPicPr>
              <a:picLocks noChangeAspect="1"/>
            </p:cNvPicPr>
            <p:nvPr/>
          </p:nvPicPr>
          <p:blipFill>
            <a:blip r:embed="rId4"/>
            <a:stretch>
              <a:fillRect/>
            </a:stretch>
          </p:blipFill>
          <p:spPr>
            <a:xfrm>
              <a:off x="3192087" y="1141718"/>
              <a:ext cx="8954292" cy="1985867"/>
            </a:xfrm>
            <a:prstGeom prst="rect">
              <a:avLst/>
            </a:prstGeom>
          </p:spPr>
        </p:pic>
        <p:pic>
          <p:nvPicPr>
            <p:cNvPr id="11" name="图片 10">
              <a:extLst>
                <a:ext uri="{FF2B5EF4-FFF2-40B4-BE49-F238E27FC236}">
                  <a16:creationId xmlns:a16="http://schemas.microsoft.com/office/drawing/2014/main" id="{AFA483DA-F482-4837-AD1A-5DBA38797957}"/>
                </a:ext>
              </a:extLst>
            </p:cNvPr>
            <p:cNvPicPr>
              <a:picLocks noChangeAspect="1"/>
            </p:cNvPicPr>
            <p:nvPr/>
          </p:nvPicPr>
          <p:blipFill>
            <a:blip r:embed="rId5"/>
            <a:stretch>
              <a:fillRect/>
            </a:stretch>
          </p:blipFill>
          <p:spPr>
            <a:xfrm>
              <a:off x="7312345" y="3730131"/>
              <a:ext cx="2633230" cy="1067966"/>
            </a:xfrm>
            <a:prstGeom prst="rect">
              <a:avLst/>
            </a:prstGeom>
          </p:spPr>
        </p:pic>
      </p:grpSp>
      <p:grpSp>
        <p:nvGrpSpPr>
          <p:cNvPr id="16" name="组合 15">
            <a:extLst>
              <a:ext uri="{FF2B5EF4-FFF2-40B4-BE49-F238E27FC236}">
                <a16:creationId xmlns:a16="http://schemas.microsoft.com/office/drawing/2014/main" id="{3E13F3BC-02F3-4398-B0CC-B5E720BC119F}"/>
              </a:ext>
            </a:extLst>
          </p:cNvPr>
          <p:cNvGrpSpPr/>
          <p:nvPr/>
        </p:nvGrpSpPr>
        <p:grpSpPr>
          <a:xfrm>
            <a:off x="0" y="3249221"/>
            <a:ext cx="4533900" cy="3380814"/>
            <a:chOff x="345757" y="3175495"/>
            <a:chExt cx="4533900" cy="3380814"/>
          </a:xfrm>
        </p:grpSpPr>
        <p:pic>
          <p:nvPicPr>
            <p:cNvPr id="15" name="图片 14">
              <a:extLst>
                <a:ext uri="{FF2B5EF4-FFF2-40B4-BE49-F238E27FC236}">
                  <a16:creationId xmlns:a16="http://schemas.microsoft.com/office/drawing/2014/main" id="{D747413B-9D4B-4DF9-AD40-82211859551D}"/>
                </a:ext>
              </a:extLst>
            </p:cNvPr>
            <p:cNvPicPr>
              <a:picLocks noChangeAspect="1"/>
            </p:cNvPicPr>
            <p:nvPr/>
          </p:nvPicPr>
          <p:blipFill rotWithShape="1">
            <a:blip r:embed="rId6"/>
            <a:srcRect t="10432" b="2359"/>
            <a:stretch/>
          </p:blipFill>
          <p:spPr>
            <a:xfrm>
              <a:off x="345757" y="3175495"/>
              <a:ext cx="4533900" cy="3380814"/>
            </a:xfrm>
            <a:prstGeom prst="rect">
              <a:avLst/>
            </a:prstGeom>
          </p:spPr>
        </p:pic>
        <p:sp>
          <p:nvSpPr>
            <p:cNvPr id="8" name="矩形 7">
              <a:extLst>
                <a:ext uri="{FF2B5EF4-FFF2-40B4-BE49-F238E27FC236}">
                  <a16:creationId xmlns:a16="http://schemas.microsoft.com/office/drawing/2014/main" id="{1DD2234E-006B-4C5D-9D98-582A9C37DCAD}"/>
                </a:ext>
              </a:extLst>
            </p:cNvPr>
            <p:cNvSpPr/>
            <p:nvPr/>
          </p:nvSpPr>
          <p:spPr>
            <a:xfrm>
              <a:off x="2049518" y="4614041"/>
              <a:ext cx="1121549" cy="2159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语义翻译</a:t>
              </a:r>
            </a:p>
          </p:txBody>
        </p:sp>
        <p:sp>
          <p:nvSpPr>
            <p:cNvPr id="17" name="矩形 16">
              <a:extLst>
                <a:ext uri="{FF2B5EF4-FFF2-40B4-BE49-F238E27FC236}">
                  <a16:creationId xmlns:a16="http://schemas.microsoft.com/office/drawing/2014/main" id="{A12DABD9-F2DE-4610-B094-6AC1E67C806C}"/>
                </a:ext>
              </a:extLst>
            </p:cNvPr>
            <p:cNvSpPr/>
            <p:nvPr/>
          </p:nvSpPr>
          <p:spPr>
            <a:xfrm>
              <a:off x="2049518" y="5381387"/>
              <a:ext cx="1121549" cy="2159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语法翻译</a:t>
              </a:r>
            </a:p>
          </p:txBody>
        </p:sp>
        <p:sp>
          <p:nvSpPr>
            <p:cNvPr id="18" name="矩形 17">
              <a:extLst>
                <a:ext uri="{FF2B5EF4-FFF2-40B4-BE49-F238E27FC236}">
                  <a16:creationId xmlns:a16="http://schemas.microsoft.com/office/drawing/2014/main" id="{20145844-6B51-43D7-AF17-1A0FD0D6CF7F}"/>
                </a:ext>
              </a:extLst>
            </p:cNvPr>
            <p:cNvSpPr/>
            <p:nvPr/>
          </p:nvSpPr>
          <p:spPr>
            <a:xfrm>
              <a:off x="2060028" y="5988152"/>
              <a:ext cx="1121549" cy="2159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直接翻译</a:t>
              </a:r>
            </a:p>
          </p:txBody>
        </p:sp>
        <p:sp>
          <p:nvSpPr>
            <p:cNvPr id="20" name="矩形 19">
              <a:extLst>
                <a:ext uri="{FF2B5EF4-FFF2-40B4-BE49-F238E27FC236}">
                  <a16:creationId xmlns:a16="http://schemas.microsoft.com/office/drawing/2014/main" id="{02BEB910-3670-4075-AD79-DE69EB5034E7}"/>
                </a:ext>
              </a:extLst>
            </p:cNvPr>
            <p:cNvSpPr/>
            <p:nvPr/>
          </p:nvSpPr>
          <p:spPr>
            <a:xfrm rot="18176713">
              <a:off x="298564" y="4751735"/>
              <a:ext cx="1658040" cy="23226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源语言翻译</a:t>
              </a:r>
            </a:p>
          </p:txBody>
        </p:sp>
        <p:sp>
          <p:nvSpPr>
            <p:cNvPr id="21" name="矩形 20">
              <a:extLst>
                <a:ext uri="{FF2B5EF4-FFF2-40B4-BE49-F238E27FC236}">
                  <a16:creationId xmlns:a16="http://schemas.microsoft.com/office/drawing/2014/main" id="{ADDB888E-FDF5-45BD-8CD6-C8AECA482602}"/>
                </a:ext>
              </a:extLst>
            </p:cNvPr>
            <p:cNvSpPr/>
            <p:nvPr/>
          </p:nvSpPr>
          <p:spPr>
            <a:xfrm>
              <a:off x="2070538" y="3264285"/>
              <a:ext cx="1121549" cy="21590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中间语言</a:t>
              </a:r>
            </a:p>
          </p:txBody>
        </p:sp>
        <p:sp>
          <p:nvSpPr>
            <p:cNvPr id="22" name="矩形 21">
              <a:extLst>
                <a:ext uri="{FF2B5EF4-FFF2-40B4-BE49-F238E27FC236}">
                  <a16:creationId xmlns:a16="http://schemas.microsoft.com/office/drawing/2014/main" id="{95CBC0AC-4CAA-477F-B5D6-BE764F43AC1A}"/>
                </a:ext>
              </a:extLst>
            </p:cNvPr>
            <p:cNvSpPr/>
            <p:nvPr/>
          </p:nvSpPr>
          <p:spPr>
            <a:xfrm rot="3421741">
              <a:off x="3295466" y="4763455"/>
              <a:ext cx="1658040" cy="23226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目标语言翻译</a:t>
              </a:r>
            </a:p>
          </p:txBody>
        </p:sp>
      </p:grpSp>
      <p:cxnSp>
        <p:nvCxnSpPr>
          <p:cNvPr id="13" name="直接连接符 12">
            <a:extLst>
              <a:ext uri="{FF2B5EF4-FFF2-40B4-BE49-F238E27FC236}">
                <a16:creationId xmlns:a16="http://schemas.microsoft.com/office/drawing/2014/main" id="{1E68FB50-8E60-44FD-A1F6-69B74BDC4A3A}"/>
              </a:ext>
            </a:extLst>
          </p:cNvPr>
          <p:cNvCxnSpPr/>
          <p:nvPr/>
        </p:nvCxnSpPr>
        <p:spPr>
          <a:xfrm>
            <a:off x="2523038" y="1909334"/>
            <a:ext cx="2484000" cy="3594538"/>
          </a:xfrm>
          <a:prstGeom prst="line">
            <a:avLst/>
          </a:prstGeom>
          <a:ln w="28575"/>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90060840"/>
      </p:ext>
    </p:extLst>
  </p:cSld>
  <p:clrMapOvr>
    <a:masterClrMapping/>
  </p:clrMapOvr>
  <p:transition advTm="34024"/>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9050"/>
            <a:ext cx="12192000" cy="207963"/>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3" name="Text Box 4"/>
          <p:cNvSpPr txBox="1">
            <a:spLocks noChangeArrowheads="1"/>
          </p:cNvSpPr>
          <p:nvPr/>
        </p:nvSpPr>
        <p:spPr bwMode="auto">
          <a:xfrm>
            <a:off x="1253187" y="427494"/>
            <a:ext cx="983599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000" dirty="0">
                <a:solidFill>
                  <a:srgbClr val="003399"/>
                </a:solidFill>
                <a:latin typeface="黑体" panose="02010609060101010101" pitchFamily="49" charset="-122"/>
                <a:ea typeface="黑体" panose="02010609060101010101" pitchFamily="49" charset="-122"/>
              </a:rPr>
              <a:t>第一部分：自然语言处理的总体介绍</a:t>
            </a:r>
          </a:p>
        </p:txBody>
      </p:sp>
      <p:sp>
        <p:nvSpPr>
          <p:cNvPr id="4" name="Rectangle 6"/>
          <p:cNvSpPr>
            <a:spLocks noChangeArrowheads="1"/>
          </p:cNvSpPr>
          <p:nvPr/>
        </p:nvSpPr>
        <p:spPr bwMode="auto">
          <a:xfrm>
            <a:off x="0" y="6645275"/>
            <a:ext cx="12192000" cy="2159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19" name="灯片编号占位符 3"/>
          <p:cNvSpPr>
            <a:spLocks noGrp="1"/>
          </p:cNvSpPr>
          <p:nvPr>
            <p:ph type="sldNum" sz="quarter" idx="12"/>
          </p:nvPr>
        </p:nvSpPr>
        <p:spPr>
          <a:xfrm>
            <a:off x="8077200" y="6356350"/>
            <a:ext cx="3276600" cy="365125"/>
          </a:xfrm>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600DCED-AAE6-4FF2-B18A-CDB50B86C09D}" type="slidenum">
              <a:rPr lang="zh-CN" altLang="en-US" sz="1400">
                <a:solidFill>
                  <a:srgbClr val="898989"/>
                </a:solidFill>
              </a:rPr>
              <a:pPr/>
              <a:t>41</a:t>
            </a:fld>
            <a:endParaRPr lang="zh-CN" altLang="en-US" sz="1400">
              <a:solidFill>
                <a:srgbClr val="898989"/>
              </a:solidFill>
            </a:endParaRPr>
          </a:p>
        </p:txBody>
      </p:sp>
      <p:cxnSp>
        <p:nvCxnSpPr>
          <p:cNvPr id="23" name="Straight Connector 4"/>
          <p:cNvCxnSpPr/>
          <p:nvPr/>
        </p:nvCxnSpPr>
        <p:spPr>
          <a:xfrm flipV="1">
            <a:off x="19685" y="1135380"/>
            <a:ext cx="12152630" cy="76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ADC2A483-360C-4C56-908A-2A9AEE1B9342}"/>
              </a:ext>
            </a:extLst>
          </p:cNvPr>
          <p:cNvSpPr txBox="1"/>
          <p:nvPr/>
        </p:nvSpPr>
        <p:spPr>
          <a:xfrm>
            <a:off x="45621" y="1144068"/>
            <a:ext cx="12172315" cy="2845266"/>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2800" dirty="0"/>
              <a:t>深度学习方法总结</a:t>
            </a:r>
            <a:endParaRPr lang="en-US" altLang="zh-CN" sz="2800" dirty="0"/>
          </a:p>
          <a:p>
            <a:pPr marL="457200" indent="-457200">
              <a:lnSpc>
                <a:spcPct val="200000"/>
              </a:lnSpc>
              <a:buFont typeface="Wingdings" panose="05000000000000000000" pitchFamily="2" charset="2"/>
              <a:buChar char="Ø"/>
            </a:pPr>
            <a:r>
              <a:rPr lang="zh-CN" altLang="en-US" sz="2400" dirty="0"/>
              <a:t>向量：一切的表示，能够表示一切</a:t>
            </a:r>
            <a:endParaRPr lang="en-US" altLang="zh-CN" sz="2400" dirty="0"/>
          </a:p>
          <a:p>
            <a:pPr marL="457200" indent="-457200">
              <a:lnSpc>
                <a:spcPct val="200000"/>
              </a:lnSpc>
              <a:buFont typeface="Wingdings" panose="05000000000000000000" pitchFamily="2" charset="2"/>
              <a:buChar char="Ø"/>
            </a:pPr>
            <a:r>
              <a:rPr lang="zh-CN" altLang="en-US" sz="2400" dirty="0"/>
              <a:t>语素、词、短语、句子都可以表示为向量</a:t>
            </a:r>
            <a:endParaRPr lang="en-US" altLang="zh-CN" sz="2400" dirty="0"/>
          </a:p>
          <a:p>
            <a:pPr marL="457200" indent="-457200">
              <a:lnSpc>
                <a:spcPct val="200000"/>
              </a:lnSpc>
              <a:buFont typeface="Wingdings" panose="05000000000000000000" pitchFamily="2" charset="2"/>
              <a:buChar char="Ø"/>
            </a:pPr>
            <a:r>
              <a:rPr lang="zh-CN" altLang="en-US" sz="2400" dirty="0"/>
              <a:t>可以描述语汇间的复杂关系</a:t>
            </a:r>
            <a:r>
              <a:rPr lang="en-US" altLang="zh-CN" sz="2400" dirty="0"/>
              <a:t>:  1. </a:t>
            </a:r>
            <a:r>
              <a:rPr lang="zh-CN" altLang="en-US" sz="2400" dirty="0"/>
              <a:t>多维、联系；</a:t>
            </a:r>
            <a:r>
              <a:rPr lang="en-US" altLang="zh-CN" sz="2400" dirty="0"/>
              <a:t>2. </a:t>
            </a:r>
            <a:r>
              <a:rPr lang="zh-CN" altLang="en-US" sz="2400" dirty="0"/>
              <a:t>相似性；</a:t>
            </a:r>
            <a:r>
              <a:rPr lang="en-US" altLang="zh-CN" sz="2400" dirty="0"/>
              <a:t>3. </a:t>
            </a:r>
            <a:r>
              <a:rPr lang="zh-CN" altLang="en-US" sz="2400" dirty="0"/>
              <a:t>模糊性</a:t>
            </a:r>
            <a:endParaRPr lang="en-US" altLang="zh-CN" sz="2400" dirty="0"/>
          </a:p>
        </p:txBody>
      </p:sp>
      <p:grpSp>
        <p:nvGrpSpPr>
          <p:cNvPr id="8" name="组合 7">
            <a:extLst>
              <a:ext uri="{FF2B5EF4-FFF2-40B4-BE49-F238E27FC236}">
                <a16:creationId xmlns:a16="http://schemas.microsoft.com/office/drawing/2014/main" id="{71E60471-8517-481C-A7E3-1741D99C4CCE}"/>
              </a:ext>
            </a:extLst>
          </p:cNvPr>
          <p:cNvGrpSpPr/>
          <p:nvPr/>
        </p:nvGrpSpPr>
        <p:grpSpPr>
          <a:xfrm>
            <a:off x="135626" y="4384924"/>
            <a:ext cx="11992303" cy="2148461"/>
            <a:chOff x="135626" y="3943491"/>
            <a:chExt cx="11992303" cy="2148461"/>
          </a:xfrm>
        </p:grpSpPr>
        <p:sp>
          <p:nvSpPr>
            <p:cNvPr id="5" name="矩形 4">
              <a:extLst>
                <a:ext uri="{FF2B5EF4-FFF2-40B4-BE49-F238E27FC236}">
                  <a16:creationId xmlns:a16="http://schemas.microsoft.com/office/drawing/2014/main" id="{270F121E-5879-4835-8A47-457169148ED3}"/>
                </a:ext>
              </a:extLst>
            </p:cNvPr>
            <p:cNvSpPr/>
            <p:nvPr/>
          </p:nvSpPr>
          <p:spPr>
            <a:xfrm>
              <a:off x="135626" y="5722620"/>
              <a:ext cx="3834639" cy="369332"/>
            </a:xfrm>
            <a:prstGeom prst="rect">
              <a:avLst/>
            </a:prstGeom>
          </p:spPr>
          <p:txBody>
            <a:bodyPr wrap="none">
              <a:spAutoFit/>
            </a:bodyPr>
            <a:lstStyle/>
            <a:p>
              <a:r>
                <a:rPr lang="en-US" altLang="zh-CN" dirty="0"/>
                <a:t>http://web.stanford.edu/class/cs224n/</a:t>
              </a:r>
              <a:endParaRPr lang="zh-CN" altLang="en-US" dirty="0"/>
            </a:p>
          </p:txBody>
        </p:sp>
        <p:pic>
          <p:nvPicPr>
            <p:cNvPr id="7" name="图片 6">
              <a:extLst>
                <a:ext uri="{FF2B5EF4-FFF2-40B4-BE49-F238E27FC236}">
                  <a16:creationId xmlns:a16="http://schemas.microsoft.com/office/drawing/2014/main" id="{2255173D-F508-4251-AB14-846B7FB8E49C}"/>
                </a:ext>
              </a:extLst>
            </p:cNvPr>
            <p:cNvPicPr>
              <a:picLocks noChangeAspect="1"/>
            </p:cNvPicPr>
            <p:nvPr/>
          </p:nvPicPr>
          <p:blipFill rotWithShape="1">
            <a:blip r:embed="rId3"/>
            <a:srcRect r="1638"/>
            <a:stretch/>
          </p:blipFill>
          <p:spPr>
            <a:xfrm>
              <a:off x="135626" y="3943491"/>
              <a:ext cx="11992303" cy="1779129"/>
            </a:xfrm>
            <a:prstGeom prst="rect">
              <a:avLst/>
            </a:prstGeom>
          </p:spPr>
        </p:pic>
      </p:grpSp>
    </p:spTree>
    <p:extLst>
      <p:ext uri="{BB962C8B-B14F-4D97-AF65-F5344CB8AC3E}">
        <p14:creationId xmlns:p14="http://schemas.microsoft.com/office/powerpoint/2010/main" val="741844773"/>
      </p:ext>
    </p:extLst>
  </p:cSld>
  <p:clrMapOvr>
    <a:masterClrMapping/>
  </p:clrMapOvr>
  <p:transition advTm="34024"/>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9050"/>
            <a:ext cx="12192000" cy="207963"/>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3" name="Text Box 4"/>
          <p:cNvSpPr txBox="1">
            <a:spLocks noChangeArrowheads="1"/>
          </p:cNvSpPr>
          <p:nvPr/>
        </p:nvSpPr>
        <p:spPr bwMode="auto">
          <a:xfrm>
            <a:off x="1253187" y="427494"/>
            <a:ext cx="99191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000" dirty="0">
                <a:solidFill>
                  <a:srgbClr val="003399"/>
                </a:solidFill>
                <a:latin typeface="黑体" panose="02010609060101010101" pitchFamily="49" charset="-122"/>
                <a:ea typeface="黑体" panose="02010609060101010101" pitchFamily="49" charset="-122"/>
              </a:rPr>
              <a:t>第一部分：自然语言处理的总体介绍</a:t>
            </a:r>
          </a:p>
        </p:txBody>
      </p:sp>
      <p:sp>
        <p:nvSpPr>
          <p:cNvPr id="4" name="Rectangle 6"/>
          <p:cNvSpPr>
            <a:spLocks noChangeArrowheads="1"/>
          </p:cNvSpPr>
          <p:nvPr/>
        </p:nvSpPr>
        <p:spPr bwMode="auto">
          <a:xfrm>
            <a:off x="0" y="6645275"/>
            <a:ext cx="12192000" cy="2159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19" name="灯片编号占位符 3"/>
          <p:cNvSpPr>
            <a:spLocks noGrp="1"/>
          </p:cNvSpPr>
          <p:nvPr>
            <p:ph type="sldNum" sz="quarter" idx="12"/>
          </p:nvPr>
        </p:nvSpPr>
        <p:spPr>
          <a:xfrm>
            <a:off x="8077200" y="6356350"/>
            <a:ext cx="3276600" cy="365125"/>
          </a:xfrm>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600DCED-AAE6-4FF2-B18A-CDB50B86C09D}" type="slidenum">
              <a:rPr lang="zh-CN" altLang="en-US" sz="1400">
                <a:solidFill>
                  <a:srgbClr val="898989"/>
                </a:solidFill>
              </a:rPr>
              <a:pPr/>
              <a:t>42</a:t>
            </a:fld>
            <a:endParaRPr lang="zh-CN" altLang="en-US" sz="1400">
              <a:solidFill>
                <a:srgbClr val="898989"/>
              </a:solidFill>
            </a:endParaRPr>
          </a:p>
        </p:txBody>
      </p:sp>
      <p:cxnSp>
        <p:nvCxnSpPr>
          <p:cNvPr id="23" name="Straight Connector 4"/>
          <p:cNvCxnSpPr/>
          <p:nvPr/>
        </p:nvCxnSpPr>
        <p:spPr>
          <a:xfrm flipV="1">
            <a:off x="19685" y="1135380"/>
            <a:ext cx="12152630" cy="76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59DACBF5-7B25-400E-BFC2-42243027DF59}"/>
              </a:ext>
            </a:extLst>
          </p:cNvPr>
          <p:cNvSpPr txBox="1"/>
          <p:nvPr/>
        </p:nvSpPr>
        <p:spPr>
          <a:xfrm>
            <a:off x="19685" y="1178724"/>
            <a:ext cx="10669128" cy="754694"/>
          </a:xfrm>
          <a:prstGeom prst="rect">
            <a:avLst/>
          </a:prstGeom>
          <a:noFill/>
        </p:spPr>
        <p:txBody>
          <a:bodyPr wrap="square" rtlCol="0">
            <a:spAutoFit/>
          </a:bodyPr>
          <a:lstStyle/>
          <a:p>
            <a:pPr>
              <a:lnSpc>
                <a:spcPct val="150000"/>
              </a:lnSpc>
            </a:pPr>
            <a:r>
              <a:rPr lang="zh-CN" altLang="en-US" sz="3200" b="1" dirty="0"/>
              <a:t>复习思考题</a:t>
            </a:r>
            <a:endParaRPr lang="en-US" altLang="zh-CN" sz="3200" b="1" dirty="0"/>
          </a:p>
        </p:txBody>
      </p:sp>
      <p:sp>
        <p:nvSpPr>
          <p:cNvPr id="9" name="文本框 8">
            <a:extLst>
              <a:ext uri="{FF2B5EF4-FFF2-40B4-BE49-F238E27FC236}">
                <a16:creationId xmlns:a16="http://schemas.microsoft.com/office/drawing/2014/main" id="{ADC2A483-360C-4C56-908A-2A9AEE1B9342}"/>
              </a:ext>
            </a:extLst>
          </p:cNvPr>
          <p:cNvSpPr txBox="1"/>
          <p:nvPr/>
        </p:nvSpPr>
        <p:spPr>
          <a:xfrm>
            <a:off x="45621" y="1925467"/>
            <a:ext cx="12172315" cy="671851"/>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2800" dirty="0"/>
              <a:t>什么是自然语言处理？</a:t>
            </a:r>
            <a:endParaRPr lang="en-US" altLang="zh-CN" sz="2800" dirty="0"/>
          </a:p>
        </p:txBody>
      </p:sp>
      <p:sp>
        <p:nvSpPr>
          <p:cNvPr id="10" name="文本框 9">
            <a:extLst>
              <a:ext uri="{FF2B5EF4-FFF2-40B4-BE49-F238E27FC236}">
                <a16:creationId xmlns:a16="http://schemas.microsoft.com/office/drawing/2014/main" id="{B0C92E89-14BF-460B-9B5C-35E76EDEF5FD}"/>
              </a:ext>
            </a:extLst>
          </p:cNvPr>
          <p:cNvSpPr txBox="1"/>
          <p:nvPr/>
        </p:nvSpPr>
        <p:spPr>
          <a:xfrm>
            <a:off x="15146" y="2709627"/>
            <a:ext cx="12172315" cy="671851"/>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2800" dirty="0"/>
              <a:t>自然语言处理和人工智能的关系？</a:t>
            </a:r>
            <a:endParaRPr lang="en-US" altLang="zh-CN" sz="2800" dirty="0"/>
          </a:p>
        </p:txBody>
      </p:sp>
      <p:sp>
        <p:nvSpPr>
          <p:cNvPr id="11" name="文本框 10">
            <a:extLst>
              <a:ext uri="{FF2B5EF4-FFF2-40B4-BE49-F238E27FC236}">
                <a16:creationId xmlns:a16="http://schemas.microsoft.com/office/drawing/2014/main" id="{46DE7407-441E-4B83-BE32-D28C51DDAE73}"/>
              </a:ext>
            </a:extLst>
          </p:cNvPr>
          <p:cNvSpPr txBox="1"/>
          <p:nvPr/>
        </p:nvSpPr>
        <p:spPr>
          <a:xfrm>
            <a:off x="17921" y="3477173"/>
            <a:ext cx="12172315" cy="671851"/>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2800" dirty="0"/>
              <a:t>自然语言处理的难点？</a:t>
            </a:r>
            <a:endParaRPr lang="en-US" altLang="zh-CN" sz="2800" dirty="0"/>
          </a:p>
        </p:txBody>
      </p:sp>
      <p:sp>
        <p:nvSpPr>
          <p:cNvPr id="12" name="文本框 11">
            <a:extLst>
              <a:ext uri="{FF2B5EF4-FFF2-40B4-BE49-F238E27FC236}">
                <a16:creationId xmlns:a16="http://schemas.microsoft.com/office/drawing/2014/main" id="{30A9E22F-0DEB-4A80-A3C3-80937D5CE911}"/>
              </a:ext>
            </a:extLst>
          </p:cNvPr>
          <p:cNvSpPr txBox="1"/>
          <p:nvPr/>
        </p:nvSpPr>
        <p:spPr>
          <a:xfrm>
            <a:off x="20696" y="4277969"/>
            <a:ext cx="12172315" cy="671851"/>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2800" dirty="0"/>
              <a:t>目前自然语言处理有哪些主流方法？</a:t>
            </a:r>
            <a:endParaRPr lang="en-US" altLang="zh-CN" sz="2800" dirty="0"/>
          </a:p>
        </p:txBody>
      </p:sp>
      <p:sp>
        <p:nvSpPr>
          <p:cNvPr id="13" name="文本框 12">
            <a:extLst>
              <a:ext uri="{FF2B5EF4-FFF2-40B4-BE49-F238E27FC236}">
                <a16:creationId xmlns:a16="http://schemas.microsoft.com/office/drawing/2014/main" id="{37F4B9C5-6518-40F7-8188-BEBEFA030F76}"/>
              </a:ext>
            </a:extLst>
          </p:cNvPr>
          <p:cNvSpPr txBox="1"/>
          <p:nvPr/>
        </p:nvSpPr>
        <p:spPr>
          <a:xfrm>
            <a:off x="20696" y="5142492"/>
            <a:ext cx="12172315" cy="671851"/>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2800" dirty="0"/>
              <a:t>目前深度学习在自然语言处理中有些应用？</a:t>
            </a:r>
            <a:endParaRPr lang="en-US" altLang="zh-CN" sz="2800" dirty="0"/>
          </a:p>
        </p:txBody>
      </p:sp>
    </p:spTree>
    <p:extLst>
      <p:ext uri="{BB962C8B-B14F-4D97-AF65-F5344CB8AC3E}">
        <p14:creationId xmlns:p14="http://schemas.microsoft.com/office/powerpoint/2010/main" val="893160330"/>
      </p:ext>
    </p:extLst>
  </p:cSld>
  <p:clrMapOvr>
    <a:masterClrMapping/>
  </p:clrMapOvr>
  <p:transition advTm="34024"/>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9050"/>
            <a:ext cx="12192000" cy="207963"/>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4" name="Rectangle 6"/>
          <p:cNvSpPr>
            <a:spLocks noChangeArrowheads="1"/>
          </p:cNvSpPr>
          <p:nvPr/>
        </p:nvSpPr>
        <p:spPr bwMode="auto">
          <a:xfrm>
            <a:off x="0" y="6645275"/>
            <a:ext cx="12192000" cy="2159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19" name="灯片编号占位符 3"/>
          <p:cNvSpPr>
            <a:spLocks noGrp="1"/>
          </p:cNvSpPr>
          <p:nvPr>
            <p:ph type="sldNum" sz="quarter" idx="12"/>
          </p:nvPr>
        </p:nvSpPr>
        <p:spPr>
          <a:xfrm>
            <a:off x="8077200" y="6356350"/>
            <a:ext cx="3276600" cy="365125"/>
          </a:xfrm>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600DCED-AAE6-4FF2-B18A-CDB50B86C09D}" type="slidenum">
              <a:rPr lang="zh-CN" altLang="en-US" sz="1400">
                <a:solidFill>
                  <a:srgbClr val="898989"/>
                </a:solidFill>
              </a:rPr>
              <a:pPr/>
              <a:t>43</a:t>
            </a:fld>
            <a:endParaRPr lang="zh-CN" altLang="en-US" sz="1400">
              <a:solidFill>
                <a:srgbClr val="898989"/>
              </a:solidFill>
            </a:endParaRPr>
          </a:p>
        </p:txBody>
      </p:sp>
      <p:sp>
        <p:nvSpPr>
          <p:cNvPr id="9" name="标题 4">
            <a:extLst>
              <a:ext uri="{FF2B5EF4-FFF2-40B4-BE49-F238E27FC236}">
                <a16:creationId xmlns:a16="http://schemas.microsoft.com/office/drawing/2014/main" id="{ED94B774-AE60-49B3-AD42-8FD513B94EE2}"/>
              </a:ext>
            </a:extLst>
          </p:cNvPr>
          <p:cNvSpPr txBox="1">
            <a:spLocks/>
          </p:cNvSpPr>
          <p:nvPr/>
        </p:nvSpPr>
        <p:spPr>
          <a:xfrm>
            <a:off x="533400" y="1427163"/>
            <a:ext cx="8077200" cy="16097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仿宋" panose="02010609060101010101" charset="-122"/>
                <a:ea typeface="仿宋" panose="02010609060101010101" charset="-122"/>
                <a:cs typeface="+mj-cs"/>
              </a:defRPr>
            </a:lvl1pPr>
          </a:lstStyle>
          <a:p>
            <a:endParaRPr lang="en-US" altLang="zh-CN" dirty="0">
              <a:latin typeface="Algerian" panose="04020705040A02060702" pitchFamily="82" charset="0"/>
            </a:endParaRPr>
          </a:p>
        </p:txBody>
      </p:sp>
      <p:sp>
        <p:nvSpPr>
          <p:cNvPr id="5" name="矩形 4">
            <a:extLst>
              <a:ext uri="{FF2B5EF4-FFF2-40B4-BE49-F238E27FC236}">
                <a16:creationId xmlns:a16="http://schemas.microsoft.com/office/drawing/2014/main" id="{EFB45C14-7424-4393-A37E-1F4CD5C7F2CC}"/>
              </a:ext>
            </a:extLst>
          </p:cNvPr>
          <p:cNvSpPr/>
          <p:nvPr/>
        </p:nvSpPr>
        <p:spPr>
          <a:xfrm>
            <a:off x="3941267" y="2726391"/>
            <a:ext cx="4560864" cy="1015663"/>
          </a:xfrm>
          <a:prstGeom prst="rect">
            <a:avLst/>
          </a:prstGeom>
        </p:spPr>
        <p:txBody>
          <a:bodyPr wrap="none">
            <a:spAutoFit/>
          </a:bodyPr>
          <a:lstStyle/>
          <a:p>
            <a:r>
              <a:rPr lang="en-US" altLang="zh-CN" sz="6000" dirty="0">
                <a:latin typeface="Algerian" panose="04020705040A02060702" pitchFamily="82" charset="0"/>
              </a:rPr>
              <a:t>Thank You!</a:t>
            </a:r>
          </a:p>
        </p:txBody>
      </p:sp>
    </p:spTree>
    <p:extLst>
      <p:ext uri="{BB962C8B-B14F-4D97-AF65-F5344CB8AC3E}">
        <p14:creationId xmlns:p14="http://schemas.microsoft.com/office/powerpoint/2010/main" val="567095115"/>
      </p:ext>
    </p:extLst>
  </p:cSld>
  <p:clrMapOvr>
    <a:masterClrMapping/>
  </p:clrMapOvr>
  <p:transition advTm="34024"/>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9050"/>
            <a:ext cx="12192000" cy="207963"/>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3" name="Text Box 4"/>
          <p:cNvSpPr txBox="1">
            <a:spLocks noChangeArrowheads="1"/>
          </p:cNvSpPr>
          <p:nvPr/>
        </p:nvSpPr>
        <p:spPr bwMode="auto">
          <a:xfrm>
            <a:off x="684672" y="401382"/>
            <a:ext cx="975718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000" dirty="0">
                <a:solidFill>
                  <a:srgbClr val="003399"/>
                </a:solidFill>
                <a:latin typeface="黑体" panose="02010609060101010101" pitchFamily="49" charset="-122"/>
                <a:ea typeface="黑体" panose="02010609060101010101" pitchFamily="49" charset="-122"/>
              </a:rPr>
              <a:t>参考书目</a:t>
            </a:r>
          </a:p>
        </p:txBody>
      </p:sp>
      <p:sp>
        <p:nvSpPr>
          <p:cNvPr id="4" name="Rectangle 6"/>
          <p:cNvSpPr>
            <a:spLocks noChangeArrowheads="1"/>
          </p:cNvSpPr>
          <p:nvPr/>
        </p:nvSpPr>
        <p:spPr bwMode="auto">
          <a:xfrm>
            <a:off x="0" y="6645275"/>
            <a:ext cx="12192000" cy="2159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19" name="灯片编号占位符 3"/>
          <p:cNvSpPr>
            <a:spLocks noGrp="1"/>
          </p:cNvSpPr>
          <p:nvPr>
            <p:ph type="sldNum" sz="quarter" idx="12"/>
          </p:nvPr>
        </p:nvSpPr>
        <p:spPr>
          <a:xfrm>
            <a:off x="8077200" y="6356350"/>
            <a:ext cx="3276600" cy="365125"/>
          </a:xfrm>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600DCED-AAE6-4FF2-B18A-CDB50B86C09D}" type="slidenum">
              <a:rPr lang="zh-CN" altLang="en-US" sz="1400">
                <a:solidFill>
                  <a:srgbClr val="898989"/>
                </a:solidFill>
              </a:rPr>
              <a:pPr/>
              <a:t>5</a:t>
            </a:fld>
            <a:endParaRPr lang="zh-CN" altLang="en-US" sz="1400">
              <a:solidFill>
                <a:srgbClr val="898989"/>
              </a:solidFill>
            </a:endParaRPr>
          </a:p>
        </p:txBody>
      </p:sp>
      <p:cxnSp>
        <p:nvCxnSpPr>
          <p:cNvPr id="23" name="Straight Connector 4"/>
          <p:cNvCxnSpPr/>
          <p:nvPr/>
        </p:nvCxnSpPr>
        <p:spPr>
          <a:xfrm flipV="1">
            <a:off x="19685" y="1135380"/>
            <a:ext cx="12152630" cy="762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5" name="图片 4">
            <a:extLst>
              <a:ext uri="{FF2B5EF4-FFF2-40B4-BE49-F238E27FC236}">
                <a16:creationId xmlns:a16="http://schemas.microsoft.com/office/drawing/2014/main" id="{FD372FFB-20D6-487C-8DF0-B571E5F1EBC8}"/>
              </a:ext>
            </a:extLst>
          </p:cNvPr>
          <p:cNvPicPr>
            <a:picLocks noChangeAspect="1"/>
          </p:cNvPicPr>
          <p:nvPr/>
        </p:nvPicPr>
        <p:blipFill rotWithShape="1">
          <a:blip r:embed="rId3"/>
          <a:srcRect b="24621"/>
          <a:stretch/>
        </p:blipFill>
        <p:spPr>
          <a:xfrm>
            <a:off x="1786758" y="1659803"/>
            <a:ext cx="8905734" cy="4062817"/>
          </a:xfrm>
          <a:prstGeom prst="rect">
            <a:avLst/>
          </a:prstGeom>
        </p:spPr>
      </p:pic>
    </p:spTree>
    <p:extLst>
      <p:ext uri="{BB962C8B-B14F-4D97-AF65-F5344CB8AC3E}">
        <p14:creationId xmlns:p14="http://schemas.microsoft.com/office/powerpoint/2010/main" val="3210555835"/>
      </p:ext>
    </p:extLst>
  </p:cSld>
  <p:clrMapOvr>
    <a:masterClrMapping/>
  </p:clrMapOvr>
  <p:transition advTm="34024"/>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9050"/>
            <a:ext cx="12192000" cy="207963"/>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3" name="Text Box 4"/>
          <p:cNvSpPr txBox="1">
            <a:spLocks noChangeArrowheads="1"/>
          </p:cNvSpPr>
          <p:nvPr/>
        </p:nvSpPr>
        <p:spPr bwMode="auto">
          <a:xfrm>
            <a:off x="1253187" y="427494"/>
            <a:ext cx="1010061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000" dirty="0">
                <a:solidFill>
                  <a:srgbClr val="003399"/>
                </a:solidFill>
                <a:latin typeface="黑体" panose="02010609060101010101" pitchFamily="49" charset="-122"/>
                <a:ea typeface="黑体" panose="02010609060101010101" pitchFamily="49" charset="-122"/>
              </a:rPr>
              <a:t>第一部分：自然语言处理的总体介绍</a:t>
            </a:r>
          </a:p>
        </p:txBody>
      </p:sp>
      <p:sp>
        <p:nvSpPr>
          <p:cNvPr id="4" name="Rectangle 6"/>
          <p:cNvSpPr>
            <a:spLocks noChangeArrowheads="1"/>
          </p:cNvSpPr>
          <p:nvPr/>
        </p:nvSpPr>
        <p:spPr bwMode="auto">
          <a:xfrm>
            <a:off x="0" y="6645275"/>
            <a:ext cx="12192000" cy="2159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19" name="灯片编号占位符 3"/>
          <p:cNvSpPr>
            <a:spLocks noGrp="1"/>
          </p:cNvSpPr>
          <p:nvPr>
            <p:ph type="sldNum" sz="quarter" idx="12"/>
          </p:nvPr>
        </p:nvSpPr>
        <p:spPr>
          <a:xfrm>
            <a:off x="8077200" y="6356350"/>
            <a:ext cx="3276600" cy="365125"/>
          </a:xfrm>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600DCED-AAE6-4FF2-B18A-CDB50B86C09D}" type="slidenum">
              <a:rPr lang="zh-CN" altLang="en-US" sz="1400">
                <a:solidFill>
                  <a:srgbClr val="898989"/>
                </a:solidFill>
              </a:rPr>
              <a:pPr/>
              <a:t>6</a:t>
            </a:fld>
            <a:endParaRPr lang="zh-CN" altLang="en-US" sz="1400">
              <a:solidFill>
                <a:srgbClr val="898989"/>
              </a:solidFill>
            </a:endParaRPr>
          </a:p>
        </p:txBody>
      </p:sp>
      <p:cxnSp>
        <p:nvCxnSpPr>
          <p:cNvPr id="23" name="Straight Connector 4"/>
          <p:cNvCxnSpPr/>
          <p:nvPr/>
        </p:nvCxnSpPr>
        <p:spPr>
          <a:xfrm flipV="1">
            <a:off x="19685" y="1135380"/>
            <a:ext cx="12152630" cy="76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8C02189C-7EA2-4C0E-8CC6-01C62B891192}"/>
              </a:ext>
            </a:extLst>
          </p:cNvPr>
          <p:cNvSpPr txBox="1"/>
          <p:nvPr/>
        </p:nvSpPr>
        <p:spPr>
          <a:xfrm>
            <a:off x="0" y="1260970"/>
            <a:ext cx="12152630" cy="746743"/>
          </a:xfrm>
          <a:prstGeom prst="rect">
            <a:avLst/>
          </a:prstGeom>
          <a:noFill/>
        </p:spPr>
        <p:txBody>
          <a:bodyPr wrap="square" rtlCol="0">
            <a:spAutoFit/>
          </a:bodyPr>
          <a:lstStyle/>
          <a:p>
            <a:pPr>
              <a:lnSpc>
                <a:spcPct val="150000"/>
              </a:lnSpc>
            </a:pPr>
            <a:r>
              <a:rPr lang="zh-CN" altLang="en-US" sz="3200" b="1" dirty="0"/>
              <a:t>自然语言处理是什么？</a:t>
            </a:r>
            <a:endParaRPr lang="en-US" altLang="zh-CN" sz="3200" b="1" dirty="0"/>
          </a:p>
        </p:txBody>
      </p:sp>
      <p:grpSp>
        <p:nvGrpSpPr>
          <p:cNvPr id="5" name="组合 4">
            <a:extLst>
              <a:ext uri="{FF2B5EF4-FFF2-40B4-BE49-F238E27FC236}">
                <a16:creationId xmlns:a16="http://schemas.microsoft.com/office/drawing/2014/main" id="{A367F89E-C3C5-4884-9F2E-82012D126370}"/>
              </a:ext>
            </a:extLst>
          </p:cNvPr>
          <p:cNvGrpSpPr/>
          <p:nvPr/>
        </p:nvGrpSpPr>
        <p:grpSpPr>
          <a:xfrm>
            <a:off x="19684" y="2007713"/>
            <a:ext cx="12191999" cy="2298304"/>
            <a:chOff x="19684" y="2007713"/>
            <a:chExt cx="12191999" cy="2298304"/>
          </a:xfrm>
        </p:grpSpPr>
        <p:sp>
          <p:nvSpPr>
            <p:cNvPr id="9" name="文本框 8">
              <a:extLst>
                <a:ext uri="{FF2B5EF4-FFF2-40B4-BE49-F238E27FC236}">
                  <a16:creationId xmlns:a16="http://schemas.microsoft.com/office/drawing/2014/main" id="{7A78474D-9AE0-4E7A-8530-84F14843BC7C}"/>
                </a:ext>
              </a:extLst>
            </p:cNvPr>
            <p:cNvSpPr txBox="1"/>
            <p:nvPr/>
          </p:nvSpPr>
          <p:spPr>
            <a:xfrm>
              <a:off x="19684" y="2007713"/>
              <a:ext cx="12172315" cy="664862"/>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2800" dirty="0"/>
                <a:t>自然语言处理是通过建立形式化的计算模型来分析、理解和处理自然语言</a:t>
              </a:r>
              <a:endParaRPr lang="en-US" altLang="zh-CN" sz="2800" dirty="0"/>
            </a:p>
          </p:txBody>
        </p:sp>
        <p:sp>
          <p:nvSpPr>
            <p:cNvPr id="10" name="文本框 9">
              <a:extLst>
                <a:ext uri="{FF2B5EF4-FFF2-40B4-BE49-F238E27FC236}">
                  <a16:creationId xmlns:a16="http://schemas.microsoft.com/office/drawing/2014/main" id="{FD852CD4-AD50-45DC-912B-D68FC791E6FD}"/>
                </a:ext>
              </a:extLst>
            </p:cNvPr>
            <p:cNvSpPr txBox="1"/>
            <p:nvPr/>
          </p:nvSpPr>
          <p:spPr>
            <a:xfrm>
              <a:off x="495640" y="2708758"/>
              <a:ext cx="11716043" cy="583108"/>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什么是自然语言：人类使用的语言，如汉语、英语等</a:t>
              </a:r>
              <a:endParaRPr lang="en-US" altLang="zh-CN" sz="2400" dirty="0"/>
            </a:p>
          </p:txBody>
        </p:sp>
        <p:sp>
          <p:nvSpPr>
            <p:cNvPr id="11" name="文本框 10">
              <a:extLst>
                <a:ext uri="{FF2B5EF4-FFF2-40B4-BE49-F238E27FC236}">
                  <a16:creationId xmlns:a16="http://schemas.microsoft.com/office/drawing/2014/main" id="{B64620B5-0EDB-4544-84AC-F135F1868C17}"/>
                </a:ext>
              </a:extLst>
            </p:cNvPr>
            <p:cNvSpPr txBox="1"/>
            <p:nvPr/>
          </p:nvSpPr>
          <p:spPr>
            <a:xfrm>
              <a:off x="493292" y="3212852"/>
              <a:ext cx="11716043" cy="589072"/>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语言是思维的载体，是人际交流的工具，包含两种属性</a:t>
              </a:r>
              <a:r>
                <a:rPr lang="zh-CN" altLang="en-US" sz="2400" b="1" dirty="0">
                  <a:solidFill>
                    <a:srgbClr val="C00000"/>
                  </a:solidFill>
                </a:rPr>
                <a:t>文字</a:t>
              </a:r>
              <a:r>
                <a:rPr lang="zh-CN" altLang="en-US" sz="2400" dirty="0"/>
                <a:t>和</a:t>
              </a:r>
              <a:r>
                <a:rPr lang="zh-CN" altLang="en-US" sz="2400" b="1" dirty="0">
                  <a:solidFill>
                    <a:srgbClr val="C00000"/>
                  </a:solidFill>
                </a:rPr>
                <a:t>语音</a:t>
              </a:r>
              <a:endParaRPr lang="en-US" altLang="zh-CN" sz="2400" b="1" dirty="0">
                <a:solidFill>
                  <a:srgbClr val="C00000"/>
                </a:solidFill>
              </a:endParaRPr>
            </a:p>
          </p:txBody>
        </p:sp>
        <p:sp>
          <p:nvSpPr>
            <p:cNvPr id="12" name="文本框 11">
              <a:extLst>
                <a:ext uri="{FF2B5EF4-FFF2-40B4-BE49-F238E27FC236}">
                  <a16:creationId xmlns:a16="http://schemas.microsoft.com/office/drawing/2014/main" id="{AC91C619-88D2-4C70-A50C-9201EEDD941F}"/>
                </a:ext>
              </a:extLst>
            </p:cNvPr>
            <p:cNvSpPr txBox="1"/>
            <p:nvPr/>
          </p:nvSpPr>
          <p:spPr>
            <a:xfrm>
              <a:off x="490944" y="3716945"/>
              <a:ext cx="11716043" cy="589072"/>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人类历史上以语言文字形式记载和流传的知识占知识总量的</a:t>
              </a:r>
              <a:r>
                <a:rPr lang="en-US" altLang="zh-CN" sz="2400" dirty="0"/>
                <a:t>80%</a:t>
              </a:r>
              <a:r>
                <a:rPr lang="zh-CN" altLang="en-US" sz="2400" dirty="0"/>
                <a:t>以上</a:t>
              </a:r>
              <a:endParaRPr lang="en-US" altLang="zh-CN" sz="2400" dirty="0"/>
            </a:p>
          </p:txBody>
        </p:sp>
      </p:grpSp>
      <p:grpSp>
        <p:nvGrpSpPr>
          <p:cNvPr id="7" name="组合 6">
            <a:extLst>
              <a:ext uri="{FF2B5EF4-FFF2-40B4-BE49-F238E27FC236}">
                <a16:creationId xmlns:a16="http://schemas.microsoft.com/office/drawing/2014/main" id="{D4707EF0-622D-4755-A35C-1A3FF96C1CA1}"/>
              </a:ext>
            </a:extLst>
          </p:cNvPr>
          <p:cNvGrpSpPr/>
          <p:nvPr/>
        </p:nvGrpSpPr>
        <p:grpSpPr>
          <a:xfrm>
            <a:off x="3268" y="4242127"/>
            <a:ext cx="12206067" cy="2131833"/>
            <a:chOff x="3268" y="4242127"/>
            <a:chExt cx="12206067" cy="2131833"/>
          </a:xfrm>
        </p:grpSpPr>
        <p:sp>
          <p:nvSpPr>
            <p:cNvPr id="13" name="文本框 12">
              <a:extLst>
                <a:ext uri="{FF2B5EF4-FFF2-40B4-BE49-F238E27FC236}">
                  <a16:creationId xmlns:a16="http://schemas.microsoft.com/office/drawing/2014/main" id="{C73DF884-45B4-4FF9-ABE3-8E21BFE09231}"/>
                </a:ext>
              </a:extLst>
            </p:cNvPr>
            <p:cNvSpPr txBox="1"/>
            <p:nvPr/>
          </p:nvSpPr>
          <p:spPr>
            <a:xfrm>
              <a:off x="3268" y="4242127"/>
              <a:ext cx="12172315" cy="671851"/>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2800" dirty="0"/>
                <a:t>其他术语</a:t>
              </a:r>
              <a:endParaRPr lang="en-US" altLang="zh-CN" sz="2800" dirty="0"/>
            </a:p>
          </p:txBody>
        </p:sp>
        <p:sp>
          <p:nvSpPr>
            <p:cNvPr id="14" name="文本框 13">
              <a:extLst>
                <a:ext uri="{FF2B5EF4-FFF2-40B4-BE49-F238E27FC236}">
                  <a16:creationId xmlns:a16="http://schemas.microsoft.com/office/drawing/2014/main" id="{7F20CCB1-9C72-45AF-B2B4-A72F91AB9299}"/>
                </a:ext>
              </a:extLst>
            </p:cNvPr>
            <p:cNvSpPr txBox="1"/>
            <p:nvPr/>
          </p:nvSpPr>
          <p:spPr>
            <a:xfrm>
              <a:off x="493292" y="4816563"/>
              <a:ext cx="11716043" cy="589072"/>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计算语言学（</a:t>
              </a:r>
              <a:r>
                <a:rPr lang="en-US" altLang="zh-CN" sz="2400" dirty="0"/>
                <a:t>Computational Linguistic</a:t>
              </a:r>
              <a:r>
                <a:rPr lang="zh-CN" altLang="en-US" sz="2400" dirty="0"/>
                <a:t>）</a:t>
              </a:r>
              <a:endParaRPr lang="en-US" altLang="zh-CN" sz="2400" dirty="0"/>
            </a:p>
          </p:txBody>
        </p:sp>
        <p:sp>
          <p:nvSpPr>
            <p:cNvPr id="15" name="文本框 14">
              <a:extLst>
                <a:ext uri="{FF2B5EF4-FFF2-40B4-BE49-F238E27FC236}">
                  <a16:creationId xmlns:a16="http://schemas.microsoft.com/office/drawing/2014/main" id="{BDAB8D45-38F0-4BAC-852C-9942C75B4ECF}"/>
                </a:ext>
              </a:extLst>
            </p:cNvPr>
            <p:cNvSpPr txBox="1"/>
            <p:nvPr/>
          </p:nvSpPr>
          <p:spPr>
            <a:xfrm>
              <a:off x="476876" y="5320657"/>
              <a:ext cx="11716043" cy="589072"/>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自然语言理解（</a:t>
              </a:r>
              <a:r>
                <a:rPr lang="en-US" altLang="zh-CN" sz="2400" dirty="0"/>
                <a:t>Natural Language Understanding</a:t>
              </a:r>
              <a:r>
                <a:rPr lang="zh-CN" altLang="en-US" sz="2400" dirty="0"/>
                <a:t>）</a:t>
              </a:r>
              <a:endParaRPr lang="en-US" altLang="zh-CN" sz="2400" dirty="0"/>
            </a:p>
          </p:txBody>
        </p:sp>
        <p:sp>
          <p:nvSpPr>
            <p:cNvPr id="16" name="文本框 15">
              <a:extLst>
                <a:ext uri="{FF2B5EF4-FFF2-40B4-BE49-F238E27FC236}">
                  <a16:creationId xmlns:a16="http://schemas.microsoft.com/office/drawing/2014/main" id="{98FD80A2-DDB6-4AD2-8C5D-305895B7DB06}"/>
                </a:ext>
              </a:extLst>
            </p:cNvPr>
            <p:cNvSpPr txBox="1"/>
            <p:nvPr/>
          </p:nvSpPr>
          <p:spPr>
            <a:xfrm>
              <a:off x="476876" y="5784888"/>
              <a:ext cx="11716043" cy="589072"/>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人类语言技术（</a:t>
              </a:r>
              <a:r>
                <a:rPr lang="en-US" altLang="zh-CN" sz="2400" dirty="0"/>
                <a:t>Human Language Technology</a:t>
              </a:r>
              <a:r>
                <a:rPr lang="zh-CN" altLang="en-US" sz="2400" dirty="0"/>
                <a:t>）</a:t>
              </a:r>
              <a:endParaRPr lang="en-US" altLang="zh-CN" sz="2400" dirty="0"/>
            </a:p>
          </p:txBody>
        </p:sp>
      </p:grpSp>
    </p:spTree>
    <p:extLst>
      <p:ext uri="{BB962C8B-B14F-4D97-AF65-F5344CB8AC3E}">
        <p14:creationId xmlns:p14="http://schemas.microsoft.com/office/powerpoint/2010/main" val="1807337739"/>
      </p:ext>
    </p:extLst>
  </p:cSld>
  <p:clrMapOvr>
    <a:masterClrMapping/>
  </p:clrMapOvr>
  <p:transition advTm="34024"/>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9050"/>
            <a:ext cx="12192000" cy="207963"/>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3" name="Text Box 4"/>
          <p:cNvSpPr txBox="1">
            <a:spLocks noChangeArrowheads="1"/>
          </p:cNvSpPr>
          <p:nvPr/>
        </p:nvSpPr>
        <p:spPr bwMode="auto">
          <a:xfrm>
            <a:off x="1253187" y="427494"/>
            <a:ext cx="9968995"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000" dirty="0">
                <a:solidFill>
                  <a:srgbClr val="003399"/>
                </a:solidFill>
                <a:latin typeface="黑体" panose="02010609060101010101" pitchFamily="49" charset="-122"/>
                <a:ea typeface="黑体" panose="02010609060101010101" pitchFamily="49" charset="-122"/>
              </a:rPr>
              <a:t>第一部分：自然语言处理的总体介绍</a:t>
            </a:r>
          </a:p>
        </p:txBody>
      </p:sp>
      <p:sp>
        <p:nvSpPr>
          <p:cNvPr id="4" name="Rectangle 6"/>
          <p:cNvSpPr>
            <a:spLocks noChangeArrowheads="1"/>
          </p:cNvSpPr>
          <p:nvPr/>
        </p:nvSpPr>
        <p:spPr bwMode="auto">
          <a:xfrm>
            <a:off x="0" y="6645275"/>
            <a:ext cx="12192000" cy="2159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19" name="灯片编号占位符 3"/>
          <p:cNvSpPr>
            <a:spLocks noGrp="1"/>
          </p:cNvSpPr>
          <p:nvPr>
            <p:ph type="sldNum" sz="quarter" idx="12"/>
          </p:nvPr>
        </p:nvSpPr>
        <p:spPr>
          <a:xfrm>
            <a:off x="8077200" y="6356350"/>
            <a:ext cx="3276600" cy="365125"/>
          </a:xfrm>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600DCED-AAE6-4FF2-B18A-CDB50B86C09D}" type="slidenum">
              <a:rPr lang="zh-CN" altLang="en-US" sz="1400">
                <a:solidFill>
                  <a:srgbClr val="898989"/>
                </a:solidFill>
              </a:rPr>
              <a:pPr/>
              <a:t>7</a:t>
            </a:fld>
            <a:endParaRPr lang="zh-CN" altLang="en-US" sz="1400">
              <a:solidFill>
                <a:srgbClr val="898989"/>
              </a:solidFill>
            </a:endParaRPr>
          </a:p>
        </p:txBody>
      </p:sp>
      <p:cxnSp>
        <p:nvCxnSpPr>
          <p:cNvPr id="23" name="Straight Connector 4"/>
          <p:cNvCxnSpPr/>
          <p:nvPr/>
        </p:nvCxnSpPr>
        <p:spPr>
          <a:xfrm flipV="1">
            <a:off x="19685" y="1135380"/>
            <a:ext cx="12152630" cy="76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8C02189C-7EA2-4C0E-8CC6-01C62B891192}"/>
              </a:ext>
            </a:extLst>
          </p:cNvPr>
          <p:cNvSpPr txBox="1"/>
          <p:nvPr/>
        </p:nvSpPr>
        <p:spPr>
          <a:xfrm>
            <a:off x="0" y="1194470"/>
            <a:ext cx="12152630" cy="746743"/>
          </a:xfrm>
          <a:prstGeom prst="rect">
            <a:avLst/>
          </a:prstGeom>
          <a:noFill/>
        </p:spPr>
        <p:txBody>
          <a:bodyPr wrap="square" rtlCol="0">
            <a:spAutoFit/>
          </a:bodyPr>
          <a:lstStyle/>
          <a:p>
            <a:pPr>
              <a:lnSpc>
                <a:spcPct val="150000"/>
              </a:lnSpc>
            </a:pPr>
            <a:r>
              <a:rPr lang="zh-CN" altLang="en-US" sz="3200" b="1" dirty="0"/>
              <a:t>自然语言处理的层次模型</a:t>
            </a:r>
            <a:endParaRPr lang="en-US" altLang="zh-CN" sz="3200" b="1" dirty="0"/>
          </a:p>
        </p:txBody>
      </p:sp>
      <p:pic>
        <p:nvPicPr>
          <p:cNvPr id="8" name="图片 7">
            <a:extLst>
              <a:ext uri="{FF2B5EF4-FFF2-40B4-BE49-F238E27FC236}">
                <a16:creationId xmlns:a16="http://schemas.microsoft.com/office/drawing/2014/main" id="{DD66A30A-9DCC-4FB7-A9EA-F1512C9FA66A}"/>
              </a:ext>
            </a:extLst>
          </p:cNvPr>
          <p:cNvPicPr>
            <a:picLocks noChangeAspect="1"/>
          </p:cNvPicPr>
          <p:nvPr/>
        </p:nvPicPr>
        <p:blipFill>
          <a:blip r:embed="rId3"/>
          <a:stretch>
            <a:fillRect/>
          </a:stretch>
        </p:blipFill>
        <p:spPr>
          <a:xfrm>
            <a:off x="3034396" y="2081847"/>
            <a:ext cx="6522956" cy="4348637"/>
          </a:xfrm>
          <a:prstGeom prst="rect">
            <a:avLst/>
          </a:prstGeom>
        </p:spPr>
      </p:pic>
      <p:grpSp>
        <p:nvGrpSpPr>
          <p:cNvPr id="9" name="组合 8">
            <a:extLst>
              <a:ext uri="{FF2B5EF4-FFF2-40B4-BE49-F238E27FC236}">
                <a16:creationId xmlns:a16="http://schemas.microsoft.com/office/drawing/2014/main" id="{D411720C-BC32-43C6-94C9-911DA7A4E42B}"/>
              </a:ext>
            </a:extLst>
          </p:cNvPr>
          <p:cNvGrpSpPr/>
          <p:nvPr/>
        </p:nvGrpSpPr>
        <p:grpSpPr>
          <a:xfrm>
            <a:off x="3594537" y="2185469"/>
            <a:ext cx="5412827" cy="4115975"/>
            <a:chOff x="3594537" y="2185469"/>
            <a:chExt cx="5412827" cy="4115975"/>
          </a:xfrm>
        </p:grpSpPr>
        <p:sp>
          <p:nvSpPr>
            <p:cNvPr id="5" name="椭圆 4">
              <a:extLst>
                <a:ext uri="{FF2B5EF4-FFF2-40B4-BE49-F238E27FC236}">
                  <a16:creationId xmlns:a16="http://schemas.microsoft.com/office/drawing/2014/main" id="{F5885EB4-6E54-40A3-BAF0-9ECF044DA2C2}"/>
                </a:ext>
              </a:extLst>
            </p:cNvPr>
            <p:cNvSpPr/>
            <p:nvPr/>
          </p:nvSpPr>
          <p:spPr>
            <a:xfrm>
              <a:off x="3594538" y="2185469"/>
              <a:ext cx="1660633" cy="475593"/>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tx1"/>
                  </a:solidFill>
                </a:rPr>
                <a:t>语音</a:t>
              </a:r>
            </a:p>
          </p:txBody>
        </p:sp>
        <p:sp>
          <p:nvSpPr>
            <p:cNvPr id="10" name="椭圆 9">
              <a:extLst>
                <a:ext uri="{FF2B5EF4-FFF2-40B4-BE49-F238E27FC236}">
                  <a16:creationId xmlns:a16="http://schemas.microsoft.com/office/drawing/2014/main" id="{3060545B-61DE-4807-8244-5EE3CB2BDDC9}"/>
                </a:ext>
              </a:extLst>
            </p:cNvPr>
            <p:cNvSpPr/>
            <p:nvPr/>
          </p:nvSpPr>
          <p:spPr>
            <a:xfrm>
              <a:off x="6327404" y="2251158"/>
              <a:ext cx="2679960" cy="430924"/>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a:solidFill>
                    <a:schemeClr val="tx1"/>
                  </a:solidFill>
                </a:rPr>
                <a:t>图像</a:t>
              </a:r>
              <a:r>
                <a:rPr lang="en-US" altLang="zh-CN" sz="2000" b="1" dirty="0">
                  <a:solidFill>
                    <a:schemeClr val="tx1"/>
                  </a:solidFill>
                </a:rPr>
                <a:t>/</a:t>
              </a:r>
              <a:r>
                <a:rPr lang="zh-CN" altLang="en-US" sz="2000" b="1" dirty="0">
                  <a:solidFill>
                    <a:schemeClr val="tx1"/>
                  </a:solidFill>
                </a:rPr>
                <a:t>文本</a:t>
              </a:r>
            </a:p>
          </p:txBody>
        </p:sp>
        <p:sp>
          <p:nvSpPr>
            <p:cNvPr id="7" name="矩形 6">
              <a:extLst>
                <a:ext uri="{FF2B5EF4-FFF2-40B4-BE49-F238E27FC236}">
                  <a16:creationId xmlns:a16="http://schemas.microsoft.com/office/drawing/2014/main" id="{D72049CA-FFF6-469E-A62C-3E21A4CDA107}"/>
                </a:ext>
              </a:extLst>
            </p:cNvPr>
            <p:cNvSpPr/>
            <p:nvPr/>
          </p:nvSpPr>
          <p:spPr>
            <a:xfrm>
              <a:off x="3594537" y="2966361"/>
              <a:ext cx="1660633" cy="47559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a:solidFill>
                    <a:schemeClr val="tx1"/>
                  </a:solidFill>
                </a:rPr>
                <a:t>语言学分析</a:t>
              </a:r>
            </a:p>
          </p:txBody>
        </p:sp>
        <p:sp>
          <p:nvSpPr>
            <p:cNvPr id="12" name="矩形 11">
              <a:extLst>
                <a:ext uri="{FF2B5EF4-FFF2-40B4-BE49-F238E27FC236}">
                  <a16:creationId xmlns:a16="http://schemas.microsoft.com/office/drawing/2014/main" id="{109DF377-1B1A-434D-9C56-7F7C116B8122}"/>
                </a:ext>
              </a:extLst>
            </p:cNvPr>
            <p:cNvSpPr/>
            <p:nvPr/>
          </p:nvSpPr>
          <p:spPr>
            <a:xfrm>
              <a:off x="6237684" y="2966360"/>
              <a:ext cx="2769680" cy="47559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b="1" dirty="0">
                  <a:solidFill>
                    <a:schemeClr val="tx1"/>
                  </a:solidFill>
                </a:rPr>
                <a:t>OCR/Tokenization</a:t>
              </a:r>
              <a:endParaRPr lang="zh-CN" altLang="en-US" sz="2000" b="1" dirty="0">
                <a:solidFill>
                  <a:schemeClr val="tx1"/>
                </a:solidFill>
              </a:endParaRPr>
            </a:p>
          </p:txBody>
        </p:sp>
        <p:sp>
          <p:nvSpPr>
            <p:cNvPr id="13" name="矩形 12">
              <a:extLst>
                <a:ext uri="{FF2B5EF4-FFF2-40B4-BE49-F238E27FC236}">
                  <a16:creationId xmlns:a16="http://schemas.microsoft.com/office/drawing/2014/main" id="{E3A48A90-4BC2-4423-B21F-D86E13A5E933}"/>
                </a:ext>
              </a:extLst>
            </p:cNvPr>
            <p:cNvSpPr/>
            <p:nvPr/>
          </p:nvSpPr>
          <p:spPr>
            <a:xfrm>
              <a:off x="4635241" y="3697514"/>
              <a:ext cx="2769680" cy="47559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a:solidFill>
                    <a:schemeClr val="tx1"/>
                  </a:solidFill>
                </a:rPr>
                <a:t>形态学分析</a:t>
              </a:r>
            </a:p>
          </p:txBody>
        </p:sp>
        <p:sp>
          <p:nvSpPr>
            <p:cNvPr id="14" name="矩形 13">
              <a:extLst>
                <a:ext uri="{FF2B5EF4-FFF2-40B4-BE49-F238E27FC236}">
                  <a16:creationId xmlns:a16="http://schemas.microsoft.com/office/drawing/2014/main" id="{86AF47F6-DF1B-4CF3-BD7F-9E9E80AA9DF7}"/>
                </a:ext>
              </a:extLst>
            </p:cNvPr>
            <p:cNvSpPr/>
            <p:nvPr/>
          </p:nvSpPr>
          <p:spPr>
            <a:xfrm>
              <a:off x="4661521" y="4406957"/>
              <a:ext cx="2769680" cy="47559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a:solidFill>
                    <a:schemeClr val="tx1"/>
                  </a:solidFill>
                </a:rPr>
                <a:t>语法分析</a:t>
              </a:r>
            </a:p>
          </p:txBody>
        </p:sp>
        <p:sp>
          <p:nvSpPr>
            <p:cNvPr id="15" name="矩形 14">
              <a:extLst>
                <a:ext uri="{FF2B5EF4-FFF2-40B4-BE49-F238E27FC236}">
                  <a16:creationId xmlns:a16="http://schemas.microsoft.com/office/drawing/2014/main" id="{5089D0CC-63C3-49DB-A616-24D578C5D029}"/>
                </a:ext>
              </a:extLst>
            </p:cNvPr>
            <p:cNvSpPr/>
            <p:nvPr/>
          </p:nvSpPr>
          <p:spPr>
            <a:xfrm>
              <a:off x="4666781" y="5116404"/>
              <a:ext cx="2769680" cy="47559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a:solidFill>
                    <a:schemeClr val="tx1"/>
                  </a:solidFill>
                </a:rPr>
                <a:t>语义分析</a:t>
              </a:r>
            </a:p>
          </p:txBody>
        </p:sp>
        <p:sp>
          <p:nvSpPr>
            <p:cNvPr id="16" name="矩形 15">
              <a:extLst>
                <a:ext uri="{FF2B5EF4-FFF2-40B4-BE49-F238E27FC236}">
                  <a16:creationId xmlns:a16="http://schemas.microsoft.com/office/drawing/2014/main" id="{F275439E-08C5-4903-8BCC-0D8182AD683D}"/>
                </a:ext>
              </a:extLst>
            </p:cNvPr>
            <p:cNvSpPr/>
            <p:nvPr/>
          </p:nvSpPr>
          <p:spPr>
            <a:xfrm>
              <a:off x="4661521" y="5825851"/>
              <a:ext cx="2769680" cy="475593"/>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a:solidFill>
                    <a:schemeClr val="tx1"/>
                  </a:solidFill>
                </a:rPr>
                <a:t>语篇分析</a:t>
              </a:r>
            </a:p>
          </p:txBody>
        </p:sp>
      </p:grpSp>
    </p:spTree>
    <p:extLst>
      <p:ext uri="{BB962C8B-B14F-4D97-AF65-F5344CB8AC3E}">
        <p14:creationId xmlns:p14="http://schemas.microsoft.com/office/powerpoint/2010/main" val="3888253328"/>
      </p:ext>
    </p:extLst>
  </p:cSld>
  <p:clrMapOvr>
    <a:masterClrMapping/>
  </p:clrMapOvr>
  <p:transition advTm="34024"/>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9050"/>
            <a:ext cx="12192000" cy="207963"/>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3" name="Text Box 4"/>
          <p:cNvSpPr txBox="1">
            <a:spLocks noChangeArrowheads="1"/>
          </p:cNvSpPr>
          <p:nvPr/>
        </p:nvSpPr>
        <p:spPr bwMode="auto">
          <a:xfrm>
            <a:off x="1253187" y="427494"/>
            <a:ext cx="991911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000" dirty="0">
                <a:solidFill>
                  <a:srgbClr val="003399"/>
                </a:solidFill>
                <a:latin typeface="黑体" panose="02010609060101010101" pitchFamily="49" charset="-122"/>
                <a:ea typeface="黑体" panose="02010609060101010101" pitchFamily="49" charset="-122"/>
              </a:rPr>
              <a:t>第一部分：自然语言处理的总体介绍</a:t>
            </a:r>
          </a:p>
        </p:txBody>
      </p:sp>
      <p:sp>
        <p:nvSpPr>
          <p:cNvPr id="4" name="Rectangle 6"/>
          <p:cNvSpPr>
            <a:spLocks noChangeArrowheads="1"/>
          </p:cNvSpPr>
          <p:nvPr/>
        </p:nvSpPr>
        <p:spPr bwMode="auto">
          <a:xfrm>
            <a:off x="0" y="6645275"/>
            <a:ext cx="12192000" cy="2159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19" name="灯片编号占位符 3"/>
          <p:cNvSpPr>
            <a:spLocks noGrp="1"/>
          </p:cNvSpPr>
          <p:nvPr>
            <p:ph type="sldNum" sz="quarter" idx="12"/>
          </p:nvPr>
        </p:nvSpPr>
        <p:spPr>
          <a:xfrm>
            <a:off x="8077200" y="6356350"/>
            <a:ext cx="3276600" cy="365125"/>
          </a:xfrm>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600DCED-AAE6-4FF2-B18A-CDB50B86C09D}" type="slidenum">
              <a:rPr lang="zh-CN" altLang="en-US" sz="1400">
                <a:solidFill>
                  <a:srgbClr val="898989"/>
                </a:solidFill>
              </a:rPr>
              <a:pPr/>
              <a:t>8</a:t>
            </a:fld>
            <a:endParaRPr lang="zh-CN" altLang="en-US" sz="1400">
              <a:solidFill>
                <a:srgbClr val="898989"/>
              </a:solidFill>
            </a:endParaRPr>
          </a:p>
        </p:txBody>
      </p:sp>
      <p:cxnSp>
        <p:nvCxnSpPr>
          <p:cNvPr id="23" name="Straight Connector 4"/>
          <p:cNvCxnSpPr/>
          <p:nvPr/>
        </p:nvCxnSpPr>
        <p:spPr>
          <a:xfrm flipV="1">
            <a:off x="19685" y="1135380"/>
            <a:ext cx="12152630" cy="76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8C02189C-7EA2-4C0E-8CC6-01C62B891192}"/>
              </a:ext>
            </a:extLst>
          </p:cNvPr>
          <p:cNvSpPr txBox="1"/>
          <p:nvPr/>
        </p:nvSpPr>
        <p:spPr>
          <a:xfrm>
            <a:off x="0" y="1260970"/>
            <a:ext cx="12152630" cy="754694"/>
          </a:xfrm>
          <a:prstGeom prst="rect">
            <a:avLst/>
          </a:prstGeom>
          <a:noFill/>
        </p:spPr>
        <p:txBody>
          <a:bodyPr wrap="square" rtlCol="0">
            <a:spAutoFit/>
          </a:bodyPr>
          <a:lstStyle/>
          <a:p>
            <a:pPr>
              <a:lnSpc>
                <a:spcPct val="150000"/>
              </a:lnSpc>
            </a:pPr>
            <a:r>
              <a:rPr lang="zh-CN" altLang="en-US" sz="3200" b="1" dirty="0"/>
              <a:t>自然语言处理相关的学术期刊与会议</a:t>
            </a:r>
            <a:endParaRPr lang="en-US" altLang="zh-CN" sz="3200" b="1" dirty="0"/>
          </a:p>
        </p:txBody>
      </p:sp>
      <p:grpSp>
        <p:nvGrpSpPr>
          <p:cNvPr id="15" name="组合 14">
            <a:extLst>
              <a:ext uri="{FF2B5EF4-FFF2-40B4-BE49-F238E27FC236}">
                <a16:creationId xmlns:a16="http://schemas.microsoft.com/office/drawing/2014/main" id="{D2560EEC-B828-4201-ABC6-EFBD30BB2491}"/>
              </a:ext>
            </a:extLst>
          </p:cNvPr>
          <p:cNvGrpSpPr/>
          <p:nvPr/>
        </p:nvGrpSpPr>
        <p:grpSpPr>
          <a:xfrm>
            <a:off x="19684" y="2007713"/>
            <a:ext cx="12201371" cy="4225565"/>
            <a:chOff x="19684" y="2007713"/>
            <a:chExt cx="12201371" cy="4225565"/>
          </a:xfrm>
        </p:grpSpPr>
        <p:grpSp>
          <p:nvGrpSpPr>
            <p:cNvPr id="5" name="组合 4">
              <a:extLst>
                <a:ext uri="{FF2B5EF4-FFF2-40B4-BE49-F238E27FC236}">
                  <a16:creationId xmlns:a16="http://schemas.microsoft.com/office/drawing/2014/main" id="{E7C1DB9D-C882-482E-8C01-50618493D5CE}"/>
                </a:ext>
              </a:extLst>
            </p:cNvPr>
            <p:cNvGrpSpPr/>
            <p:nvPr/>
          </p:nvGrpSpPr>
          <p:grpSpPr>
            <a:xfrm>
              <a:off x="19684" y="2007713"/>
              <a:ext cx="12191999" cy="3583220"/>
              <a:chOff x="19684" y="2007713"/>
              <a:chExt cx="12191999" cy="3583220"/>
            </a:xfrm>
          </p:grpSpPr>
          <p:sp>
            <p:nvSpPr>
              <p:cNvPr id="9" name="文本框 8">
                <a:extLst>
                  <a:ext uri="{FF2B5EF4-FFF2-40B4-BE49-F238E27FC236}">
                    <a16:creationId xmlns:a16="http://schemas.microsoft.com/office/drawing/2014/main" id="{7A78474D-9AE0-4E7A-8530-84F14843BC7C}"/>
                  </a:ext>
                </a:extLst>
              </p:cNvPr>
              <p:cNvSpPr txBox="1"/>
              <p:nvPr/>
            </p:nvSpPr>
            <p:spPr>
              <a:xfrm>
                <a:off x="19684" y="2007713"/>
                <a:ext cx="12172315" cy="671851"/>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2800" dirty="0"/>
                  <a:t>学术期刊</a:t>
                </a:r>
                <a:endParaRPr lang="en-US" altLang="zh-CN" sz="2800" dirty="0"/>
              </a:p>
            </p:txBody>
          </p:sp>
          <p:sp>
            <p:nvSpPr>
              <p:cNvPr id="10" name="文本框 9">
                <a:extLst>
                  <a:ext uri="{FF2B5EF4-FFF2-40B4-BE49-F238E27FC236}">
                    <a16:creationId xmlns:a16="http://schemas.microsoft.com/office/drawing/2014/main" id="{FD852CD4-AD50-45DC-912B-D68FC791E6FD}"/>
                  </a:ext>
                </a:extLst>
              </p:cNvPr>
              <p:cNvSpPr txBox="1"/>
              <p:nvPr/>
            </p:nvSpPr>
            <p:spPr>
              <a:xfrm>
                <a:off x="495640" y="2666554"/>
                <a:ext cx="11716043" cy="1137106"/>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自然语言处理相关主刊：</a:t>
                </a:r>
                <a:r>
                  <a:rPr lang="en-US" altLang="zh-CN" sz="2400" dirty="0"/>
                  <a:t>Computational Linguistic </a:t>
                </a:r>
                <a:r>
                  <a:rPr lang="zh-CN" altLang="en-US" sz="2400" dirty="0"/>
                  <a:t>（</a:t>
                </a:r>
                <a:r>
                  <a:rPr lang="en-US" altLang="zh-CN" sz="2400" dirty="0"/>
                  <a:t>CL</a:t>
                </a:r>
                <a:r>
                  <a:rPr lang="zh-CN" altLang="en-US" sz="2400" dirty="0"/>
                  <a:t>）、</a:t>
                </a:r>
                <a:r>
                  <a:rPr lang="en-US" altLang="zh-CN" sz="2400" dirty="0"/>
                  <a:t>Transaction on Association of Computational Linguistics </a:t>
                </a:r>
                <a:r>
                  <a:rPr lang="zh-CN" altLang="en-US" sz="2400" dirty="0"/>
                  <a:t>（</a:t>
                </a:r>
                <a:r>
                  <a:rPr lang="en-US" altLang="zh-CN" sz="2400" dirty="0"/>
                  <a:t>ACL</a:t>
                </a:r>
                <a:r>
                  <a:rPr lang="zh-CN" altLang="en-US" sz="2400" dirty="0"/>
                  <a:t>）</a:t>
                </a:r>
                <a:endParaRPr lang="en-US" altLang="zh-CN" sz="2400" dirty="0"/>
              </a:p>
            </p:txBody>
          </p:sp>
          <p:sp>
            <p:nvSpPr>
              <p:cNvPr id="12" name="文本框 11">
                <a:extLst>
                  <a:ext uri="{FF2B5EF4-FFF2-40B4-BE49-F238E27FC236}">
                    <a16:creationId xmlns:a16="http://schemas.microsoft.com/office/drawing/2014/main" id="{AC91C619-88D2-4C70-A50C-9201EEDD941F}"/>
                  </a:ext>
                </a:extLst>
              </p:cNvPr>
              <p:cNvSpPr txBox="1"/>
              <p:nvPr/>
            </p:nvSpPr>
            <p:spPr>
              <a:xfrm>
                <a:off x="490944" y="3899829"/>
                <a:ext cx="11716043" cy="1691104"/>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p"/>
                </a:pPr>
                <a:r>
                  <a:rPr lang="zh-CN" altLang="en-US" sz="2400" dirty="0"/>
                  <a:t>包含自然语言处理的期刊：</a:t>
                </a:r>
                <a:r>
                  <a:rPr lang="en-US" altLang="zh-CN" sz="2400" dirty="0"/>
                  <a:t>Journal of AI Research </a:t>
                </a:r>
                <a:r>
                  <a:rPr lang="zh-CN" altLang="en-US" sz="2400" dirty="0"/>
                  <a:t>（</a:t>
                </a:r>
                <a:r>
                  <a:rPr lang="en-US" altLang="zh-CN" sz="2400" dirty="0"/>
                  <a:t>JAIR</a:t>
                </a:r>
                <a:r>
                  <a:rPr lang="zh-CN" altLang="en-US" sz="2400" dirty="0"/>
                  <a:t>）、</a:t>
                </a:r>
                <a:r>
                  <a:rPr lang="en-US" altLang="zh-CN" sz="2400" dirty="0"/>
                  <a:t>Artificial Intelligence </a:t>
                </a:r>
                <a:r>
                  <a:rPr lang="zh-CN" altLang="en-US" sz="2400" dirty="0"/>
                  <a:t>（</a:t>
                </a:r>
                <a:r>
                  <a:rPr lang="en-US" altLang="zh-CN" sz="2400" dirty="0"/>
                  <a:t>AI</a:t>
                </a:r>
                <a:r>
                  <a:rPr lang="zh-CN" altLang="en-US" sz="2400" dirty="0"/>
                  <a:t>）</a:t>
                </a:r>
                <a:endParaRPr lang="en-US" altLang="zh-CN" sz="2400" dirty="0"/>
              </a:p>
              <a:p>
                <a:pPr algn="dist">
                  <a:lnSpc>
                    <a:spcPct val="150000"/>
                  </a:lnSpc>
                </a:pPr>
                <a:r>
                  <a:rPr lang="en-US" altLang="zh-CN" sz="2400" dirty="0"/>
                  <a:t>       ACM Transactions on Information Systems </a:t>
                </a:r>
                <a:r>
                  <a:rPr lang="zh-CN" altLang="en-US" sz="2400" dirty="0"/>
                  <a:t>（</a:t>
                </a:r>
                <a:r>
                  <a:rPr lang="en-US" altLang="zh-CN" sz="2400" dirty="0"/>
                  <a:t>TOIS</a:t>
                </a:r>
                <a:r>
                  <a:rPr lang="zh-CN" altLang="en-US" sz="2400" dirty="0"/>
                  <a:t>）、</a:t>
                </a:r>
                <a:r>
                  <a:rPr lang="en-US" altLang="zh-CN" sz="2400" dirty="0"/>
                  <a:t>Information Processing &amp;   </a:t>
                </a:r>
              </a:p>
              <a:p>
                <a:pPr>
                  <a:lnSpc>
                    <a:spcPct val="150000"/>
                  </a:lnSpc>
                </a:pPr>
                <a:r>
                  <a:rPr lang="en-US" altLang="zh-CN" sz="2400" dirty="0"/>
                  <a:t>       Management </a:t>
                </a:r>
                <a:r>
                  <a:rPr lang="zh-CN" altLang="en-US" sz="2400" dirty="0"/>
                  <a:t>（</a:t>
                </a:r>
                <a:r>
                  <a:rPr lang="en-US" altLang="zh-CN" sz="2400" dirty="0"/>
                  <a:t>IPM</a:t>
                </a:r>
                <a:r>
                  <a:rPr lang="zh-CN" altLang="en-US" sz="2400" dirty="0"/>
                  <a:t>）、</a:t>
                </a:r>
                <a:r>
                  <a:rPr lang="en-US" altLang="zh-CN" sz="2400" dirty="0"/>
                  <a:t>Journal of Machine Learning Research </a:t>
                </a:r>
                <a:r>
                  <a:rPr lang="zh-CN" altLang="en-US" sz="2400" dirty="0"/>
                  <a:t>（</a:t>
                </a:r>
                <a:r>
                  <a:rPr lang="en-US" altLang="zh-CN" sz="2400" dirty="0"/>
                  <a:t>JMLR</a:t>
                </a:r>
                <a:r>
                  <a:rPr lang="zh-CN" altLang="en-US" sz="2400" dirty="0"/>
                  <a:t>）</a:t>
                </a:r>
                <a:endParaRPr lang="en-US" altLang="zh-CN" sz="2400" dirty="0"/>
              </a:p>
            </p:txBody>
          </p:sp>
        </p:grpSp>
        <p:sp>
          <p:nvSpPr>
            <p:cNvPr id="18" name="文本框 17">
              <a:extLst>
                <a:ext uri="{FF2B5EF4-FFF2-40B4-BE49-F238E27FC236}">
                  <a16:creationId xmlns:a16="http://schemas.microsoft.com/office/drawing/2014/main" id="{32A3EF55-0B9B-425D-A7ED-C101D30767D2}"/>
                </a:ext>
              </a:extLst>
            </p:cNvPr>
            <p:cNvSpPr txBox="1"/>
            <p:nvPr/>
          </p:nvSpPr>
          <p:spPr>
            <a:xfrm>
              <a:off x="505012" y="5644206"/>
              <a:ext cx="11716043" cy="589072"/>
            </a:xfrm>
            <a:prstGeom prst="rect">
              <a:avLst/>
            </a:prstGeom>
            <a:noFill/>
          </p:spPr>
          <p:txBody>
            <a:bodyPr wrap="square" rtlCol="0">
              <a:spAutoFit/>
            </a:bodyPr>
            <a:lstStyle/>
            <a:p>
              <a:pPr marL="457200" indent="-457200">
                <a:lnSpc>
                  <a:spcPct val="150000"/>
                </a:lnSpc>
                <a:buFont typeface="Wingdings" panose="05000000000000000000" pitchFamily="2" charset="2"/>
                <a:buChar char="p"/>
              </a:pPr>
              <a:r>
                <a:rPr lang="zh-CN" altLang="en-US" sz="2400" dirty="0"/>
                <a:t>国内主办的相关期刊：中文信息学报、计算机学报、软件学报</a:t>
              </a:r>
              <a:endParaRPr lang="en-US" altLang="zh-CN" sz="2400" dirty="0"/>
            </a:p>
          </p:txBody>
        </p:sp>
      </p:grpSp>
    </p:spTree>
    <p:extLst>
      <p:ext uri="{BB962C8B-B14F-4D97-AF65-F5344CB8AC3E}">
        <p14:creationId xmlns:p14="http://schemas.microsoft.com/office/powerpoint/2010/main" val="1388892493"/>
      </p:ext>
    </p:extLst>
  </p:cSld>
  <p:clrMapOvr>
    <a:masterClrMapping/>
  </p:clrMapOvr>
  <p:transition advTm="34024"/>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0" y="-19050"/>
            <a:ext cx="12192000" cy="207963"/>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3" name="Text Box 4"/>
          <p:cNvSpPr txBox="1">
            <a:spLocks noChangeArrowheads="1"/>
          </p:cNvSpPr>
          <p:nvPr/>
        </p:nvSpPr>
        <p:spPr bwMode="auto">
          <a:xfrm>
            <a:off x="1253187" y="427494"/>
            <a:ext cx="990249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lgn="ctr" eaLnBrk="1" hangingPunct="1"/>
            <a:r>
              <a:rPr lang="zh-CN" altLang="en-US" sz="4000" dirty="0">
                <a:solidFill>
                  <a:srgbClr val="003399"/>
                </a:solidFill>
                <a:latin typeface="黑体" panose="02010609060101010101" pitchFamily="49" charset="-122"/>
                <a:ea typeface="黑体" panose="02010609060101010101" pitchFamily="49" charset="-122"/>
              </a:rPr>
              <a:t>第一部分：自然语言处理的总体介绍</a:t>
            </a:r>
          </a:p>
        </p:txBody>
      </p:sp>
      <p:sp>
        <p:nvSpPr>
          <p:cNvPr id="4" name="Rectangle 6"/>
          <p:cNvSpPr>
            <a:spLocks noChangeArrowheads="1"/>
          </p:cNvSpPr>
          <p:nvPr/>
        </p:nvSpPr>
        <p:spPr bwMode="auto">
          <a:xfrm>
            <a:off x="0" y="6645275"/>
            <a:ext cx="12192000" cy="215900"/>
          </a:xfrm>
          <a:prstGeom prst="rect">
            <a:avLst/>
          </a:prstGeom>
          <a:solidFill>
            <a:srgbClr val="3366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rgbClr val="003399"/>
              </a:solidFill>
            </a:endParaRPr>
          </a:p>
        </p:txBody>
      </p:sp>
      <p:sp>
        <p:nvSpPr>
          <p:cNvPr id="19" name="灯片编号占位符 3"/>
          <p:cNvSpPr>
            <a:spLocks noGrp="1"/>
          </p:cNvSpPr>
          <p:nvPr>
            <p:ph type="sldNum" sz="quarter" idx="12"/>
          </p:nvPr>
        </p:nvSpPr>
        <p:spPr>
          <a:xfrm>
            <a:off x="8077200" y="6356350"/>
            <a:ext cx="3276600" cy="365125"/>
          </a:xfrm>
          <a:noFill/>
        </p:spPr>
        <p:txBody>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fld id="{6600DCED-AAE6-4FF2-B18A-CDB50B86C09D}" type="slidenum">
              <a:rPr lang="zh-CN" altLang="en-US" sz="1400">
                <a:solidFill>
                  <a:srgbClr val="898989"/>
                </a:solidFill>
              </a:rPr>
              <a:pPr/>
              <a:t>9</a:t>
            </a:fld>
            <a:endParaRPr lang="zh-CN" altLang="en-US" sz="1400">
              <a:solidFill>
                <a:srgbClr val="898989"/>
              </a:solidFill>
            </a:endParaRPr>
          </a:p>
        </p:txBody>
      </p:sp>
      <p:cxnSp>
        <p:nvCxnSpPr>
          <p:cNvPr id="23" name="Straight Connector 4"/>
          <p:cNvCxnSpPr/>
          <p:nvPr/>
        </p:nvCxnSpPr>
        <p:spPr>
          <a:xfrm flipV="1">
            <a:off x="19685" y="1135380"/>
            <a:ext cx="12152630" cy="76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8C02189C-7EA2-4C0E-8CC6-01C62B891192}"/>
              </a:ext>
            </a:extLst>
          </p:cNvPr>
          <p:cNvSpPr txBox="1"/>
          <p:nvPr/>
        </p:nvSpPr>
        <p:spPr>
          <a:xfrm>
            <a:off x="0" y="1260970"/>
            <a:ext cx="12152630" cy="754694"/>
          </a:xfrm>
          <a:prstGeom prst="rect">
            <a:avLst/>
          </a:prstGeom>
          <a:noFill/>
        </p:spPr>
        <p:txBody>
          <a:bodyPr wrap="square" rtlCol="0">
            <a:spAutoFit/>
          </a:bodyPr>
          <a:lstStyle/>
          <a:p>
            <a:pPr>
              <a:lnSpc>
                <a:spcPct val="150000"/>
              </a:lnSpc>
            </a:pPr>
            <a:r>
              <a:rPr lang="zh-CN" altLang="en-US" sz="3200" b="1" dirty="0"/>
              <a:t>自然语言处理相关的学术期刊与会议</a:t>
            </a:r>
            <a:endParaRPr lang="en-US" altLang="zh-CN" sz="3200" b="1" dirty="0"/>
          </a:p>
        </p:txBody>
      </p:sp>
      <p:grpSp>
        <p:nvGrpSpPr>
          <p:cNvPr id="5" name="组合 4">
            <a:extLst>
              <a:ext uri="{FF2B5EF4-FFF2-40B4-BE49-F238E27FC236}">
                <a16:creationId xmlns:a16="http://schemas.microsoft.com/office/drawing/2014/main" id="{E7C1DB9D-C882-482E-8C01-50618493D5CE}"/>
              </a:ext>
            </a:extLst>
          </p:cNvPr>
          <p:cNvGrpSpPr/>
          <p:nvPr/>
        </p:nvGrpSpPr>
        <p:grpSpPr>
          <a:xfrm>
            <a:off x="19684" y="2007713"/>
            <a:ext cx="12191999" cy="5147340"/>
            <a:chOff x="19684" y="2007713"/>
            <a:chExt cx="12191999" cy="5147340"/>
          </a:xfrm>
        </p:grpSpPr>
        <p:sp>
          <p:nvSpPr>
            <p:cNvPr id="9" name="文本框 8">
              <a:extLst>
                <a:ext uri="{FF2B5EF4-FFF2-40B4-BE49-F238E27FC236}">
                  <a16:creationId xmlns:a16="http://schemas.microsoft.com/office/drawing/2014/main" id="{7A78474D-9AE0-4E7A-8530-84F14843BC7C}"/>
                </a:ext>
              </a:extLst>
            </p:cNvPr>
            <p:cNvSpPr txBox="1"/>
            <p:nvPr/>
          </p:nvSpPr>
          <p:spPr>
            <a:xfrm>
              <a:off x="19684" y="2007713"/>
              <a:ext cx="12172315" cy="671851"/>
            </a:xfrm>
            <a:prstGeom prst="rect">
              <a:avLst/>
            </a:prstGeom>
            <a:noFill/>
          </p:spPr>
          <p:txBody>
            <a:bodyPr wrap="square" rtlCol="0">
              <a:spAutoFit/>
            </a:bodyPr>
            <a:lstStyle/>
            <a:p>
              <a:pPr marL="457200" indent="-457200">
                <a:lnSpc>
                  <a:spcPct val="150000"/>
                </a:lnSpc>
                <a:buFont typeface="Wingdings" panose="05000000000000000000" pitchFamily="2" charset="2"/>
                <a:buChar char="u"/>
              </a:pPr>
              <a:r>
                <a:rPr lang="zh-CN" altLang="en-US" sz="2800" dirty="0"/>
                <a:t>学术会议</a:t>
              </a:r>
              <a:endParaRPr lang="en-US" altLang="zh-CN" sz="2800" dirty="0"/>
            </a:p>
          </p:txBody>
        </p:sp>
        <p:sp>
          <p:nvSpPr>
            <p:cNvPr id="10" name="文本框 9">
              <a:extLst>
                <a:ext uri="{FF2B5EF4-FFF2-40B4-BE49-F238E27FC236}">
                  <a16:creationId xmlns:a16="http://schemas.microsoft.com/office/drawing/2014/main" id="{FD852CD4-AD50-45DC-912B-D68FC791E6FD}"/>
                </a:ext>
              </a:extLst>
            </p:cNvPr>
            <p:cNvSpPr txBox="1"/>
            <p:nvPr/>
          </p:nvSpPr>
          <p:spPr>
            <a:xfrm>
              <a:off x="495640" y="2638418"/>
              <a:ext cx="11716043" cy="1691104"/>
            </a:xfrm>
            <a:prstGeom prst="rect">
              <a:avLst/>
            </a:prstGeom>
            <a:noFill/>
          </p:spPr>
          <p:txBody>
            <a:bodyPr wrap="square" rtlCol="0">
              <a:spAutoFit/>
            </a:bodyPr>
            <a:lstStyle/>
            <a:p>
              <a:pPr marL="457200" indent="-457200" algn="dist">
                <a:lnSpc>
                  <a:spcPct val="150000"/>
                </a:lnSpc>
                <a:buFont typeface="Wingdings" panose="05000000000000000000" pitchFamily="2" charset="2"/>
                <a:buChar char="p"/>
              </a:pPr>
              <a:r>
                <a:rPr lang="zh-CN" altLang="en-US" sz="2400" dirty="0"/>
                <a:t>自然语言处理相关会议：</a:t>
              </a:r>
              <a:r>
                <a:rPr lang="en-US" altLang="zh-CN" sz="2400" dirty="0"/>
                <a:t>Annual Meeting of the Association for Computational</a:t>
              </a:r>
            </a:p>
            <a:p>
              <a:pPr algn="just">
                <a:lnSpc>
                  <a:spcPct val="150000"/>
                </a:lnSpc>
              </a:pPr>
              <a:r>
                <a:rPr lang="en-US" altLang="zh-CN" sz="2400" dirty="0"/>
                <a:t>       Linguistics</a:t>
              </a:r>
              <a:r>
                <a:rPr lang="zh-CN" altLang="en-US" sz="2400" dirty="0"/>
                <a:t>（</a:t>
              </a:r>
              <a:r>
                <a:rPr lang="en-US" altLang="zh-CN" sz="2400" dirty="0"/>
                <a:t>ACL</a:t>
              </a:r>
              <a:r>
                <a:rPr lang="zh-CN" altLang="en-US" sz="2400" dirty="0"/>
                <a:t>）、</a:t>
              </a:r>
              <a:r>
                <a:rPr lang="en-US" altLang="zh-CN" sz="2400" dirty="0"/>
                <a:t>International Conference on Computational Linguistics</a:t>
              </a:r>
              <a:r>
                <a:rPr lang="zh-CN" altLang="en-US" sz="2400" dirty="0"/>
                <a:t>（</a:t>
              </a:r>
              <a:r>
                <a:rPr lang="en-US" altLang="zh-CN" sz="2400" dirty="0"/>
                <a:t>COLING</a:t>
              </a:r>
              <a:r>
                <a:rPr lang="zh-CN" altLang="en-US" sz="2400" dirty="0"/>
                <a:t>）、   </a:t>
              </a:r>
              <a:endParaRPr lang="en-US" altLang="zh-CN" sz="2400" dirty="0"/>
            </a:p>
            <a:p>
              <a:pPr algn="just">
                <a:lnSpc>
                  <a:spcPct val="150000"/>
                </a:lnSpc>
              </a:pPr>
              <a:r>
                <a:rPr lang="en-US" altLang="zh-CN" sz="2400" dirty="0"/>
                <a:t>       Empirical Methods on Natural Language Processing</a:t>
              </a:r>
              <a:r>
                <a:rPr lang="zh-CN" altLang="en-US" sz="2400" dirty="0"/>
                <a:t>（</a:t>
              </a:r>
              <a:r>
                <a:rPr lang="en-US" altLang="zh-CN" sz="2400" dirty="0"/>
                <a:t>EMNLP</a:t>
              </a:r>
              <a:r>
                <a:rPr lang="zh-CN" altLang="en-US" sz="2400" dirty="0"/>
                <a:t>）</a:t>
              </a:r>
              <a:endParaRPr lang="en-US" altLang="zh-CN" sz="2400" dirty="0"/>
            </a:p>
          </p:txBody>
        </p:sp>
        <p:sp>
          <p:nvSpPr>
            <p:cNvPr id="12" name="文本框 11">
              <a:extLst>
                <a:ext uri="{FF2B5EF4-FFF2-40B4-BE49-F238E27FC236}">
                  <a16:creationId xmlns:a16="http://schemas.microsoft.com/office/drawing/2014/main" id="{AC91C619-88D2-4C70-A50C-9201EEDD941F}"/>
                </a:ext>
              </a:extLst>
            </p:cNvPr>
            <p:cNvSpPr txBox="1"/>
            <p:nvPr/>
          </p:nvSpPr>
          <p:spPr>
            <a:xfrm>
              <a:off x="490944" y="4349990"/>
              <a:ext cx="11716043" cy="2805063"/>
            </a:xfrm>
            <a:prstGeom prst="rect">
              <a:avLst/>
            </a:prstGeom>
            <a:noFill/>
          </p:spPr>
          <p:txBody>
            <a:bodyPr wrap="square" rtlCol="0">
              <a:spAutoFit/>
            </a:bodyPr>
            <a:lstStyle/>
            <a:p>
              <a:pPr marL="457200" indent="-457200" algn="just">
                <a:lnSpc>
                  <a:spcPct val="150000"/>
                </a:lnSpc>
                <a:buFont typeface="Wingdings" panose="05000000000000000000" pitchFamily="2" charset="2"/>
                <a:buChar char="p"/>
              </a:pPr>
              <a:r>
                <a:rPr lang="zh-CN" altLang="en-US" sz="2400" dirty="0"/>
                <a:t>包含自然语言处理的会议：</a:t>
              </a:r>
              <a:r>
                <a:rPr lang="en-US" altLang="zh-CN" sz="2400" dirty="0"/>
                <a:t>International Joint Conference on Artificial Intelligence </a:t>
              </a:r>
              <a:r>
                <a:rPr lang="zh-CN" altLang="en-US" sz="2400" dirty="0"/>
                <a:t>（</a:t>
              </a:r>
              <a:r>
                <a:rPr lang="en-US" altLang="zh-CN" sz="2400" dirty="0"/>
                <a:t>IJCAI</a:t>
              </a:r>
              <a:r>
                <a:rPr lang="zh-CN" altLang="en-US" sz="2400" dirty="0"/>
                <a:t>）、</a:t>
              </a:r>
              <a:r>
                <a:rPr lang="en-US" altLang="zh-CN" sz="2400" dirty="0"/>
                <a:t>AAAI Conference on Artificial Intelligence</a:t>
              </a:r>
              <a:r>
                <a:rPr lang="zh-CN" altLang="en-US" sz="2400" dirty="0"/>
                <a:t>（</a:t>
              </a:r>
              <a:r>
                <a:rPr lang="en-US" altLang="zh-CN" sz="2400" dirty="0"/>
                <a:t>AAAI</a:t>
              </a:r>
              <a:r>
                <a:rPr lang="zh-CN" altLang="en-US" sz="2400" dirty="0"/>
                <a:t>）、</a:t>
              </a:r>
              <a:r>
                <a:rPr lang="en-US" altLang="zh-CN" sz="2400" dirty="0"/>
                <a:t>Annual Conference on Neural Information Processing Systems·</a:t>
              </a:r>
              <a:r>
                <a:rPr lang="zh-CN" altLang="en-US" sz="2400" dirty="0"/>
                <a:t>（</a:t>
              </a:r>
              <a:r>
                <a:rPr lang="en-US" altLang="zh-CN" sz="2400" dirty="0"/>
                <a:t>NIPS</a:t>
              </a:r>
              <a:r>
                <a:rPr lang="zh-CN" altLang="en-US" sz="2400" dirty="0"/>
                <a:t>）、</a:t>
              </a:r>
              <a:r>
                <a:rPr lang="en-US" altLang="zh-CN" sz="2400" dirty="0"/>
                <a:t>International Conference on Machine Learning</a:t>
              </a:r>
              <a:r>
                <a:rPr lang="zh-CN" altLang="en-US" sz="2400" dirty="0"/>
                <a:t>（</a:t>
              </a:r>
              <a:r>
                <a:rPr lang="en-US" altLang="zh-CN" sz="2400" dirty="0"/>
                <a:t>ICML</a:t>
              </a:r>
              <a:r>
                <a:rPr lang="zh-CN" altLang="en-US" sz="2400" dirty="0"/>
                <a:t>）、</a:t>
              </a:r>
              <a:r>
                <a:rPr lang="en-US" altLang="zh-CN" sz="2400" dirty="0"/>
                <a:t>International Conference on Learning Representation</a:t>
              </a:r>
              <a:r>
                <a:rPr lang="zh-CN" altLang="en-US" sz="2400" dirty="0"/>
                <a:t>（</a:t>
              </a:r>
              <a:r>
                <a:rPr lang="en-US" altLang="zh-CN" sz="2400" dirty="0"/>
                <a:t>ICLR</a:t>
              </a:r>
              <a:r>
                <a:rPr lang="zh-CN" altLang="en-US" sz="2400" dirty="0"/>
                <a:t>）</a:t>
              </a:r>
              <a:endParaRPr lang="en-US" altLang="zh-CN" sz="2400" dirty="0"/>
            </a:p>
            <a:p>
              <a:pPr algn="just">
                <a:lnSpc>
                  <a:spcPct val="150000"/>
                </a:lnSpc>
              </a:pPr>
              <a:r>
                <a:rPr lang="en-US" altLang="zh-CN" sz="2400" dirty="0"/>
                <a:t>   </a:t>
              </a:r>
            </a:p>
          </p:txBody>
        </p:sp>
      </p:grpSp>
    </p:spTree>
    <p:extLst>
      <p:ext uri="{BB962C8B-B14F-4D97-AF65-F5344CB8AC3E}">
        <p14:creationId xmlns:p14="http://schemas.microsoft.com/office/powerpoint/2010/main" val="2041280806"/>
      </p:ext>
    </p:extLst>
  </p:cSld>
  <p:clrMapOvr>
    <a:masterClrMapping/>
  </p:clrMapOvr>
  <p:transition advTm="34024"/>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9887</TotalTime>
  <Words>2721</Words>
  <Application>Microsoft Office PowerPoint</Application>
  <PresentationFormat>宽屏</PresentationFormat>
  <Paragraphs>325</Paragraphs>
  <Slides>43</Slides>
  <Notes>43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43</vt:i4>
      </vt:variant>
    </vt:vector>
  </HeadingPairs>
  <TitlesOfParts>
    <vt:vector size="54" baseType="lpstr">
      <vt:lpstr>等线</vt:lpstr>
      <vt:lpstr>仿宋</vt:lpstr>
      <vt:lpstr>黑体</vt:lpstr>
      <vt:lpstr>华文行楷</vt:lpstr>
      <vt:lpstr>微软雅黑</vt:lpstr>
      <vt:lpstr>Algerian</vt:lpstr>
      <vt:lpstr>Arial</vt:lpstr>
      <vt:lpstr>Calibri</vt:lpstr>
      <vt:lpstr>Times New Roman</vt:lpstr>
      <vt:lpstr>Wingdings</vt:lpstr>
      <vt:lpstr>Office 主题</vt:lpstr>
      <vt:lpstr>自然语言处理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自然语言处理概论</dc:title>
  <dc:creator>csm-pc</dc:creator>
  <cp:lastModifiedBy>csm-pc</cp:lastModifiedBy>
  <cp:revision>448</cp:revision>
  <dcterms:created xsi:type="dcterms:W3CDTF">2018-06-24T06:44:00Z</dcterms:created>
  <dcterms:modified xsi:type="dcterms:W3CDTF">2020-02-24T13:27:46Z</dcterms:modified>
</cp:coreProperties>
</file>