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21" r:id="rId5"/>
    <p:sldId id="257" r:id="rId6"/>
    <p:sldId id="258" r:id="rId7"/>
    <p:sldId id="283" r:id="rId8"/>
    <p:sldId id="284" r:id="rId9"/>
    <p:sldId id="285" r:id="rId10"/>
    <p:sldId id="286" r:id="rId11"/>
    <p:sldId id="259" r:id="rId12"/>
    <p:sldId id="260" r:id="rId13"/>
    <p:sldId id="266" r:id="rId14"/>
    <p:sldId id="261" r:id="rId15"/>
    <p:sldId id="262" r:id="rId16"/>
    <p:sldId id="263" r:id="rId17"/>
    <p:sldId id="264" r:id="rId18"/>
    <p:sldId id="265" r:id="rId19"/>
    <p:sldId id="267" r:id="rId20"/>
    <p:sldId id="268" r:id="rId21"/>
    <p:sldId id="301" r:id="rId22"/>
    <p:sldId id="302" r:id="rId23"/>
    <p:sldId id="270" r:id="rId24"/>
    <p:sldId id="269" r:id="rId25"/>
    <p:sldId id="271" r:id="rId26"/>
    <p:sldId id="272" r:id="rId27"/>
    <p:sldId id="274" r:id="rId28"/>
    <p:sldId id="275" r:id="rId29"/>
    <p:sldId id="277" r:id="rId30"/>
    <p:sldId id="303" r:id="rId31"/>
    <p:sldId id="304" r:id="rId32"/>
    <p:sldId id="305" r:id="rId33"/>
    <p:sldId id="320" r:id="rId34"/>
    <p:sldId id="282" r:id="rId35"/>
    <p:sldId id="306" r:id="rId36"/>
    <p:sldId id="307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7" r:id="rId45"/>
    <p:sldId id="298" r:id="rId46"/>
    <p:sldId id="299" r:id="rId47"/>
    <p:sldId id="300" r:id="rId48"/>
    <p:sldId id="294" r:id="rId49"/>
    <p:sldId id="279" r:id="rId50"/>
    <p:sldId id="280" r:id="rId51"/>
    <p:sldId id="281" r:id="rId52"/>
    <p:sldId id="316" r:id="rId53"/>
    <p:sldId id="308" r:id="rId54"/>
    <p:sldId id="309" r:id="rId55"/>
    <p:sldId id="310" r:id="rId56"/>
    <p:sldId id="311" r:id="rId57"/>
    <p:sldId id="312" r:id="rId58"/>
    <p:sldId id="314" r:id="rId59"/>
    <p:sldId id="315" r:id="rId60"/>
    <p:sldId id="317" r:id="rId61"/>
    <p:sldId id="318" r:id="rId62"/>
    <p:sldId id="319" r:id="rId63"/>
    <p:sldId id="313" r:id="rId64"/>
    <p:sldId id="322" r:id="rId6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75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68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78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88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98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809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19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829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839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849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86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870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880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890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901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11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931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942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62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972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696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983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993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1003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1013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2403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342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44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54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649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75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06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85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95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05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16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1126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1136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1146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157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1167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27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37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47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  <p:sp>
        <p:nvSpPr>
          <p:cNvPr id="757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image" Target="../media/image11.png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2" Type="http://schemas.openxmlformats.org/officeDocument/2006/relationships/hyperlink" Target="http://bt.ydy.com/" TargetMode="External"/><Relationship Id="rId1" Type="http://schemas.openxmlformats.org/officeDocument/2006/relationships/hyperlink" Target="http://bt.btchina.net/" TargetMode="Externa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tfans.3322.org:6969/announce" TargetMode="External"/><Relationship Id="rId1" Type="http://schemas.openxmlformats.org/officeDocument/2006/relationships/hyperlink" Target="http://bt.cnxp.com:8080/announce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jpeg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Book Antiqua" pitchFamily="18" charset="0"/>
              </a:rPr>
              <a:t>Peer-to-Peer (P2P) Networks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endParaRPr lang="en-US" altLang="zh-CN" dirty="0">
              <a:latin typeface="Book Antiqu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P2P Architecture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ook Antiqua" pitchFamily="18" charset="0"/>
              </a:rPr>
              <a:t>All nodes are both clients and servers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Provide and consume data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Any node can initiate a connection</a:t>
            </a:r>
            <a:endParaRPr lang="en-US" altLang="zh-CN" sz="20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ook Antiqua" pitchFamily="18" charset="0"/>
              </a:rPr>
              <a:t>No centralized data source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“The ultimate form of democracy on the Internet”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“The ultimate threat to copy-right protection on the Internet</a:t>
            </a:r>
            <a:endParaRPr lang="en-US" altLang="zh-CN" sz="20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Book Antiqua" pitchFamily="18" charset="0"/>
            </a:endParaRP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524000"/>
            <a:ext cx="4343400" cy="358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Line 2"/>
          <p:cNvSpPr/>
          <p:nvPr/>
        </p:nvSpPr>
        <p:spPr>
          <a:xfrm flipV="1">
            <a:off x="7092950" y="3644900"/>
            <a:ext cx="0" cy="1223963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9" name="Line 3"/>
          <p:cNvSpPr/>
          <p:nvPr/>
        </p:nvSpPr>
        <p:spPr>
          <a:xfrm flipV="1">
            <a:off x="5653088" y="3644900"/>
            <a:ext cx="1439862" cy="720725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0" name="Line 4"/>
          <p:cNvSpPr/>
          <p:nvPr/>
        </p:nvSpPr>
        <p:spPr>
          <a:xfrm>
            <a:off x="5653088" y="2781300"/>
            <a:ext cx="1439862" cy="86360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1" name="Line 5"/>
          <p:cNvSpPr/>
          <p:nvPr/>
        </p:nvSpPr>
        <p:spPr>
          <a:xfrm>
            <a:off x="7092950" y="3644900"/>
            <a:ext cx="1368425" cy="720725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2" name="Line 6"/>
          <p:cNvSpPr/>
          <p:nvPr/>
        </p:nvSpPr>
        <p:spPr>
          <a:xfrm flipV="1">
            <a:off x="7092950" y="2781300"/>
            <a:ext cx="1368425" cy="865188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3" name="Line 7"/>
          <p:cNvSpPr/>
          <p:nvPr/>
        </p:nvSpPr>
        <p:spPr>
          <a:xfrm flipV="1">
            <a:off x="7092950" y="2349500"/>
            <a:ext cx="0" cy="129540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4" name="Rectangle 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What is P2P?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4704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 distributed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ook Antiqua" pitchFamily="18" charset="0"/>
                <a:ea typeface="+mn-ea"/>
                <a:cs typeface="+mn-cs"/>
              </a:rPr>
              <a:t>system architecture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No centralized control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Typically many nodes, but unreliable and heterogeneous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Nodes are symmetric in function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Take advantage of distributed, shared resources (bandwidth, CPU, storage) on peer-nodes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Fault-tolerant, self-organizing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Operate in dynamic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environment, frequent join and leave is the norm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pSp>
        <p:nvGrpSpPr>
          <p:cNvPr id="14346" name="Group 10"/>
          <p:cNvGrpSpPr/>
          <p:nvPr/>
        </p:nvGrpSpPr>
        <p:grpSpPr>
          <a:xfrm>
            <a:off x="6732588" y="4652963"/>
            <a:ext cx="649287" cy="504825"/>
            <a:chOff x="4195" y="2476"/>
            <a:chExt cx="590" cy="459"/>
          </a:xfrm>
        </p:grpSpPr>
        <p:pic>
          <p:nvPicPr>
            <p:cNvPr id="15371" name="Picture 11" descr="BS01077_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558" y="2476"/>
              <a:ext cx="227" cy="187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72" name="Picture 12" descr="IN00696_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5" y="2476"/>
              <a:ext cx="273" cy="25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73" name="Picture 13" descr="BS00334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5" y="2522"/>
              <a:ext cx="453" cy="41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</p:grpSp>
      <p:sp>
        <p:nvSpPr>
          <p:cNvPr id="15374" name="Cloud"/>
          <p:cNvSpPr>
            <a:spLocks noChangeAspect="1" noEditPoints="1" noChangeArrowheads="1"/>
          </p:cNvSpPr>
          <p:nvPr/>
        </p:nvSpPr>
        <p:spPr bwMode="auto">
          <a:xfrm>
            <a:off x="6084888" y="2925763"/>
            <a:ext cx="2016125" cy="13493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Internet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4348" name="Group 15"/>
          <p:cNvGrpSpPr/>
          <p:nvPr/>
        </p:nvGrpSpPr>
        <p:grpSpPr>
          <a:xfrm>
            <a:off x="5292725" y="4149725"/>
            <a:ext cx="649288" cy="504825"/>
            <a:chOff x="4195" y="2476"/>
            <a:chExt cx="590" cy="459"/>
          </a:xfrm>
        </p:grpSpPr>
        <p:pic>
          <p:nvPicPr>
            <p:cNvPr id="15376" name="Picture 16" descr="BS01077_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558" y="2476"/>
              <a:ext cx="227" cy="187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77" name="Picture 17" descr="IN00696_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5" y="2476"/>
              <a:ext cx="273" cy="25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78" name="Picture 18" descr="BS00334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5" y="2522"/>
              <a:ext cx="453" cy="41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14349" name="Group 19"/>
          <p:cNvGrpSpPr/>
          <p:nvPr/>
        </p:nvGrpSpPr>
        <p:grpSpPr>
          <a:xfrm>
            <a:off x="5292725" y="2565400"/>
            <a:ext cx="649288" cy="504825"/>
            <a:chOff x="4195" y="2476"/>
            <a:chExt cx="590" cy="459"/>
          </a:xfrm>
        </p:grpSpPr>
        <p:pic>
          <p:nvPicPr>
            <p:cNvPr id="15380" name="Picture 20" descr="BS01077_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558" y="2476"/>
              <a:ext cx="227" cy="187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81" name="Picture 21" descr="IN00696_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5" y="2476"/>
              <a:ext cx="273" cy="25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82" name="Picture 22" descr="BS00334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5" y="2522"/>
              <a:ext cx="453" cy="41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14350" name="Group 23"/>
          <p:cNvGrpSpPr/>
          <p:nvPr/>
        </p:nvGrpSpPr>
        <p:grpSpPr>
          <a:xfrm>
            <a:off x="8101013" y="2565400"/>
            <a:ext cx="649287" cy="504825"/>
            <a:chOff x="4195" y="2476"/>
            <a:chExt cx="590" cy="459"/>
          </a:xfrm>
        </p:grpSpPr>
        <p:pic>
          <p:nvPicPr>
            <p:cNvPr id="15384" name="Picture 24" descr="BS01077_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558" y="2476"/>
              <a:ext cx="227" cy="187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85" name="Picture 25" descr="IN00696_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5" y="2476"/>
              <a:ext cx="273" cy="25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86" name="Picture 26" descr="BS00334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5" y="2522"/>
              <a:ext cx="453" cy="41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14351" name="Group 27"/>
          <p:cNvGrpSpPr/>
          <p:nvPr/>
        </p:nvGrpSpPr>
        <p:grpSpPr>
          <a:xfrm>
            <a:off x="6732588" y="2133600"/>
            <a:ext cx="649287" cy="504825"/>
            <a:chOff x="4195" y="2476"/>
            <a:chExt cx="590" cy="459"/>
          </a:xfrm>
        </p:grpSpPr>
        <p:pic>
          <p:nvPicPr>
            <p:cNvPr id="15388" name="Picture 28" descr="BS01077_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558" y="2476"/>
              <a:ext cx="227" cy="187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89" name="Picture 29" descr="IN00696_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5" y="2476"/>
              <a:ext cx="273" cy="25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90" name="Picture 30" descr="BS00334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5" y="2522"/>
              <a:ext cx="453" cy="41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14352" name="Group 31"/>
          <p:cNvGrpSpPr/>
          <p:nvPr/>
        </p:nvGrpSpPr>
        <p:grpSpPr>
          <a:xfrm>
            <a:off x="8101013" y="4149725"/>
            <a:ext cx="649287" cy="504825"/>
            <a:chOff x="4195" y="2476"/>
            <a:chExt cx="590" cy="459"/>
          </a:xfrm>
        </p:grpSpPr>
        <p:pic>
          <p:nvPicPr>
            <p:cNvPr id="15392" name="Picture 32" descr="BS01077_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558" y="2476"/>
              <a:ext cx="227" cy="187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93" name="Picture 33" descr="IN00696_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5" y="2476"/>
              <a:ext cx="273" cy="25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pic>
          <p:nvPicPr>
            <p:cNvPr id="15394" name="Picture 34" descr="BS00334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5" y="2522"/>
              <a:ext cx="453" cy="413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</p:grpSp>
      <p:sp>
        <p:nvSpPr>
          <p:cNvPr id="14353" name="Freeform 35"/>
          <p:cNvSpPr/>
          <p:nvPr/>
        </p:nvSpPr>
        <p:spPr>
          <a:xfrm>
            <a:off x="5795963" y="2997200"/>
            <a:ext cx="673100" cy="1079500"/>
          </a:xfrm>
          <a:custGeom>
            <a:avLst/>
            <a:gdLst>
              <a:gd name="txL" fmla="*/ 0 w 424"/>
              <a:gd name="txT" fmla="*/ 0 h 680"/>
              <a:gd name="txR" fmla="*/ 424 w 424"/>
              <a:gd name="txB" fmla="*/ 680 h 680"/>
            </a:gdLst>
            <a:ahLst/>
            <a:cxnLst>
              <a:cxn ang="0">
                <a:pos x="0" y="0"/>
              </a:cxn>
              <a:cxn ang="0">
                <a:pos x="409" y="363"/>
              </a:cxn>
              <a:cxn ang="0">
                <a:pos x="91" y="680"/>
              </a:cxn>
            </a:cxnLst>
            <a:rect l="txL" t="txT" r="txR" b="txB"/>
            <a:pathLst>
              <a:path w="424" h="680">
                <a:moveTo>
                  <a:pt x="0" y="0"/>
                </a:moveTo>
                <a:cubicBezTo>
                  <a:pt x="197" y="125"/>
                  <a:pt x="394" y="250"/>
                  <a:pt x="409" y="363"/>
                </a:cubicBezTo>
                <a:cubicBezTo>
                  <a:pt x="424" y="476"/>
                  <a:pt x="257" y="578"/>
                  <a:pt x="91" y="680"/>
                </a:cubicBezTo>
              </a:path>
            </a:pathLst>
          </a:custGeom>
          <a:noFill/>
          <a:ln w="1905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4354" name="Freeform 36"/>
          <p:cNvSpPr/>
          <p:nvPr/>
        </p:nvSpPr>
        <p:spPr>
          <a:xfrm>
            <a:off x="6084888" y="3068638"/>
            <a:ext cx="2087562" cy="1225550"/>
          </a:xfrm>
          <a:custGeom>
            <a:avLst/>
            <a:gdLst>
              <a:gd name="txL" fmla="*/ 0 w 1315"/>
              <a:gd name="txT" fmla="*/ 0 h 772"/>
              <a:gd name="txR" fmla="*/ 1315 w 1315"/>
              <a:gd name="txB" fmla="*/ 772 h 772"/>
            </a:gdLst>
            <a:ahLst/>
            <a:cxnLst>
              <a:cxn ang="0">
                <a:pos x="0" y="772"/>
              </a:cxn>
              <a:cxn ang="0">
                <a:pos x="726" y="409"/>
              </a:cxn>
              <a:cxn ang="0">
                <a:pos x="1315" y="0"/>
              </a:cxn>
            </a:cxnLst>
            <a:rect l="txL" t="txT" r="txR" b="txB"/>
            <a:pathLst>
              <a:path w="1315" h="772">
                <a:moveTo>
                  <a:pt x="0" y="772"/>
                </a:moveTo>
                <a:cubicBezTo>
                  <a:pt x="253" y="655"/>
                  <a:pt x="507" y="538"/>
                  <a:pt x="726" y="409"/>
                </a:cubicBezTo>
                <a:cubicBezTo>
                  <a:pt x="945" y="280"/>
                  <a:pt x="1130" y="140"/>
                  <a:pt x="1315" y="0"/>
                </a:cubicBezTo>
              </a:path>
            </a:pathLst>
          </a:custGeom>
          <a:noFill/>
          <a:ln w="190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4355" name="Freeform 37"/>
          <p:cNvSpPr/>
          <p:nvPr/>
        </p:nvSpPr>
        <p:spPr>
          <a:xfrm>
            <a:off x="7188200" y="3924300"/>
            <a:ext cx="841375" cy="657225"/>
          </a:xfrm>
          <a:custGeom>
            <a:avLst/>
            <a:gdLst>
              <a:gd name="txL" fmla="*/ 0 w 530"/>
              <a:gd name="txT" fmla="*/ 0 h 414"/>
              <a:gd name="txR" fmla="*/ 530 w 530"/>
              <a:gd name="txB" fmla="*/ 414 h 414"/>
            </a:gdLst>
            <a:ahLst/>
            <a:cxnLst>
              <a:cxn ang="0">
                <a:pos x="31" y="414"/>
              </a:cxn>
              <a:cxn ang="0">
                <a:pos x="83" y="30"/>
              </a:cxn>
              <a:cxn ang="0">
                <a:pos x="530" y="233"/>
              </a:cxn>
            </a:cxnLst>
            <a:rect l="txL" t="txT" r="txR" b="txB"/>
            <a:pathLst>
              <a:path w="530" h="414">
                <a:moveTo>
                  <a:pt x="31" y="414"/>
                </a:moveTo>
                <a:cubicBezTo>
                  <a:pt x="40" y="350"/>
                  <a:pt x="0" y="60"/>
                  <a:pt x="83" y="30"/>
                </a:cubicBezTo>
                <a:cubicBezTo>
                  <a:pt x="166" y="0"/>
                  <a:pt x="437" y="191"/>
                  <a:pt x="530" y="233"/>
                </a:cubicBezTo>
              </a:path>
            </a:pathLst>
          </a:custGeom>
          <a:noFill/>
          <a:ln w="19050" cap="flat" cmpd="sng">
            <a:solidFill>
              <a:srgbClr val="0099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4356" name="Freeform 38"/>
          <p:cNvSpPr/>
          <p:nvPr/>
        </p:nvSpPr>
        <p:spPr>
          <a:xfrm>
            <a:off x="6013450" y="2709863"/>
            <a:ext cx="938213" cy="504825"/>
          </a:xfrm>
          <a:custGeom>
            <a:avLst/>
            <a:gdLst>
              <a:gd name="txL" fmla="*/ 0 w 591"/>
              <a:gd name="txT" fmla="*/ 0 h 318"/>
              <a:gd name="txR" fmla="*/ 591 w 591"/>
              <a:gd name="txB" fmla="*/ 318 h 318"/>
            </a:gdLst>
            <a:ahLst/>
            <a:cxnLst>
              <a:cxn ang="0">
                <a:pos x="0" y="90"/>
              </a:cxn>
              <a:cxn ang="0">
                <a:pos x="493" y="303"/>
              </a:cxn>
              <a:cxn ang="0">
                <a:pos x="589" y="0"/>
              </a:cxn>
            </a:cxnLst>
            <a:rect l="txL" t="txT" r="txR" b="txB"/>
            <a:pathLst>
              <a:path w="591" h="318">
                <a:moveTo>
                  <a:pt x="0" y="90"/>
                </a:moveTo>
                <a:cubicBezTo>
                  <a:pt x="82" y="125"/>
                  <a:pt x="395" y="318"/>
                  <a:pt x="493" y="303"/>
                </a:cubicBezTo>
                <a:cubicBezTo>
                  <a:pt x="591" y="288"/>
                  <a:pt x="569" y="63"/>
                  <a:pt x="589" y="0"/>
                </a:cubicBezTo>
              </a:path>
            </a:pathLst>
          </a:custGeom>
          <a:noFill/>
          <a:ln w="19050" cap="flat" cmpd="sng">
            <a:solidFill>
              <a:srgbClr val="CC33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4357" name="Freeform 39"/>
          <p:cNvSpPr/>
          <p:nvPr/>
        </p:nvSpPr>
        <p:spPr>
          <a:xfrm>
            <a:off x="7237413" y="2636838"/>
            <a:ext cx="863600" cy="528637"/>
          </a:xfrm>
          <a:custGeom>
            <a:avLst/>
            <a:gdLst>
              <a:gd name="txL" fmla="*/ 0 w 545"/>
              <a:gd name="txT" fmla="*/ 0 h 287"/>
              <a:gd name="txR" fmla="*/ 545 w 545"/>
              <a:gd name="txB" fmla="*/ 287 h 287"/>
            </a:gdLst>
            <a:ahLst/>
            <a:cxnLst>
              <a:cxn ang="0">
                <a:pos x="1" y="0"/>
              </a:cxn>
              <a:cxn ang="0">
                <a:pos x="91" y="272"/>
              </a:cxn>
              <a:cxn ang="0">
                <a:pos x="545" y="90"/>
              </a:cxn>
            </a:cxnLst>
            <a:rect l="txL" t="txT" r="txR" b="txB"/>
            <a:pathLst>
              <a:path w="545" h="287">
                <a:moveTo>
                  <a:pt x="1" y="0"/>
                </a:moveTo>
                <a:cubicBezTo>
                  <a:pt x="0" y="128"/>
                  <a:pt x="0" y="257"/>
                  <a:pt x="91" y="272"/>
                </a:cubicBezTo>
                <a:cubicBezTo>
                  <a:pt x="182" y="287"/>
                  <a:pt x="363" y="188"/>
                  <a:pt x="545" y="90"/>
                </a:cubicBezTo>
              </a:path>
            </a:pathLst>
          </a:custGeom>
          <a:noFill/>
          <a:ln w="190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pic>
        <p:nvPicPr>
          <p:cNvPr id="15400" name="Picture 40" descr="BS00876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502025"/>
            <a:ext cx="223838" cy="250825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15401" name="Picture 41" descr="BS00876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3933825"/>
            <a:ext cx="223838" cy="250825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P2P Network Characteristics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latin typeface="Book Antiqua" pitchFamily="18" charset="0"/>
              </a:rPr>
              <a:t>Clients are also servers and routers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/>
            <a:r>
              <a:rPr lang="en-US" altLang="zh-CN" sz="2400" dirty="0">
                <a:latin typeface="Book Antiqua" pitchFamily="18" charset="0"/>
              </a:rPr>
              <a:t>Nodes contribute content, storage, memory, CPU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Nodes are autonomous (no administrative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authority)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Network is dynamic: nodes enter and leave the network “frequently”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Nodes collaborate directly with each other (not through well-known servers)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Nodes have widely varying capabilities</a:t>
            </a:r>
            <a:endParaRPr lang="en-US" altLang="zh-CN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P2P vs. Client/Server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Pure P2P: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No central server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For certain requests any peer can function as a client, as a router, or as a server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The information is not located in a central location but is distributed among all peers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A peer may need to communicate with multiple peers to locate a piece of information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latin typeface="Book Antiqua" pitchFamily="18" charset="0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974725" y="5184775"/>
            <a:ext cx="69500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800" b="1" dirty="0">
                <a:latin typeface="Book Antiqua" pitchFamily="18" charset="0"/>
              </a:rPr>
              <a:t>As more peers are added, both demand </a:t>
            </a:r>
            <a:endParaRPr lang="en-US" altLang="zh-CN" sz="2800" b="1" dirty="0">
              <a:latin typeface="Book Antiqua" pitchFamily="18" charset="0"/>
            </a:endParaRPr>
          </a:p>
          <a:p>
            <a:pPr algn="ctr"/>
            <a:r>
              <a:rPr lang="en-US" altLang="zh-CN" sz="2800" b="1" dirty="0">
                <a:latin typeface="Book Antiqua" pitchFamily="18" charset="0"/>
              </a:rPr>
              <a:t>and capacity of the network increases !</a:t>
            </a:r>
            <a:endParaRPr lang="en-US" altLang="zh-CN" sz="2800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P2P Benefits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Efficient use of resources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Unused bandwidth, storage, processing power at the edge of the network</a:t>
            </a:r>
            <a:endParaRPr lang="en-US" altLang="zh-CN" sz="20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Scalability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Consumers of resources also donate resources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Aggregate resources grow naturally with utilization</a:t>
            </a:r>
            <a:endParaRPr lang="en-US" altLang="zh-CN" sz="20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Reliability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Replicas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Geographic distribution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No single point of failure</a:t>
            </a:r>
            <a:endParaRPr lang="en-US" altLang="zh-CN" sz="20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Ease of administration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Nodes self organize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No need to deploy servers to satisfy demand (c.f. scalability)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Built-in fault tolerance, replication, and load balancing</a:t>
            </a:r>
            <a:endParaRPr lang="en-US" altLang="zh-CN" sz="20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Book Antiqua" pitchFamily="18" charset="0"/>
              </a:rPr>
              <a:t>P2P Traffics</a:t>
            </a:r>
            <a:endParaRPr lang="en-US" altLang="zh-CN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1600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P2P networks generate more traffic than any other internet application</a:t>
            </a:r>
            <a:endParaRPr lang="en-US" altLang="zh-CN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2/3 of all bandwidth on some backbones</a:t>
            </a:r>
            <a:endParaRPr lang="en-US" altLang="zh-CN" dirty="0">
              <a:latin typeface="Book Antiqua" pitchFamily="18" charset="0"/>
            </a:endParaRPr>
          </a:p>
        </p:txBody>
      </p:sp>
      <p:pic>
        <p:nvPicPr>
          <p:cNvPr id="18436" name="Picture 4" descr="cachelogic---internet-pro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895600"/>
            <a:ext cx="6858000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Book Antiqua" pitchFamily="18" charset="0"/>
              </a:rPr>
              <a:t>P2P Data Flow</a:t>
            </a:r>
            <a:endParaRPr lang="en-US" altLang="zh-CN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114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800" dirty="0">
                <a:latin typeface="Book Antiqua" pitchFamily="18" charset="0"/>
              </a:rPr>
              <a:t>CacheLogic P2P file format analysis (2005)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19460" name="Picture 4" descr="CacheLogic_P2P_Traffic_Mix_All_Detail_Aug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590800"/>
            <a:ext cx="5791200" cy="410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Category of P2P Systems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Unstructured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No restriction on overlay structures and data placement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Napster, Gnutella, Kazza, Freenet, Bittorrent</a:t>
            </a:r>
            <a:endParaRPr lang="en-US" altLang="zh-CN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Structured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Distributed hash tables (DHTs)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Place restrictions on overlay structures and data placement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Chord, Pastry, Tapestry, CAN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3200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Book Antiqua" pitchFamily="18" charset="0"/>
              </a:rPr>
              <a:t>Napster</a:t>
            </a:r>
            <a:endParaRPr lang="en-US" altLang="zh-CN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1507" name="Rectangle 4"/>
          <p:cNvSpPr/>
          <p:nvPr/>
        </p:nvSpPr>
        <p:spPr>
          <a:xfrm>
            <a:off x="4419600" y="457200"/>
            <a:ext cx="4419600" cy="6019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dirty="0">
                <a:latin typeface="Book Antiqua" pitchFamily="18" charset="0"/>
              </a:rPr>
              <a:t>Share Music files, MP3 data</a:t>
            </a:r>
            <a:endParaRPr lang="en-US" altLang="zh-CN" sz="2000" dirty="0">
              <a:latin typeface="Book Antiqua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dirty="0">
                <a:latin typeface="Book Antiqua" pitchFamily="18" charset="0"/>
              </a:rPr>
              <a:t>Nodes register their contents (list of files) and IPs with server</a:t>
            </a:r>
            <a:endParaRPr lang="en-US" altLang="zh-CN" sz="2000" dirty="0">
              <a:latin typeface="Book Antiqua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dirty="0">
                <a:latin typeface="Book Antiqua" pitchFamily="18" charset="0"/>
              </a:rPr>
              <a:t>Centralized server for searches</a:t>
            </a:r>
            <a:endParaRPr lang="en-US" altLang="zh-CN" sz="2000" dirty="0">
              <a:latin typeface="Book Antiqua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en-US" altLang="zh-CN" dirty="0">
                <a:latin typeface="Book Antiqua" pitchFamily="18" charset="0"/>
              </a:rPr>
              <a:t>The client sends queries to the centralized server for files of interest</a:t>
            </a:r>
            <a:endParaRPr lang="en-US" altLang="zh-CN" dirty="0">
              <a:latin typeface="Book Antiqua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har char="–"/>
            </a:pPr>
            <a:r>
              <a:rPr lang="en-US" altLang="zh-CN" dirty="0">
                <a:latin typeface="Book Antiqua" pitchFamily="18" charset="0"/>
              </a:rPr>
              <a:t>Keyword search (</a:t>
            </a:r>
            <a:r>
              <a:rPr lang="en-US" altLang="zh-CN" sz="2000" dirty="0">
                <a:latin typeface="Book Antiqua" pitchFamily="18" charset="0"/>
              </a:rPr>
              <a:t>artist, song, album, etc.</a:t>
            </a:r>
            <a:r>
              <a:rPr lang="en-US" altLang="zh-CN" dirty="0">
                <a:latin typeface="Book Antiqua" pitchFamily="18" charset="0"/>
              </a:rPr>
              <a:t>)</a:t>
            </a:r>
            <a:endParaRPr lang="en-US" altLang="zh-CN" dirty="0">
              <a:latin typeface="Book Antiqua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dirty="0">
                <a:latin typeface="Book Antiqua" pitchFamily="18" charset="0"/>
              </a:rPr>
              <a:t>Napster server replies with IP address of users with matching files</a:t>
            </a:r>
            <a:endParaRPr lang="en-US" altLang="zh-CN" sz="2000" dirty="0">
              <a:latin typeface="Book Antiqua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dirty="0">
                <a:latin typeface="Book Antiqua" pitchFamily="18" charset="0"/>
              </a:rPr>
              <a:t>Poor scalability</a:t>
            </a:r>
            <a:endParaRPr lang="en-US" altLang="zh-CN" sz="2000" dirty="0">
              <a:latin typeface="Book Antiqua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dirty="0">
                <a:latin typeface="Book Antiqua" pitchFamily="18" charset="0"/>
              </a:rPr>
              <a:t>Single point of failure</a:t>
            </a:r>
            <a:endParaRPr lang="en-US" altLang="zh-CN" sz="2000" dirty="0">
              <a:latin typeface="Book Antiqua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000" dirty="0">
                <a:latin typeface="Book Antiqua" pitchFamily="18" charset="0"/>
              </a:rPr>
              <a:t>Legal issues </a:t>
            </a:r>
            <a:r>
              <a:rPr lang="en-US" altLang="zh-CN" sz="2000" dirty="0">
                <a:latin typeface="Book Antiqua" pitchFamily="18" charset="0"/>
                <a:sym typeface="Wingdings" panose="05000000000000000000" pitchFamily="2" charset="2"/>
              </a:rPr>
              <a:t> shutdown</a:t>
            </a:r>
            <a:endParaRPr lang="en-US" altLang="zh-CN" sz="2000" dirty="0">
              <a:latin typeface="Book Antiqua" pitchFamily="18" charset="0"/>
            </a:endParaRPr>
          </a:p>
        </p:txBody>
      </p:sp>
      <p:sp>
        <p:nvSpPr>
          <p:cNvPr id="21508" name="Text Box 5"/>
          <p:cNvSpPr txBox="1"/>
          <p:nvPr/>
        </p:nvSpPr>
        <p:spPr>
          <a:xfrm>
            <a:off x="381000" y="2787650"/>
            <a:ext cx="749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600" b="1" dirty="0">
                <a:latin typeface="Arial" panose="020B0604020202020204" pitchFamily="34" charset="0"/>
              </a:rPr>
              <a:t>Client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1509" name="computr2"/>
          <p:cNvSpPr>
            <a:spLocks noEditPoints="1"/>
          </p:cNvSpPr>
          <p:nvPr/>
        </p:nvSpPr>
        <p:spPr>
          <a:xfrm>
            <a:off x="533400" y="3124200"/>
            <a:ext cx="609600" cy="381000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381000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205158"/>
              </a:cxn>
              <a:cxn ang="0">
                <a:pos x="488978" y="205158"/>
              </a:cxn>
              <a:cxn ang="0">
                <a:pos x="120622" y="102588"/>
              </a:cxn>
              <a:cxn ang="0">
                <a:pos x="488978" y="102588"/>
              </a:cxn>
              <a:cxn ang="0">
                <a:pos x="531368" y="278430"/>
              </a:cxn>
              <a:cxn ang="0">
                <a:pos x="78232" y="278430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1510" name="computr2"/>
          <p:cNvSpPr>
            <a:spLocks noEditPoints="1"/>
          </p:cNvSpPr>
          <p:nvPr/>
        </p:nvSpPr>
        <p:spPr>
          <a:xfrm>
            <a:off x="3657600" y="3124200"/>
            <a:ext cx="609600" cy="304800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304800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64126"/>
              </a:cxn>
              <a:cxn ang="0">
                <a:pos x="488978" y="164126"/>
              </a:cxn>
              <a:cxn ang="0">
                <a:pos x="120622" y="82070"/>
              </a:cxn>
              <a:cxn ang="0">
                <a:pos x="488978" y="82070"/>
              </a:cxn>
              <a:cxn ang="0">
                <a:pos x="531368" y="222744"/>
              </a:cxn>
              <a:cxn ang="0">
                <a:pos x="78232" y="222744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1511" name="computr2"/>
          <p:cNvSpPr>
            <a:spLocks noEditPoints="1"/>
          </p:cNvSpPr>
          <p:nvPr/>
        </p:nvSpPr>
        <p:spPr>
          <a:xfrm>
            <a:off x="533400" y="3962400"/>
            <a:ext cx="609600" cy="3714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3714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200029"/>
              </a:cxn>
              <a:cxn ang="0">
                <a:pos x="488978" y="200029"/>
              </a:cxn>
              <a:cxn ang="0">
                <a:pos x="120622" y="100023"/>
              </a:cxn>
              <a:cxn ang="0">
                <a:pos x="488978" y="100023"/>
              </a:cxn>
              <a:cxn ang="0">
                <a:pos x="531368" y="271469"/>
              </a:cxn>
              <a:cxn ang="0">
                <a:pos x="78232" y="271469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1512" name="computr2"/>
          <p:cNvSpPr>
            <a:spLocks noEditPoints="1"/>
          </p:cNvSpPr>
          <p:nvPr/>
        </p:nvSpPr>
        <p:spPr>
          <a:xfrm>
            <a:off x="533400" y="5410200"/>
            <a:ext cx="609600" cy="3714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3714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200029"/>
              </a:cxn>
              <a:cxn ang="0">
                <a:pos x="488978" y="200029"/>
              </a:cxn>
              <a:cxn ang="0">
                <a:pos x="120622" y="100023"/>
              </a:cxn>
              <a:cxn ang="0">
                <a:pos x="488978" y="100023"/>
              </a:cxn>
              <a:cxn ang="0">
                <a:pos x="531368" y="271469"/>
              </a:cxn>
              <a:cxn ang="0">
                <a:pos x="78232" y="271469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1513" name="computr2"/>
          <p:cNvSpPr>
            <a:spLocks noEditPoints="1"/>
          </p:cNvSpPr>
          <p:nvPr/>
        </p:nvSpPr>
        <p:spPr>
          <a:xfrm>
            <a:off x="2057400" y="3962400"/>
            <a:ext cx="609600" cy="4476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4476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241061"/>
              </a:cxn>
              <a:cxn ang="0">
                <a:pos x="488978" y="241061"/>
              </a:cxn>
              <a:cxn ang="0">
                <a:pos x="120622" y="120541"/>
              </a:cxn>
              <a:cxn ang="0">
                <a:pos x="488978" y="120541"/>
              </a:cxn>
              <a:cxn ang="0">
                <a:pos x="531368" y="327155"/>
              </a:cxn>
              <a:cxn ang="0">
                <a:pos x="78232" y="327155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1514" name="Text Box 11"/>
          <p:cNvSpPr txBox="1"/>
          <p:nvPr/>
        </p:nvSpPr>
        <p:spPr>
          <a:xfrm>
            <a:off x="3276600" y="34290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1515" name="Text Box 12"/>
          <p:cNvSpPr txBox="1"/>
          <p:nvPr/>
        </p:nvSpPr>
        <p:spPr>
          <a:xfrm>
            <a:off x="2003425" y="3625850"/>
            <a:ext cx="8159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600" b="1" dirty="0">
                <a:latin typeface="Arial" panose="020B0604020202020204" pitchFamily="34" charset="0"/>
              </a:rPr>
              <a:t>Server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1516" name="Line 13"/>
          <p:cNvSpPr/>
          <p:nvPr/>
        </p:nvSpPr>
        <p:spPr>
          <a:xfrm>
            <a:off x="838200" y="5029200"/>
            <a:ext cx="0" cy="304800"/>
          </a:xfrm>
          <a:prstGeom prst="line">
            <a:avLst/>
          </a:prstGeom>
          <a:ln w="762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1517" name="computr2"/>
          <p:cNvSpPr>
            <a:spLocks noEditPoints="1"/>
          </p:cNvSpPr>
          <p:nvPr/>
        </p:nvSpPr>
        <p:spPr>
          <a:xfrm>
            <a:off x="3733800" y="5410200"/>
            <a:ext cx="609600" cy="381000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381000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205158"/>
              </a:cxn>
              <a:cxn ang="0">
                <a:pos x="488978" y="205158"/>
              </a:cxn>
              <a:cxn ang="0">
                <a:pos x="120622" y="102588"/>
              </a:cxn>
              <a:cxn ang="0">
                <a:pos x="488978" y="102588"/>
              </a:cxn>
              <a:cxn ang="0">
                <a:pos x="531368" y="278430"/>
              </a:cxn>
              <a:cxn ang="0">
                <a:pos x="78232" y="278430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1518" name="Line 15"/>
          <p:cNvSpPr/>
          <p:nvPr/>
        </p:nvSpPr>
        <p:spPr>
          <a:xfrm flipV="1">
            <a:off x="2667000" y="3429000"/>
            <a:ext cx="9144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9" name="Line 16"/>
          <p:cNvSpPr/>
          <p:nvPr/>
        </p:nvSpPr>
        <p:spPr>
          <a:xfrm flipH="1">
            <a:off x="2667000" y="3505200"/>
            <a:ext cx="990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0" name="Line 17"/>
          <p:cNvSpPr/>
          <p:nvPr/>
        </p:nvSpPr>
        <p:spPr>
          <a:xfrm>
            <a:off x="2590800" y="4419600"/>
            <a:ext cx="11430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1" name="Line 18"/>
          <p:cNvSpPr/>
          <p:nvPr/>
        </p:nvSpPr>
        <p:spPr>
          <a:xfrm flipH="1" flipV="1">
            <a:off x="2667000" y="4343400"/>
            <a:ext cx="1219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2" name="Line 19"/>
          <p:cNvSpPr/>
          <p:nvPr/>
        </p:nvSpPr>
        <p:spPr>
          <a:xfrm flipH="1">
            <a:off x="990600" y="44958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3" name="Line 20"/>
          <p:cNvSpPr/>
          <p:nvPr/>
        </p:nvSpPr>
        <p:spPr>
          <a:xfrm flipV="1">
            <a:off x="1143000" y="4495800"/>
            <a:ext cx="990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4" name="Line 21"/>
          <p:cNvSpPr/>
          <p:nvPr/>
        </p:nvSpPr>
        <p:spPr>
          <a:xfrm>
            <a:off x="1143000" y="5715000"/>
            <a:ext cx="2514600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25" name="Text Box 22"/>
          <p:cNvSpPr txBox="1"/>
          <p:nvPr/>
        </p:nvSpPr>
        <p:spPr>
          <a:xfrm>
            <a:off x="3557588" y="2819400"/>
            <a:ext cx="749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600" b="1" dirty="0">
                <a:latin typeface="Arial" panose="020B0604020202020204" pitchFamily="34" charset="0"/>
              </a:rPr>
              <a:t>Client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1526" name="Text Box 23"/>
          <p:cNvSpPr txBox="1"/>
          <p:nvPr/>
        </p:nvSpPr>
        <p:spPr>
          <a:xfrm>
            <a:off x="3276600" y="443388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1527" name="Text Box 24"/>
          <p:cNvSpPr txBox="1"/>
          <p:nvPr/>
        </p:nvSpPr>
        <p:spPr>
          <a:xfrm>
            <a:off x="2438400" y="4845050"/>
            <a:ext cx="8286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600" b="1" dirty="0">
                <a:latin typeface="Arial" panose="020B0604020202020204" pitchFamily="34" charset="0"/>
              </a:rPr>
              <a:t>Query 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1528" name="Text Box 25"/>
          <p:cNvSpPr txBox="1"/>
          <p:nvPr/>
        </p:nvSpPr>
        <p:spPr>
          <a:xfrm>
            <a:off x="3176588" y="4540250"/>
            <a:ext cx="7366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600" b="1" dirty="0">
                <a:latin typeface="Arial" panose="020B0604020202020204" pitchFamily="34" charset="0"/>
              </a:rPr>
              <a:t>Reply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21529" name="Text Box 26"/>
          <p:cNvSpPr txBox="1"/>
          <p:nvPr/>
        </p:nvSpPr>
        <p:spPr>
          <a:xfrm>
            <a:off x="1752600" y="5729288"/>
            <a:ext cx="15557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File Transfer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1530" name="Line 27"/>
          <p:cNvSpPr/>
          <p:nvPr/>
        </p:nvSpPr>
        <p:spPr>
          <a:xfrm>
            <a:off x="1066800" y="3505200"/>
            <a:ext cx="1066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31" name="Line 28"/>
          <p:cNvSpPr/>
          <p:nvPr/>
        </p:nvSpPr>
        <p:spPr>
          <a:xfrm>
            <a:off x="1066800" y="41910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Napster: Publish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114800" y="4953000"/>
            <a:ext cx="609600" cy="685800"/>
            <a:chOff x="2592" y="3120"/>
            <a:chExt cx="384" cy="432"/>
          </a:xfrm>
        </p:grpSpPr>
        <p:pic>
          <p:nvPicPr>
            <p:cNvPr id="22573" name="Picture 4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92" y="336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2574" name="Group 5"/>
            <p:cNvGrpSpPr/>
            <p:nvPr/>
          </p:nvGrpSpPr>
          <p:grpSpPr>
            <a:xfrm>
              <a:off x="2640" y="3120"/>
              <a:ext cx="336" cy="432"/>
              <a:chOff x="2640" y="3120"/>
              <a:chExt cx="336" cy="432"/>
            </a:xfrm>
          </p:grpSpPr>
          <p:pic>
            <p:nvPicPr>
              <p:cNvPr id="22575" name="Picture 6" descr="co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0" y="3120"/>
                <a:ext cx="240" cy="22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76" name="Picture 7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360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77" name="Picture 8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360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55305" name="Text Box 9"/>
          <p:cNvSpPr txBox="1"/>
          <p:nvPr/>
        </p:nvSpPr>
        <p:spPr>
          <a:xfrm>
            <a:off x="1295400" y="5257800"/>
            <a:ext cx="2705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I have X, Y, and Z!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3" name="Picture 10" descr="j02235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276600"/>
            <a:ext cx="682625" cy="762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4" name="Group 11"/>
          <p:cNvGrpSpPr/>
          <p:nvPr/>
        </p:nvGrpSpPr>
        <p:grpSpPr>
          <a:xfrm>
            <a:off x="1447800" y="1676400"/>
            <a:ext cx="5943600" cy="3810000"/>
            <a:chOff x="912" y="1056"/>
            <a:chExt cx="3744" cy="2400"/>
          </a:xfrm>
        </p:grpSpPr>
        <p:pic>
          <p:nvPicPr>
            <p:cNvPr id="22540" name="Picture 12" descr="co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2" y="1056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1" name="Picture 13" descr="co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0" y="1056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2" name="Picture 14" descr="co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8" y="1536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3" name="Picture 15" descr="co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8" y="3024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4" name="Picture 16" descr="co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8" y="2400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5" name="Picture 17" descr="co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" y="1344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2546" name="Group 18"/>
            <p:cNvGrpSpPr/>
            <p:nvPr/>
          </p:nvGrpSpPr>
          <p:grpSpPr>
            <a:xfrm>
              <a:off x="4080" y="3264"/>
              <a:ext cx="384" cy="192"/>
              <a:chOff x="2688" y="3552"/>
              <a:chExt cx="384" cy="192"/>
            </a:xfrm>
          </p:grpSpPr>
          <p:pic>
            <p:nvPicPr>
              <p:cNvPr id="22570" name="Picture 19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71" name="Picture 20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72" name="Picture 21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22547" name="Picture 2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8" y="264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8" name="Picture 2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04" y="264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9" name="Picture 24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" y="264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2550" name="Group 25"/>
            <p:cNvGrpSpPr/>
            <p:nvPr/>
          </p:nvGrpSpPr>
          <p:grpSpPr>
            <a:xfrm>
              <a:off x="1296" y="2640"/>
              <a:ext cx="384" cy="192"/>
              <a:chOff x="2688" y="3552"/>
              <a:chExt cx="384" cy="192"/>
            </a:xfrm>
          </p:grpSpPr>
          <p:pic>
            <p:nvPicPr>
              <p:cNvPr id="22567" name="Picture 26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68" name="Picture 27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69" name="Picture 28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22551" name="Picture 2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68" y="1776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52" name="Picture 3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64" y="1776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53" name="Picture 31" descr="co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2" y="1920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54" name="Picture 3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28" y="216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55" name="Picture 3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2" y="158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2556" name="Group 34"/>
            <p:cNvGrpSpPr/>
            <p:nvPr/>
          </p:nvGrpSpPr>
          <p:grpSpPr>
            <a:xfrm>
              <a:off x="4032" y="1056"/>
              <a:ext cx="384" cy="192"/>
              <a:chOff x="2688" y="3552"/>
              <a:chExt cx="384" cy="192"/>
            </a:xfrm>
          </p:grpSpPr>
          <p:pic>
            <p:nvPicPr>
              <p:cNvPr id="22564" name="Picture 35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65" name="Picture 36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66" name="Picture 37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22557" name="Picture 38" descr="co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6" y="1104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58" name="Picture 3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12" y="13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59" name="Picture 4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8" y="13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60" name="Picture 4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8" y="158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61" name="Picture 4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16" y="1296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62" name="Picture 4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20" y="1056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63" name="Picture 44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04" y="158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" name="Group 45"/>
          <p:cNvGrpSpPr/>
          <p:nvPr/>
        </p:nvGrpSpPr>
        <p:grpSpPr>
          <a:xfrm>
            <a:off x="3200400" y="3962400"/>
            <a:ext cx="1295400" cy="990600"/>
            <a:chOff x="2016" y="2496"/>
            <a:chExt cx="816" cy="624"/>
          </a:xfrm>
        </p:grpSpPr>
        <p:sp>
          <p:nvSpPr>
            <p:cNvPr id="22538" name="Line 46"/>
            <p:cNvSpPr/>
            <p:nvPr/>
          </p:nvSpPr>
          <p:spPr>
            <a:xfrm flipV="1">
              <a:off x="2688" y="2496"/>
              <a:ext cx="144" cy="62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39" name="Rectangle 47"/>
            <p:cNvSpPr/>
            <p:nvPr/>
          </p:nvSpPr>
          <p:spPr>
            <a:xfrm>
              <a:off x="2016" y="2640"/>
              <a:ext cx="7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Publish</a:t>
              </a:r>
              <a:endPara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5344" name="Rectangle 48"/>
          <p:cNvSpPr/>
          <p:nvPr/>
        </p:nvSpPr>
        <p:spPr>
          <a:xfrm>
            <a:off x="4572000" y="2590800"/>
            <a:ext cx="20574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insert(X,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  123.2.21.23)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...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5345" name="Rectangle 49"/>
          <p:cNvSpPr/>
          <p:nvPr/>
        </p:nvSpPr>
        <p:spPr>
          <a:xfrm>
            <a:off x="3505200" y="5638800"/>
            <a:ext cx="1795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123.2.21.23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/>
      <p:bldP spid="55344" grpId="0" animBg="1"/>
      <p:bldP spid="553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Overview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CS Architecture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P2P Architecture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Unstructured P2P Networks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Napster, Gnutella, KaZza, Freenet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BitTorrent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Structured P2P Networks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Chord, Pastry, Tapestry, CAN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Won’t be covered here!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Napster: Search</a:t>
            </a:r>
            <a:endParaRPr lang="en-US" altLang="zh-CN" dirty="0">
              <a:latin typeface="Book Antiqua" pitchFamily="18" charset="0"/>
            </a:endParaRPr>
          </a:p>
        </p:txBody>
      </p:sp>
      <p:pic>
        <p:nvPicPr>
          <p:cNvPr id="23555" name="Picture 3" descr="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1676400"/>
            <a:ext cx="381000" cy="35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Picture 4" descr="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1676400"/>
            <a:ext cx="381000" cy="35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7" name="Picture 5" descr="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0" y="2438400"/>
            <a:ext cx="381000" cy="35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8" name="Picture 6" descr="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0" y="4800600"/>
            <a:ext cx="381000" cy="35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Picture 7" descr="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4953000"/>
            <a:ext cx="381000" cy="35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0" name="Picture 8" descr="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810000"/>
            <a:ext cx="381000" cy="35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1" name="Picture 9" descr="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133600"/>
            <a:ext cx="381000" cy="35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2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4800" y="53340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3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7200" y="53340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4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9600" y="53340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65" name="Group 13"/>
          <p:cNvGrpSpPr/>
          <p:nvPr/>
        </p:nvGrpSpPr>
        <p:grpSpPr>
          <a:xfrm>
            <a:off x="6477000" y="5181600"/>
            <a:ext cx="609600" cy="304800"/>
            <a:chOff x="2688" y="3552"/>
            <a:chExt cx="384" cy="192"/>
          </a:xfrm>
        </p:grpSpPr>
        <p:pic>
          <p:nvPicPr>
            <p:cNvPr id="23603" name="Picture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88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604" name="Picture 1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4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605" name="Picture 1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0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3566" name="Picture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41910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7" name="Picture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2600" y="41910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8" name="Picture 1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41910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69" name="Group 20"/>
          <p:cNvGrpSpPr/>
          <p:nvPr/>
        </p:nvGrpSpPr>
        <p:grpSpPr>
          <a:xfrm>
            <a:off x="2057400" y="4191000"/>
            <a:ext cx="609600" cy="304800"/>
            <a:chOff x="2688" y="3552"/>
            <a:chExt cx="384" cy="192"/>
          </a:xfrm>
        </p:grpSpPr>
        <p:pic>
          <p:nvPicPr>
            <p:cNvPr id="23600" name="Picture 2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88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601" name="Picture 2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4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602" name="Picture 2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0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3570" name="Pictur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4200" y="28194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1" name="Picture 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6600" y="28194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2" name="Picture 26" descr="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3048000"/>
            <a:ext cx="381000" cy="35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3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3200" y="34290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4" name="Picture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25146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75" name="Group 29"/>
          <p:cNvGrpSpPr/>
          <p:nvPr/>
        </p:nvGrpSpPr>
        <p:grpSpPr>
          <a:xfrm>
            <a:off x="6400800" y="1676400"/>
            <a:ext cx="609600" cy="304800"/>
            <a:chOff x="2688" y="3552"/>
            <a:chExt cx="384" cy="192"/>
          </a:xfrm>
        </p:grpSpPr>
        <p:pic>
          <p:nvPicPr>
            <p:cNvPr id="23597" name="Picture 3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88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98" name="Picture 3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4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99" name="Picture 3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80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3576" name="Picture 33" descr="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752600"/>
            <a:ext cx="381000" cy="35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7" name="Picture 3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00" y="21336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8" name="Picture 3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5200" y="21336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9" name="Picture 3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25146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80" name="Picture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0" y="20574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81" name="Picture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0" y="16764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59" name="Text Box 39"/>
          <p:cNvSpPr txBox="1"/>
          <p:nvPr/>
        </p:nvSpPr>
        <p:spPr>
          <a:xfrm>
            <a:off x="1752600" y="5257800"/>
            <a:ext cx="23193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Where is file A?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83" name="Picture 40" descr="j02235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276600"/>
            <a:ext cx="68262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84" name="Picture 4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2600" y="25146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oup 42"/>
          <p:cNvGrpSpPr/>
          <p:nvPr/>
        </p:nvGrpSpPr>
        <p:grpSpPr>
          <a:xfrm>
            <a:off x="3352800" y="3962400"/>
            <a:ext cx="1143000" cy="990600"/>
            <a:chOff x="2112" y="2256"/>
            <a:chExt cx="720" cy="624"/>
          </a:xfrm>
        </p:grpSpPr>
        <p:sp>
          <p:nvSpPr>
            <p:cNvPr id="23595" name="Line 43"/>
            <p:cNvSpPr/>
            <p:nvPr/>
          </p:nvSpPr>
          <p:spPr>
            <a:xfrm flipV="1">
              <a:off x="2688" y="2256"/>
              <a:ext cx="144" cy="62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96" name="Rectangle 44"/>
            <p:cNvSpPr/>
            <p:nvPr/>
          </p:nvSpPr>
          <p:spPr>
            <a:xfrm>
              <a:off x="2112" y="2400"/>
              <a:ext cx="6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Query</a:t>
              </a:r>
              <a:endPara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45"/>
          <p:cNvGrpSpPr/>
          <p:nvPr/>
        </p:nvGrpSpPr>
        <p:grpSpPr>
          <a:xfrm>
            <a:off x="4419600" y="4038600"/>
            <a:ext cx="1117600" cy="914400"/>
            <a:chOff x="2784" y="2304"/>
            <a:chExt cx="704" cy="576"/>
          </a:xfrm>
        </p:grpSpPr>
        <p:sp>
          <p:nvSpPr>
            <p:cNvPr id="23593" name="Line 46"/>
            <p:cNvSpPr/>
            <p:nvPr/>
          </p:nvSpPr>
          <p:spPr>
            <a:xfrm flipV="1">
              <a:off x="2784" y="2304"/>
              <a:ext cx="144" cy="57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3594" name="Rectangle 47"/>
            <p:cNvSpPr/>
            <p:nvPr/>
          </p:nvSpPr>
          <p:spPr>
            <a:xfrm>
              <a:off x="2880" y="2400"/>
              <a:ext cx="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solidFill>
                    <a:srgbClr val="00FF00"/>
                  </a:solidFill>
                  <a:latin typeface="Arial" panose="020B0604020202020204" pitchFamily="34" charset="0"/>
                </a:rPr>
                <a:t>Reply</a:t>
              </a:r>
              <a:endPara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6368" name="Rectangle 48"/>
          <p:cNvSpPr/>
          <p:nvPr/>
        </p:nvSpPr>
        <p:spPr>
          <a:xfrm>
            <a:off x="4572000" y="2590800"/>
            <a:ext cx="20574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search(A)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--&gt;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123.2.0.18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7" name="Group 49"/>
          <p:cNvGrpSpPr/>
          <p:nvPr/>
        </p:nvGrpSpPr>
        <p:grpSpPr>
          <a:xfrm>
            <a:off x="2057400" y="2590800"/>
            <a:ext cx="2057400" cy="2514600"/>
            <a:chOff x="1296" y="1632"/>
            <a:chExt cx="1296" cy="1584"/>
          </a:xfrm>
        </p:grpSpPr>
        <p:sp>
          <p:nvSpPr>
            <p:cNvPr id="23590" name="Line 50"/>
            <p:cNvSpPr/>
            <p:nvPr/>
          </p:nvSpPr>
          <p:spPr>
            <a:xfrm flipH="1" flipV="1">
              <a:off x="1344" y="1632"/>
              <a:ext cx="1248" cy="1536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91" name="Text Box 51"/>
            <p:cNvSpPr txBox="1"/>
            <p:nvPr/>
          </p:nvSpPr>
          <p:spPr>
            <a:xfrm>
              <a:off x="1824" y="2016"/>
              <a:ext cx="5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</a:rPr>
                <a:t>Fetch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92" name="Line 52"/>
            <p:cNvSpPr/>
            <p:nvPr/>
          </p:nvSpPr>
          <p:spPr>
            <a:xfrm>
              <a:off x="1296" y="1728"/>
              <a:ext cx="1248" cy="148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6373" name="Rectangle 53"/>
          <p:cNvSpPr/>
          <p:nvPr/>
        </p:nvSpPr>
        <p:spPr>
          <a:xfrm>
            <a:off x="1066800" y="1676400"/>
            <a:ext cx="162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123.2.0.18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9" grpId="0"/>
      <p:bldP spid="56368" grpId="0" animBg="1"/>
      <p:bldP spid="563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Napster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Central Napster server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Can ensure correct results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Bottleneck for scalability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Single point of failure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Susceptible to denial of service</a:t>
            </a:r>
            <a:endParaRPr lang="en-US" altLang="zh-CN" dirty="0">
              <a:latin typeface="Book Antiqua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Malicious users</a:t>
            </a:r>
            <a:endParaRPr lang="en-US" altLang="zh-CN" dirty="0">
              <a:latin typeface="Book Antiqua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Lawsuits, legislation</a:t>
            </a:r>
            <a:endParaRPr lang="en-US" altLang="zh-CN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Search is centralized</a:t>
            </a:r>
            <a:endParaRPr lang="en-US" altLang="zh-CN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ook Antiqua" pitchFamily="18" charset="0"/>
              </a:rPr>
              <a:t>File transfer is direct (peer-to-peer)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4400" dirty="0">
                <a:latin typeface="Book Antiqua" pitchFamily="18" charset="0"/>
              </a:rPr>
              <a:t>Gnutella: Query Flooding</a:t>
            </a:r>
            <a:endParaRPr lang="en-US" altLang="zh-CN" sz="4400" dirty="0">
              <a:latin typeface="Book Antiqua" pitchFamily="18" charset="0"/>
            </a:endParaRPr>
          </a:p>
        </p:txBody>
      </p:sp>
      <p:sp>
        <p:nvSpPr>
          <p:cNvPr id="25603" name="Rectangle 3"/>
          <p:cNvSpPr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endParaRPr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</a:pPr>
            <a:endParaRPr sz="3200" dirty="0">
              <a:latin typeface="Arial" panose="020B0604020202020204" pitchFamily="34" charset="0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304800" y="381000"/>
            <a:ext cx="9220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endParaRPr dirty="0">
              <a:latin typeface="Arial" panose="020B0604020202020204" pitchFamily="34" charset="0"/>
            </a:endParaRPr>
          </a:p>
        </p:txBody>
      </p:sp>
      <p:grpSp>
        <p:nvGrpSpPr>
          <p:cNvPr id="25606" name="Group 6"/>
          <p:cNvGrpSpPr/>
          <p:nvPr/>
        </p:nvGrpSpPr>
        <p:grpSpPr>
          <a:xfrm>
            <a:off x="762000" y="1905000"/>
            <a:ext cx="5943600" cy="4724400"/>
            <a:chOff x="528" y="960"/>
            <a:chExt cx="3456" cy="2976"/>
          </a:xfrm>
        </p:grpSpPr>
        <p:sp>
          <p:nvSpPr>
            <p:cNvPr id="25686" name="Oval 7"/>
            <p:cNvSpPr/>
            <p:nvPr/>
          </p:nvSpPr>
          <p:spPr>
            <a:xfrm>
              <a:off x="2256" y="2352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87" name="Oval 8"/>
            <p:cNvSpPr/>
            <p:nvPr/>
          </p:nvSpPr>
          <p:spPr>
            <a:xfrm>
              <a:off x="2976" y="2304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88" name="Oval 9"/>
            <p:cNvSpPr/>
            <p:nvPr/>
          </p:nvSpPr>
          <p:spPr>
            <a:xfrm>
              <a:off x="1680" y="3696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89" name="Oval 10"/>
            <p:cNvSpPr/>
            <p:nvPr/>
          </p:nvSpPr>
          <p:spPr>
            <a:xfrm>
              <a:off x="18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0" name="Oval 11"/>
            <p:cNvSpPr/>
            <p:nvPr/>
          </p:nvSpPr>
          <p:spPr>
            <a:xfrm>
              <a:off x="2592" y="3120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1" name="Oval 12"/>
            <p:cNvSpPr/>
            <p:nvPr/>
          </p:nvSpPr>
          <p:spPr>
            <a:xfrm>
              <a:off x="1536" y="1920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2" name="Oval 13"/>
            <p:cNvSpPr/>
            <p:nvPr/>
          </p:nvSpPr>
          <p:spPr>
            <a:xfrm>
              <a:off x="2256" y="1584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3" name="Oval 14"/>
            <p:cNvSpPr/>
            <p:nvPr/>
          </p:nvSpPr>
          <p:spPr>
            <a:xfrm>
              <a:off x="768" y="1584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4" name="Oval 15"/>
            <p:cNvSpPr/>
            <p:nvPr/>
          </p:nvSpPr>
          <p:spPr>
            <a:xfrm>
              <a:off x="1056" y="2784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5" name="Oval 16"/>
            <p:cNvSpPr/>
            <p:nvPr/>
          </p:nvSpPr>
          <p:spPr>
            <a:xfrm>
              <a:off x="1488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6" name="Oval 17"/>
            <p:cNvSpPr/>
            <p:nvPr/>
          </p:nvSpPr>
          <p:spPr>
            <a:xfrm>
              <a:off x="3552" y="1968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7" name="Oval 18"/>
            <p:cNvSpPr/>
            <p:nvPr/>
          </p:nvSpPr>
          <p:spPr>
            <a:xfrm>
              <a:off x="3216" y="2976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8" name="Oval 19"/>
            <p:cNvSpPr/>
            <p:nvPr/>
          </p:nvSpPr>
          <p:spPr>
            <a:xfrm>
              <a:off x="3120" y="1632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99" name="Oval 20"/>
            <p:cNvSpPr/>
            <p:nvPr/>
          </p:nvSpPr>
          <p:spPr>
            <a:xfrm>
              <a:off x="528" y="3120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700" name="Oval 21"/>
            <p:cNvSpPr/>
            <p:nvPr/>
          </p:nvSpPr>
          <p:spPr>
            <a:xfrm>
              <a:off x="2928" y="1008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701" name="Oval 22"/>
            <p:cNvSpPr/>
            <p:nvPr/>
          </p:nvSpPr>
          <p:spPr>
            <a:xfrm>
              <a:off x="3744" y="2448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702" name="Oval 23"/>
            <p:cNvSpPr/>
            <p:nvPr/>
          </p:nvSpPr>
          <p:spPr>
            <a:xfrm>
              <a:off x="1056" y="960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703" name="Oval 24"/>
            <p:cNvSpPr/>
            <p:nvPr/>
          </p:nvSpPr>
          <p:spPr>
            <a:xfrm>
              <a:off x="2928" y="3648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704" name="Line 25"/>
            <p:cNvSpPr/>
            <p:nvPr/>
          </p:nvSpPr>
          <p:spPr>
            <a:xfrm flipH="1" flipV="1">
              <a:off x="2400" y="1824"/>
              <a:ext cx="0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05" name="Line 26"/>
            <p:cNvSpPr/>
            <p:nvPr/>
          </p:nvSpPr>
          <p:spPr>
            <a:xfrm flipV="1">
              <a:off x="2496" y="2448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06" name="Line 27"/>
            <p:cNvSpPr/>
            <p:nvPr/>
          </p:nvSpPr>
          <p:spPr>
            <a:xfrm flipH="1">
              <a:off x="2064" y="2592"/>
              <a:ext cx="24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07" name="Line 28"/>
            <p:cNvSpPr/>
            <p:nvPr/>
          </p:nvSpPr>
          <p:spPr>
            <a:xfrm flipH="1" flipV="1">
              <a:off x="1776" y="2112"/>
              <a:ext cx="48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08" name="Line 29"/>
            <p:cNvSpPr/>
            <p:nvPr/>
          </p:nvSpPr>
          <p:spPr>
            <a:xfrm>
              <a:off x="2112" y="3072"/>
              <a:ext cx="48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09" name="Line 30"/>
            <p:cNvSpPr/>
            <p:nvPr/>
          </p:nvSpPr>
          <p:spPr>
            <a:xfrm flipH="1">
              <a:off x="2784" y="2544"/>
              <a:ext cx="24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0" name="Line 31"/>
            <p:cNvSpPr/>
            <p:nvPr/>
          </p:nvSpPr>
          <p:spPr>
            <a:xfrm flipV="1">
              <a:off x="3216" y="2160"/>
              <a:ext cx="384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1" name="Line 32"/>
            <p:cNvSpPr/>
            <p:nvPr/>
          </p:nvSpPr>
          <p:spPr>
            <a:xfrm flipH="1" flipV="1">
              <a:off x="1728" y="1632"/>
              <a:ext cx="528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2" name="Line 33"/>
            <p:cNvSpPr/>
            <p:nvPr/>
          </p:nvSpPr>
          <p:spPr>
            <a:xfrm flipV="1">
              <a:off x="2496" y="1248"/>
              <a:ext cx="528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3" name="Line 34"/>
            <p:cNvSpPr/>
            <p:nvPr/>
          </p:nvSpPr>
          <p:spPr>
            <a:xfrm flipH="1">
              <a:off x="1008" y="1632"/>
              <a:ext cx="480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4" name="Line 35"/>
            <p:cNvSpPr/>
            <p:nvPr/>
          </p:nvSpPr>
          <p:spPr>
            <a:xfrm flipH="1">
              <a:off x="1824" y="3168"/>
              <a:ext cx="144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5" name="Line 36"/>
            <p:cNvSpPr/>
            <p:nvPr/>
          </p:nvSpPr>
          <p:spPr>
            <a:xfrm flipH="1" flipV="1">
              <a:off x="1296" y="2880"/>
              <a:ext cx="576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6" name="Line 37"/>
            <p:cNvSpPr/>
            <p:nvPr/>
          </p:nvSpPr>
          <p:spPr>
            <a:xfrm flipH="1" flipV="1">
              <a:off x="1248" y="1200"/>
              <a:ext cx="288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7" name="Line 38"/>
            <p:cNvSpPr/>
            <p:nvPr/>
          </p:nvSpPr>
          <p:spPr>
            <a:xfrm flipH="1" flipV="1">
              <a:off x="2496" y="1728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8" name="Line 39"/>
            <p:cNvSpPr/>
            <p:nvPr/>
          </p:nvSpPr>
          <p:spPr>
            <a:xfrm>
              <a:off x="3360" y="1824"/>
              <a:ext cx="24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19" name="Line 40"/>
            <p:cNvSpPr/>
            <p:nvPr/>
          </p:nvSpPr>
          <p:spPr>
            <a:xfrm>
              <a:off x="3216" y="2448"/>
              <a:ext cx="528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20" name="Line 41"/>
            <p:cNvSpPr/>
            <p:nvPr/>
          </p:nvSpPr>
          <p:spPr>
            <a:xfrm flipH="1">
              <a:off x="768" y="2976"/>
              <a:ext cx="288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21" name="Line 42"/>
            <p:cNvSpPr/>
            <p:nvPr/>
          </p:nvSpPr>
          <p:spPr>
            <a:xfrm>
              <a:off x="2784" y="3312"/>
              <a:ext cx="192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722" name="Line 43"/>
            <p:cNvSpPr/>
            <p:nvPr/>
          </p:nvSpPr>
          <p:spPr>
            <a:xfrm>
              <a:off x="3120" y="2544"/>
              <a:ext cx="144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" name="Group 44"/>
          <p:cNvGrpSpPr/>
          <p:nvPr/>
        </p:nvGrpSpPr>
        <p:grpSpPr>
          <a:xfrm>
            <a:off x="2495550" y="2819400"/>
            <a:ext cx="6845300" cy="2578100"/>
            <a:chOff x="1536" y="1632"/>
            <a:chExt cx="3981" cy="1624"/>
          </a:xfrm>
        </p:grpSpPr>
        <p:grpSp>
          <p:nvGrpSpPr>
            <p:cNvPr id="25669" name="Group 45"/>
            <p:cNvGrpSpPr/>
            <p:nvPr/>
          </p:nvGrpSpPr>
          <p:grpSpPr>
            <a:xfrm>
              <a:off x="1536" y="1680"/>
              <a:ext cx="1680" cy="1576"/>
              <a:chOff x="1536" y="1680"/>
              <a:chExt cx="1680" cy="1576"/>
            </a:xfrm>
          </p:grpSpPr>
          <p:grpSp>
            <p:nvGrpSpPr>
              <p:cNvPr id="25676" name="Group 46"/>
              <p:cNvGrpSpPr/>
              <p:nvPr/>
            </p:nvGrpSpPr>
            <p:grpSpPr>
              <a:xfrm>
                <a:off x="1808" y="1968"/>
                <a:ext cx="1136" cy="1088"/>
                <a:chOff x="1808" y="1872"/>
                <a:chExt cx="1136" cy="1088"/>
              </a:xfrm>
            </p:grpSpPr>
            <p:sp>
              <p:nvSpPr>
                <p:cNvPr id="25682" name="Line 47"/>
                <p:cNvSpPr/>
                <p:nvPr/>
              </p:nvSpPr>
              <p:spPr>
                <a:xfrm flipV="1">
                  <a:off x="2472" y="1872"/>
                  <a:ext cx="0" cy="432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83" name="Line 48"/>
                <p:cNvSpPr/>
                <p:nvPr/>
              </p:nvSpPr>
              <p:spPr>
                <a:xfrm flipV="1">
                  <a:off x="2544" y="2488"/>
                  <a:ext cx="400" cy="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84" name="Line 49"/>
                <p:cNvSpPr/>
                <p:nvPr/>
              </p:nvSpPr>
              <p:spPr>
                <a:xfrm flipH="1">
                  <a:off x="2104" y="2640"/>
                  <a:ext cx="240" cy="32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85" name="Line 50"/>
                <p:cNvSpPr/>
                <p:nvPr/>
              </p:nvSpPr>
              <p:spPr>
                <a:xfrm flipH="1" flipV="1">
                  <a:off x="1808" y="2072"/>
                  <a:ext cx="440" cy="304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</p:grpSp>
          <p:grpSp>
            <p:nvGrpSpPr>
              <p:cNvPr id="25677" name="Group 51"/>
              <p:cNvGrpSpPr/>
              <p:nvPr/>
            </p:nvGrpSpPr>
            <p:grpSpPr>
              <a:xfrm>
                <a:off x="1536" y="1680"/>
                <a:ext cx="1680" cy="1576"/>
                <a:chOff x="1536" y="1584"/>
                <a:chExt cx="1680" cy="1576"/>
              </a:xfrm>
            </p:grpSpPr>
            <p:sp>
              <p:nvSpPr>
                <p:cNvPr id="25678" name="Oval 52"/>
                <p:cNvSpPr/>
                <p:nvPr/>
              </p:nvSpPr>
              <p:spPr>
                <a:xfrm>
                  <a:off x="2968" y="2304"/>
                  <a:ext cx="248" cy="232"/>
                </a:xfrm>
                <a:prstGeom prst="ellipse">
                  <a:avLst/>
                </a:prstGeom>
                <a:solidFill>
                  <a:srgbClr val="99CCFF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79" name="Oval 53"/>
                <p:cNvSpPr/>
                <p:nvPr/>
              </p:nvSpPr>
              <p:spPr>
                <a:xfrm>
                  <a:off x="1864" y="2928"/>
                  <a:ext cx="248" cy="232"/>
                </a:xfrm>
                <a:prstGeom prst="ellipse">
                  <a:avLst/>
                </a:prstGeom>
                <a:solidFill>
                  <a:srgbClr val="99CCFF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80" name="Oval 54"/>
                <p:cNvSpPr/>
                <p:nvPr/>
              </p:nvSpPr>
              <p:spPr>
                <a:xfrm>
                  <a:off x="1536" y="1920"/>
                  <a:ext cx="248" cy="232"/>
                </a:xfrm>
                <a:prstGeom prst="ellipse">
                  <a:avLst/>
                </a:prstGeom>
                <a:solidFill>
                  <a:srgbClr val="99CCFF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81" name="Oval 55"/>
                <p:cNvSpPr/>
                <p:nvPr/>
              </p:nvSpPr>
              <p:spPr>
                <a:xfrm>
                  <a:off x="2256" y="1584"/>
                  <a:ext cx="248" cy="232"/>
                </a:xfrm>
                <a:prstGeom prst="ellipse">
                  <a:avLst/>
                </a:prstGeom>
                <a:solidFill>
                  <a:srgbClr val="99CCFF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5670" name="Group 56"/>
            <p:cNvGrpSpPr/>
            <p:nvPr/>
          </p:nvGrpSpPr>
          <p:grpSpPr>
            <a:xfrm>
              <a:off x="4288" y="1632"/>
              <a:ext cx="1067" cy="518"/>
              <a:chOff x="4288" y="1536"/>
              <a:chExt cx="1067" cy="518"/>
            </a:xfrm>
          </p:grpSpPr>
          <p:sp>
            <p:nvSpPr>
              <p:cNvPr id="25674" name="Line 57"/>
              <p:cNvSpPr/>
              <p:nvPr/>
            </p:nvSpPr>
            <p:spPr>
              <a:xfrm flipH="1" flipV="1">
                <a:off x="4288" y="1560"/>
                <a:ext cx="16" cy="240"/>
              </a:xfrm>
              <a:prstGeom prst="line">
                <a:avLst/>
              </a:prstGeom>
              <a:ln w="57150" cap="flat" cmpd="sng">
                <a:solidFill>
                  <a:schemeClr val="hlink"/>
                </a:solidFill>
                <a:prstDash val="solid"/>
                <a:headEnd type="none" w="sm" len="sm"/>
                <a:tailEnd type="triangle" w="sm" len="sm"/>
              </a:ln>
            </p:spPr>
          </p:sp>
          <p:sp>
            <p:nvSpPr>
              <p:cNvPr id="25675" name="Text Box 58"/>
              <p:cNvSpPr txBox="1"/>
              <p:nvPr/>
            </p:nvSpPr>
            <p:spPr>
              <a:xfrm>
                <a:off x="4446" y="1536"/>
                <a:ext cx="909" cy="5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Book Antiqua" pitchFamily="18" charset="0"/>
                  </a:rPr>
                  <a:t>= forward</a:t>
                </a:r>
                <a:endParaRPr lang="en-US" altLang="zh-CN" sz="2400" b="1" dirty="0">
                  <a:latin typeface="Book Antiqua" pitchFamily="18" charset="0"/>
                </a:endParaRPr>
              </a:p>
              <a:p>
                <a:r>
                  <a:rPr lang="en-US" altLang="zh-CN" sz="2400" b="1" dirty="0">
                    <a:latin typeface="Book Antiqua" pitchFamily="18" charset="0"/>
                  </a:rPr>
                  <a:t>    query</a:t>
                </a:r>
                <a:endParaRPr lang="en-US" altLang="zh-CN" dirty="0">
                  <a:latin typeface="Book Antiqua" pitchFamily="18" charset="0"/>
                </a:endParaRPr>
              </a:p>
            </p:txBody>
          </p:sp>
        </p:grpSp>
        <p:grpSp>
          <p:nvGrpSpPr>
            <p:cNvPr id="25671" name="Group 59"/>
            <p:cNvGrpSpPr/>
            <p:nvPr/>
          </p:nvGrpSpPr>
          <p:grpSpPr>
            <a:xfrm>
              <a:off x="4214" y="2152"/>
              <a:ext cx="1303" cy="518"/>
              <a:chOff x="4214" y="2056"/>
              <a:chExt cx="1303" cy="518"/>
            </a:xfrm>
          </p:grpSpPr>
          <p:sp>
            <p:nvSpPr>
              <p:cNvPr id="25672" name="Oval 60"/>
              <p:cNvSpPr/>
              <p:nvPr/>
            </p:nvSpPr>
            <p:spPr>
              <a:xfrm>
                <a:off x="4214" y="2104"/>
                <a:ext cx="226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73" name="Text Box 61"/>
              <p:cNvSpPr txBox="1"/>
              <p:nvPr/>
            </p:nvSpPr>
            <p:spPr>
              <a:xfrm>
                <a:off x="4462" y="2056"/>
                <a:ext cx="1055" cy="5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Book Antiqua" pitchFamily="18" charset="0"/>
                  </a:rPr>
                  <a:t>= processed</a:t>
                </a:r>
                <a:endParaRPr lang="en-US" altLang="zh-CN" sz="2400" b="1" dirty="0">
                  <a:latin typeface="Book Antiqua" pitchFamily="18" charset="0"/>
                </a:endParaRPr>
              </a:p>
              <a:p>
                <a:r>
                  <a:rPr lang="en-US" altLang="zh-CN" sz="2400" b="1" dirty="0">
                    <a:latin typeface="Book Antiqua" pitchFamily="18" charset="0"/>
                  </a:rPr>
                  <a:t>   query</a:t>
                </a:r>
                <a:endParaRPr lang="en-US" altLang="zh-CN" sz="2400" dirty="0">
                  <a:latin typeface="Book Antiqua" pitchFamily="18" charset="0"/>
                </a:endParaRPr>
              </a:p>
            </p:txBody>
          </p:sp>
        </p:grpSp>
      </p:grpSp>
      <p:grpSp>
        <p:nvGrpSpPr>
          <p:cNvPr id="9" name="Group 62"/>
          <p:cNvGrpSpPr/>
          <p:nvPr/>
        </p:nvGrpSpPr>
        <p:grpSpPr>
          <a:xfrm>
            <a:off x="1657350" y="1982788"/>
            <a:ext cx="5035550" cy="4622800"/>
            <a:chOff x="1049" y="1105"/>
            <a:chExt cx="2928" cy="2912"/>
          </a:xfrm>
        </p:grpSpPr>
        <p:grpSp>
          <p:nvGrpSpPr>
            <p:cNvPr id="25647" name="Group 63"/>
            <p:cNvGrpSpPr/>
            <p:nvPr/>
          </p:nvGrpSpPr>
          <p:grpSpPr>
            <a:xfrm>
              <a:off x="1328" y="1336"/>
              <a:ext cx="2392" cy="2456"/>
              <a:chOff x="1328" y="1240"/>
              <a:chExt cx="2392" cy="2456"/>
            </a:xfrm>
          </p:grpSpPr>
          <p:grpSp>
            <p:nvGrpSpPr>
              <p:cNvPr id="25658" name="Group 64"/>
              <p:cNvGrpSpPr/>
              <p:nvPr/>
            </p:nvGrpSpPr>
            <p:grpSpPr>
              <a:xfrm>
                <a:off x="1328" y="1240"/>
                <a:ext cx="2152" cy="2456"/>
                <a:chOff x="1328" y="1240"/>
                <a:chExt cx="2152" cy="2456"/>
              </a:xfrm>
            </p:grpSpPr>
            <p:sp>
              <p:nvSpPr>
                <p:cNvPr id="25660" name="Line 65"/>
                <p:cNvSpPr/>
                <p:nvPr/>
              </p:nvSpPr>
              <p:spPr>
                <a:xfrm flipV="1">
                  <a:off x="2456" y="1240"/>
                  <a:ext cx="456" cy="328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61" name="Line 66"/>
                <p:cNvSpPr/>
                <p:nvPr/>
              </p:nvSpPr>
              <p:spPr>
                <a:xfrm flipV="1">
                  <a:off x="2576" y="1672"/>
                  <a:ext cx="528" cy="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62" name="Line 67"/>
                <p:cNvSpPr/>
                <p:nvPr/>
              </p:nvSpPr>
              <p:spPr>
                <a:xfrm flipH="1" flipV="1">
                  <a:off x="1760" y="1568"/>
                  <a:ext cx="472" cy="40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63" name="Line 68"/>
                <p:cNvSpPr/>
                <p:nvPr/>
              </p:nvSpPr>
              <p:spPr>
                <a:xfrm flipV="1">
                  <a:off x="3216" y="2160"/>
                  <a:ext cx="264" cy="128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64" name="Line 69"/>
                <p:cNvSpPr/>
                <p:nvPr/>
              </p:nvSpPr>
              <p:spPr>
                <a:xfrm>
                  <a:off x="3192" y="2552"/>
                  <a:ext cx="112" cy="352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65" name="Line 70"/>
                <p:cNvSpPr/>
                <p:nvPr/>
              </p:nvSpPr>
              <p:spPr>
                <a:xfrm flipH="1">
                  <a:off x="2824" y="2576"/>
                  <a:ext cx="248" cy="592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66" name="Line 71"/>
                <p:cNvSpPr/>
                <p:nvPr/>
              </p:nvSpPr>
              <p:spPr>
                <a:xfrm>
                  <a:off x="2160" y="3024"/>
                  <a:ext cx="408" cy="128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67" name="Line 72"/>
                <p:cNvSpPr/>
                <p:nvPr/>
              </p:nvSpPr>
              <p:spPr>
                <a:xfrm flipH="1">
                  <a:off x="1880" y="3200"/>
                  <a:ext cx="144" cy="496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68" name="Line 73"/>
                <p:cNvSpPr/>
                <p:nvPr/>
              </p:nvSpPr>
              <p:spPr>
                <a:xfrm flipH="1" flipV="1">
                  <a:off x="1328" y="2840"/>
                  <a:ext cx="504" cy="152"/>
                </a:xfrm>
                <a:prstGeom prst="line">
                  <a:avLst/>
                </a:prstGeom>
                <a:ln w="57150" cap="flat" cmpd="sng">
                  <a:solidFill>
                    <a:schemeClr val="hlink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</p:grpSp>
          <p:sp>
            <p:nvSpPr>
              <p:cNvPr id="25659" name="Line 74"/>
              <p:cNvSpPr/>
              <p:nvPr/>
            </p:nvSpPr>
            <p:spPr>
              <a:xfrm>
                <a:off x="3272" y="2408"/>
                <a:ext cx="448" cy="80"/>
              </a:xfrm>
              <a:prstGeom prst="line">
                <a:avLst/>
              </a:prstGeom>
              <a:ln w="57150" cap="flat" cmpd="sng">
                <a:solidFill>
                  <a:schemeClr val="hlink"/>
                </a:solidFill>
                <a:prstDash val="solid"/>
                <a:headEnd type="none" w="sm" len="sm"/>
                <a:tailEnd type="triangle" w="sm" len="sm"/>
              </a:ln>
            </p:spPr>
          </p:sp>
        </p:grpSp>
        <p:grpSp>
          <p:nvGrpSpPr>
            <p:cNvPr id="25648" name="Group 75"/>
            <p:cNvGrpSpPr/>
            <p:nvPr/>
          </p:nvGrpSpPr>
          <p:grpSpPr>
            <a:xfrm>
              <a:off x="1049" y="1105"/>
              <a:ext cx="2928" cy="2912"/>
              <a:chOff x="1056" y="1016"/>
              <a:chExt cx="2928" cy="2912"/>
            </a:xfrm>
          </p:grpSpPr>
          <p:sp>
            <p:nvSpPr>
              <p:cNvPr id="25649" name="Oval 76"/>
              <p:cNvSpPr/>
              <p:nvPr/>
            </p:nvSpPr>
            <p:spPr>
              <a:xfrm>
                <a:off x="3216" y="2976"/>
                <a:ext cx="248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50" name="Oval 77"/>
              <p:cNvSpPr/>
              <p:nvPr/>
            </p:nvSpPr>
            <p:spPr>
              <a:xfrm>
                <a:off x="3736" y="2448"/>
                <a:ext cx="248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51" name="Oval 78"/>
              <p:cNvSpPr/>
              <p:nvPr/>
            </p:nvSpPr>
            <p:spPr>
              <a:xfrm>
                <a:off x="3568" y="1976"/>
                <a:ext cx="248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52" name="Oval 79"/>
              <p:cNvSpPr/>
              <p:nvPr/>
            </p:nvSpPr>
            <p:spPr>
              <a:xfrm>
                <a:off x="3128" y="1640"/>
                <a:ext cx="248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53" name="Oval 80"/>
              <p:cNvSpPr/>
              <p:nvPr/>
            </p:nvSpPr>
            <p:spPr>
              <a:xfrm>
                <a:off x="1488" y="1488"/>
                <a:ext cx="248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54" name="Oval 81"/>
              <p:cNvSpPr/>
              <p:nvPr/>
            </p:nvSpPr>
            <p:spPr>
              <a:xfrm>
                <a:off x="2928" y="1016"/>
                <a:ext cx="248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55" name="Oval 82"/>
              <p:cNvSpPr/>
              <p:nvPr/>
            </p:nvSpPr>
            <p:spPr>
              <a:xfrm>
                <a:off x="1056" y="2784"/>
                <a:ext cx="248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56" name="Oval 83"/>
              <p:cNvSpPr/>
              <p:nvPr/>
            </p:nvSpPr>
            <p:spPr>
              <a:xfrm>
                <a:off x="1680" y="3696"/>
                <a:ext cx="248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57" name="Oval 84"/>
              <p:cNvSpPr/>
              <p:nvPr/>
            </p:nvSpPr>
            <p:spPr>
              <a:xfrm>
                <a:off x="2592" y="3128"/>
                <a:ext cx="248" cy="232"/>
              </a:xfrm>
              <a:prstGeom prst="ellipse">
                <a:avLst/>
              </a:prstGeom>
              <a:solidFill>
                <a:srgbClr val="99CCFF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85"/>
          <p:cNvGrpSpPr/>
          <p:nvPr/>
        </p:nvGrpSpPr>
        <p:grpSpPr>
          <a:xfrm>
            <a:off x="2387600" y="2743200"/>
            <a:ext cx="4319588" cy="2971800"/>
            <a:chOff x="1488" y="1488"/>
            <a:chExt cx="2512" cy="1872"/>
          </a:xfrm>
        </p:grpSpPr>
        <p:sp>
          <p:nvSpPr>
            <p:cNvPr id="25643" name="Oval 86"/>
            <p:cNvSpPr/>
            <p:nvPr/>
          </p:nvSpPr>
          <p:spPr>
            <a:xfrm>
              <a:off x="1488" y="1488"/>
              <a:ext cx="248" cy="23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44" name="Oval 87"/>
            <p:cNvSpPr/>
            <p:nvPr/>
          </p:nvSpPr>
          <p:spPr>
            <a:xfrm>
              <a:off x="3752" y="2448"/>
              <a:ext cx="248" cy="23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45" name="Oval 88"/>
            <p:cNvSpPr/>
            <p:nvPr/>
          </p:nvSpPr>
          <p:spPr>
            <a:xfrm>
              <a:off x="2592" y="3128"/>
              <a:ext cx="248" cy="23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46" name="Oval 89"/>
            <p:cNvSpPr/>
            <p:nvPr/>
          </p:nvSpPr>
          <p:spPr>
            <a:xfrm>
              <a:off x="3128" y="1640"/>
              <a:ext cx="248" cy="23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90"/>
          <p:cNvGrpSpPr/>
          <p:nvPr/>
        </p:nvGrpSpPr>
        <p:grpSpPr>
          <a:xfrm>
            <a:off x="2867025" y="3060700"/>
            <a:ext cx="3343275" cy="2501900"/>
            <a:chOff x="1752" y="1784"/>
            <a:chExt cx="1944" cy="1576"/>
          </a:xfrm>
        </p:grpSpPr>
        <p:grpSp>
          <p:nvGrpSpPr>
            <p:cNvPr id="25631" name="Group 91"/>
            <p:cNvGrpSpPr/>
            <p:nvPr/>
          </p:nvGrpSpPr>
          <p:grpSpPr>
            <a:xfrm>
              <a:off x="1752" y="1784"/>
              <a:ext cx="1944" cy="912"/>
              <a:chOff x="1752" y="1688"/>
              <a:chExt cx="1944" cy="912"/>
            </a:xfrm>
          </p:grpSpPr>
          <p:grpSp>
            <p:nvGrpSpPr>
              <p:cNvPr id="25635" name="Group 92"/>
              <p:cNvGrpSpPr/>
              <p:nvPr/>
            </p:nvGrpSpPr>
            <p:grpSpPr>
              <a:xfrm>
                <a:off x="1752" y="1688"/>
                <a:ext cx="600" cy="624"/>
                <a:chOff x="1752" y="1688"/>
                <a:chExt cx="600" cy="624"/>
              </a:xfrm>
            </p:grpSpPr>
            <p:sp>
              <p:nvSpPr>
                <p:cNvPr id="25641" name="Line 93"/>
                <p:cNvSpPr/>
                <p:nvPr/>
              </p:nvSpPr>
              <p:spPr>
                <a:xfrm flipH="1">
                  <a:off x="2344" y="1864"/>
                  <a:ext cx="8" cy="448"/>
                </a:xfrm>
                <a:prstGeom prst="line">
                  <a:avLst/>
                </a:prstGeom>
                <a:ln w="57150" cap="flat" cmpd="sng">
                  <a:solidFill>
                    <a:srgbClr val="00CC66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42" name="Line 94"/>
                <p:cNvSpPr/>
                <p:nvPr/>
              </p:nvSpPr>
              <p:spPr>
                <a:xfrm>
                  <a:off x="1752" y="1688"/>
                  <a:ext cx="480" cy="48"/>
                </a:xfrm>
                <a:prstGeom prst="line">
                  <a:avLst/>
                </a:prstGeom>
                <a:ln w="57150" cap="flat" cmpd="sng">
                  <a:solidFill>
                    <a:srgbClr val="00CC66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</p:grpSp>
          <p:grpSp>
            <p:nvGrpSpPr>
              <p:cNvPr id="25636" name="Group 95"/>
              <p:cNvGrpSpPr/>
              <p:nvPr/>
            </p:nvGrpSpPr>
            <p:grpSpPr>
              <a:xfrm>
                <a:off x="2288" y="1776"/>
                <a:ext cx="1408" cy="824"/>
                <a:chOff x="2288" y="1776"/>
                <a:chExt cx="1408" cy="824"/>
              </a:xfrm>
            </p:grpSpPr>
            <p:sp>
              <p:nvSpPr>
                <p:cNvPr id="25637" name="Line 96"/>
                <p:cNvSpPr/>
                <p:nvPr/>
              </p:nvSpPr>
              <p:spPr>
                <a:xfrm flipH="1" flipV="1">
                  <a:off x="3240" y="2496"/>
                  <a:ext cx="456" cy="104"/>
                </a:xfrm>
                <a:prstGeom prst="line">
                  <a:avLst/>
                </a:prstGeom>
                <a:ln w="57150" cap="flat" cmpd="sng">
                  <a:solidFill>
                    <a:srgbClr val="00CC66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38" name="Line 97"/>
                <p:cNvSpPr/>
                <p:nvPr/>
              </p:nvSpPr>
              <p:spPr>
                <a:xfrm flipH="1">
                  <a:off x="2480" y="2392"/>
                  <a:ext cx="480" cy="0"/>
                </a:xfrm>
                <a:prstGeom prst="line">
                  <a:avLst/>
                </a:prstGeom>
                <a:ln w="57150" cap="flat" cmpd="sng">
                  <a:solidFill>
                    <a:srgbClr val="00CC66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39" name="Line 98"/>
                <p:cNvSpPr/>
                <p:nvPr/>
              </p:nvSpPr>
              <p:spPr>
                <a:xfrm>
                  <a:off x="2288" y="1872"/>
                  <a:ext cx="0" cy="432"/>
                </a:xfrm>
                <a:prstGeom prst="line">
                  <a:avLst/>
                </a:prstGeom>
                <a:ln w="57150" cap="flat" cmpd="sng">
                  <a:solidFill>
                    <a:srgbClr val="00CC66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40" name="Line 99"/>
                <p:cNvSpPr/>
                <p:nvPr/>
              </p:nvSpPr>
              <p:spPr>
                <a:xfrm flipH="1" flipV="1">
                  <a:off x="2544" y="1776"/>
                  <a:ext cx="552" cy="0"/>
                </a:xfrm>
                <a:prstGeom prst="line">
                  <a:avLst/>
                </a:prstGeom>
                <a:ln w="57150" cap="flat" cmpd="sng">
                  <a:solidFill>
                    <a:srgbClr val="00CC66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</p:grpSp>
        </p:grpSp>
        <p:grpSp>
          <p:nvGrpSpPr>
            <p:cNvPr id="25632" name="Group 100"/>
            <p:cNvGrpSpPr/>
            <p:nvPr/>
          </p:nvGrpSpPr>
          <p:grpSpPr>
            <a:xfrm>
              <a:off x="1976" y="2664"/>
              <a:ext cx="576" cy="696"/>
              <a:chOff x="1976" y="2664"/>
              <a:chExt cx="576" cy="696"/>
            </a:xfrm>
          </p:grpSpPr>
          <p:sp>
            <p:nvSpPr>
              <p:cNvPr id="25633" name="Line 101"/>
              <p:cNvSpPr/>
              <p:nvPr/>
            </p:nvSpPr>
            <p:spPr>
              <a:xfrm flipV="1">
                <a:off x="1976" y="2664"/>
                <a:ext cx="216" cy="304"/>
              </a:xfrm>
              <a:prstGeom prst="line">
                <a:avLst/>
              </a:prstGeom>
              <a:ln w="57150" cap="flat" cmpd="sng">
                <a:solidFill>
                  <a:srgbClr val="00CC66"/>
                </a:solidFill>
                <a:prstDash val="solid"/>
                <a:headEnd type="none" w="sm" len="sm"/>
                <a:tailEnd type="triangle" w="sm" len="sm"/>
              </a:ln>
            </p:spPr>
          </p:sp>
          <p:sp>
            <p:nvSpPr>
              <p:cNvPr id="25634" name="Line 102"/>
              <p:cNvSpPr/>
              <p:nvPr/>
            </p:nvSpPr>
            <p:spPr>
              <a:xfrm flipH="1" flipV="1">
                <a:off x="2104" y="3232"/>
                <a:ext cx="448" cy="128"/>
              </a:xfrm>
              <a:prstGeom prst="line">
                <a:avLst/>
              </a:prstGeom>
              <a:ln w="57150" cap="flat" cmpd="sng">
                <a:solidFill>
                  <a:srgbClr val="00CC66"/>
                </a:solidFill>
                <a:prstDash val="solid"/>
                <a:headEnd type="none" w="sm" len="sm"/>
                <a:tailEnd type="triangle" w="sm" len="sm"/>
              </a:ln>
            </p:spPr>
          </p:sp>
        </p:grpSp>
      </p:grpSp>
      <p:grpSp>
        <p:nvGrpSpPr>
          <p:cNvPr id="19" name="Group 103"/>
          <p:cNvGrpSpPr/>
          <p:nvPr/>
        </p:nvGrpSpPr>
        <p:grpSpPr>
          <a:xfrm>
            <a:off x="3733800" y="2336800"/>
            <a:ext cx="5121275" cy="2159000"/>
            <a:chOff x="2256" y="1328"/>
            <a:chExt cx="2978" cy="1360"/>
          </a:xfrm>
        </p:grpSpPr>
        <p:sp>
          <p:nvSpPr>
            <p:cNvPr id="25627" name="Oval 104"/>
            <p:cNvSpPr/>
            <p:nvPr/>
          </p:nvSpPr>
          <p:spPr>
            <a:xfrm>
              <a:off x="2256" y="2448"/>
              <a:ext cx="240" cy="240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25628" name="Group 105"/>
            <p:cNvGrpSpPr/>
            <p:nvPr/>
          </p:nvGrpSpPr>
          <p:grpSpPr>
            <a:xfrm>
              <a:off x="4175" y="1328"/>
              <a:ext cx="1059" cy="289"/>
              <a:chOff x="4175" y="1232"/>
              <a:chExt cx="1059" cy="289"/>
            </a:xfrm>
          </p:grpSpPr>
          <p:sp>
            <p:nvSpPr>
              <p:cNvPr id="25629" name="Oval 106"/>
              <p:cNvSpPr/>
              <p:nvPr/>
            </p:nvSpPr>
            <p:spPr>
              <a:xfrm>
                <a:off x="4175" y="1232"/>
                <a:ext cx="233" cy="240"/>
              </a:xfrm>
              <a:prstGeom prst="ellipse">
                <a:avLst/>
              </a:prstGeom>
              <a:solidFill>
                <a:srgbClr val="FFFF00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30" name="Text Box 107"/>
              <p:cNvSpPr txBox="1"/>
              <p:nvPr/>
            </p:nvSpPr>
            <p:spPr>
              <a:xfrm>
                <a:off x="4454" y="1233"/>
                <a:ext cx="780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Book Antiqua" pitchFamily="18" charset="0"/>
                  </a:rPr>
                  <a:t>= source</a:t>
                </a:r>
                <a:endParaRPr lang="en-US" altLang="zh-CN" dirty="0">
                  <a:latin typeface="Book Antiqua" pitchFamily="18" charset="0"/>
                </a:endParaRPr>
              </a:p>
            </p:txBody>
          </p:sp>
        </p:grpSp>
      </p:grpSp>
      <p:grpSp>
        <p:nvGrpSpPr>
          <p:cNvPr id="21" name="Group 108"/>
          <p:cNvGrpSpPr/>
          <p:nvPr/>
        </p:nvGrpSpPr>
        <p:grpSpPr>
          <a:xfrm>
            <a:off x="2509838" y="3429000"/>
            <a:ext cx="6742112" cy="2917825"/>
            <a:chOff x="1544" y="2016"/>
            <a:chExt cx="3921" cy="1838"/>
          </a:xfrm>
        </p:grpSpPr>
        <p:grpSp>
          <p:nvGrpSpPr>
            <p:cNvPr id="25614" name="Group 109"/>
            <p:cNvGrpSpPr/>
            <p:nvPr/>
          </p:nvGrpSpPr>
          <p:grpSpPr>
            <a:xfrm>
              <a:off x="1544" y="2016"/>
              <a:ext cx="688" cy="1248"/>
              <a:chOff x="1544" y="2016"/>
              <a:chExt cx="688" cy="1248"/>
            </a:xfrm>
          </p:grpSpPr>
          <p:grpSp>
            <p:nvGrpSpPr>
              <p:cNvPr id="25621" name="Group 110"/>
              <p:cNvGrpSpPr/>
              <p:nvPr/>
            </p:nvGrpSpPr>
            <p:grpSpPr>
              <a:xfrm>
                <a:off x="1752" y="2256"/>
                <a:ext cx="480" cy="728"/>
                <a:chOff x="1752" y="2160"/>
                <a:chExt cx="480" cy="728"/>
              </a:xfrm>
            </p:grpSpPr>
            <p:sp>
              <p:nvSpPr>
                <p:cNvPr id="25625" name="Line 111"/>
                <p:cNvSpPr/>
                <p:nvPr/>
              </p:nvSpPr>
              <p:spPr>
                <a:xfrm>
                  <a:off x="1752" y="2160"/>
                  <a:ext cx="440" cy="312"/>
                </a:xfrm>
                <a:prstGeom prst="line">
                  <a:avLst/>
                </a:prstGeom>
                <a:ln w="57150" cap="flat" cmpd="sng">
                  <a:solidFill>
                    <a:srgbClr val="00CC66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  <p:sp>
              <p:nvSpPr>
                <p:cNvPr id="25626" name="Line 112"/>
                <p:cNvSpPr/>
                <p:nvPr/>
              </p:nvSpPr>
              <p:spPr>
                <a:xfrm flipV="1">
                  <a:off x="2016" y="2592"/>
                  <a:ext cx="216" cy="296"/>
                </a:xfrm>
                <a:prstGeom prst="line">
                  <a:avLst/>
                </a:prstGeom>
                <a:ln w="57150" cap="flat" cmpd="sng">
                  <a:solidFill>
                    <a:srgbClr val="00CC66"/>
                  </a:solidFill>
                  <a:prstDash val="solid"/>
                  <a:headEnd type="none" w="sm" len="sm"/>
                  <a:tailEnd type="triangle" w="sm" len="sm"/>
                </a:ln>
              </p:spPr>
            </p:sp>
          </p:grpSp>
          <p:grpSp>
            <p:nvGrpSpPr>
              <p:cNvPr id="25622" name="Group 113"/>
              <p:cNvGrpSpPr/>
              <p:nvPr/>
            </p:nvGrpSpPr>
            <p:grpSpPr>
              <a:xfrm>
                <a:off x="1544" y="2016"/>
                <a:ext cx="568" cy="1248"/>
                <a:chOff x="1544" y="1920"/>
                <a:chExt cx="568" cy="1248"/>
              </a:xfrm>
            </p:grpSpPr>
            <p:sp>
              <p:nvSpPr>
                <p:cNvPr id="25623" name="Oval 114"/>
                <p:cNvSpPr/>
                <p:nvPr/>
              </p:nvSpPr>
              <p:spPr>
                <a:xfrm>
                  <a:off x="1544" y="1920"/>
                  <a:ext cx="248" cy="232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24" name="Oval 115"/>
                <p:cNvSpPr/>
                <p:nvPr/>
              </p:nvSpPr>
              <p:spPr>
                <a:xfrm>
                  <a:off x="1864" y="2936"/>
                  <a:ext cx="248" cy="232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5615" name="Group 116"/>
            <p:cNvGrpSpPr/>
            <p:nvPr/>
          </p:nvGrpSpPr>
          <p:grpSpPr>
            <a:xfrm>
              <a:off x="4206" y="2760"/>
              <a:ext cx="1007" cy="518"/>
              <a:chOff x="4206" y="2664"/>
              <a:chExt cx="1007" cy="518"/>
            </a:xfrm>
          </p:grpSpPr>
          <p:sp>
            <p:nvSpPr>
              <p:cNvPr id="25619" name="Oval 117"/>
              <p:cNvSpPr/>
              <p:nvPr/>
            </p:nvSpPr>
            <p:spPr>
              <a:xfrm>
                <a:off x="4206" y="2704"/>
                <a:ext cx="234" cy="23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20" name="Text Box 118"/>
              <p:cNvSpPr txBox="1"/>
              <p:nvPr/>
            </p:nvSpPr>
            <p:spPr>
              <a:xfrm>
                <a:off x="4462" y="2664"/>
                <a:ext cx="751" cy="5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Book Antiqua" pitchFamily="18" charset="0"/>
                  </a:rPr>
                  <a:t>= found</a:t>
                </a:r>
                <a:endParaRPr lang="en-US" altLang="zh-CN" sz="2400" b="1" dirty="0">
                  <a:latin typeface="Book Antiqua" pitchFamily="18" charset="0"/>
                </a:endParaRPr>
              </a:p>
              <a:p>
                <a:r>
                  <a:rPr lang="en-US" altLang="zh-CN" sz="2400" b="1" dirty="0">
                    <a:latin typeface="Book Antiqua" pitchFamily="18" charset="0"/>
                  </a:rPr>
                  <a:t>   result</a:t>
                </a:r>
                <a:endParaRPr lang="en-US" altLang="zh-CN" dirty="0">
                  <a:latin typeface="Book Antiqua" pitchFamily="18" charset="0"/>
                </a:endParaRPr>
              </a:p>
            </p:txBody>
          </p:sp>
        </p:grpSp>
        <p:grpSp>
          <p:nvGrpSpPr>
            <p:cNvPr id="25616" name="Group 119"/>
            <p:cNvGrpSpPr/>
            <p:nvPr/>
          </p:nvGrpSpPr>
          <p:grpSpPr>
            <a:xfrm>
              <a:off x="4328" y="3336"/>
              <a:ext cx="1137" cy="518"/>
              <a:chOff x="4328" y="3240"/>
              <a:chExt cx="1137" cy="518"/>
            </a:xfrm>
          </p:grpSpPr>
          <p:sp>
            <p:nvSpPr>
              <p:cNvPr id="25617" name="Line 120"/>
              <p:cNvSpPr/>
              <p:nvPr/>
            </p:nvSpPr>
            <p:spPr>
              <a:xfrm flipH="1" flipV="1">
                <a:off x="4328" y="3264"/>
                <a:ext cx="16" cy="240"/>
              </a:xfrm>
              <a:prstGeom prst="line">
                <a:avLst/>
              </a:prstGeom>
              <a:ln w="57150" cap="flat" cmpd="sng">
                <a:solidFill>
                  <a:srgbClr val="00CC66"/>
                </a:solidFill>
                <a:prstDash val="solid"/>
                <a:headEnd type="none" w="sm" len="sm"/>
                <a:tailEnd type="triangle" w="sm" len="sm"/>
              </a:ln>
            </p:spPr>
          </p:sp>
          <p:sp>
            <p:nvSpPr>
              <p:cNvPr id="25618" name="Text Box 121"/>
              <p:cNvSpPr txBox="1"/>
              <p:nvPr/>
            </p:nvSpPr>
            <p:spPr>
              <a:xfrm>
                <a:off x="4462" y="3240"/>
                <a:ext cx="1003" cy="5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Book Antiqua" pitchFamily="18" charset="0"/>
                  </a:rPr>
                  <a:t>= forward</a:t>
                </a:r>
                <a:endParaRPr lang="en-US" altLang="zh-CN" sz="2400" b="1" dirty="0">
                  <a:latin typeface="Book Antiqua" pitchFamily="18" charset="0"/>
                </a:endParaRPr>
              </a:p>
              <a:p>
                <a:r>
                  <a:rPr lang="en-US" altLang="zh-CN" sz="2400" b="1" dirty="0">
                    <a:latin typeface="Book Antiqua" pitchFamily="18" charset="0"/>
                  </a:rPr>
                  <a:t>    response</a:t>
                </a:r>
                <a:endParaRPr lang="en-US" altLang="zh-CN" dirty="0">
                  <a:latin typeface="Book Antiqua" pitchFamily="18" charset="0"/>
                </a:endParaRPr>
              </a:p>
            </p:txBody>
          </p:sp>
        </p:grpSp>
      </p:grpSp>
      <p:sp>
        <p:nvSpPr>
          <p:cNvPr id="19578" name="Text Box 122"/>
          <p:cNvSpPr txBox="1"/>
          <p:nvPr/>
        </p:nvSpPr>
        <p:spPr>
          <a:xfrm>
            <a:off x="2057400" y="1401763"/>
            <a:ext cx="5719763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chemeClr val="folHlink"/>
                </a:solidFill>
                <a:latin typeface="Verdana" panose="020B0604030504040204" pitchFamily="34" charset="0"/>
              </a:rPr>
              <a:t>Breadth-First Search (BFS)</a:t>
            </a:r>
            <a:endParaRPr lang="en-US" altLang="zh-CN" sz="3200" dirty="0">
              <a:solidFill>
                <a:schemeClr val="folHlink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Book Antiqua" pitchFamily="18" charset="0"/>
              </a:rPr>
              <a:t>Gnutella: Query Flooding</a:t>
            </a:r>
            <a:endParaRPr lang="en-US" altLang="zh-CN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A node/peer connects to a set of Gnutella           neighbors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Forward queries to neighbors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Client which has the Information responds.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Flood network with TTL for termination</a:t>
            </a:r>
            <a:endParaRPr lang="en-US" altLang="zh-CN" dirty="0">
              <a:latin typeface="Book Antiqua" pitchFamily="18" charset="0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latin typeface="Book Antiqua" pitchFamily="18" charset="0"/>
              </a:rPr>
              <a:t>+  Results are complete</a:t>
            </a:r>
            <a:endParaRPr lang="en-US" altLang="zh-CN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latin typeface="Book Antiqua" pitchFamily="18" charset="0"/>
                <a:cs typeface="Arial" panose="020B0604020202020204" pitchFamily="34" charset="0"/>
              </a:rPr>
              <a:t>–</a:t>
            </a:r>
            <a:r>
              <a:rPr lang="en-US" altLang="zh-CN" dirty="0">
                <a:solidFill>
                  <a:schemeClr val="accent2"/>
                </a:solidFill>
                <a:latin typeface="Book Antiqua" pitchFamily="18" charset="0"/>
              </a:rPr>
              <a:t>  Bandwidth wastage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Gnutella vs. Napster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Decentralized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No single point of failure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Not as susceptible to denial of service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Cannot ensure correct results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Flooding queries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Search is now distributed but still not scalable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Book Antiqua" pitchFamily="18" charset="0"/>
              </a:rPr>
              <a:t>Gnutella: Random Walk</a:t>
            </a:r>
            <a:endParaRPr lang="en-US" altLang="zh-CN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Improved over query flooding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4876800" y="2286000"/>
            <a:ext cx="3810000" cy="3581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ook Antiqua" pitchFamily="18" charset="0"/>
              </a:rPr>
              <a:t> Same overly structure to Gnutella</a:t>
            </a:r>
            <a:endParaRPr lang="en-US" altLang="zh-CN" sz="2000" dirty="0">
              <a:latin typeface="Book Antiqua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ook Antiqua" pitchFamily="18" charset="0"/>
              </a:rPr>
              <a:t> Forward the query to random subset of it neighbors</a:t>
            </a:r>
            <a:endParaRPr lang="en-US" altLang="zh-CN" sz="2000" dirty="0">
              <a:latin typeface="Book Antiqua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000" dirty="0">
                <a:latin typeface="Book Antiqua" pitchFamily="18" charset="0"/>
              </a:rPr>
              <a:t>+ Reduced bandwidth requirements</a:t>
            </a:r>
            <a:endParaRPr lang="en-US" altLang="zh-CN" sz="2000" dirty="0">
              <a:latin typeface="Book Antiqua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000" dirty="0">
                <a:latin typeface="Book Antiqua" pitchFamily="18" charset="0"/>
                <a:cs typeface="Arial" panose="020B0604020202020204" pitchFamily="34" charset="0"/>
              </a:rPr>
              <a:t>–</a:t>
            </a:r>
            <a:r>
              <a:rPr lang="en-US" altLang="zh-CN" sz="2000" dirty="0">
                <a:latin typeface="Book Antiqua" pitchFamily="18" charset="0"/>
              </a:rPr>
              <a:t> Incomplete results</a:t>
            </a:r>
            <a:endParaRPr lang="en-US" altLang="zh-CN" sz="2000" dirty="0">
              <a:latin typeface="Book Antiqua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</a:pPr>
            <a:r>
              <a:rPr lang="en-US" altLang="zh-CN" sz="2000" dirty="0">
                <a:latin typeface="Book Antiqua" pitchFamily="18" charset="0"/>
              </a:rPr>
              <a:t>– High latency</a:t>
            </a:r>
            <a:endParaRPr lang="en-US" altLang="zh-CN" sz="2000" dirty="0">
              <a:latin typeface="Book Antiqua" pitchFamily="18" charset="0"/>
            </a:endParaRPr>
          </a:p>
        </p:txBody>
      </p:sp>
      <p:sp>
        <p:nvSpPr>
          <p:cNvPr id="28677" name="computr2"/>
          <p:cNvSpPr>
            <a:spLocks noEditPoints="1"/>
          </p:cNvSpPr>
          <p:nvPr/>
        </p:nvSpPr>
        <p:spPr>
          <a:xfrm>
            <a:off x="381000" y="2971800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78" name="computr2"/>
          <p:cNvSpPr>
            <a:spLocks noEditPoints="1"/>
          </p:cNvSpPr>
          <p:nvPr/>
        </p:nvSpPr>
        <p:spPr>
          <a:xfrm>
            <a:off x="3886200" y="3286125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79" name="computr2"/>
          <p:cNvSpPr>
            <a:spLocks noEditPoints="1"/>
          </p:cNvSpPr>
          <p:nvPr/>
        </p:nvSpPr>
        <p:spPr>
          <a:xfrm>
            <a:off x="228600" y="3886200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80" name="computr2"/>
          <p:cNvSpPr>
            <a:spLocks noEditPoints="1"/>
          </p:cNvSpPr>
          <p:nvPr/>
        </p:nvSpPr>
        <p:spPr>
          <a:xfrm>
            <a:off x="381000" y="5486400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81" name="Text Box 9"/>
          <p:cNvSpPr txBox="1"/>
          <p:nvPr/>
        </p:nvSpPr>
        <p:spPr>
          <a:xfrm>
            <a:off x="3276600" y="34290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82" name="computr2"/>
          <p:cNvSpPr>
            <a:spLocks noEditPoints="1"/>
          </p:cNvSpPr>
          <p:nvPr/>
        </p:nvSpPr>
        <p:spPr>
          <a:xfrm>
            <a:off x="3733800" y="5572125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83" name="computr2"/>
          <p:cNvSpPr>
            <a:spLocks noEditPoints="1"/>
          </p:cNvSpPr>
          <p:nvPr/>
        </p:nvSpPr>
        <p:spPr>
          <a:xfrm>
            <a:off x="1981200" y="3514725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84" name="computr2"/>
          <p:cNvSpPr>
            <a:spLocks noEditPoints="1"/>
          </p:cNvSpPr>
          <p:nvPr/>
        </p:nvSpPr>
        <p:spPr>
          <a:xfrm>
            <a:off x="2057400" y="5495925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85" name="computr2"/>
          <p:cNvSpPr>
            <a:spLocks noEditPoints="1"/>
          </p:cNvSpPr>
          <p:nvPr/>
        </p:nvSpPr>
        <p:spPr>
          <a:xfrm>
            <a:off x="1295400" y="4505325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86" name="computr2"/>
          <p:cNvSpPr>
            <a:spLocks noEditPoints="1"/>
          </p:cNvSpPr>
          <p:nvPr/>
        </p:nvSpPr>
        <p:spPr>
          <a:xfrm>
            <a:off x="2895600" y="4343400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87" name="computr2"/>
          <p:cNvSpPr>
            <a:spLocks noEditPoints="1"/>
          </p:cNvSpPr>
          <p:nvPr/>
        </p:nvSpPr>
        <p:spPr>
          <a:xfrm>
            <a:off x="2819400" y="2743200"/>
            <a:ext cx="609600" cy="21907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304800" y="0"/>
              </a:cxn>
              <a:cxn ang="0">
                <a:pos x="304800" y="219075"/>
              </a:cxn>
              <a:cxn ang="0">
                <a:pos x="488978" y="0"/>
              </a:cxn>
              <a:cxn ang="0">
                <a:pos x="120622" y="0"/>
              </a:cxn>
              <a:cxn ang="0">
                <a:pos x="120622" y="117966"/>
              </a:cxn>
              <a:cxn ang="0">
                <a:pos x="488978" y="117966"/>
              </a:cxn>
              <a:cxn ang="0">
                <a:pos x="120622" y="58988"/>
              </a:cxn>
              <a:cxn ang="0">
                <a:pos x="488978" y="58988"/>
              </a:cxn>
              <a:cxn ang="0">
                <a:pos x="531368" y="160097"/>
              </a:cxn>
              <a:cxn ang="0">
                <a:pos x="78232" y="160097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8688" name="Line 16"/>
          <p:cNvSpPr/>
          <p:nvPr/>
        </p:nvSpPr>
        <p:spPr>
          <a:xfrm flipH="1">
            <a:off x="914400" y="4724400"/>
            <a:ext cx="457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9" name="Line 17"/>
          <p:cNvSpPr/>
          <p:nvPr/>
        </p:nvSpPr>
        <p:spPr>
          <a:xfrm>
            <a:off x="533400" y="41148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0" name="Line 18"/>
          <p:cNvSpPr/>
          <p:nvPr/>
        </p:nvSpPr>
        <p:spPr>
          <a:xfrm>
            <a:off x="685800" y="3124200"/>
            <a:ext cx="8382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1" name="Line 19"/>
          <p:cNvSpPr/>
          <p:nvPr/>
        </p:nvSpPr>
        <p:spPr>
          <a:xfrm flipH="1">
            <a:off x="1676400" y="373380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2" name="Line 20"/>
          <p:cNvSpPr/>
          <p:nvPr/>
        </p:nvSpPr>
        <p:spPr>
          <a:xfrm flipH="1">
            <a:off x="2514600" y="4572000"/>
            <a:ext cx="533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3" name="Line 21"/>
          <p:cNvSpPr/>
          <p:nvPr/>
        </p:nvSpPr>
        <p:spPr>
          <a:xfrm>
            <a:off x="2514600" y="56388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4" name="Line 22"/>
          <p:cNvSpPr/>
          <p:nvPr/>
        </p:nvSpPr>
        <p:spPr>
          <a:xfrm>
            <a:off x="1752600" y="4724400"/>
            <a:ext cx="457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5" name="Line 23"/>
          <p:cNvSpPr/>
          <p:nvPr/>
        </p:nvSpPr>
        <p:spPr>
          <a:xfrm flipH="1">
            <a:off x="838200" y="56388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6" name="Line 24"/>
          <p:cNvSpPr/>
          <p:nvPr/>
        </p:nvSpPr>
        <p:spPr>
          <a:xfrm flipH="1">
            <a:off x="3276600" y="3505200"/>
            <a:ext cx="6858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7" name="Line 25"/>
          <p:cNvSpPr/>
          <p:nvPr/>
        </p:nvSpPr>
        <p:spPr>
          <a:xfrm>
            <a:off x="4191000" y="35052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8" name="Line 26"/>
          <p:cNvSpPr/>
          <p:nvPr/>
        </p:nvSpPr>
        <p:spPr>
          <a:xfrm>
            <a:off x="3124200" y="4495800"/>
            <a:ext cx="838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9" name="Line 27"/>
          <p:cNvSpPr/>
          <p:nvPr/>
        </p:nvSpPr>
        <p:spPr>
          <a:xfrm flipV="1">
            <a:off x="3200400" y="29718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0" name="Line 28"/>
          <p:cNvSpPr/>
          <p:nvPr/>
        </p:nvSpPr>
        <p:spPr>
          <a:xfrm>
            <a:off x="2514600" y="3733800"/>
            <a:ext cx="609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1" name="Line 29"/>
          <p:cNvSpPr/>
          <p:nvPr/>
        </p:nvSpPr>
        <p:spPr>
          <a:xfrm flipH="1">
            <a:off x="2362200" y="297180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2" name="Line 30"/>
          <p:cNvSpPr/>
          <p:nvPr/>
        </p:nvSpPr>
        <p:spPr>
          <a:xfrm>
            <a:off x="914400" y="3200400"/>
            <a:ext cx="1219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3" name="Line 31"/>
          <p:cNvSpPr/>
          <p:nvPr/>
        </p:nvSpPr>
        <p:spPr>
          <a:xfrm>
            <a:off x="3429000" y="2971800"/>
            <a:ext cx="609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4" name="Line 32"/>
          <p:cNvSpPr/>
          <p:nvPr/>
        </p:nvSpPr>
        <p:spPr>
          <a:xfrm>
            <a:off x="533400" y="3200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5" name="Line 33"/>
          <p:cNvSpPr/>
          <p:nvPr/>
        </p:nvSpPr>
        <p:spPr>
          <a:xfrm>
            <a:off x="838200" y="3200400"/>
            <a:ext cx="22098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6" name="Line 34"/>
          <p:cNvSpPr/>
          <p:nvPr/>
        </p:nvSpPr>
        <p:spPr>
          <a:xfrm flipH="1" flipV="1">
            <a:off x="609600" y="4038600"/>
            <a:ext cx="762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7" name="Line 35"/>
          <p:cNvSpPr/>
          <p:nvPr/>
        </p:nvSpPr>
        <p:spPr>
          <a:xfrm flipV="1">
            <a:off x="1752600" y="3352800"/>
            <a:ext cx="22860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8" name="Line 36"/>
          <p:cNvSpPr/>
          <p:nvPr/>
        </p:nvSpPr>
        <p:spPr>
          <a:xfrm flipV="1">
            <a:off x="2590800" y="5562600"/>
            <a:ext cx="11430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09" name="Line 37"/>
          <p:cNvSpPr/>
          <p:nvPr/>
        </p:nvSpPr>
        <p:spPr>
          <a:xfrm flipH="1" flipV="1">
            <a:off x="1600200" y="4800600"/>
            <a:ext cx="457200" cy="762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0" name="Line 38"/>
          <p:cNvSpPr/>
          <p:nvPr/>
        </p:nvSpPr>
        <p:spPr>
          <a:xfrm flipH="1" flipV="1">
            <a:off x="685800" y="3276600"/>
            <a:ext cx="685800" cy="1143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1" name="Line 39"/>
          <p:cNvSpPr/>
          <p:nvPr/>
        </p:nvSpPr>
        <p:spPr>
          <a:xfrm flipH="1" flipV="1">
            <a:off x="3124200" y="3048000"/>
            <a:ext cx="0" cy="12192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2" name="Line 40"/>
          <p:cNvSpPr/>
          <p:nvPr/>
        </p:nvSpPr>
        <p:spPr>
          <a:xfrm>
            <a:off x="1828800" y="44958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3" name="Line 41"/>
          <p:cNvSpPr/>
          <p:nvPr/>
        </p:nvSpPr>
        <p:spPr>
          <a:xfrm flipH="1" flipV="1">
            <a:off x="2438400" y="3810000"/>
            <a:ext cx="533400" cy="4572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4" name="Line 42"/>
          <p:cNvSpPr/>
          <p:nvPr/>
        </p:nvSpPr>
        <p:spPr>
          <a:xfrm>
            <a:off x="914400" y="3276600"/>
            <a:ext cx="685800" cy="1066800"/>
          </a:xfrm>
          <a:prstGeom prst="line">
            <a:avLst/>
          </a:prstGeom>
          <a:ln w="9525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5" name="Line 43"/>
          <p:cNvSpPr/>
          <p:nvPr/>
        </p:nvSpPr>
        <p:spPr>
          <a:xfrm>
            <a:off x="1981200" y="4724400"/>
            <a:ext cx="381000" cy="685800"/>
          </a:xfrm>
          <a:prstGeom prst="line">
            <a:avLst/>
          </a:prstGeom>
          <a:ln w="9525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6" name="Line 44"/>
          <p:cNvSpPr/>
          <p:nvPr/>
        </p:nvSpPr>
        <p:spPr>
          <a:xfrm flipH="1" flipV="1">
            <a:off x="685800" y="4191000"/>
            <a:ext cx="609600" cy="4572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7" name="Text Box 45"/>
          <p:cNvSpPr txBox="1"/>
          <p:nvPr/>
        </p:nvSpPr>
        <p:spPr>
          <a:xfrm>
            <a:off x="914400" y="6172200"/>
            <a:ext cx="1416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Peer nodes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8718" name="Line 46"/>
          <p:cNvSpPr/>
          <p:nvPr/>
        </p:nvSpPr>
        <p:spPr>
          <a:xfrm flipV="1">
            <a:off x="2362200" y="5791200"/>
            <a:ext cx="152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9" name="Line 47"/>
          <p:cNvSpPr/>
          <p:nvPr/>
        </p:nvSpPr>
        <p:spPr>
          <a:xfrm flipH="1" flipV="1">
            <a:off x="609600" y="57912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20" name="Line 48"/>
          <p:cNvSpPr/>
          <p:nvPr/>
        </p:nvSpPr>
        <p:spPr>
          <a:xfrm flipV="1">
            <a:off x="1752600" y="4495800"/>
            <a:ext cx="12192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21" name="Line 49"/>
          <p:cNvSpPr/>
          <p:nvPr/>
        </p:nvSpPr>
        <p:spPr>
          <a:xfrm flipH="1" flipV="1">
            <a:off x="3352800" y="4648200"/>
            <a:ext cx="685800" cy="9144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22" name="Line 50"/>
          <p:cNvSpPr/>
          <p:nvPr/>
        </p:nvSpPr>
        <p:spPr>
          <a:xfrm flipV="1">
            <a:off x="4114800" y="3657600"/>
            <a:ext cx="0" cy="1828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23" name="Line 51"/>
          <p:cNvSpPr/>
          <p:nvPr/>
        </p:nvSpPr>
        <p:spPr>
          <a:xfrm flipH="1">
            <a:off x="990600" y="4800600"/>
            <a:ext cx="457200" cy="762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Kazza (Fasttrack Networks)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Hybrid of centralized Napster and decentralized Gnutella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Super-peers act as local search hubs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Each super-peer is similar to a Napster server for a small portion of the network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Super-peers are automatically chosen by the system based on their capacities (storage, bandwidth, etc.) and availability (connection time)</a:t>
            </a:r>
            <a:endParaRPr lang="en-US" altLang="zh-CN" sz="20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Users upload their list of files to a super-peer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Super-peers periodically exchange file lists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You send queries to a super-peer for files of interest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ook Antiqua" pitchFamily="18" charset="0"/>
              </a:rPr>
              <a:t>The local super-peer may flood the queries to other super-peers for the files of interest, if it cannot satisfy the queries.</a:t>
            </a:r>
            <a:endParaRPr lang="en-US" altLang="zh-CN" sz="20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Exploit the heterogeneity of peer nodes</a:t>
            </a:r>
            <a:endParaRPr lang="en-US" altLang="zh-CN" sz="24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dirty="0">
                <a:solidFill>
                  <a:schemeClr val="tx1"/>
                </a:solidFill>
                <a:latin typeface="Book Antiqua" pitchFamily="18" charset="0"/>
              </a:rPr>
              <a:t>Kazza</a:t>
            </a:r>
            <a:endParaRPr lang="en-US" altLang="zh-CN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5715000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latin typeface="Book Antiqua" pitchFamily="18" charset="0"/>
              </a:rPr>
              <a:t>Uses supernodes to improve</a:t>
            </a:r>
            <a:br>
              <a:rPr lang="en-US" altLang="zh-CN" sz="2800" dirty="0">
                <a:latin typeface="Book Antiqua" pitchFamily="18" charset="0"/>
              </a:rPr>
            </a:br>
            <a:r>
              <a:rPr lang="en-US" altLang="zh-CN" sz="2800" dirty="0">
                <a:latin typeface="Book Antiqua" pitchFamily="18" charset="0"/>
              </a:rPr>
              <a:t>scalability, establish hierarchy 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Uptime, bandwidth 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Closed-source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Uses HTTP to carry out download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Encrypted protocol; queuing, QoS</a:t>
            </a:r>
            <a:endParaRPr lang="en-US" altLang="zh-CN" sz="2800" dirty="0">
              <a:latin typeface="Book Antiqua" pitchFamily="18" charset="0"/>
            </a:endParaRPr>
          </a:p>
        </p:txBody>
      </p:sp>
      <p:pic>
        <p:nvPicPr>
          <p:cNvPr id="30724" name="Picture 4" descr="luoj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525" y="1447800"/>
            <a:ext cx="3571875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KaZaA: Network Design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31747" name="Group 3"/>
          <p:cNvGrpSpPr/>
          <p:nvPr/>
        </p:nvGrpSpPr>
        <p:grpSpPr>
          <a:xfrm>
            <a:off x="914400" y="1524000"/>
            <a:ext cx="6781800" cy="4419600"/>
            <a:chOff x="576" y="960"/>
            <a:chExt cx="4272" cy="2784"/>
          </a:xfrm>
        </p:grpSpPr>
        <p:pic>
          <p:nvPicPr>
            <p:cNvPr id="31748" name="Picture 4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2" y="1968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49" name="Picture 5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24" y="3024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50" name="Picture 6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2" y="1920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51" name="Picture 7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12" y="3168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52" name="Picture 8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" y="2112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1753" name="Group 9"/>
            <p:cNvGrpSpPr/>
            <p:nvPr/>
          </p:nvGrpSpPr>
          <p:grpSpPr>
            <a:xfrm>
              <a:off x="4464" y="3408"/>
              <a:ext cx="384" cy="192"/>
              <a:chOff x="2688" y="3552"/>
              <a:chExt cx="384" cy="192"/>
            </a:xfrm>
          </p:grpSpPr>
          <p:pic>
            <p:nvPicPr>
              <p:cNvPr id="31803" name="Picture 1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804" name="Picture 11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805" name="Picture 12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1754" name="Picture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0" y="259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55" name="Picture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16" y="259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56" name="Picture 1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12" y="259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1757" name="Group 16"/>
            <p:cNvGrpSpPr/>
            <p:nvPr/>
          </p:nvGrpSpPr>
          <p:grpSpPr>
            <a:xfrm>
              <a:off x="3408" y="2592"/>
              <a:ext cx="384" cy="192"/>
              <a:chOff x="2688" y="3552"/>
              <a:chExt cx="384" cy="192"/>
            </a:xfrm>
          </p:grpSpPr>
          <p:pic>
            <p:nvPicPr>
              <p:cNvPr id="31800" name="Picture 1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801" name="Picture 18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802" name="Picture 1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1758" name="Picture 2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2" y="216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59" name="Picture 2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68" y="216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1760" name="Group 22"/>
            <p:cNvGrpSpPr/>
            <p:nvPr/>
          </p:nvGrpSpPr>
          <p:grpSpPr>
            <a:xfrm>
              <a:off x="576" y="2208"/>
              <a:ext cx="384" cy="192"/>
              <a:chOff x="2688" y="3552"/>
              <a:chExt cx="384" cy="192"/>
            </a:xfrm>
          </p:grpSpPr>
          <p:pic>
            <p:nvPicPr>
              <p:cNvPr id="31797" name="Picture 23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798" name="Picture 24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799" name="Picture 25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1761" name="Picture 26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8" y="3072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2" name="Picture 2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84" y="331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3" name="Picture 2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0" y="331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4" name="Picture 2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0" y="326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5" name="Picture 3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4" y="2208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6" name="Picture 31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72" y="2016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7" name="Picture 3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72" y="25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8" name="Picture 3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68" y="25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9" name="Picture 3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64" y="25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70" name="Picture 35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2" y="1152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71" name="Picture 3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12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72" name="Picture 3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8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73" name="Picture 3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04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74" name="Picture 39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68" y="1152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75" name="Picture 4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64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76" name="Picture 4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60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77" name="Line 42"/>
            <p:cNvSpPr/>
            <p:nvPr/>
          </p:nvSpPr>
          <p:spPr>
            <a:xfrm>
              <a:off x="2592" y="1440"/>
              <a:ext cx="576" cy="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8" name="Line 43"/>
            <p:cNvSpPr/>
            <p:nvPr/>
          </p:nvSpPr>
          <p:spPr>
            <a:xfrm flipV="1">
              <a:off x="3312" y="1632"/>
              <a:ext cx="0" cy="48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9" name="Line 44"/>
            <p:cNvSpPr/>
            <p:nvPr/>
          </p:nvSpPr>
          <p:spPr>
            <a:xfrm>
              <a:off x="2400" y="2352"/>
              <a:ext cx="816" cy="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0" name="Line 45"/>
            <p:cNvSpPr/>
            <p:nvPr/>
          </p:nvSpPr>
          <p:spPr>
            <a:xfrm flipH="1">
              <a:off x="2160" y="1584"/>
              <a:ext cx="144" cy="432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1" name="Line 46"/>
            <p:cNvSpPr/>
            <p:nvPr/>
          </p:nvSpPr>
          <p:spPr>
            <a:xfrm>
              <a:off x="2544" y="1536"/>
              <a:ext cx="672" cy="672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2" name="Line 47"/>
            <p:cNvSpPr/>
            <p:nvPr/>
          </p:nvSpPr>
          <p:spPr>
            <a:xfrm flipV="1">
              <a:off x="2304" y="1584"/>
              <a:ext cx="864" cy="624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3" name="Line 48"/>
            <p:cNvSpPr/>
            <p:nvPr/>
          </p:nvSpPr>
          <p:spPr>
            <a:xfrm>
              <a:off x="3648" y="1584"/>
              <a:ext cx="576" cy="43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31784" name="Picture 49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36" y="3312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85" name="Picture 5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36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86" name="Picture 5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32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87" name="Picture 52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4" y="1440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88" name="Picture 5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4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89" name="Picture 5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90" name="Line 55"/>
            <p:cNvSpPr/>
            <p:nvPr/>
          </p:nvSpPr>
          <p:spPr>
            <a:xfrm>
              <a:off x="3648" y="2544"/>
              <a:ext cx="864" cy="67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1" name="Line 56"/>
            <p:cNvSpPr/>
            <p:nvPr/>
          </p:nvSpPr>
          <p:spPr>
            <a:xfrm>
              <a:off x="3504" y="2544"/>
              <a:ext cx="432" cy="768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2" name="Line 57"/>
            <p:cNvSpPr/>
            <p:nvPr/>
          </p:nvSpPr>
          <p:spPr>
            <a:xfrm flipH="1">
              <a:off x="3168" y="2544"/>
              <a:ext cx="144" cy="43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3" name="Line 58"/>
            <p:cNvSpPr/>
            <p:nvPr/>
          </p:nvSpPr>
          <p:spPr>
            <a:xfrm flipH="1">
              <a:off x="1632" y="2448"/>
              <a:ext cx="336" cy="576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4" name="Line 59"/>
            <p:cNvSpPr/>
            <p:nvPr/>
          </p:nvSpPr>
          <p:spPr>
            <a:xfrm flipV="1">
              <a:off x="1104" y="1488"/>
              <a:ext cx="1008" cy="96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5" name="Line 60"/>
            <p:cNvSpPr/>
            <p:nvPr/>
          </p:nvSpPr>
          <p:spPr>
            <a:xfrm flipH="1">
              <a:off x="912" y="1584"/>
              <a:ext cx="1200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6" name="Text Box 61"/>
            <p:cNvSpPr txBox="1"/>
            <p:nvPr/>
          </p:nvSpPr>
          <p:spPr>
            <a:xfrm>
              <a:off x="2160" y="960"/>
              <a:ext cx="1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solidFill>
                    <a:srgbClr val="990000"/>
                  </a:solidFill>
                  <a:latin typeface="Helvetica" charset="0"/>
                </a:rPr>
                <a:t>“Super Nodes”</a:t>
              </a:r>
              <a:endParaRPr lang="en-US" altLang="zh-CN" sz="2400" dirty="0">
                <a:solidFill>
                  <a:srgbClr val="990000"/>
                </a:solidFill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KaZaA: File Insert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914400" y="4876800"/>
            <a:ext cx="138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I have X!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72" name="Group 4"/>
          <p:cNvGrpSpPr/>
          <p:nvPr/>
        </p:nvGrpSpPr>
        <p:grpSpPr>
          <a:xfrm>
            <a:off x="914400" y="1524000"/>
            <a:ext cx="6781800" cy="4419600"/>
            <a:chOff x="576" y="960"/>
            <a:chExt cx="4272" cy="2784"/>
          </a:xfrm>
        </p:grpSpPr>
        <p:pic>
          <p:nvPicPr>
            <p:cNvPr id="32778" name="Picture 5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2" y="1968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9" name="Picture 6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24" y="3024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80" name="Picture 7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2" y="1920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81" name="Picture 8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12" y="3168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82" name="Picture 9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" y="2112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2783" name="Group 10"/>
            <p:cNvGrpSpPr/>
            <p:nvPr/>
          </p:nvGrpSpPr>
          <p:grpSpPr>
            <a:xfrm>
              <a:off x="4464" y="3408"/>
              <a:ext cx="384" cy="192"/>
              <a:chOff x="2688" y="3552"/>
              <a:chExt cx="384" cy="192"/>
            </a:xfrm>
          </p:grpSpPr>
          <p:pic>
            <p:nvPicPr>
              <p:cNvPr id="32833" name="Picture 11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834" name="Picture 12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835" name="Picture 13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2784" name="Picture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0" y="259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85" name="Picture 1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16" y="259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86" name="Picture 1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12" y="259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2787" name="Group 17"/>
            <p:cNvGrpSpPr/>
            <p:nvPr/>
          </p:nvGrpSpPr>
          <p:grpSpPr>
            <a:xfrm>
              <a:off x="3408" y="2592"/>
              <a:ext cx="384" cy="192"/>
              <a:chOff x="2688" y="3552"/>
              <a:chExt cx="384" cy="192"/>
            </a:xfrm>
          </p:grpSpPr>
          <p:pic>
            <p:nvPicPr>
              <p:cNvPr id="32830" name="Picture 18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831" name="Picture 1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832" name="Picture 2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2788" name="Picture 2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2" y="216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89" name="Picture 2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68" y="216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2790" name="Group 23"/>
            <p:cNvGrpSpPr/>
            <p:nvPr/>
          </p:nvGrpSpPr>
          <p:grpSpPr>
            <a:xfrm>
              <a:off x="576" y="2208"/>
              <a:ext cx="384" cy="192"/>
              <a:chOff x="2688" y="3552"/>
              <a:chExt cx="384" cy="192"/>
            </a:xfrm>
          </p:grpSpPr>
          <p:pic>
            <p:nvPicPr>
              <p:cNvPr id="32827" name="Picture 24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828" name="Picture 25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829" name="Picture 26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2791" name="Picture 27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8" y="3072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2" name="Picture 2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84" y="331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3" name="Picture 2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0" y="331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4" name="Picture 3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0" y="326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5" name="Picture 3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4" y="2208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6" name="Picture 32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72" y="2016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7" name="Picture 3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72" y="25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8" name="Picture 3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68" y="25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99" name="Picture 3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64" y="25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00" name="Picture 36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2" y="1152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01" name="Picture 3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12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02" name="Picture 3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8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03" name="Picture 3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04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04" name="Picture 40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68" y="1152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05" name="Picture 4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64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06" name="Picture 4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60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807" name="Line 43"/>
            <p:cNvSpPr/>
            <p:nvPr/>
          </p:nvSpPr>
          <p:spPr>
            <a:xfrm>
              <a:off x="2592" y="1440"/>
              <a:ext cx="576" cy="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8" name="Line 44"/>
            <p:cNvSpPr/>
            <p:nvPr/>
          </p:nvSpPr>
          <p:spPr>
            <a:xfrm flipV="1">
              <a:off x="3312" y="1632"/>
              <a:ext cx="0" cy="48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9" name="Line 45"/>
            <p:cNvSpPr/>
            <p:nvPr/>
          </p:nvSpPr>
          <p:spPr>
            <a:xfrm>
              <a:off x="2400" y="2352"/>
              <a:ext cx="816" cy="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0" name="Line 46"/>
            <p:cNvSpPr/>
            <p:nvPr/>
          </p:nvSpPr>
          <p:spPr>
            <a:xfrm flipH="1">
              <a:off x="2160" y="1584"/>
              <a:ext cx="144" cy="432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1" name="Line 47"/>
            <p:cNvSpPr/>
            <p:nvPr/>
          </p:nvSpPr>
          <p:spPr>
            <a:xfrm>
              <a:off x="2544" y="1536"/>
              <a:ext cx="672" cy="672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2" name="Line 48"/>
            <p:cNvSpPr/>
            <p:nvPr/>
          </p:nvSpPr>
          <p:spPr>
            <a:xfrm flipV="1">
              <a:off x="2304" y="1584"/>
              <a:ext cx="864" cy="624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3" name="Line 49"/>
            <p:cNvSpPr/>
            <p:nvPr/>
          </p:nvSpPr>
          <p:spPr>
            <a:xfrm>
              <a:off x="3648" y="1584"/>
              <a:ext cx="576" cy="43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32814" name="Picture 50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36" y="3312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15" name="Picture 5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36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16" name="Picture 5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32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17" name="Picture 53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4" y="1440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18" name="Picture 5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4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819" name="Picture 5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820" name="Line 56"/>
            <p:cNvSpPr/>
            <p:nvPr/>
          </p:nvSpPr>
          <p:spPr>
            <a:xfrm>
              <a:off x="3648" y="2544"/>
              <a:ext cx="864" cy="67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1" name="Line 57"/>
            <p:cNvSpPr/>
            <p:nvPr/>
          </p:nvSpPr>
          <p:spPr>
            <a:xfrm>
              <a:off x="3504" y="2544"/>
              <a:ext cx="432" cy="768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2" name="Line 58"/>
            <p:cNvSpPr/>
            <p:nvPr/>
          </p:nvSpPr>
          <p:spPr>
            <a:xfrm flipH="1">
              <a:off x="3168" y="2544"/>
              <a:ext cx="144" cy="43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3" name="Line 59"/>
            <p:cNvSpPr/>
            <p:nvPr/>
          </p:nvSpPr>
          <p:spPr>
            <a:xfrm flipH="1">
              <a:off x="1632" y="2448"/>
              <a:ext cx="336" cy="576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4" name="Line 60"/>
            <p:cNvSpPr/>
            <p:nvPr/>
          </p:nvSpPr>
          <p:spPr>
            <a:xfrm flipV="1">
              <a:off x="1104" y="1488"/>
              <a:ext cx="1008" cy="96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5" name="Line 61"/>
            <p:cNvSpPr/>
            <p:nvPr/>
          </p:nvSpPr>
          <p:spPr>
            <a:xfrm flipH="1">
              <a:off x="912" y="1584"/>
              <a:ext cx="1200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6" name="Text Box 62"/>
            <p:cNvSpPr txBox="1"/>
            <p:nvPr/>
          </p:nvSpPr>
          <p:spPr>
            <a:xfrm>
              <a:off x="2160" y="960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endParaRPr sz="2400" dirty="0">
                <a:solidFill>
                  <a:srgbClr val="990000"/>
                </a:solidFill>
                <a:latin typeface="Helvetica" charset="0"/>
              </a:endParaRPr>
            </a:p>
          </p:txBody>
        </p:sp>
      </p:grpSp>
      <p:grpSp>
        <p:nvGrpSpPr>
          <p:cNvPr id="6" name="Group 63"/>
          <p:cNvGrpSpPr/>
          <p:nvPr/>
        </p:nvGrpSpPr>
        <p:grpSpPr>
          <a:xfrm>
            <a:off x="1600200" y="3886200"/>
            <a:ext cx="1524000" cy="914400"/>
            <a:chOff x="528" y="2352"/>
            <a:chExt cx="960" cy="576"/>
          </a:xfrm>
        </p:grpSpPr>
        <p:sp>
          <p:nvSpPr>
            <p:cNvPr id="32776" name="Line 64"/>
            <p:cNvSpPr/>
            <p:nvPr/>
          </p:nvSpPr>
          <p:spPr>
            <a:xfrm flipV="1">
              <a:off x="1152" y="2352"/>
              <a:ext cx="336" cy="57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77" name="Text Box 65"/>
            <p:cNvSpPr txBox="1"/>
            <p:nvPr/>
          </p:nvSpPr>
          <p:spPr>
            <a:xfrm>
              <a:off x="528" y="2544"/>
              <a:ext cx="7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solidFill>
                    <a:schemeClr val="accent2"/>
                  </a:solidFill>
                  <a:latin typeface="Helvetica" charset="0"/>
                </a:rPr>
                <a:t>Publish</a:t>
              </a:r>
              <a:endParaRPr lang="en-US" altLang="zh-CN" sz="2400" dirty="0">
                <a:solidFill>
                  <a:schemeClr val="accent2"/>
                </a:solidFill>
                <a:latin typeface="Helvetica" charset="0"/>
              </a:endParaRPr>
            </a:p>
          </p:txBody>
        </p:sp>
      </p:grpSp>
      <p:sp>
        <p:nvSpPr>
          <p:cNvPr id="58434" name="Rectangle 66"/>
          <p:cNvSpPr/>
          <p:nvPr/>
        </p:nvSpPr>
        <p:spPr>
          <a:xfrm>
            <a:off x="1219200" y="2590800"/>
            <a:ext cx="20574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insert(X,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  123.2.21.23)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...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2775" name="Rectangle 67"/>
          <p:cNvSpPr/>
          <p:nvPr/>
        </p:nvSpPr>
        <p:spPr>
          <a:xfrm>
            <a:off x="1676400" y="5486400"/>
            <a:ext cx="1795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123.2.21.23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Client/Sever Architecture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latin typeface="Book Antiqua" pitchFamily="18" charset="0"/>
              </a:rPr>
              <a:t>Well known, powerful, reliable server is a data source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Clients request data from server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/>
            <a:r>
              <a:rPr lang="en-US" altLang="zh-CN" sz="2800" dirty="0">
                <a:latin typeface="Book Antiqua" pitchFamily="18" charset="0"/>
              </a:rPr>
              <a:t>Very successful model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/>
            <a:r>
              <a:rPr lang="en-US" altLang="zh-CN" sz="2400" dirty="0">
                <a:latin typeface="Book Antiqua" pitchFamily="18" charset="0"/>
              </a:rPr>
              <a:t>WWW (HTTP), FTP, Web services, etc.</a:t>
            </a:r>
            <a:endParaRPr lang="en-US" altLang="zh-CN" sz="2400" dirty="0">
              <a:latin typeface="Book Antiqua" pitchFamily="18" charset="0"/>
            </a:endParaRP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1828800"/>
            <a:ext cx="4262438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Text Box 5"/>
          <p:cNvSpPr txBox="1"/>
          <p:nvPr/>
        </p:nvSpPr>
        <p:spPr>
          <a:xfrm>
            <a:off x="457200" y="5767388"/>
            <a:ext cx="8001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800" b="1" dirty="0">
                <a:latin typeface="Book Antiqua" pitchFamily="18" charset="0"/>
              </a:rPr>
              <a:t>As more clients are added, the demand on </a:t>
            </a:r>
            <a:endParaRPr lang="en-US" altLang="zh-CN" sz="2800" b="1" dirty="0">
              <a:latin typeface="Book Antiqua" pitchFamily="18" charset="0"/>
            </a:endParaRPr>
          </a:p>
          <a:p>
            <a:pPr algn="ctr"/>
            <a:r>
              <a:rPr lang="en-US" altLang="zh-CN" sz="2800" b="1" dirty="0">
                <a:latin typeface="Book Antiqua" pitchFamily="18" charset="0"/>
              </a:rPr>
              <a:t>the server increases!!!</a:t>
            </a:r>
            <a:endParaRPr lang="en-US" altLang="zh-CN" sz="2800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794" name="Group 2"/>
          <p:cNvGrpSpPr/>
          <p:nvPr/>
        </p:nvGrpSpPr>
        <p:grpSpPr>
          <a:xfrm>
            <a:off x="914400" y="1524000"/>
            <a:ext cx="6781800" cy="4419600"/>
            <a:chOff x="576" y="960"/>
            <a:chExt cx="4272" cy="2784"/>
          </a:xfrm>
        </p:grpSpPr>
        <p:pic>
          <p:nvPicPr>
            <p:cNvPr id="33820" name="Picture 3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2" y="1968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1" name="Picture 4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24" y="3024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2" name="Picture 5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2" y="1920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3" name="Picture 6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12" y="3168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4" name="Picture 7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16" y="2112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3825" name="Group 8"/>
            <p:cNvGrpSpPr/>
            <p:nvPr/>
          </p:nvGrpSpPr>
          <p:grpSpPr>
            <a:xfrm>
              <a:off x="4464" y="3408"/>
              <a:ext cx="384" cy="192"/>
              <a:chOff x="2688" y="3552"/>
              <a:chExt cx="384" cy="192"/>
            </a:xfrm>
          </p:grpSpPr>
          <p:pic>
            <p:nvPicPr>
              <p:cNvPr id="33875" name="Picture 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3876" name="Picture 1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3877" name="Picture 11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3826" name="Picture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0" y="259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7" name="Picture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16" y="259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28" name="Picture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12" y="259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3829" name="Group 15"/>
            <p:cNvGrpSpPr/>
            <p:nvPr/>
          </p:nvGrpSpPr>
          <p:grpSpPr>
            <a:xfrm>
              <a:off x="3408" y="2592"/>
              <a:ext cx="384" cy="192"/>
              <a:chOff x="2688" y="3552"/>
              <a:chExt cx="384" cy="192"/>
            </a:xfrm>
          </p:grpSpPr>
          <p:pic>
            <p:nvPicPr>
              <p:cNvPr id="33872" name="Picture 16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3873" name="Picture 1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3874" name="Picture 18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3830" name="Picture 1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2" y="216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1" name="Picture 2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68" y="216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3832" name="Group 21"/>
            <p:cNvGrpSpPr/>
            <p:nvPr/>
          </p:nvGrpSpPr>
          <p:grpSpPr>
            <a:xfrm>
              <a:off x="576" y="2208"/>
              <a:ext cx="384" cy="192"/>
              <a:chOff x="2688" y="3552"/>
              <a:chExt cx="384" cy="192"/>
            </a:xfrm>
          </p:grpSpPr>
          <p:pic>
            <p:nvPicPr>
              <p:cNvPr id="33869" name="Picture 22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88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3870" name="Picture 23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84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3871" name="Picture 24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80" y="3552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3833" name="Picture 25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8" y="3072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4" name="Picture 2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84" y="331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5" name="Picture 2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0" y="331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6" name="Picture 2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0" y="326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7" name="Picture 2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4" y="2208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8" name="Picture 30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72" y="2016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39" name="Picture 3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72" y="25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40" name="Picture 3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68" y="25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41" name="Picture 3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64" y="2544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42" name="Picture 34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2" y="1152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43" name="Picture 3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12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44" name="Picture 3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8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45" name="Picture 3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04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46" name="Picture 38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68" y="1152"/>
              <a:ext cx="480" cy="4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47" name="Picture 3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64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48" name="Picture 4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60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49" name="Line 41"/>
            <p:cNvSpPr/>
            <p:nvPr/>
          </p:nvSpPr>
          <p:spPr>
            <a:xfrm>
              <a:off x="2592" y="1440"/>
              <a:ext cx="576" cy="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0" name="Line 42"/>
            <p:cNvSpPr/>
            <p:nvPr/>
          </p:nvSpPr>
          <p:spPr>
            <a:xfrm flipV="1">
              <a:off x="3312" y="1632"/>
              <a:ext cx="0" cy="48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1" name="Line 43"/>
            <p:cNvSpPr/>
            <p:nvPr/>
          </p:nvSpPr>
          <p:spPr>
            <a:xfrm>
              <a:off x="2400" y="2352"/>
              <a:ext cx="816" cy="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2" name="Line 44"/>
            <p:cNvSpPr/>
            <p:nvPr/>
          </p:nvSpPr>
          <p:spPr>
            <a:xfrm flipH="1">
              <a:off x="2160" y="1584"/>
              <a:ext cx="144" cy="432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3" name="Line 45"/>
            <p:cNvSpPr/>
            <p:nvPr/>
          </p:nvSpPr>
          <p:spPr>
            <a:xfrm>
              <a:off x="2544" y="1536"/>
              <a:ext cx="672" cy="672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4" name="Line 46"/>
            <p:cNvSpPr/>
            <p:nvPr/>
          </p:nvSpPr>
          <p:spPr>
            <a:xfrm flipV="1">
              <a:off x="2304" y="1584"/>
              <a:ext cx="864" cy="624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5" name="Line 47"/>
            <p:cNvSpPr/>
            <p:nvPr/>
          </p:nvSpPr>
          <p:spPr>
            <a:xfrm>
              <a:off x="3648" y="1584"/>
              <a:ext cx="576" cy="43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33856" name="Picture 48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36" y="3312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57" name="Picture 4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36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58" name="Picture 5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32" y="3552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59" name="Picture 51" descr="co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4" y="1440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60" name="Picture 5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4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61" name="Picture 5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" y="1680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62" name="Line 54"/>
            <p:cNvSpPr/>
            <p:nvPr/>
          </p:nvSpPr>
          <p:spPr>
            <a:xfrm>
              <a:off x="3648" y="2544"/>
              <a:ext cx="864" cy="67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3" name="Line 55"/>
            <p:cNvSpPr/>
            <p:nvPr/>
          </p:nvSpPr>
          <p:spPr>
            <a:xfrm>
              <a:off x="3504" y="2544"/>
              <a:ext cx="432" cy="768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4" name="Line 56"/>
            <p:cNvSpPr/>
            <p:nvPr/>
          </p:nvSpPr>
          <p:spPr>
            <a:xfrm flipH="1">
              <a:off x="3168" y="2544"/>
              <a:ext cx="144" cy="432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5" name="Line 57"/>
            <p:cNvSpPr/>
            <p:nvPr/>
          </p:nvSpPr>
          <p:spPr>
            <a:xfrm flipH="1">
              <a:off x="1632" y="2448"/>
              <a:ext cx="336" cy="576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6" name="Line 58"/>
            <p:cNvSpPr/>
            <p:nvPr/>
          </p:nvSpPr>
          <p:spPr>
            <a:xfrm flipV="1">
              <a:off x="1104" y="1488"/>
              <a:ext cx="1008" cy="96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7" name="Line 59"/>
            <p:cNvSpPr/>
            <p:nvPr/>
          </p:nvSpPr>
          <p:spPr>
            <a:xfrm flipH="1">
              <a:off x="912" y="1584"/>
              <a:ext cx="1200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8" name="Text Box 60"/>
            <p:cNvSpPr txBox="1"/>
            <p:nvPr/>
          </p:nvSpPr>
          <p:spPr>
            <a:xfrm>
              <a:off x="2160" y="960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endParaRPr sz="2400" dirty="0">
                <a:solidFill>
                  <a:srgbClr val="990000"/>
                </a:solidFill>
                <a:latin typeface="Helvetica" charset="0"/>
              </a:endParaRPr>
            </a:p>
          </p:txBody>
        </p:sp>
      </p:grpSp>
      <p:sp>
        <p:nvSpPr>
          <p:cNvPr id="33795" name="Rectangle 6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KaZaA: File Search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33796" name="Text Box 62"/>
          <p:cNvSpPr txBox="1"/>
          <p:nvPr/>
        </p:nvSpPr>
        <p:spPr>
          <a:xfrm>
            <a:off x="0" y="4876800"/>
            <a:ext cx="23193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Where is file A?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63"/>
          <p:cNvGrpSpPr/>
          <p:nvPr/>
        </p:nvGrpSpPr>
        <p:grpSpPr>
          <a:xfrm>
            <a:off x="1828800" y="3886200"/>
            <a:ext cx="1295400" cy="914400"/>
            <a:chOff x="1152" y="2448"/>
            <a:chExt cx="816" cy="576"/>
          </a:xfrm>
        </p:grpSpPr>
        <p:sp>
          <p:nvSpPr>
            <p:cNvPr id="33818" name="Line 64"/>
            <p:cNvSpPr/>
            <p:nvPr/>
          </p:nvSpPr>
          <p:spPr>
            <a:xfrm flipV="1">
              <a:off x="1632" y="2448"/>
              <a:ext cx="336" cy="57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9" name="Rectangle 65"/>
            <p:cNvSpPr/>
            <p:nvPr/>
          </p:nvSpPr>
          <p:spPr>
            <a:xfrm>
              <a:off x="1152" y="2544"/>
              <a:ext cx="6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Query</a:t>
              </a:r>
              <a:endPara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6"/>
          <p:cNvGrpSpPr/>
          <p:nvPr/>
        </p:nvGrpSpPr>
        <p:grpSpPr>
          <a:xfrm>
            <a:off x="3429000" y="2514600"/>
            <a:ext cx="1676400" cy="1219200"/>
            <a:chOff x="2160" y="1584"/>
            <a:chExt cx="1056" cy="768"/>
          </a:xfrm>
        </p:grpSpPr>
        <p:sp>
          <p:nvSpPr>
            <p:cNvPr id="33815" name="Line 67"/>
            <p:cNvSpPr/>
            <p:nvPr/>
          </p:nvSpPr>
          <p:spPr>
            <a:xfrm flipV="1">
              <a:off x="2160" y="1584"/>
              <a:ext cx="144" cy="43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6" name="Line 68"/>
            <p:cNvSpPr/>
            <p:nvPr/>
          </p:nvSpPr>
          <p:spPr>
            <a:xfrm flipV="1">
              <a:off x="2400" y="2352"/>
              <a:ext cx="81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7" name="Line 69"/>
            <p:cNvSpPr/>
            <p:nvPr/>
          </p:nvSpPr>
          <p:spPr>
            <a:xfrm flipV="1">
              <a:off x="2304" y="1584"/>
              <a:ext cx="864" cy="62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70"/>
          <p:cNvGrpSpPr/>
          <p:nvPr/>
        </p:nvGrpSpPr>
        <p:grpSpPr>
          <a:xfrm>
            <a:off x="4038600" y="2286000"/>
            <a:ext cx="1219200" cy="1219200"/>
            <a:chOff x="2544" y="1440"/>
            <a:chExt cx="768" cy="768"/>
          </a:xfrm>
        </p:grpSpPr>
        <p:sp>
          <p:nvSpPr>
            <p:cNvPr id="33812" name="Line 71"/>
            <p:cNvSpPr/>
            <p:nvPr/>
          </p:nvSpPr>
          <p:spPr>
            <a:xfrm>
              <a:off x="2544" y="1536"/>
              <a:ext cx="672" cy="67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3" name="Line 72"/>
            <p:cNvSpPr/>
            <p:nvPr/>
          </p:nvSpPr>
          <p:spPr>
            <a:xfrm flipV="1">
              <a:off x="2592" y="1440"/>
              <a:ext cx="57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4" name="Line 73"/>
            <p:cNvSpPr/>
            <p:nvPr/>
          </p:nvSpPr>
          <p:spPr>
            <a:xfrm flipV="1">
              <a:off x="3312" y="1632"/>
              <a:ext cx="0" cy="48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" name="Group 74"/>
          <p:cNvGrpSpPr/>
          <p:nvPr/>
        </p:nvGrpSpPr>
        <p:grpSpPr>
          <a:xfrm>
            <a:off x="1447800" y="1524000"/>
            <a:ext cx="6248400" cy="2971800"/>
            <a:chOff x="912" y="960"/>
            <a:chExt cx="3936" cy="1872"/>
          </a:xfrm>
        </p:grpSpPr>
        <p:sp>
          <p:nvSpPr>
            <p:cNvPr id="33810" name="Rectangle 75"/>
            <p:cNvSpPr/>
            <p:nvPr/>
          </p:nvSpPr>
          <p:spPr>
            <a:xfrm>
              <a:off x="3552" y="2112"/>
              <a:ext cx="1296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search(A)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--&gt;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123.2.0.18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11" name="Rectangle 76"/>
            <p:cNvSpPr/>
            <p:nvPr/>
          </p:nvSpPr>
          <p:spPr>
            <a:xfrm>
              <a:off x="912" y="960"/>
              <a:ext cx="1296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search(A)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--&gt;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123.2.22.50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77"/>
          <p:cNvGrpSpPr/>
          <p:nvPr/>
        </p:nvGrpSpPr>
        <p:grpSpPr>
          <a:xfrm>
            <a:off x="2438400" y="2514600"/>
            <a:ext cx="2667000" cy="2362200"/>
            <a:chOff x="1536" y="1584"/>
            <a:chExt cx="1680" cy="1488"/>
          </a:xfrm>
        </p:grpSpPr>
        <p:sp>
          <p:nvSpPr>
            <p:cNvPr id="33805" name="Line 78"/>
            <p:cNvSpPr/>
            <p:nvPr/>
          </p:nvSpPr>
          <p:spPr>
            <a:xfrm flipH="1">
              <a:off x="2304" y="2448"/>
              <a:ext cx="912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06" name="Line 79"/>
            <p:cNvSpPr/>
            <p:nvPr/>
          </p:nvSpPr>
          <p:spPr>
            <a:xfrm flipH="1">
              <a:off x="2064" y="1584"/>
              <a:ext cx="144" cy="48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07" name="Line 80"/>
            <p:cNvSpPr/>
            <p:nvPr/>
          </p:nvSpPr>
          <p:spPr>
            <a:xfrm flipH="1">
              <a:off x="1680" y="2496"/>
              <a:ext cx="336" cy="57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08" name="Text Box 81"/>
            <p:cNvSpPr txBox="1"/>
            <p:nvPr/>
          </p:nvSpPr>
          <p:spPr>
            <a:xfrm>
              <a:off x="2160" y="2544"/>
              <a:ext cx="7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solidFill>
                    <a:srgbClr val="00FF00"/>
                  </a:solidFill>
                  <a:latin typeface="Helvetica" charset="0"/>
                </a:rPr>
                <a:t>Replies</a:t>
              </a:r>
              <a:endParaRPr lang="en-US" altLang="zh-CN" sz="2400" dirty="0">
                <a:solidFill>
                  <a:srgbClr val="00FF00"/>
                </a:solidFill>
                <a:latin typeface="Helvetica" charset="0"/>
              </a:endParaRPr>
            </a:p>
          </p:txBody>
        </p:sp>
        <p:sp>
          <p:nvSpPr>
            <p:cNvPr id="33809" name="Line 82"/>
            <p:cNvSpPr/>
            <p:nvPr/>
          </p:nvSpPr>
          <p:spPr>
            <a:xfrm flipH="1">
              <a:off x="1536" y="2448"/>
              <a:ext cx="336" cy="57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" name="Group 83"/>
          <p:cNvGrpSpPr/>
          <p:nvPr/>
        </p:nvGrpSpPr>
        <p:grpSpPr>
          <a:xfrm>
            <a:off x="457200" y="3581400"/>
            <a:ext cx="6807200" cy="2590800"/>
            <a:chOff x="288" y="2256"/>
            <a:chExt cx="4288" cy="1632"/>
          </a:xfrm>
        </p:grpSpPr>
        <p:sp>
          <p:nvSpPr>
            <p:cNvPr id="33803" name="Rectangle 84"/>
            <p:cNvSpPr/>
            <p:nvPr/>
          </p:nvSpPr>
          <p:spPr>
            <a:xfrm>
              <a:off x="3552" y="3600"/>
              <a:ext cx="10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123.2.0.18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04" name="Rectangle 85"/>
            <p:cNvSpPr/>
            <p:nvPr/>
          </p:nvSpPr>
          <p:spPr>
            <a:xfrm>
              <a:off x="288" y="2256"/>
              <a:ext cx="11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</a:rPr>
                <a:t>123.2.22.50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Bittorrent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A popular P2P application for file exchange!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Problems to Address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Traditional Client/Server Sharing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Performance deteriorates rapidly as the number of clients increases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Free-riding in P2P network 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Free riders only download without  contributing to the network.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0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30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Basic Idea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Chop file into many pieces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Book Antiqua" pitchFamily="18" charset="0"/>
              </a:rPr>
              <a:t>A piece is broken into sub-pieces ... typically 16KB in size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Book Antiqua" pitchFamily="18" charset="0"/>
              </a:rPr>
              <a:t>Policy: Until a piece is assembled, only download sub-pieces for that piece</a:t>
            </a:r>
            <a:endParaRPr lang="en-US" altLang="zh-CN" sz="20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Book Antiqua" pitchFamily="18" charset="0"/>
              </a:rPr>
              <a:t>This policy lets complete pieces assemble quickly</a:t>
            </a:r>
            <a:endParaRPr lang="en-US" altLang="zh-CN" sz="2000" dirty="0">
              <a:latin typeface="Book Antiqua" pitchFamily="18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CN" sz="1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Replicate DIFFERENT pieces on different peers as soon as possible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As soon as a peer has a complete piece, it can trade it with other peers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Hopefully, we will be able to assemble the entire file at the end</a:t>
            </a:r>
            <a:endParaRPr lang="en-US" altLang="zh-CN" sz="24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File Organization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38915" name="Text Box 3"/>
          <p:cNvSpPr txBox="1"/>
          <p:nvPr/>
        </p:nvSpPr>
        <p:spPr>
          <a:xfrm>
            <a:off x="4895850" y="3397250"/>
            <a:ext cx="895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Piece</a:t>
            </a:r>
            <a:b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256KB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1371600" y="5181600"/>
            <a:ext cx="1524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grpSp>
        <p:nvGrpSpPr>
          <p:cNvPr id="38917" name="Group 5"/>
          <p:cNvGrpSpPr/>
          <p:nvPr/>
        </p:nvGrpSpPr>
        <p:grpSpPr>
          <a:xfrm>
            <a:off x="2286000" y="2743200"/>
            <a:ext cx="4876800" cy="533400"/>
            <a:chOff x="1008" y="1728"/>
            <a:chExt cx="3072" cy="336"/>
          </a:xfrm>
        </p:grpSpPr>
        <p:grpSp>
          <p:nvGrpSpPr>
            <p:cNvPr id="38944" name="Group 6"/>
            <p:cNvGrpSpPr/>
            <p:nvPr/>
          </p:nvGrpSpPr>
          <p:grpSpPr>
            <a:xfrm>
              <a:off x="1008" y="1728"/>
              <a:ext cx="768" cy="336"/>
              <a:chOff x="1008" y="1728"/>
              <a:chExt cx="768" cy="336"/>
            </a:xfrm>
          </p:grpSpPr>
          <p:grpSp>
            <p:nvGrpSpPr>
              <p:cNvPr id="38978" name="Group 7"/>
              <p:cNvGrpSpPr/>
              <p:nvPr/>
            </p:nvGrpSpPr>
            <p:grpSpPr>
              <a:xfrm>
                <a:off x="1008" y="1728"/>
                <a:ext cx="768" cy="336"/>
                <a:chOff x="1008" y="1728"/>
                <a:chExt cx="768" cy="336"/>
              </a:xfrm>
            </p:grpSpPr>
            <p:sp>
              <p:nvSpPr>
                <p:cNvPr id="38980" name="Rectangle 8"/>
                <p:cNvSpPr/>
                <p:nvPr/>
              </p:nvSpPr>
              <p:spPr>
                <a:xfrm>
                  <a:off x="100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81" name="Rectangle 9"/>
                <p:cNvSpPr/>
                <p:nvPr/>
              </p:nvSpPr>
              <p:spPr>
                <a:xfrm>
                  <a:off x="110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82" name="Rectangle 10"/>
                <p:cNvSpPr/>
                <p:nvPr/>
              </p:nvSpPr>
              <p:spPr>
                <a:xfrm>
                  <a:off x="120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83" name="Rectangle 11"/>
                <p:cNvSpPr/>
                <p:nvPr/>
              </p:nvSpPr>
              <p:spPr>
                <a:xfrm>
                  <a:off x="1296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84" name="Rectangle 12"/>
                <p:cNvSpPr/>
                <p:nvPr/>
              </p:nvSpPr>
              <p:spPr>
                <a:xfrm>
                  <a:off x="1392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85" name="Rectangle 13"/>
                <p:cNvSpPr/>
                <p:nvPr/>
              </p:nvSpPr>
              <p:spPr>
                <a:xfrm>
                  <a:off x="148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86" name="Rectangle 14"/>
                <p:cNvSpPr/>
                <p:nvPr/>
              </p:nvSpPr>
              <p:spPr>
                <a:xfrm>
                  <a:off x="158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87" name="Rectangle 15"/>
                <p:cNvSpPr/>
                <p:nvPr/>
              </p:nvSpPr>
              <p:spPr>
                <a:xfrm>
                  <a:off x="168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8979" name="Rectangle 16"/>
              <p:cNvSpPr/>
              <p:nvPr/>
            </p:nvSpPr>
            <p:spPr>
              <a:xfrm>
                <a:off x="1008" y="1728"/>
                <a:ext cx="768" cy="336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945" name="Group 17"/>
            <p:cNvGrpSpPr/>
            <p:nvPr/>
          </p:nvGrpSpPr>
          <p:grpSpPr>
            <a:xfrm>
              <a:off x="1776" y="1728"/>
              <a:ext cx="768" cy="336"/>
              <a:chOff x="1008" y="1728"/>
              <a:chExt cx="768" cy="336"/>
            </a:xfrm>
          </p:grpSpPr>
          <p:grpSp>
            <p:nvGrpSpPr>
              <p:cNvPr id="38968" name="Group 18"/>
              <p:cNvGrpSpPr/>
              <p:nvPr/>
            </p:nvGrpSpPr>
            <p:grpSpPr>
              <a:xfrm>
                <a:off x="1008" y="1728"/>
                <a:ext cx="768" cy="336"/>
                <a:chOff x="1008" y="1728"/>
                <a:chExt cx="768" cy="336"/>
              </a:xfrm>
            </p:grpSpPr>
            <p:sp>
              <p:nvSpPr>
                <p:cNvPr id="38970" name="Rectangle 19"/>
                <p:cNvSpPr/>
                <p:nvPr/>
              </p:nvSpPr>
              <p:spPr>
                <a:xfrm>
                  <a:off x="100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71" name="Rectangle 20"/>
                <p:cNvSpPr/>
                <p:nvPr/>
              </p:nvSpPr>
              <p:spPr>
                <a:xfrm>
                  <a:off x="110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72" name="Rectangle 21"/>
                <p:cNvSpPr/>
                <p:nvPr/>
              </p:nvSpPr>
              <p:spPr>
                <a:xfrm>
                  <a:off x="120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73" name="Rectangle 22"/>
                <p:cNvSpPr/>
                <p:nvPr/>
              </p:nvSpPr>
              <p:spPr>
                <a:xfrm>
                  <a:off x="1296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74" name="Rectangle 23"/>
                <p:cNvSpPr/>
                <p:nvPr/>
              </p:nvSpPr>
              <p:spPr>
                <a:xfrm>
                  <a:off x="1392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75" name="Rectangle 24"/>
                <p:cNvSpPr/>
                <p:nvPr/>
              </p:nvSpPr>
              <p:spPr>
                <a:xfrm>
                  <a:off x="148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76" name="Rectangle 25"/>
                <p:cNvSpPr/>
                <p:nvPr/>
              </p:nvSpPr>
              <p:spPr>
                <a:xfrm>
                  <a:off x="158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77" name="Rectangle 26"/>
                <p:cNvSpPr/>
                <p:nvPr/>
              </p:nvSpPr>
              <p:spPr>
                <a:xfrm>
                  <a:off x="168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8969" name="Rectangle 27"/>
              <p:cNvSpPr/>
              <p:nvPr/>
            </p:nvSpPr>
            <p:spPr>
              <a:xfrm>
                <a:off x="1008" y="1728"/>
                <a:ext cx="768" cy="336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946" name="Group 28"/>
            <p:cNvGrpSpPr/>
            <p:nvPr/>
          </p:nvGrpSpPr>
          <p:grpSpPr>
            <a:xfrm>
              <a:off x="2544" y="1728"/>
              <a:ext cx="768" cy="336"/>
              <a:chOff x="1008" y="1728"/>
              <a:chExt cx="768" cy="336"/>
            </a:xfrm>
          </p:grpSpPr>
          <p:grpSp>
            <p:nvGrpSpPr>
              <p:cNvPr id="38958" name="Group 29"/>
              <p:cNvGrpSpPr/>
              <p:nvPr/>
            </p:nvGrpSpPr>
            <p:grpSpPr>
              <a:xfrm>
                <a:off x="1008" y="1728"/>
                <a:ext cx="768" cy="336"/>
                <a:chOff x="1008" y="1728"/>
                <a:chExt cx="768" cy="336"/>
              </a:xfrm>
            </p:grpSpPr>
            <p:sp>
              <p:nvSpPr>
                <p:cNvPr id="38960" name="Rectangle 30"/>
                <p:cNvSpPr/>
                <p:nvPr/>
              </p:nvSpPr>
              <p:spPr>
                <a:xfrm>
                  <a:off x="100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61" name="Rectangle 31"/>
                <p:cNvSpPr/>
                <p:nvPr/>
              </p:nvSpPr>
              <p:spPr>
                <a:xfrm>
                  <a:off x="110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62" name="Rectangle 32"/>
                <p:cNvSpPr/>
                <p:nvPr/>
              </p:nvSpPr>
              <p:spPr>
                <a:xfrm>
                  <a:off x="120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63" name="Rectangle 33"/>
                <p:cNvSpPr/>
                <p:nvPr/>
              </p:nvSpPr>
              <p:spPr>
                <a:xfrm>
                  <a:off x="1296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64" name="Rectangle 34"/>
                <p:cNvSpPr/>
                <p:nvPr/>
              </p:nvSpPr>
              <p:spPr>
                <a:xfrm>
                  <a:off x="1392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65" name="Rectangle 35"/>
                <p:cNvSpPr/>
                <p:nvPr/>
              </p:nvSpPr>
              <p:spPr>
                <a:xfrm>
                  <a:off x="148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66" name="Rectangle 36"/>
                <p:cNvSpPr/>
                <p:nvPr/>
              </p:nvSpPr>
              <p:spPr>
                <a:xfrm>
                  <a:off x="158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67" name="Rectangle 37"/>
                <p:cNvSpPr/>
                <p:nvPr/>
              </p:nvSpPr>
              <p:spPr>
                <a:xfrm>
                  <a:off x="168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8959" name="Rectangle 38"/>
              <p:cNvSpPr/>
              <p:nvPr/>
            </p:nvSpPr>
            <p:spPr>
              <a:xfrm>
                <a:off x="1008" y="1728"/>
                <a:ext cx="768" cy="336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947" name="Group 39"/>
            <p:cNvGrpSpPr/>
            <p:nvPr/>
          </p:nvGrpSpPr>
          <p:grpSpPr>
            <a:xfrm>
              <a:off x="3312" y="1728"/>
              <a:ext cx="768" cy="336"/>
              <a:chOff x="1008" y="1728"/>
              <a:chExt cx="768" cy="336"/>
            </a:xfrm>
          </p:grpSpPr>
          <p:grpSp>
            <p:nvGrpSpPr>
              <p:cNvPr id="38948" name="Group 40"/>
              <p:cNvGrpSpPr/>
              <p:nvPr/>
            </p:nvGrpSpPr>
            <p:grpSpPr>
              <a:xfrm>
                <a:off x="1008" y="1728"/>
                <a:ext cx="768" cy="336"/>
                <a:chOff x="1008" y="1728"/>
                <a:chExt cx="768" cy="336"/>
              </a:xfrm>
            </p:grpSpPr>
            <p:sp>
              <p:nvSpPr>
                <p:cNvPr id="38950" name="Rectangle 41"/>
                <p:cNvSpPr/>
                <p:nvPr/>
              </p:nvSpPr>
              <p:spPr>
                <a:xfrm>
                  <a:off x="100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51" name="Rectangle 42"/>
                <p:cNvSpPr/>
                <p:nvPr/>
              </p:nvSpPr>
              <p:spPr>
                <a:xfrm>
                  <a:off x="110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52" name="Rectangle 43"/>
                <p:cNvSpPr/>
                <p:nvPr/>
              </p:nvSpPr>
              <p:spPr>
                <a:xfrm>
                  <a:off x="120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53" name="Rectangle 44"/>
                <p:cNvSpPr/>
                <p:nvPr/>
              </p:nvSpPr>
              <p:spPr>
                <a:xfrm>
                  <a:off x="1296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54" name="Rectangle 45"/>
                <p:cNvSpPr/>
                <p:nvPr/>
              </p:nvSpPr>
              <p:spPr>
                <a:xfrm>
                  <a:off x="1392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55" name="Rectangle 46"/>
                <p:cNvSpPr/>
                <p:nvPr/>
              </p:nvSpPr>
              <p:spPr>
                <a:xfrm>
                  <a:off x="148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56" name="Rectangle 47"/>
                <p:cNvSpPr/>
                <p:nvPr/>
              </p:nvSpPr>
              <p:spPr>
                <a:xfrm>
                  <a:off x="158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57" name="Rectangle 48"/>
                <p:cNvSpPr/>
                <p:nvPr/>
              </p:nvSpPr>
              <p:spPr>
                <a:xfrm>
                  <a:off x="168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8949" name="Rectangle 49"/>
              <p:cNvSpPr/>
              <p:nvPr/>
            </p:nvSpPr>
            <p:spPr>
              <a:xfrm>
                <a:off x="1008" y="1728"/>
                <a:ext cx="768" cy="336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8918" name="Line 50"/>
          <p:cNvSpPr/>
          <p:nvPr/>
        </p:nvSpPr>
        <p:spPr>
          <a:xfrm flipV="1">
            <a:off x="2362200" y="31242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19" name="Text Box 51"/>
          <p:cNvSpPr txBox="1"/>
          <p:nvPr/>
        </p:nvSpPr>
        <p:spPr>
          <a:xfrm>
            <a:off x="1981200" y="4038600"/>
            <a:ext cx="806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b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16KB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8920" name="Group 52"/>
          <p:cNvGrpSpPr/>
          <p:nvPr/>
        </p:nvGrpSpPr>
        <p:grpSpPr>
          <a:xfrm>
            <a:off x="4724400" y="3352800"/>
            <a:ext cx="1219200" cy="76200"/>
            <a:chOff x="2544" y="2200"/>
            <a:chExt cx="768" cy="56"/>
          </a:xfrm>
        </p:grpSpPr>
        <p:sp>
          <p:nvSpPr>
            <p:cNvPr id="38942" name="Freeform 53"/>
            <p:cNvSpPr/>
            <p:nvPr/>
          </p:nvSpPr>
          <p:spPr>
            <a:xfrm>
              <a:off x="2544" y="2200"/>
              <a:ext cx="384" cy="56"/>
            </a:xfrm>
            <a:custGeom>
              <a:avLst/>
              <a:gdLst>
                <a:gd name="txL" fmla="*/ 0 w 384"/>
                <a:gd name="txT" fmla="*/ 0 h 56"/>
                <a:gd name="txR" fmla="*/ 384 w 384"/>
                <a:gd name="txB" fmla="*/ 56 h 56"/>
              </a:gdLst>
              <a:ahLst/>
              <a:cxnLst>
                <a:cxn ang="0">
                  <a:pos x="0" y="8"/>
                </a:cxn>
                <a:cxn ang="0">
                  <a:pos x="48" y="56"/>
                </a:cxn>
                <a:cxn ang="0">
                  <a:pos x="288" y="8"/>
                </a:cxn>
                <a:cxn ang="0">
                  <a:pos x="336" y="8"/>
                </a:cxn>
                <a:cxn ang="0">
                  <a:pos x="384" y="56"/>
                </a:cxn>
              </a:cxnLst>
              <a:rect l="txL" t="txT" r="txR" b="txB"/>
              <a:pathLst>
                <a:path w="384" h="56">
                  <a:moveTo>
                    <a:pt x="0" y="8"/>
                  </a:moveTo>
                  <a:cubicBezTo>
                    <a:pt x="0" y="32"/>
                    <a:pt x="0" y="56"/>
                    <a:pt x="48" y="56"/>
                  </a:cubicBezTo>
                  <a:cubicBezTo>
                    <a:pt x="96" y="56"/>
                    <a:pt x="240" y="16"/>
                    <a:pt x="288" y="8"/>
                  </a:cubicBezTo>
                  <a:cubicBezTo>
                    <a:pt x="336" y="0"/>
                    <a:pt x="320" y="0"/>
                    <a:pt x="336" y="8"/>
                  </a:cubicBezTo>
                  <a:cubicBezTo>
                    <a:pt x="352" y="16"/>
                    <a:pt x="384" y="48"/>
                    <a:pt x="384" y="56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8943" name="Freeform 54"/>
            <p:cNvSpPr/>
            <p:nvPr/>
          </p:nvSpPr>
          <p:spPr>
            <a:xfrm flipH="1">
              <a:off x="2928" y="2200"/>
              <a:ext cx="384" cy="56"/>
            </a:xfrm>
            <a:custGeom>
              <a:avLst/>
              <a:gdLst>
                <a:gd name="txL" fmla="*/ 0 w 384"/>
                <a:gd name="txT" fmla="*/ 0 h 56"/>
                <a:gd name="txR" fmla="*/ 384 w 384"/>
                <a:gd name="txB" fmla="*/ 56 h 56"/>
              </a:gdLst>
              <a:ahLst/>
              <a:cxnLst>
                <a:cxn ang="0">
                  <a:pos x="0" y="8"/>
                </a:cxn>
                <a:cxn ang="0">
                  <a:pos x="48" y="56"/>
                </a:cxn>
                <a:cxn ang="0">
                  <a:pos x="288" y="8"/>
                </a:cxn>
                <a:cxn ang="0">
                  <a:pos x="336" y="8"/>
                </a:cxn>
                <a:cxn ang="0">
                  <a:pos x="384" y="56"/>
                </a:cxn>
              </a:cxnLst>
              <a:rect l="txL" t="txT" r="txR" b="txB"/>
              <a:pathLst>
                <a:path w="384" h="56">
                  <a:moveTo>
                    <a:pt x="0" y="8"/>
                  </a:moveTo>
                  <a:cubicBezTo>
                    <a:pt x="0" y="32"/>
                    <a:pt x="0" y="56"/>
                    <a:pt x="48" y="56"/>
                  </a:cubicBezTo>
                  <a:cubicBezTo>
                    <a:pt x="96" y="56"/>
                    <a:pt x="240" y="16"/>
                    <a:pt x="288" y="8"/>
                  </a:cubicBezTo>
                  <a:cubicBezTo>
                    <a:pt x="336" y="0"/>
                    <a:pt x="320" y="0"/>
                    <a:pt x="336" y="8"/>
                  </a:cubicBezTo>
                  <a:cubicBezTo>
                    <a:pt x="352" y="16"/>
                    <a:pt x="384" y="48"/>
                    <a:pt x="384" y="56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8921" name="Group 55"/>
          <p:cNvGrpSpPr/>
          <p:nvPr/>
        </p:nvGrpSpPr>
        <p:grpSpPr>
          <a:xfrm flipV="1">
            <a:off x="2286000" y="2590800"/>
            <a:ext cx="4876800" cy="76200"/>
            <a:chOff x="2544" y="2200"/>
            <a:chExt cx="768" cy="56"/>
          </a:xfrm>
        </p:grpSpPr>
        <p:sp>
          <p:nvSpPr>
            <p:cNvPr id="38940" name="Freeform 56"/>
            <p:cNvSpPr/>
            <p:nvPr/>
          </p:nvSpPr>
          <p:spPr>
            <a:xfrm>
              <a:off x="2544" y="2200"/>
              <a:ext cx="384" cy="56"/>
            </a:xfrm>
            <a:custGeom>
              <a:avLst/>
              <a:gdLst>
                <a:gd name="txL" fmla="*/ 0 w 384"/>
                <a:gd name="txT" fmla="*/ 0 h 56"/>
                <a:gd name="txR" fmla="*/ 384 w 384"/>
                <a:gd name="txB" fmla="*/ 56 h 56"/>
              </a:gdLst>
              <a:ahLst/>
              <a:cxnLst>
                <a:cxn ang="0">
                  <a:pos x="0" y="8"/>
                </a:cxn>
                <a:cxn ang="0">
                  <a:pos x="48" y="56"/>
                </a:cxn>
                <a:cxn ang="0">
                  <a:pos x="288" y="8"/>
                </a:cxn>
                <a:cxn ang="0">
                  <a:pos x="336" y="8"/>
                </a:cxn>
                <a:cxn ang="0">
                  <a:pos x="384" y="56"/>
                </a:cxn>
              </a:cxnLst>
              <a:rect l="txL" t="txT" r="txR" b="txB"/>
              <a:pathLst>
                <a:path w="384" h="56">
                  <a:moveTo>
                    <a:pt x="0" y="8"/>
                  </a:moveTo>
                  <a:cubicBezTo>
                    <a:pt x="0" y="32"/>
                    <a:pt x="0" y="56"/>
                    <a:pt x="48" y="56"/>
                  </a:cubicBezTo>
                  <a:cubicBezTo>
                    <a:pt x="96" y="56"/>
                    <a:pt x="240" y="16"/>
                    <a:pt x="288" y="8"/>
                  </a:cubicBezTo>
                  <a:cubicBezTo>
                    <a:pt x="336" y="0"/>
                    <a:pt x="320" y="0"/>
                    <a:pt x="336" y="8"/>
                  </a:cubicBezTo>
                  <a:cubicBezTo>
                    <a:pt x="352" y="16"/>
                    <a:pt x="384" y="48"/>
                    <a:pt x="384" y="56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8941" name="Freeform 57"/>
            <p:cNvSpPr/>
            <p:nvPr/>
          </p:nvSpPr>
          <p:spPr>
            <a:xfrm flipH="1">
              <a:off x="2928" y="2200"/>
              <a:ext cx="384" cy="56"/>
            </a:xfrm>
            <a:custGeom>
              <a:avLst/>
              <a:gdLst>
                <a:gd name="txL" fmla="*/ 0 w 384"/>
                <a:gd name="txT" fmla="*/ 0 h 56"/>
                <a:gd name="txR" fmla="*/ 384 w 384"/>
                <a:gd name="txB" fmla="*/ 56 h 56"/>
              </a:gdLst>
              <a:ahLst/>
              <a:cxnLst>
                <a:cxn ang="0">
                  <a:pos x="0" y="8"/>
                </a:cxn>
                <a:cxn ang="0">
                  <a:pos x="48" y="56"/>
                </a:cxn>
                <a:cxn ang="0">
                  <a:pos x="288" y="8"/>
                </a:cxn>
                <a:cxn ang="0">
                  <a:pos x="336" y="8"/>
                </a:cxn>
                <a:cxn ang="0">
                  <a:pos x="384" y="56"/>
                </a:cxn>
              </a:cxnLst>
              <a:rect l="txL" t="txT" r="txR" b="txB"/>
              <a:pathLst>
                <a:path w="384" h="56">
                  <a:moveTo>
                    <a:pt x="0" y="8"/>
                  </a:moveTo>
                  <a:cubicBezTo>
                    <a:pt x="0" y="32"/>
                    <a:pt x="0" y="56"/>
                    <a:pt x="48" y="56"/>
                  </a:cubicBezTo>
                  <a:cubicBezTo>
                    <a:pt x="96" y="56"/>
                    <a:pt x="240" y="16"/>
                    <a:pt x="288" y="8"/>
                  </a:cubicBezTo>
                  <a:cubicBezTo>
                    <a:pt x="336" y="0"/>
                    <a:pt x="320" y="0"/>
                    <a:pt x="336" y="8"/>
                  </a:cubicBezTo>
                  <a:cubicBezTo>
                    <a:pt x="352" y="16"/>
                    <a:pt x="384" y="48"/>
                    <a:pt x="384" y="56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38922" name="Text Box 58"/>
          <p:cNvSpPr txBox="1"/>
          <p:nvPr/>
        </p:nvSpPr>
        <p:spPr>
          <a:xfrm>
            <a:off x="4451350" y="2286000"/>
            <a:ext cx="5778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923" name="Text Box 59"/>
          <p:cNvSpPr txBox="1"/>
          <p:nvPr/>
        </p:nvSpPr>
        <p:spPr>
          <a:xfrm>
            <a:off x="6323013" y="2743200"/>
            <a:ext cx="3825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924" name="Text Box 60"/>
          <p:cNvSpPr txBox="1"/>
          <p:nvPr/>
        </p:nvSpPr>
        <p:spPr>
          <a:xfrm>
            <a:off x="3962400" y="2743200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925" name="Text Box 61"/>
          <p:cNvSpPr txBox="1"/>
          <p:nvPr/>
        </p:nvSpPr>
        <p:spPr>
          <a:xfrm>
            <a:off x="2743200" y="2757488"/>
            <a:ext cx="3825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926" name="Text Box 62"/>
          <p:cNvSpPr txBox="1"/>
          <p:nvPr/>
        </p:nvSpPr>
        <p:spPr>
          <a:xfrm>
            <a:off x="5105400" y="2743200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927" name="Line 63"/>
          <p:cNvSpPr/>
          <p:nvPr/>
        </p:nvSpPr>
        <p:spPr>
          <a:xfrm flipH="1">
            <a:off x="1600200" y="4648200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3" name="Group 64"/>
          <p:cNvGrpSpPr/>
          <p:nvPr/>
        </p:nvGrpSpPr>
        <p:grpSpPr>
          <a:xfrm>
            <a:off x="5943600" y="5181600"/>
            <a:ext cx="1219200" cy="533400"/>
            <a:chOff x="1008" y="1728"/>
            <a:chExt cx="768" cy="336"/>
          </a:xfrm>
        </p:grpSpPr>
        <p:grpSp>
          <p:nvGrpSpPr>
            <p:cNvPr id="38930" name="Group 65"/>
            <p:cNvGrpSpPr/>
            <p:nvPr/>
          </p:nvGrpSpPr>
          <p:grpSpPr>
            <a:xfrm>
              <a:off x="1008" y="1728"/>
              <a:ext cx="768" cy="336"/>
              <a:chOff x="1008" y="1728"/>
              <a:chExt cx="768" cy="336"/>
            </a:xfrm>
          </p:grpSpPr>
          <p:sp>
            <p:nvSpPr>
              <p:cNvPr id="38932" name="Rectangle 66"/>
              <p:cNvSpPr/>
              <p:nvPr/>
            </p:nvSpPr>
            <p:spPr>
              <a:xfrm>
                <a:off x="100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33" name="Rectangle 67"/>
              <p:cNvSpPr/>
              <p:nvPr/>
            </p:nvSpPr>
            <p:spPr>
              <a:xfrm>
                <a:off x="1104" y="1728"/>
                <a:ext cx="96" cy="33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34" name="Rectangle 68"/>
              <p:cNvSpPr/>
              <p:nvPr/>
            </p:nvSpPr>
            <p:spPr>
              <a:xfrm>
                <a:off x="120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35" name="Rectangle 69"/>
              <p:cNvSpPr/>
              <p:nvPr/>
            </p:nvSpPr>
            <p:spPr>
              <a:xfrm>
                <a:off x="1296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36" name="Rectangle 70"/>
              <p:cNvSpPr/>
              <p:nvPr/>
            </p:nvSpPr>
            <p:spPr>
              <a:xfrm>
                <a:off x="1392" y="1728"/>
                <a:ext cx="96" cy="33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37" name="Rectangle 71"/>
              <p:cNvSpPr/>
              <p:nvPr/>
            </p:nvSpPr>
            <p:spPr>
              <a:xfrm>
                <a:off x="1488" y="1728"/>
                <a:ext cx="96" cy="33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38" name="Rectangle 72"/>
              <p:cNvSpPr/>
              <p:nvPr/>
            </p:nvSpPr>
            <p:spPr>
              <a:xfrm>
                <a:off x="158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39" name="Rectangle 73"/>
              <p:cNvSpPr/>
              <p:nvPr/>
            </p:nvSpPr>
            <p:spPr>
              <a:xfrm>
                <a:off x="168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31" name="Rectangle 74"/>
            <p:cNvSpPr/>
            <p:nvPr/>
          </p:nvSpPr>
          <p:spPr>
            <a:xfrm>
              <a:off x="1008" y="1728"/>
              <a:ext cx="768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61515" name="Text Box 75"/>
          <p:cNvSpPr txBox="1"/>
          <p:nvPr/>
        </p:nvSpPr>
        <p:spPr>
          <a:xfrm>
            <a:off x="5486400" y="4800600"/>
            <a:ext cx="2051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Piece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Overall Architecture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39939" name="Group 3"/>
          <p:cNvGrpSpPr/>
          <p:nvPr/>
        </p:nvGrpSpPr>
        <p:grpSpPr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39940" name="AutoShape 4"/>
            <p:cNvSpPr/>
            <p:nvPr/>
          </p:nvSpPr>
          <p:spPr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Web page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with link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to .torrent</a:t>
              </a:r>
              <a:endParaRPr lang="en-US" altLang="zh-CN" sz="1000" dirty="0">
                <a:latin typeface="Arial" panose="020B0604020202020204" pitchFamily="34" charset="0"/>
              </a:endParaRPr>
            </a:p>
          </p:txBody>
        </p:sp>
        <p:sp>
          <p:nvSpPr>
            <p:cNvPr id="39941" name="AutoShape 5"/>
            <p:cNvSpPr/>
            <p:nvPr/>
          </p:nvSpPr>
          <p:spPr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9942" name="Rectangle 6"/>
            <p:cNvSpPr/>
            <p:nvPr/>
          </p:nvSpPr>
          <p:spPr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A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9943" name="Rectangle 7"/>
            <p:cNvSpPr/>
            <p:nvPr/>
          </p:nvSpPr>
          <p:spPr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B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9944" name="Rectangle 8"/>
            <p:cNvSpPr/>
            <p:nvPr/>
          </p:nvSpPr>
          <p:spPr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C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9945" name="Text Box 9"/>
            <p:cNvSpPr txBox="1"/>
            <p:nvPr/>
          </p:nvSpPr>
          <p:spPr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6" name="Text Box 10"/>
            <p:cNvSpPr txBox="1"/>
            <p:nvPr/>
          </p:nvSpPr>
          <p:spPr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[Seed]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9947" name="Text Box 11"/>
            <p:cNvSpPr txBox="1"/>
            <p:nvPr/>
          </p:nvSpPr>
          <p:spPr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9948" name="Text Box 12"/>
            <p:cNvSpPr txBox="1"/>
            <p:nvPr/>
          </p:nvSpPr>
          <p:spPr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Tracker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9949" name="Text Box 13"/>
            <p:cNvSpPr txBox="1"/>
            <p:nvPr/>
          </p:nvSpPr>
          <p:spPr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Web Server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39950" name="Group 14"/>
            <p:cNvGrpSpPr/>
            <p:nvPr/>
          </p:nvGrpSpPr>
          <p:grpSpPr>
            <a:xfrm>
              <a:off x="528" y="1536"/>
              <a:ext cx="384" cy="1104"/>
              <a:chOff x="528" y="1536"/>
              <a:chExt cx="384" cy="1104"/>
            </a:xfrm>
          </p:grpSpPr>
          <p:sp>
            <p:nvSpPr>
              <p:cNvPr id="39951" name="Line 15"/>
              <p:cNvSpPr/>
              <p:nvPr/>
            </p:nvSpPr>
            <p:spPr>
              <a:xfrm flipH="1">
                <a:off x="720" y="1632"/>
                <a:ext cx="192" cy="10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9952" name="Text Box 16"/>
              <p:cNvSpPr txBox="1"/>
              <p:nvPr/>
            </p:nvSpPr>
            <p:spPr>
              <a:xfrm rot="-4596209">
                <a:off x="95" y="1968"/>
                <a:ext cx="10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.torrent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Overall Architecture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40963" name="Group 3"/>
          <p:cNvGrpSpPr/>
          <p:nvPr/>
        </p:nvGrpSpPr>
        <p:grpSpPr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40964" name="AutoShape 4"/>
            <p:cNvSpPr/>
            <p:nvPr/>
          </p:nvSpPr>
          <p:spPr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Web page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with link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to .torrent</a:t>
              </a:r>
              <a:endParaRPr lang="en-US" altLang="zh-CN" sz="1000" dirty="0">
                <a:latin typeface="Arial" panose="020B0604020202020204" pitchFamily="34" charset="0"/>
              </a:endParaRPr>
            </a:p>
          </p:txBody>
        </p:sp>
        <p:sp>
          <p:nvSpPr>
            <p:cNvPr id="40965" name="AutoShape 5"/>
            <p:cNvSpPr/>
            <p:nvPr/>
          </p:nvSpPr>
          <p:spPr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0966" name="Rectangle 6"/>
            <p:cNvSpPr/>
            <p:nvPr/>
          </p:nvSpPr>
          <p:spPr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A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0967" name="Rectangle 7"/>
            <p:cNvSpPr/>
            <p:nvPr/>
          </p:nvSpPr>
          <p:spPr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B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0968" name="Rectangle 8"/>
            <p:cNvSpPr/>
            <p:nvPr/>
          </p:nvSpPr>
          <p:spPr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C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0969" name="Text Box 9"/>
            <p:cNvSpPr txBox="1"/>
            <p:nvPr/>
          </p:nvSpPr>
          <p:spPr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70" name="Text Box 10"/>
            <p:cNvSpPr txBox="1"/>
            <p:nvPr/>
          </p:nvSpPr>
          <p:spPr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[Seed]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0971" name="Text Box 11"/>
            <p:cNvSpPr txBox="1"/>
            <p:nvPr/>
          </p:nvSpPr>
          <p:spPr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0972" name="Text Box 12"/>
            <p:cNvSpPr txBox="1"/>
            <p:nvPr/>
          </p:nvSpPr>
          <p:spPr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Tracker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40973" name="Group 13"/>
            <p:cNvGrpSpPr/>
            <p:nvPr/>
          </p:nvGrpSpPr>
          <p:grpSpPr>
            <a:xfrm>
              <a:off x="960" y="1680"/>
              <a:ext cx="1776" cy="960"/>
              <a:chOff x="960" y="1680"/>
              <a:chExt cx="1776" cy="960"/>
            </a:xfrm>
          </p:grpSpPr>
          <p:sp>
            <p:nvSpPr>
              <p:cNvPr id="40975" name="Line 14"/>
              <p:cNvSpPr/>
              <p:nvPr/>
            </p:nvSpPr>
            <p:spPr>
              <a:xfrm flipV="1">
                <a:off x="960" y="1680"/>
                <a:ext cx="1776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0976" name="Text Box 15"/>
              <p:cNvSpPr txBox="1"/>
              <p:nvPr/>
            </p:nvSpPr>
            <p:spPr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Get-announce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0974" name="Text Box 16"/>
            <p:cNvSpPr txBox="1"/>
            <p:nvPr/>
          </p:nvSpPr>
          <p:spPr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Web Server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Overall Architecture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41987" name="Group 3"/>
          <p:cNvGrpSpPr/>
          <p:nvPr/>
        </p:nvGrpSpPr>
        <p:grpSpPr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41988" name="AutoShape 4"/>
            <p:cNvSpPr/>
            <p:nvPr/>
          </p:nvSpPr>
          <p:spPr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Web page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with link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to .torrent</a:t>
              </a:r>
              <a:endParaRPr lang="en-US" altLang="zh-CN" sz="1000" dirty="0">
                <a:latin typeface="Arial" panose="020B0604020202020204" pitchFamily="34" charset="0"/>
              </a:endParaRPr>
            </a:p>
          </p:txBody>
        </p:sp>
        <p:sp>
          <p:nvSpPr>
            <p:cNvPr id="41989" name="AutoShape 5"/>
            <p:cNvSpPr/>
            <p:nvPr/>
          </p:nvSpPr>
          <p:spPr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1990" name="Rectangle 6"/>
            <p:cNvSpPr/>
            <p:nvPr/>
          </p:nvSpPr>
          <p:spPr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A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1991" name="Rectangle 7"/>
            <p:cNvSpPr/>
            <p:nvPr/>
          </p:nvSpPr>
          <p:spPr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B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1992" name="Rectangle 8"/>
            <p:cNvSpPr/>
            <p:nvPr/>
          </p:nvSpPr>
          <p:spPr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C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1993" name="Text Box 9"/>
            <p:cNvSpPr txBox="1"/>
            <p:nvPr/>
          </p:nvSpPr>
          <p:spPr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4" name="Text Box 10"/>
            <p:cNvSpPr txBox="1"/>
            <p:nvPr/>
          </p:nvSpPr>
          <p:spPr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[Seed]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1995" name="Text Box 11"/>
            <p:cNvSpPr txBox="1"/>
            <p:nvPr/>
          </p:nvSpPr>
          <p:spPr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1996" name="Text Box 12"/>
            <p:cNvSpPr txBox="1"/>
            <p:nvPr/>
          </p:nvSpPr>
          <p:spPr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Tracker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41997" name="Group 13"/>
            <p:cNvGrpSpPr/>
            <p:nvPr/>
          </p:nvGrpSpPr>
          <p:grpSpPr>
            <a:xfrm>
              <a:off x="1152" y="1680"/>
              <a:ext cx="1808" cy="960"/>
              <a:chOff x="1152" y="1680"/>
              <a:chExt cx="1808" cy="960"/>
            </a:xfrm>
          </p:grpSpPr>
          <p:sp>
            <p:nvSpPr>
              <p:cNvPr id="41999" name="Line 14"/>
              <p:cNvSpPr/>
              <p:nvPr/>
            </p:nvSpPr>
            <p:spPr>
              <a:xfrm flipH="1">
                <a:off x="1152" y="1680"/>
                <a:ext cx="1728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2000" name="Text Box 15"/>
              <p:cNvSpPr txBox="1"/>
              <p:nvPr/>
            </p:nvSpPr>
            <p:spPr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Response-peer list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998" name="Text Box 16"/>
            <p:cNvSpPr txBox="1"/>
            <p:nvPr/>
          </p:nvSpPr>
          <p:spPr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Web Server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Overall Architecture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43011" name="Group 3"/>
          <p:cNvGrpSpPr/>
          <p:nvPr/>
        </p:nvGrpSpPr>
        <p:grpSpPr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43012" name="AutoShape 4"/>
            <p:cNvSpPr/>
            <p:nvPr/>
          </p:nvSpPr>
          <p:spPr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Web page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with link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to .torrent</a:t>
              </a:r>
              <a:endParaRPr lang="en-US" altLang="zh-CN" sz="1000" dirty="0">
                <a:latin typeface="Arial" panose="020B0604020202020204" pitchFamily="34" charset="0"/>
              </a:endParaRPr>
            </a:p>
          </p:txBody>
        </p:sp>
        <p:sp>
          <p:nvSpPr>
            <p:cNvPr id="43013" name="AutoShape 5"/>
            <p:cNvSpPr/>
            <p:nvPr/>
          </p:nvSpPr>
          <p:spPr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3014" name="Rectangle 6"/>
            <p:cNvSpPr/>
            <p:nvPr/>
          </p:nvSpPr>
          <p:spPr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A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3015" name="Rectangle 7"/>
            <p:cNvSpPr/>
            <p:nvPr/>
          </p:nvSpPr>
          <p:spPr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B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3016" name="Rectangle 8"/>
            <p:cNvSpPr/>
            <p:nvPr/>
          </p:nvSpPr>
          <p:spPr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C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3017" name="Text Box 9"/>
            <p:cNvSpPr txBox="1"/>
            <p:nvPr/>
          </p:nvSpPr>
          <p:spPr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18" name="Text Box 10"/>
            <p:cNvSpPr txBox="1"/>
            <p:nvPr/>
          </p:nvSpPr>
          <p:spPr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[Seed]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3019" name="Text Box 11"/>
            <p:cNvSpPr txBox="1"/>
            <p:nvPr/>
          </p:nvSpPr>
          <p:spPr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3020" name="Text Box 12"/>
            <p:cNvSpPr txBox="1"/>
            <p:nvPr/>
          </p:nvSpPr>
          <p:spPr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Tracker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43021" name="Group 13"/>
            <p:cNvGrpSpPr/>
            <p:nvPr/>
          </p:nvGrpSpPr>
          <p:grpSpPr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43024" name="Line 14"/>
              <p:cNvSpPr/>
              <p:nvPr/>
            </p:nvSpPr>
            <p:spPr>
              <a:xfrm>
                <a:off x="1200" y="2976"/>
                <a:ext cx="912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43025" name="Line 15"/>
              <p:cNvSpPr/>
              <p:nvPr/>
            </p:nvSpPr>
            <p:spPr>
              <a:xfrm flipH="1">
                <a:off x="1200" y="2592"/>
                <a:ext cx="297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43026" name="Text Box 16"/>
              <p:cNvSpPr txBox="1"/>
              <p:nvPr/>
            </p:nvSpPr>
            <p:spPr>
              <a:xfrm rot="-207199">
                <a:off x="2352" y="2400"/>
                <a:ext cx="90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Shake-hand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022" name="Text Box 17"/>
            <p:cNvSpPr txBox="1"/>
            <p:nvPr/>
          </p:nvSpPr>
          <p:spPr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Web Server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3023" name="Text Box 18"/>
            <p:cNvSpPr txBox="1"/>
            <p:nvPr/>
          </p:nvSpPr>
          <p:spPr>
            <a:xfrm rot="1756914">
              <a:off x="1152" y="3216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Shake-hand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Overall Architecture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44035" name="Group 3"/>
          <p:cNvGrpSpPr/>
          <p:nvPr/>
        </p:nvGrpSpPr>
        <p:grpSpPr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44036" name="AutoShape 4"/>
            <p:cNvSpPr/>
            <p:nvPr/>
          </p:nvSpPr>
          <p:spPr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Web page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with link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to .torrent</a:t>
              </a:r>
              <a:endParaRPr lang="en-US" altLang="zh-CN" sz="1000" dirty="0">
                <a:latin typeface="Arial" panose="020B0604020202020204" pitchFamily="34" charset="0"/>
              </a:endParaRPr>
            </a:p>
          </p:txBody>
        </p:sp>
        <p:sp>
          <p:nvSpPr>
            <p:cNvPr id="44037" name="AutoShape 5"/>
            <p:cNvSpPr/>
            <p:nvPr/>
          </p:nvSpPr>
          <p:spPr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4038" name="Rectangle 6"/>
            <p:cNvSpPr/>
            <p:nvPr/>
          </p:nvSpPr>
          <p:spPr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A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4039" name="Rectangle 7"/>
            <p:cNvSpPr/>
            <p:nvPr/>
          </p:nvSpPr>
          <p:spPr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B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4040" name="Rectangle 8"/>
            <p:cNvSpPr/>
            <p:nvPr/>
          </p:nvSpPr>
          <p:spPr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C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4041" name="Text Box 9"/>
            <p:cNvSpPr txBox="1"/>
            <p:nvPr/>
          </p:nvSpPr>
          <p:spPr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2" name="Text Box 10"/>
            <p:cNvSpPr txBox="1"/>
            <p:nvPr/>
          </p:nvSpPr>
          <p:spPr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[Seed]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4043" name="Text Box 11"/>
            <p:cNvSpPr txBox="1"/>
            <p:nvPr/>
          </p:nvSpPr>
          <p:spPr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4044" name="Text Box 12"/>
            <p:cNvSpPr txBox="1"/>
            <p:nvPr/>
          </p:nvSpPr>
          <p:spPr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Tracker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44045" name="Group 13"/>
            <p:cNvGrpSpPr/>
            <p:nvPr/>
          </p:nvGrpSpPr>
          <p:grpSpPr>
            <a:xfrm>
              <a:off x="1200" y="2400"/>
              <a:ext cx="2976" cy="960"/>
              <a:chOff x="1200" y="2400"/>
              <a:chExt cx="2976" cy="960"/>
            </a:xfrm>
          </p:grpSpPr>
          <p:sp>
            <p:nvSpPr>
              <p:cNvPr id="44047" name="Line 14"/>
              <p:cNvSpPr/>
              <p:nvPr/>
            </p:nvSpPr>
            <p:spPr>
              <a:xfrm flipH="1" flipV="1">
                <a:off x="1200" y="2832"/>
                <a:ext cx="912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4048" name="Line 15"/>
              <p:cNvSpPr/>
              <p:nvPr/>
            </p:nvSpPr>
            <p:spPr>
              <a:xfrm flipH="1">
                <a:off x="1200" y="2592"/>
                <a:ext cx="297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4049" name="Text Box 16"/>
              <p:cNvSpPr txBox="1"/>
              <p:nvPr/>
            </p:nvSpPr>
            <p:spPr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pieces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4050" name="Text Box 17"/>
              <p:cNvSpPr txBox="1"/>
              <p:nvPr/>
            </p:nvSpPr>
            <p:spPr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pieces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046" name="Text Box 18"/>
            <p:cNvSpPr txBox="1"/>
            <p:nvPr/>
          </p:nvSpPr>
          <p:spPr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Web Server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Client/Server Limitations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Scalability is hard to achieve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Presents a single point of failure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Requires administration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Unused resources at the network edge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CPU cycles, storage, etc.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P2P systems try to address these limitations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Overall Architecture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45059" name="Group 3"/>
          <p:cNvGrpSpPr/>
          <p:nvPr/>
        </p:nvGrpSpPr>
        <p:grpSpPr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45060" name="AutoShape 4"/>
            <p:cNvSpPr/>
            <p:nvPr/>
          </p:nvSpPr>
          <p:spPr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Web page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with link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to .torrent</a:t>
              </a:r>
              <a:endParaRPr lang="en-US" altLang="zh-CN" sz="1000" dirty="0">
                <a:latin typeface="Arial" panose="020B0604020202020204" pitchFamily="34" charset="0"/>
              </a:endParaRPr>
            </a:p>
          </p:txBody>
        </p:sp>
        <p:sp>
          <p:nvSpPr>
            <p:cNvPr id="45061" name="AutoShape 5"/>
            <p:cNvSpPr/>
            <p:nvPr/>
          </p:nvSpPr>
          <p:spPr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5062" name="Rectangle 6"/>
            <p:cNvSpPr/>
            <p:nvPr/>
          </p:nvSpPr>
          <p:spPr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A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5063" name="Rectangle 7"/>
            <p:cNvSpPr/>
            <p:nvPr/>
          </p:nvSpPr>
          <p:spPr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B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5064" name="Rectangle 8"/>
            <p:cNvSpPr/>
            <p:nvPr/>
          </p:nvSpPr>
          <p:spPr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C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5065" name="Text Box 9"/>
            <p:cNvSpPr txBox="1"/>
            <p:nvPr/>
          </p:nvSpPr>
          <p:spPr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66" name="Text Box 10"/>
            <p:cNvSpPr txBox="1"/>
            <p:nvPr/>
          </p:nvSpPr>
          <p:spPr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[Seed]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5067" name="Text Box 11"/>
            <p:cNvSpPr txBox="1"/>
            <p:nvPr/>
          </p:nvSpPr>
          <p:spPr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5068" name="Text Box 12"/>
            <p:cNvSpPr txBox="1"/>
            <p:nvPr/>
          </p:nvSpPr>
          <p:spPr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Tracker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45069" name="Group 13"/>
            <p:cNvGrpSpPr/>
            <p:nvPr/>
          </p:nvGrpSpPr>
          <p:grpSpPr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45071" name="Line 14"/>
              <p:cNvSpPr/>
              <p:nvPr/>
            </p:nvSpPr>
            <p:spPr>
              <a:xfrm>
                <a:off x="1200" y="2976"/>
                <a:ext cx="912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5072" name="Line 15"/>
              <p:cNvSpPr/>
              <p:nvPr/>
            </p:nvSpPr>
            <p:spPr>
              <a:xfrm flipH="1" flipV="1">
                <a:off x="1200" y="2832"/>
                <a:ext cx="912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5073" name="Line 16"/>
              <p:cNvSpPr/>
              <p:nvPr/>
            </p:nvSpPr>
            <p:spPr>
              <a:xfrm flipH="1">
                <a:off x="1200" y="2592"/>
                <a:ext cx="297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5074" name="Text Box 17"/>
              <p:cNvSpPr txBox="1"/>
              <p:nvPr/>
            </p:nvSpPr>
            <p:spPr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pieces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075" name="Text Box 18"/>
              <p:cNvSpPr txBox="1"/>
              <p:nvPr/>
            </p:nvSpPr>
            <p:spPr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pieces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076" name="Text Box 19"/>
              <p:cNvSpPr txBox="1"/>
              <p:nvPr/>
            </p:nvSpPr>
            <p:spPr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pieces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5070" name="Text Box 20"/>
            <p:cNvSpPr txBox="1"/>
            <p:nvPr/>
          </p:nvSpPr>
          <p:spPr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Web Server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Overall Architecture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46083" name="Group 3"/>
          <p:cNvGrpSpPr/>
          <p:nvPr/>
        </p:nvGrpSpPr>
        <p:grpSpPr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46084" name="AutoShape 4"/>
            <p:cNvSpPr/>
            <p:nvPr/>
          </p:nvSpPr>
          <p:spPr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Web page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with link 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000" dirty="0">
                  <a:latin typeface="Arial" panose="020B0604020202020204" pitchFamily="34" charset="0"/>
                </a:rPr>
                <a:t>to .torrent</a:t>
              </a:r>
              <a:endParaRPr lang="en-US" altLang="zh-CN" sz="1000" dirty="0">
                <a:latin typeface="Arial" panose="020B0604020202020204" pitchFamily="34" charset="0"/>
              </a:endParaRPr>
            </a:p>
          </p:txBody>
        </p:sp>
        <p:sp>
          <p:nvSpPr>
            <p:cNvPr id="46085" name="AutoShape 5"/>
            <p:cNvSpPr/>
            <p:nvPr/>
          </p:nvSpPr>
          <p:spPr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6086" name="Rectangle 6"/>
            <p:cNvSpPr/>
            <p:nvPr/>
          </p:nvSpPr>
          <p:spPr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A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6087" name="Rectangle 7"/>
            <p:cNvSpPr/>
            <p:nvPr/>
          </p:nvSpPr>
          <p:spPr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B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6088" name="Rectangle 8"/>
            <p:cNvSpPr/>
            <p:nvPr/>
          </p:nvSpPr>
          <p:spPr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C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6089" name="Text Box 9"/>
            <p:cNvSpPr txBox="1"/>
            <p:nvPr/>
          </p:nvSpPr>
          <p:spPr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90" name="Text Box 10"/>
            <p:cNvSpPr txBox="1"/>
            <p:nvPr/>
          </p:nvSpPr>
          <p:spPr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[Seed]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6091" name="Text Box 11"/>
            <p:cNvSpPr txBox="1"/>
            <p:nvPr/>
          </p:nvSpPr>
          <p:spPr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Peer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[Leech]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6092" name="Text Box 12"/>
            <p:cNvSpPr txBox="1"/>
            <p:nvPr/>
          </p:nvSpPr>
          <p:spPr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Tracker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46093" name="Group 13"/>
            <p:cNvGrpSpPr/>
            <p:nvPr/>
          </p:nvGrpSpPr>
          <p:grpSpPr>
            <a:xfrm>
              <a:off x="960" y="1680"/>
              <a:ext cx="2000" cy="960"/>
              <a:chOff x="960" y="1680"/>
              <a:chExt cx="2000" cy="960"/>
            </a:xfrm>
          </p:grpSpPr>
          <p:sp>
            <p:nvSpPr>
              <p:cNvPr id="46102" name="Line 14"/>
              <p:cNvSpPr/>
              <p:nvPr/>
            </p:nvSpPr>
            <p:spPr>
              <a:xfrm flipV="1">
                <a:off x="960" y="1680"/>
                <a:ext cx="1776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103" name="Line 15"/>
              <p:cNvSpPr/>
              <p:nvPr/>
            </p:nvSpPr>
            <p:spPr>
              <a:xfrm flipH="1">
                <a:off x="1152" y="1680"/>
                <a:ext cx="1728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104" name="Text Box 16"/>
              <p:cNvSpPr txBox="1"/>
              <p:nvPr/>
            </p:nvSpPr>
            <p:spPr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Get-announce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105" name="Text Box 17"/>
              <p:cNvSpPr txBox="1"/>
              <p:nvPr/>
            </p:nvSpPr>
            <p:spPr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Response-peer list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6094" name="Group 18"/>
            <p:cNvGrpSpPr/>
            <p:nvPr/>
          </p:nvGrpSpPr>
          <p:grpSpPr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46096" name="Line 19"/>
              <p:cNvSpPr/>
              <p:nvPr/>
            </p:nvSpPr>
            <p:spPr>
              <a:xfrm>
                <a:off x="1200" y="2976"/>
                <a:ext cx="912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097" name="Line 20"/>
              <p:cNvSpPr/>
              <p:nvPr/>
            </p:nvSpPr>
            <p:spPr>
              <a:xfrm flipH="1" flipV="1">
                <a:off x="1200" y="2832"/>
                <a:ext cx="912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098" name="Line 21"/>
              <p:cNvSpPr/>
              <p:nvPr/>
            </p:nvSpPr>
            <p:spPr>
              <a:xfrm flipH="1">
                <a:off x="1200" y="2592"/>
                <a:ext cx="297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099" name="Text Box 22"/>
              <p:cNvSpPr txBox="1"/>
              <p:nvPr/>
            </p:nvSpPr>
            <p:spPr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pieces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100" name="Text Box 23"/>
              <p:cNvSpPr txBox="1"/>
              <p:nvPr/>
            </p:nvSpPr>
            <p:spPr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pieces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Text Box 24"/>
              <p:cNvSpPr txBox="1"/>
              <p:nvPr/>
            </p:nvSpPr>
            <p:spPr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</a:rPr>
                  <a:t>pieces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6095" name="Text Box 25"/>
            <p:cNvSpPr txBox="1"/>
            <p:nvPr/>
          </p:nvSpPr>
          <p:spPr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Web Server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Critical Elements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1 A web server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To provide the ‘metainfo’ file by HTTP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For example: 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  <a:hlinkClick r:id="rId1"/>
              </a:rPr>
              <a:t>http://bt.btchina.net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  <a:hlinkClick r:id="rId2"/>
              </a:rPr>
              <a:t>http://bt.ydy.com/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4"/>
          <p:cNvGraphicFramePr/>
          <p:nvPr/>
        </p:nvGraphicFramePr>
        <p:xfrm>
          <a:off x="4800600" y="2971800"/>
          <a:ext cx="75088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902970" imgH="1490345" progId="Visio.Drawing.11">
                  <p:embed/>
                </p:oleObj>
              </mc:Choice>
              <mc:Fallback>
                <p:oleObj name="" r:id="rId3" imgW="902970" imgH="149034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2971800"/>
                        <a:ext cx="750888" cy="124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/>
          <p:nvPr/>
        </p:nvSpPr>
        <p:spPr>
          <a:xfrm>
            <a:off x="5715000" y="3200400"/>
            <a:ext cx="13906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Web Server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Line 6"/>
          <p:cNvSpPr/>
          <p:nvPr/>
        </p:nvSpPr>
        <p:spPr>
          <a:xfrm flipH="1">
            <a:off x="3048000" y="4114800"/>
            <a:ext cx="1219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1" name="Line 7"/>
          <p:cNvSpPr/>
          <p:nvPr/>
        </p:nvSpPr>
        <p:spPr>
          <a:xfrm flipH="1">
            <a:off x="4419600" y="4343400"/>
            <a:ext cx="6858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2" name="Line 8"/>
          <p:cNvSpPr/>
          <p:nvPr/>
        </p:nvSpPr>
        <p:spPr>
          <a:xfrm>
            <a:off x="5638800" y="4267200"/>
            <a:ext cx="7620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3" name="Line 9"/>
          <p:cNvSpPr/>
          <p:nvPr/>
        </p:nvSpPr>
        <p:spPr>
          <a:xfrm>
            <a:off x="6324600" y="4038600"/>
            <a:ext cx="1295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" name="Text Box 10"/>
          <p:cNvSpPr txBox="1"/>
          <p:nvPr/>
        </p:nvSpPr>
        <p:spPr>
          <a:xfrm>
            <a:off x="1981200" y="4800600"/>
            <a:ext cx="26098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The Lord of Ring.torrent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5" name="Text Box 11"/>
          <p:cNvSpPr txBox="1"/>
          <p:nvPr/>
        </p:nvSpPr>
        <p:spPr>
          <a:xfrm>
            <a:off x="4800600" y="5638800"/>
            <a:ext cx="13652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Troy.torrent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Critical Elements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 </a:t>
            </a:r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The .torrent file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Static ‘metainfo’ file to contain necessary information :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Name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Size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Checksum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IP address (URL) of the Tracker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Book Antiqua" pitchFamily="18" charset="0"/>
              </a:rPr>
              <a:t>Pieces &lt;hash</a:t>
            </a:r>
            <a:r>
              <a:rPr lang="en-US" altLang="zh-CN" baseline="-25000" dirty="0">
                <a:latin typeface="Book Antiqua" pitchFamily="18" charset="0"/>
              </a:rPr>
              <a:t>1</a:t>
            </a:r>
            <a:r>
              <a:rPr lang="en-US" altLang="zh-CN" dirty="0">
                <a:latin typeface="Book Antiqua" pitchFamily="18" charset="0"/>
              </a:rPr>
              <a:t>,hash</a:t>
            </a:r>
            <a:r>
              <a:rPr lang="en-US" altLang="zh-CN" baseline="-25000" dirty="0">
                <a:latin typeface="Book Antiqua" pitchFamily="18" charset="0"/>
              </a:rPr>
              <a:t>2</a:t>
            </a:r>
            <a:r>
              <a:rPr lang="en-US" altLang="zh-CN" dirty="0">
                <a:latin typeface="Book Antiqua" pitchFamily="18" charset="0"/>
              </a:rPr>
              <a:t>,….hash</a:t>
            </a:r>
            <a:r>
              <a:rPr lang="en-US" altLang="zh-CN" baseline="-25000" dirty="0">
                <a:latin typeface="Book Antiqua" pitchFamily="18" charset="0"/>
              </a:rPr>
              <a:t>n</a:t>
            </a:r>
            <a:r>
              <a:rPr lang="en-US" altLang="zh-CN" dirty="0">
                <a:latin typeface="Book Antiqua" pitchFamily="18" charset="0"/>
              </a:rPr>
              <a:t>&gt; </a:t>
            </a:r>
            <a:endParaRPr lang="en-US" altLang="zh-CN" dirty="0">
              <a:latin typeface="Book Antiqua" pitchFamily="18" charset="0"/>
            </a:endParaRPr>
          </a:p>
          <a:p>
            <a:pPr lvl="2" eaLnBrk="1" hangingPunct="1"/>
            <a:r>
              <a:rPr lang="en-US" altLang="zh-CN" dirty="0">
                <a:latin typeface="Book Antiqua" pitchFamily="18" charset="0"/>
              </a:rPr>
              <a:t>Piece length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</p:txBody>
      </p:sp>
      <p:grpSp>
        <p:nvGrpSpPr>
          <p:cNvPr id="2053" name="Group 4"/>
          <p:cNvGrpSpPr/>
          <p:nvPr/>
        </p:nvGrpSpPr>
        <p:grpSpPr>
          <a:xfrm>
            <a:off x="5715000" y="3124200"/>
            <a:ext cx="1530350" cy="1054100"/>
            <a:chOff x="2496" y="1056"/>
            <a:chExt cx="842" cy="516"/>
          </a:xfrm>
        </p:grpSpPr>
        <p:graphicFrame>
          <p:nvGraphicFramePr>
            <p:cNvPr id="2050" name="Object 5"/>
            <p:cNvGraphicFramePr/>
            <p:nvPr/>
          </p:nvGraphicFramePr>
          <p:xfrm>
            <a:off x="2713" y="1056"/>
            <a:ext cx="26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857885" imgH="1129030" progId="Visio.Drawing.11">
                    <p:embed/>
                  </p:oleObj>
                </mc:Choice>
                <mc:Fallback>
                  <p:oleObj name="" r:id="rId1" imgW="857885" imgH="1129030" progId="Visio.Drawing.11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13" y="1056"/>
                          <a:ext cx="262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" name="Text Box 6"/>
            <p:cNvSpPr txBox="1"/>
            <p:nvPr/>
          </p:nvSpPr>
          <p:spPr>
            <a:xfrm>
              <a:off x="2496" y="1392"/>
              <a:ext cx="842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Matrix.torrent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Critical Elements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ook Antiqua" pitchFamily="18" charset="0"/>
                <a:ea typeface="宋体" panose="02010600030101010101" pitchFamily="2" charset="-122"/>
              </a:rPr>
              <a:t>3 A BitTorrent tracker</a:t>
            </a:r>
            <a:endParaRPr lang="en-US" altLang="zh-CN" sz="2800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</a:rPr>
              <a:t>Non-content-sharing node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</a:rPr>
              <a:t>Track  peers</a:t>
            </a:r>
            <a:endParaRPr lang="en-US" altLang="zh-CN" sz="2400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  <a:ea typeface="宋体" panose="02010600030101010101" pitchFamily="2" charset="-122"/>
              </a:rPr>
              <a:t>For example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hlinkClick r:id="rId1"/>
              </a:rPr>
              <a:t>http://bt.cnxp.com:8080/announce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hlinkClick r:id="rId2"/>
              </a:rPr>
              <a:t>http://btfans.3322.org:6969/announce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ook Antiqua" pitchFamily="18" charset="0"/>
              </a:rPr>
              <a:t>Peer cache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IP, port, peer id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ook Antiqua" pitchFamily="18" charset="0"/>
              </a:rPr>
              <a:t>State information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Completed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Book Antiqua" pitchFamily="18" charset="0"/>
              </a:rPr>
              <a:t>Downloading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ook Antiqua" pitchFamily="18" charset="0"/>
              </a:rPr>
              <a:t>Returns random list</a:t>
            </a:r>
            <a:endParaRPr lang="en-US" altLang="zh-CN" sz="2800" dirty="0">
              <a:latin typeface="Book Antiqua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Critical Elements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4 An end user (peer)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Guys who want to use BitTorrent must install corresponding software or plug-in for web browsers.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i="1" dirty="0">
                <a:latin typeface="Book Antiqua" pitchFamily="18" charset="0"/>
                <a:ea typeface="宋体" panose="02010600030101010101" pitchFamily="2" charset="-122"/>
              </a:rPr>
              <a:t>Downloader</a:t>
            </a:r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 (</a:t>
            </a:r>
            <a:r>
              <a:rPr lang="en-US" altLang="zh-CN" i="1" dirty="0">
                <a:latin typeface="Book Antiqua" pitchFamily="18" charset="0"/>
                <a:ea typeface="宋体" panose="02010600030101010101" pitchFamily="2" charset="-122"/>
              </a:rPr>
              <a:t>leecher</a:t>
            </a:r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) : Peer has only </a:t>
            </a:r>
            <a:r>
              <a:rPr lang="en-US" altLang="zh-CN" b="1" i="1" dirty="0">
                <a:solidFill>
                  <a:srgbClr val="CC3300"/>
                </a:solidFill>
                <a:latin typeface="Book Antiqua" pitchFamily="18" charset="0"/>
                <a:ea typeface="宋体" panose="02010600030101010101" pitchFamily="2" charset="-122"/>
              </a:rPr>
              <a:t>a part ( or none</a:t>
            </a:r>
            <a:r>
              <a:rPr lang="en-US" altLang="zh-CN" dirty="0">
                <a:solidFill>
                  <a:srgbClr val="CC3300"/>
                </a:solidFill>
                <a:latin typeface="Book Antiqua" pitchFamily="18" charset="0"/>
                <a:ea typeface="宋体" panose="02010600030101010101" pitchFamily="2" charset="-122"/>
              </a:rPr>
              <a:t> )</a:t>
            </a:r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 of the file.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i="1" dirty="0">
                <a:latin typeface="Book Antiqua" pitchFamily="18" charset="0"/>
                <a:ea typeface="宋体" panose="02010600030101010101" pitchFamily="2" charset="-122"/>
              </a:rPr>
              <a:t>Seeder</a:t>
            </a:r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: Peer has the </a:t>
            </a:r>
            <a:r>
              <a:rPr lang="en-US" altLang="zh-CN" b="1" i="1" dirty="0">
                <a:solidFill>
                  <a:srgbClr val="CC3300"/>
                </a:solidFill>
                <a:latin typeface="Book Antiqua" pitchFamily="18" charset="0"/>
                <a:ea typeface="宋体" panose="02010600030101010101" pitchFamily="2" charset="-122"/>
              </a:rPr>
              <a:t>complete</a:t>
            </a:r>
            <a:r>
              <a:rPr lang="en-US" altLang="zh-CN" dirty="0">
                <a:latin typeface="Book Antiqua" pitchFamily="18" charset="0"/>
                <a:ea typeface="宋体" panose="02010600030101010101" pitchFamily="2" charset="-122"/>
              </a:rPr>
              <a:t> file, and chooses to stay in the system to allow other peers to download</a:t>
            </a:r>
            <a:endParaRPr lang="en-US" altLang="zh-CN" dirty="0">
              <a:latin typeface="Book Antiqua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Messages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Peer – Peer messages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TCP Sockets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Peer – Tracker messages 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HTTP Request/Response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928813" y="1770063"/>
            <a:ext cx="2185987" cy="668337"/>
            <a:chOff x="2700" y="2340"/>
            <a:chExt cx="1620" cy="720"/>
          </a:xfrm>
        </p:grpSpPr>
        <p:sp>
          <p:nvSpPr>
            <p:cNvPr id="50216" name="AutoShape 3"/>
            <p:cNvSpPr/>
            <p:nvPr/>
          </p:nvSpPr>
          <p:spPr>
            <a:xfrm>
              <a:off x="2700" y="2340"/>
              <a:ext cx="1620" cy="720"/>
            </a:xfrm>
            <a:prstGeom prst="flowChartProcess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217" name="Text Box 4"/>
            <p:cNvSpPr txBox="1"/>
            <p:nvPr/>
          </p:nvSpPr>
          <p:spPr>
            <a:xfrm>
              <a:off x="2880" y="2520"/>
              <a:ext cx="126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new leecher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179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BitTorrent – joining a torrent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50180" name="Rectangle 6"/>
          <p:cNvSpPr>
            <a:spLocks noGrp="1"/>
          </p:cNvSpPr>
          <p:nvPr>
            <p:ph idx="1"/>
          </p:nvPr>
        </p:nvSpPr>
        <p:spPr>
          <a:xfrm>
            <a:off x="644525" y="3975100"/>
            <a:ext cx="4727575" cy="1112838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200" dirty="0">
                <a:latin typeface="Book Antiqua" pitchFamily="18" charset="0"/>
              </a:rPr>
              <a:t>Peers divided into:</a:t>
            </a:r>
            <a:r>
              <a:rPr lang="en-US" altLang="zh-CN" sz="2200" dirty="0"/>
              <a:t> </a:t>
            </a:r>
            <a:endParaRPr lang="en-US" altLang="zh-CN" sz="2200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200" i="1" dirty="0">
                <a:latin typeface="Book Antiqua" pitchFamily="18" charset="0"/>
              </a:rPr>
              <a:t>seeds</a:t>
            </a:r>
            <a:r>
              <a:rPr lang="en-US" altLang="zh-CN" sz="2200" dirty="0">
                <a:latin typeface="Book Antiqua" pitchFamily="18" charset="0"/>
              </a:rPr>
              <a:t>:</a:t>
            </a:r>
            <a:r>
              <a:rPr lang="en-US" altLang="zh-CN" sz="2200" i="1" dirty="0">
                <a:latin typeface="Book Antiqua" pitchFamily="18" charset="0"/>
              </a:rPr>
              <a:t> </a:t>
            </a:r>
            <a:r>
              <a:rPr lang="en-US" altLang="zh-CN" sz="2200" dirty="0">
                <a:latin typeface="Book Antiqua" pitchFamily="18" charset="0"/>
              </a:rPr>
              <a:t>have the entire file</a:t>
            </a:r>
            <a:endParaRPr lang="en-US" altLang="zh-CN" sz="2200" dirty="0">
              <a:latin typeface="Book Antiqua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200" i="1" dirty="0">
                <a:latin typeface="Book Antiqua" pitchFamily="18" charset="0"/>
              </a:rPr>
              <a:t>leechers</a:t>
            </a:r>
            <a:r>
              <a:rPr lang="en-US" altLang="zh-CN" sz="2200" dirty="0">
                <a:latin typeface="Book Antiqua" pitchFamily="18" charset="0"/>
              </a:rPr>
              <a:t>: still downloading</a:t>
            </a:r>
            <a:endParaRPr lang="en-US" altLang="zh-CN" sz="2200" dirty="0">
              <a:latin typeface="Book Antiqua" pitchFamily="18" charset="0"/>
            </a:endParaRPr>
          </a:p>
        </p:txBody>
      </p:sp>
      <p:sp>
        <p:nvSpPr>
          <p:cNvPr id="30727" name="Text Box 7"/>
          <p:cNvSpPr txBox="1"/>
          <p:nvPr/>
        </p:nvSpPr>
        <p:spPr>
          <a:xfrm>
            <a:off x="4800600" y="2743200"/>
            <a:ext cx="1276350" cy="66833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algn="ctr">
              <a:lnSpc>
                <a:spcPct val="85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data</a:t>
            </a:r>
            <a:b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request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Text Box 8"/>
          <p:cNvSpPr txBox="1"/>
          <p:nvPr/>
        </p:nvSpPr>
        <p:spPr>
          <a:xfrm>
            <a:off x="3173413" y="2698750"/>
            <a:ext cx="1093787" cy="5016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algn="ctr">
              <a:lnSpc>
                <a:spcPct val="85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peer list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Text Box 9"/>
          <p:cNvSpPr txBox="1"/>
          <p:nvPr/>
        </p:nvSpPr>
        <p:spPr>
          <a:xfrm>
            <a:off x="4133850" y="1600200"/>
            <a:ext cx="1638300" cy="5222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algn="ctr">
              <a:lnSpc>
                <a:spcPct val="85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metadata file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.torrent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0" name="Text Box 10"/>
          <p:cNvSpPr txBox="1"/>
          <p:nvPr/>
        </p:nvSpPr>
        <p:spPr>
          <a:xfrm>
            <a:off x="2033588" y="2698750"/>
            <a:ext cx="728662" cy="5016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algn="ctr">
              <a:lnSpc>
                <a:spcPct val="85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join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Line 11"/>
          <p:cNvSpPr/>
          <p:nvPr/>
        </p:nvSpPr>
        <p:spPr>
          <a:xfrm flipH="1" flipV="1">
            <a:off x="4114800" y="2124075"/>
            <a:ext cx="1600200" cy="95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" name="Group 12"/>
          <p:cNvGrpSpPr/>
          <p:nvPr/>
        </p:nvGrpSpPr>
        <p:grpSpPr>
          <a:xfrm>
            <a:off x="5054600" y="2163763"/>
            <a:ext cx="508000" cy="350837"/>
            <a:chOff x="4752" y="384"/>
            <a:chExt cx="336" cy="253"/>
          </a:xfrm>
        </p:grpSpPr>
        <p:sp>
          <p:nvSpPr>
            <p:cNvPr id="50214" name="Oval 13"/>
            <p:cNvSpPr/>
            <p:nvPr/>
          </p:nvSpPr>
          <p:spPr>
            <a:xfrm>
              <a:off x="4752" y="384"/>
              <a:ext cx="336" cy="24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215" name="Text Box 14"/>
            <p:cNvSpPr txBox="1"/>
            <p:nvPr/>
          </p:nvSpPr>
          <p:spPr>
            <a:xfrm>
              <a:off x="4752" y="384"/>
              <a:ext cx="336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1624013" y="2697163"/>
            <a:ext cx="509587" cy="350837"/>
            <a:chOff x="4752" y="384"/>
            <a:chExt cx="336" cy="253"/>
          </a:xfrm>
        </p:grpSpPr>
        <p:sp>
          <p:nvSpPr>
            <p:cNvPr id="50212" name="Oval 16"/>
            <p:cNvSpPr/>
            <p:nvPr/>
          </p:nvSpPr>
          <p:spPr>
            <a:xfrm>
              <a:off x="4752" y="384"/>
              <a:ext cx="336" cy="24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213" name="Text Box 17"/>
            <p:cNvSpPr txBox="1"/>
            <p:nvPr/>
          </p:nvSpPr>
          <p:spPr>
            <a:xfrm>
              <a:off x="4752" y="384"/>
              <a:ext cx="336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4191000" y="2697163"/>
            <a:ext cx="509588" cy="350837"/>
            <a:chOff x="4752" y="384"/>
            <a:chExt cx="336" cy="253"/>
          </a:xfrm>
        </p:grpSpPr>
        <p:sp>
          <p:nvSpPr>
            <p:cNvPr id="50210" name="Oval 19"/>
            <p:cNvSpPr/>
            <p:nvPr/>
          </p:nvSpPr>
          <p:spPr>
            <a:xfrm>
              <a:off x="4752" y="384"/>
              <a:ext cx="336" cy="24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211" name="Text Box 20"/>
            <p:cNvSpPr txBox="1"/>
            <p:nvPr/>
          </p:nvSpPr>
          <p:spPr>
            <a:xfrm>
              <a:off x="4752" y="384"/>
              <a:ext cx="336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41" name="Line 21"/>
          <p:cNvSpPr/>
          <p:nvPr/>
        </p:nvSpPr>
        <p:spPr>
          <a:xfrm>
            <a:off x="4127500" y="2447925"/>
            <a:ext cx="1816100" cy="447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6" name="Group 22"/>
          <p:cNvGrpSpPr/>
          <p:nvPr/>
        </p:nvGrpSpPr>
        <p:grpSpPr>
          <a:xfrm>
            <a:off x="5281613" y="3306763"/>
            <a:ext cx="509587" cy="350837"/>
            <a:chOff x="4752" y="384"/>
            <a:chExt cx="336" cy="253"/>
          </a:xfrm>
        </p:grpSpPr>
        <p:sp>
          <p:nvSpPr>
            <p:cNvPr id="50208" name="Oval 23"/>
            <p:cNvSpPr/>
            <p:nvPr/>
          </p:nvSpPr>
          <p:spPr>
            <a:xfrm>
              <a:off x="4752" y="384"/>
              <a:ext cx="336" cy="24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209" name="Text Box 24"/>
            <p:cNvSpPr txBox="1"/>
            <p:nvPr/>
          </p:nvSpPr>
          <p:spPr>
            <a:xfrm>
              <a:off x="4752" y="384"/>
              <a:ext cx="336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45" name="Line 25"/>
          <p:cNvSpPr/>
          <p:nvPr/>
        </p:nvSpPr>
        <p:spPr>
          <a:xfrm flipH="1">
            <a:off x="2667000" y="2438400"/>
            <a:ext cx="0" cy="685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46" name="Line 26"/>
          <p:cNvSpPr/>
          <p:nvPr/>
        </p:nvSpPr>
        <p:spPr>
          <a:xfrm flipV="1">
            <a:off x="3200400" y="2438400"/>
            <a:ext cx="0" cy="685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" name="Group 27"/>
          <p:cNvGrpSpPr/>
          <p:nvPr/>
        </p:nvGrpSpPr>
        <p:grpSpPr>
          <a:xfrm>
            <a:off x="5943600" y="2895600"/>
            <a:ext cx="2185988" cy="668338"/>
            <a:chOff x="2700" y="2340"/>
            <a:chExt cx="1620" cy="720"/>
          </a:xfrm>
        </p:grpSpPr>
        <p:sp>
          <p:nvSpPr>
            <p:cNvPr id="50206" name="AutoShape 28"/>
            <p:cNvSpPr/>
            <p:nvPr/>
          </p:nvSpPr>
          <p:spPr>
            <a:xfrm>
              <a:off x="2700" y="2340"/>
              <a:ext cx="1620" cy="720"/>
            </a:xfrm>
            <a:prstGeom prst="flowChartProcess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207" name="Text Box 29"/>
            <p:cNvSpPr txBox="1"/>
            <p:nvPr/>
          </p:nvSpPr>
          <p:spPr>
            <a:xfrm>
              <a:off x="2880" y="2520"/>
              <a:ext cx="126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seed/leecher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5715000" y="1752600"/>
            <a:ext cx="2185988" cy="668338"/>
            <a:chOff x="2700" y="2340"/>
            <a:chExt cx="1620" cy="720"/>
          </a:xfrm>
        </p:grpSpPr>
        <p:sp>
          <p:nvSpPr>
            <p:cNvPr id="50204" name="AutoShape 31"/>
            <p:cNvSpPr/>
            <p:nvPr/>
          </p:nvSpPr>
          <p:spPr>
            <a:xfrm>
              <a:off x="2700" y="2340"/>
              <a:ext cx="1620" cy="720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205" name="Text Box 32"/>
            <p:cNvSpPr txBox="1"/>
            <p:nvPr/>
          </p:nvSpPr>
          <p:spPr>
            <a:xfrm>
              <a:off x="2880" y="2520"/>
              <a:ext cx="126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website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905000" y="3124200"/>
            <a:ext cx="2185988" cy="668338"/>
            <a:chOff x="2700" y="2340"/>
            <a:chExt cx="1620" cy="720"/>
          </a:xfrm>
        </p:grpSpPr>
        <p:sp>
          <p:nvSpPr>
            <p:cNvPr id="50202" name="AutoShape 34"/>
            <p:cNvSpPr/>
            <p:nvPr/>
          </p:nvSpPr>
          <p:spPr>
            <a:xfrm>
              <a:off x="2700" y="2340"/>
              <a:ext cx="1620" cy="720"/>
            </a:xfrm>
            <a:prstGeom prst="flowChartProcess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203" name="Text Box 35"/>
            <p:cNvSpPr txBox="1"/>
            <p:nvPr/>
          </p:nvSpPr>
          <p:spPr>
            <a:xfrm>
              <a:off x="2880" y="2520"/>
              <a:ext cx="1260" cy="360"/>
            </a:xfrm>
            <a:prstGeom prst="rect">
              <a:avLst/>
            </a:prstGeom>
            <a:solidFill>
              <a:srgbClr val="99CC00"/>
            </a:solidFill>
            <a:ln w="9525">
              <a:noFill/>
            </a:ln>
          </p:spPr>
          <p:txBody>
            <a:bodyPr/>
            <a:p>
              <a:pPr algn="ctr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tracker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56" name="Text Box 36"/>
          <p:cNvSpPr txBox="1"/>
          <p:nvPr/>
        </p:nvSpPr>
        <p:spPr>
          <a:xfrm>
            <a:off x="990600" y="5026025"/>
            <a:ext cx="80772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dirty="0">
                <a:latin typeface="Book Antiqua" pitchFamily="18" charset="0"/>
              </a:rPr>
              <a:t>1. obtain the </a:t>
            </a:r>
            <a:r>
              <a:rPr lang="en-US" altLang="zh-CN" sz="2400" i="1" dirty="0">
                <a:latin typeface="Book Antiqua" pitchFamily="18" charset="0"/>
              </a:rPr>
              <a:t>metadata file</a:t>
            </a:r>
            <a:endParaRPr lang="en-US" altLang="zh-CN" sz="2400" i="1" dirty="0">
              <a:latin typeface="Book Antiqua" pitchFamily="18" charset="0"/>
            </a:endParaRPr>
          </a:p>
        </p:txBody>
      </p:sp>
      <p:sp>
        <p:nvSpPr>
          <p:cNvPr id="30757" name="Text Box 37"/>
          <p:cNvSpPr txBox="1"/>
          <p:nvPr/>
        </p:nvSpPr>
        <p:spPr>
          <a:xfrm>
            <a:off x="990600" y="5226050"/>
            <a:ext cx="8077200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dirty="0">
                <a:latin typeface="Book Antiqua" pitchFamily="18" charset="0"/>
              </a:rPr>
              <a:t>2. contact the </a:t>
            </a:r>
            <a:r>
              <a:rPr lang="en-US" altLang="zh-CN" sz="2400" i="1" dirty="0">
                <a:latin typeface="Book Antiqua" pitchFamily="18" charset="0"/>
              </a:rPr>
              <a:t>tracker</a:t>
            </a:r>
            <a:r>
              <a:rPr lang="en-US" altLang="zh-CN" sz="31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zh-CN" sz="31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8" name="Text Box 38"/>
          <p:cNvSpPr txBox="1"/>
          <p:nvPr/>
        </p:nvSpPr>
        <p:spPr>
          <a:xfrm>
            <a:off x="990600" y="56388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dirty="0">
                <a:latin typeface="Book Antiqua" pitchFamily="18" charset="0"/>
              </a:rPr>
              <a:t>3. obtain a </a:t>
            </a:r>
            <a:r>
              <a:rPr lang="en-US" altLang="zh-CN" sz="2400" i="1" dirty="0">
                <a:latin typeface="Book Antiqua" pitchFamily="18" charset="0"/>
              </a:rPr>
              <a:t>peer</a:t>
            </a:r>
            <a:r>
              <a:rPr lang="en-US" altLang="zh-CN" sz="2400" dirty="0">
                <a:latin typeface="Book Antiqua" pitchFamily="18" charset="0"/>
              </a:rPr>
              <a:t> </a:t>
            </a:r>
            <a:r>
              <a:rPr lang="en-US" altLang="zh-CN" sz="2400" i="1" dirty="0">
                <a:latin typeface="Book Antiqua" pitchFamily="18" charset="0"/>
              </a:rPr>
              <a:t>list</a:t>
            </a:r>
            <a:r>
              <a:rPr lang="en-US" altLang="zh-CN" sz="2400" dirty="0">
                <a:latin typeface="Book Antiqua" pitchFamily="18" charset="0"/>
              </a:rPr>
              <a:t> (contains seeds &amp; leechers)</a:t>
            </a:r>
            <a:endParaRPr lang="en-US" altLang="zh-CN" sz="24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0759" name="Text Box 39"/>
          <p:cNvSpPr txBox="1"/>
          <p:nvPr/>
        </p:nvSpPr>
        <p:spPr>
          <a:xfrm>
            <a:off x="990600" y="59436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dirty="0">
                <a:latin typeface="Book Antiqua" pitchFamily="18" charset="0"/>
              </a:rPr>
              <a:t>4. contact peers from that list for data</a:t>
            </a:r>
            <a:endParaRPr lang="en-US" altLang="zh-CN" sz="2400" dirty="0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50200" name="Picture 40" descr="se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4267200"/>
            <a:ext cx="45720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201" name="Picture 41" descr="lee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72000"/>
            <a:ext cx="271463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0" grpId="0" animBg="1"/>
      <p:bldP spid="30756" grpId="0"/>
      <p:bldP spid="30757" grpId="0"/>
      <p:bldP spid="30758" grpId="0"/>
      <p:bldP spid="307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92" name="Text Box 24"/>
          <p:cNvSpPr txBox="1"/>
          <p:nvPr/>
        </p:nvSpPr>
        <p:spPr>
          <a:xfrm>
            <a:off x="838200" y="4876800"/>
            <a:ext cx="8229600" cy="455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zh-C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Download sub-pieces   </a:t>
            </a:r>
            <a:r>
              <a:rPr lang="en-US" altLang="zh-CN" sz="2800" i="1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in parallel</a:t>
            </a:r>
            <a:endParaRPr lang="en-US" altLang="zh-CN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770" name="Text Box 2"/>
          <p:cNvSpPr txBox="1"/>
          <p:nvPr/>
        </p:nvSpPr>
        <p:spPr>
          <a:xfrm>
            <a:off x="8610600" y="2359025"/>
            <a:ext cx="457200" cy="3841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algn="ctr">
              <a:lnSpc>
                <a:spcPct val="85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! 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BitTorrent – exchanging data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32772" name="Text Box 4"/>
          <p:cNvSpPr txBox="1"/>
          <p:nvPr/>
        </p:nvSpPr>
        <p:spPr>
          <a:xfrm>
            <a:off x="7543800" y="2359025"/>
            <a:ext cx="838200" cy="3841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algn="ctr">
              <a:lnSpc>
                <a:spcPct val="85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I have 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7086600" y="2286000"/>
            <a:ext cx="458788" cy="457200"/>
            <a:chOff x="4320" y="1379"/>
            <a:chExt cx="289" cy="288"/>
          </a:xfrm>
        </p:grpSpPr>
        <p:sp>
          <p:nvSpPr>
            <p:cNvPr id="51245" name="Line 6"/>
            <p:cNvSpPr/>
            <p:nvPr/>
          </p:nvSpPr>
          <p:spPr>
            <a:xfrm flipV="1">
              <a:off x="4320" y="1379"/>
              <a:ext cx="288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46" name="Line 7"/>
            <p:cNvSpPr/>
            <p:nvPr/>
          </p:nvSpPr>
          <p:spPr>
            <a:xfrm>
              <a:off x="4320" y="1523"/>
              <a:ext cx="28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47" name="Line 8"/>
            <p:cNvSpPr/>
            <p:nvPr/>
          </p:nvSpPr>
          <p:spPr>
            <a:xfrm>
              <a:off x="4336" y="1523"/>
              <a:ext cx="272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1207" name="Group 9"/>
          <p:cNvGrpSpPr/>
          <p:nvPr/>
        </p:nvGrpSpPr>
        <p:grpSpPr>
          <a:xfrm>
            <a:off x="4876800" y="2151063"/>
            <a:ext cx="2209800" cy="671512"/>
            <a:chOff x="2943" y="1152"/>
            <a:chExt cx="1377" cy="423"/>
          </a:xfrm>
        </p:grpSpPr>
        <p:grpSp>
          <p:nvGrpSpPr>
            <p:cNvPr id="51241" name="Group 10"/>
            <p:cNvGrpSpPr/>
            <p:nvPr/>
          </p:nvGrpSpPr>
          <p:grpSpPr>
            <a:xfrm>
              <a:off x="2943" y="1152"/>
              <a:ext cx="1377" cy="421"/>
              <a:chOff x="2700" y="2340"/>
              <a:chExt cx="1620" cy="720"/>
            </a:xfrm>
          </p:grpSpPr>
          <p:sp>
            <p:nvSpPr>
              <p:cNvPr id="51243" name="AutoShape 11"/>
              <p:cNvSpPr/>
              <p:nvPr/>
            </p:nvSpPr>
            <p:spPr>
              <a:xfrm>
                <a:off x="2700" y="2340"/>
                <a:ext cx="1620" cy="720"/>
              </a:xfrm>
              <a:prstGeom prst="flowChartProcess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244" name="Text Box 12"/>
              <p:cNvSpPr txBox="1"/>
              <p:nvPr/>
            </p:nvSpPr>
            <p:spPr>
              <a:xfrm>
                <a:off x="2880" y="2520"/>
                <a:ext cx="1260" cy="3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ctr">
                  <a:lnSpc>
                    <a:spcPct val="85000"/>
                  </a:lnSpc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leecher A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51242" name="Picture 13" descr="leec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86" y="1283"/>
              <a:ext cx="278" cy="29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82" name="Rectangle 14"/>
          <p:cNvSpPr/>
          <p:nvPr/>
        </p:nvSpPr>
        <p:spPr>
          <a:xfrm>
            <a:off x="8305800" y="2286000"/>
            <a:ext cx="457200" cy="381000"/>
          </a:xfrm>
          <a:prstGeom prst="rect">
            <a:avLst/>
          </a:prstGeom>
          <a:solidFill>
            <a:srgbClr val="00008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1209" name="Rectangle 15"/>
          <p:cNvSpPr/>
          <p:nvPr/>
        </p:nvSpPr>
        <p:spPr>
          <a:xfrm>
            <a:off x="6477000" y="1676400"/>
            <a:ext cx="457200" cy="381000"/>
          </a:xfrm>
          <a:prstGeom prst="rect">
            <a:avLst/>
          </a:prstGeom>
          <a:solidFill>
            <a:srgbClr val="00008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784" name="Rectangle 16"/>
          <p:cNvSpPr/>
          <p:nvPr/>
        </p:nvSpPr>
        <p:spPr>
          <a:xfrm>
            <a:off x="5029200" y="16764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785" name="Rectangle 17"/>
          <p:cNvSpPr/>
          <p:nvPr/>
        </p:nvSpPr>
        <p:spPr>
          <a:xfrm>
            <a:off x="5257800" y="16764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786" name="Rectangle 18"/>
          <p:cNvSpPr/>
          <p:nvPr/>
        </p:nvSpPr>
        <p:spPr>
          <a:xfrm>
            <a:off x="5486400" y="16764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787" name="Rectangle 19"/>
          <p:cNvSpPr/>
          <p:nvPr/>
        </p:nvSpPr>
        <p:spPr>
          <a:xfrm>
            <a:off x="5715000" y="16764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788" name="AutoShape 20"/>
          <p:cNvSpPr/>
          <p:nvPr/>
        </p:nvSpPr>
        <p:spPr>
          <a:xfrm>
            <a:off x="5943600" y="1752600"/>
            <a:ext cx="381000" cy="228600"/>
          </a:xfrm>
          <a:prstGeom prst="rightArrow">
            <a:avLst>
              <a:gd name="adj1" fmla="val 50000"/>
              <a:gd name="adj2" fmla="val 41666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789" name="Rectangle 21"/>
          <p:cNvSpPr/>
          <p:nvPr/>
        </p:nvSpPr>
        <p:spPr>
          <a:xfrm>
            <a:off x="3276600" y="4344988"/>
            <a:ext cx="457200" cy="381000"/>
          </a:xfrm>
          <a:prstGeom prst="rect">
            <a:avLst/>
          </a:prstGeom>
          <a:solidFill>
            <a:srgbClr val="00008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790" name="Rectangle 22"/>
          <p:cNvSpPr/>
          <p:nvPr/>
        </p:nvSpPr>
        <p:spPr>
          <a:xfrm>
            <a:off x="4724400" y="48768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791" name="Text Box 23"/>
          <p:cNvSpPr txBox="1"/>
          <p:nvPr/>
        </p:nvSpPr>
        <p:spPr>
          <a:xfrm>
            <a:off x="838200" y="4344988"/>
            <a:ext cx="8229600" cy="455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zh-CN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Book Antiqua" pitchFamily="18" charset="0"/>
              </a:rPr>
              <a:t>Verify </a:t>
            </a:r>
            <a:r>
              <a:rPr lang="en-US" altLang="zh-CN" sz="2800" i="1" dirty="0">
                <a:solidFill>
                  <a:schemeClr val="tx2"/>
                </a:solidFill>
                <a:latin typeface="Book Antiqua" pitchFamily="18" charset="0"/>
              </a:rPr>
              <a:t>pieces</a:t>
            </a:r>
            <a:r>
              <a:rPr lang="en-US" altLang="zh-CN" sz="2800" dirty="0">
                <a:solidFill>
                  <a:schemeClr val="tx2"/>
                </a:solidFill>
                <a:latin typeface="Book Antiqua" pitchFamily="18" charset="0"/>
              </a:rPr>
              <a:t>        using hashes</a:t>
            </a:r>
            <a:endParaRPr lang="en-US" altLang="zh-CN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793" name="Text Box 25"/>
          <p:cNvSpPr txBox="1"/>
          <p:nvPr/>
        </p:nvSpPr>
        <p:spPr>
          <a:xfrm>
            <a:off x="838200" y="5410200"/>
            <a:ext cx="8229600" cy="455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800" i="1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Advertise</a:t>
            </a:r>
            <a:r>
              <a:rPr lang="en-US" altLang="zh-CN" sz="2800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 received pieces to the entire peer list</a:t>
            </a:r>
            <a:endParaRPr lang="en-US" altLang="zh-CN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794" name="Text Box 26"/>
          <p:cNvSpPr txBox="1"/>
          <p:nvPr/>
        </p:nvSpPr>
        <p:spPr>
          <a:xfrm>
            <a:off x="838200" y="5943600"/>
            <a:ext cx="8229600" cy="455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800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Look for the </a:t>
            </a:r>
            <a:r>
              <a:rPr lang="en-US" altLang="zh-CN" sz="2800" i="1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rarest</a:t>
            </a:r>
            <a:r>
              <a:rPr lang="en-US" altLang="zh-CN" sz="2800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 pieces</a:t>
            </a:r>
            <a:endParaRPr lang="en-US" altLang="zh-CN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5" name="Group 27"/>
          <p:cNvGrpSpPr/>
          <p:nvPr/>
        </p:nvGrpSpPr>
        <p:grpSpPr>
          <a:xfrm>
            <a:off x="1852613" y="2895600"/>
            <a:ext cx="1804987" cy="668338"/>
            <a:chOff x="3744" y="1968"/>
            <a:chExt cx="1377" cy="421"/>
          </a:xfrm>
        </p:grpSpPr>
        <p:grpSp>
          <p:nvGrpSpPr>
            <p:cNvPr id="51237" name="Group 28"/>
            <p:cNvGrpSpPr/>
            <p:nvPr/>
          </p:nvGrpSpPr>
          <p:grpSpPr>
            <a:xfrm>
              <a:off x="3744" y="1968"/>
              <a:ext cx="1377" cy="421"/>
              <a:chOff x="2700" y="2340"/>
              <a:chExt cx="1620" cy="720"/>
            </a:xfrm>
          </p:grpSpPr>
          <p:sp>
            <p:nvSpPr>
              <p:cNvPr id="51239" name="AutoShape 29"/>
              <p:cNvSpPr/>
              <p:nvPr/>
            </p:nvSpPr>
            <p:spPr>
              <a:xfrm>
                <a:off x="2700" y="2340"/>
                <a:ext cx="1620" cy="720"/>
              </a:xfrm>
              <a:prstGeom prst="flowChartProcess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240" name="Text Box 30"/>
              <p:cNvSpPr txBox="1"/>
              <p:nvPr/>
            </p:nvSpPr>
            <p:spPr>
              <a:xfrm>
                <a:off x="2880" y="2520"/>
                <a:ext cx="1260" cy="360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</a:ln>
            </p:spPr>
            <p:txBody>
              <a:bodyPr/>
              <a:p>
                <a:pPr algn="ctr">
                  <a:lnSpc>
                    <a:spcPct val="85000"/>
                  </a:lnSpc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seed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51238" name="Picture 31" descr="se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6" y="2016"/>
              <a:ext cx="432" cy="324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</p:pic>
      </p:grpSp>
      <p:grpSp>
        <p:nvGrpSpPr>
          <p:cNvPr id="7" name="Group 37"/>
          <p:cNvGrpSpPr/>
          <p:nvPr/>
        </p:nvGrpSpPr>
        <p:grpSpPr>
          <a:xfrm>
            <a:off x="4876800" y="3522663"/>
            <a:ext cx="2209800" cy="668337"/>
            <a:chOff x="2943" y="1152"/>
            <a:chExt cx="1377" cy="421"/>
          </a:xfrm>
        </p:grpSpPr>
        <p:grpSp>
          <p:nvGrpSpPr>
            <p:cNvPr id="51233" name="Group 38"/>
            <p:cNvGrpSpPr/>
            <p:nvPr/>
          </p:nvGrpSpPr>
          <p:grpSpPr>
            <a:xfrm>
              <a:off x="2943" y="1152"/>
              <a:ext cx="1377" cy="421"/>
              <a:chOff x="2700" y="2340"/>
              <a:chExt cx="1620" cy="720"/>
            </a:xfrm>
          </p:grpSpPr>
          <p:sp>
            <p:nvSpPr>
              <p:cNvPr id="51235" name="AutoShape 39"/>
              <p:cNvSpPr/>
              <p:nvPr/>
            </p:nvSpPr>
            <p:spPr>
              <a:xfrm>
                <a:off x="2700" y="2340"/>
                <a:ext cx="1620" cy="720"/>
              </a:xfrm>
              <a:prstGeom prst="flowChartProcess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236" name="Text Box 40"/>
              <p:cNvSpPr txBox="1"/>
              <p:nvPr/>
            </p:nvSpPr>
            <p:spPr>
              <a:xfrm>
                <a:off x="2880" y="2520"/>
                <a:ext cx="1260" cy="3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ctr">
                  <a:lnSpc>
                    <a:spcPct val="85000"/>
                  </a:lnSpc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leecher C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51234" name="Picture 41" descr="leec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86" y="1260"/>
              <a:ext cx="278" cy="29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810" name="Line 42"/>
          <p:cNvSpPr/>
          <p:nvPr/>
        </p:nvSpPr>
        <p:spPr>
          <a:xfrm>
            <a:off x="3657600" y="2362200"/>
            <a:ext cx="1219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1" name="Rectangle 43"/>
          <p:cNvSpPr/>
          <p:nvPr/>
        </p:nvSpPr>
        <p:spPr>
          <a:xfrm>
            <a:off x="4191000" y="19050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812" name="Line 44"/>
          <p:cNvSpPr/>
          <p:nvPr/>
        </p:nvSpPr>
        <p:spPr>
          <a:xfrm flipV="1">
            <a:off x="3657600" y="2667000"/>
            <a:ext cx="1219200" cy="609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3" name="Rectangle 45"/>
          <p:cNvSpPr/>
          <p:nvPr/>
        </p:nvSpPr>
        <p:spPr>
          <a:xfrm>
            <a:off x="3886200" y="26670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2814" name="Line 46"/>
          <p:cNvSpPr/>
          <p:nvPr/>
        </p:nvSpPr>
        <p:spPr>
          <a:xfrm flipV="1">
            <a:off x="6477000" y="2819400"/>
            <a:ext cx="0" cy="685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5" name="Rectangle 47"/>
          <p:cNvSpPr/>
          <p:nvPr/>
        </p:nvSpPr>
        <p:spPr>
          <a:xfrm>
            <a:off x="6629400" y="29718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grpSp>
        <p:nvGrpSpPr>
          <p:cNvPr id="9" name="Group 32"/>
          <p:cNvGrpSpPr/>
          <p:nvPr/>
        </p:nvGrpSpPr>
        <p:grpSpPr>
          <a:xfrm>
            <a:off x="1371600" y="2074863"/>
            <a:ext cx="2286000" cy="673100"/>
            <a:chOff x="2943" y="1152"/>
            <a:chExt cx="1377" cy="424"/>
          </a:xfrm>
        </p:grpSpPr>
        <p:grpSp>
          <p:nvGrpSpPr>
            <p:cNvPr id="51229" name="Group 33"/>
            <p:cNvGrpSpPr/>
            <p:nvPr/>
          </p:nvGrpSpPr>
          <p:grpSpPr>
            <a:xfrm>
              <a:off x="2943" y="1152"/>
              <a:ext cx="1377" cy="421"/>
              <a:chOff x="2700" y="2340"/>
              <a:chExt cx="1620" cy="720"/>
            </a:xfrm>
          </p:grpSpPr>
          <p:sp>
            <p:nvSpPr>
              <p:cNvPr id="51231" name="AutoShape 34"/>
              <p:cNvSpPr/>
              <p:nvPr/>
            </p:nvSpPr>
            <p:spPr>
              <a:xfrm>
                <a:off x="2700" y="2340"/>
                <a:ext cx="1620" cy="720"/>
              </a:xfrm>
              <a:prstGeom prst="flowChartProcess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232" name="Text Box 35"/>
              <p:cNvSpPr txBox="1"/>
              <p:nvPr/>
            </p:nvSpPr>
            <p:spPr>
              <a:xfrm>
                <a:off x="2880" y="2520"/>
                <a:ext cx="1260" cy="3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ctr">
                  <a:lnSpc>
                    <a:spcPct val="85000"/>
                  </a:lnSpc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leecher B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51230" name="Picture 36" descr="leech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9" y="1284"/>
              <a:ext cx="277" cy="29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70" grpId="0" animBg="1"/>
      <p:bldP spid="32772" grpId="0" animBg="1"/>
      <p:bldP spid="32782" grpId="0" animBg="1"/>
      <p:bldP spid="32784" grpId="0" animBg="1"/>
      <p:bldP spid="32785" grpId="0" animBg="1"/>
      <p:bldP spid="32786" grpId="0" animBg="1"/>
      <p:bldP spid="32787" grpId="0" animBg="1"/>
      <p:bldP spid="32788" grpId="0" animBg="1"/>
      <p:bldP spid="32789" grpId="0" animBg="1"/>
      <p:bldP spid="32790" grpId="0" animBg="1"/>
      <p:bldP spid="32791" grpId="0"/>
      <p:bldP spid="32793" grpId="0"/>
      <p:bldP spid="32794" grpId="0"/>
      <p:bldP spid="32811" grpId="0" animBg="1"/>
      <p:bldP spid="32813" grpId="0" animBg="1"/>
      <p:bldP spid="328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BitTorrent - unchoking</a:t>
            </a:r>
            <a:endParaRPr lang="en-US" altLang="zh-CN" dirty="0">
              <a:latin typeface="Book Antiqua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638800" y="1939925"/>
            <a:ext cx="2209800" cy="677863"/>
            <a:chOff x="2943" y="1152"/>
            <a:chExt cx="1377" cy="427"/>
          </a:xfrm>
        </p:grpSpPr>
        <p:grpSp>
          <p:nvGrpSpPr>
            <p:cNvPr id="52261" name="Group 4"/>
            <p:cNvGrpSpPr/>
            <p:nvPr/>
          </p:nvGrpSpPr>
          <p:grpSpPr>
            <a:xfrm>
              <a:off x="2943" y="1152"/>
              <a:ext cx="1377" cy="421"/>
              <a:chOff x="2700" y="2340"/>
              <a:chExt cx="1620" cy="720"/>
            </a:xfrm>
          </p:grpSpPr>
          <p:sp>
            <p:nvSpPr>
              <p:cNvPr id="52263" name="AutoShape 5"/>
              <p:cNvSpPr/>
              <p:nvPr/>
            </p:nvSpPr>
            <p:spPr>
              <a:xfrm>
                <a:off x="2700" y="2340"/>
                <a:ext cx="1620" cy="720"/>
              </a:xfrm>
              <a:prstGeom prst="flowChartProcess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64" name="Text Box 6"/>
              <p:cNvSpPr txBox="1"/>
              <p:nvPr/>
            </p:nvSpPr>
            <p:spPr>
              <a:xfrm>
                <a:off x="2880" y="2520"/>
                <a:ext cx="1260" cy="3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ctr">
                  <a:lnSpc>
                    <a:spcPct val="85000"/>
                  </a:lnSpc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leecher A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52262" name="Picture 7" descr="leec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03" y="1287"/>
              <a:ext cx="277" cy="29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Group 8"/>
          <p:cNvGrpSpPr/>
          <p:nvPr/>
        </p:nvGrpSpPr>
        <p:grpSpPr>
          <a:xfrm>
            <a:off x="2614613" y="2684463"/>
            <a:ext cx="1804987" cy="668337"/>
            <a:chOff x="3744" y="1968"/>
            <a:chExt cx="1377" cy="421"/>
          </a:xfrm>
        </p:grpSpPr>
        <p:grpSp>
          <p:nvGrpSpPr>
            <p:cNvPr id="52257" name="Group 9"/>
            <p:cNvGrpSpPr/>
            <p:nvPr/>
          </p:nvGrpSpPr>
          <p:grpSpPr>
            <a:xfrm>
              <a:off x="3744" y="1968"/>
              <a:ext cx="1377" cy="421"/>
              <a:chOff x="2700" y="2340"/>
              <a:chExt cx="1620" cy="720"/>
            </a:xfrm>
          </p:grpSpPr>
          <p:sp>
            <p:nvSpPr>
              <p:cNvPr id="52259" name="AutoShape 10"/>
              <p:cNvSpPr/>
              <p:nvPr/>
            </p:nvSpPr>
            <p:spPr>
              <a:xfrm>
                <a:off x="2700" y="2340"/>
                <a:ext cx="1620" cy="720"/>
              </a:xfrm>
              <a:prstGeom prst="flowChartProcess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60" name="Text Box 11"/>
              <p:cNvSpPr txBox="1"/>
              <p:nvPr/>
            </p:nvSpPr>
            <p:spPr>
              <a:xfrm>
                <a:off x="2880" y="2520"/>
                <a:ext cx="1260" cy="360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</a:ln>
            </p:spPr>
            <p:txBody>
              <a:bodyPr/>
              <a:p>
                <a:pPr algn="ctr">
                  <a:lnSpc>
                    <a:spcPct val="85000"/>
                  </a:lnSpc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seed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52258" name="Picture 12" descr="se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6" y="2016"/>
              <a:ext cx="432" cy="324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</p:pic>
      </p:grpSp>
      <p:grpSp>
        <p:nvGrpSpPr>
          <p:cNvPr id="6" name="Group 13"/>
          <p:cNvGrpSpPr/>
          <p:nvPr/>
        </p:nvGrpSpPr>
        <p:grpSpPr>
          <a:xfrm>
            <a:off x="2133600" y="1863725"/>
            <a:ext cx="2286000" cy="679450"/>
            <a:chOff x="2943" y="1152"/>
            <a:chExt cx="1377" cy="428"/>
          </a:xfrm>
        </p:grpSpPr>
        <p:grpSp>
          <p:nvGrpSpPr>
            <p:cNvPr id="52253" name="Group 14"/>
            <p:cNvGrpSpPr/>
            <p:nvPr/>
          </p:nvGrpSpPr>
          <p:grpSpPr>
            <a:xfrm>
              <a:off x="2943" y="1152"/>
              <a:ext cx="1377" cy="421"/>
              <a:chOff x="2700" y="2340"/>
              <a:chExt cx="1620" cy="720"/>
            </a:xfrm>
          </p:grpSpPr>
          <p:sp>
            <p:nvSpPr>
              <p:cNvPr id="52255" name="AutoShape 15"/>
              <p:cNvSpPr/>
              <p:nvPr/>
            </p:nvSpPr>
            <p:spPr>
              <a:xfrm>
                <a:off x="2700" y="2340"/>
                <a:ext cx="1620" cy="720"/>
              </a:xfrm>
              <a:prstGeom prst="flowChartProcess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56" name="Text Box 16"/>
              <p:cNvSpPr txBox="1"/>
              <p:nvPr/>
            </p:nvSpPr>
            <p:spPr>
              <a:xfrm>
                <a:off x="2880" y="2520"/>
                <a:ext cx="1260" cy="3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ctr">
                  <a:lnSpc>
                    <a:spcPct val="85000"/>
                  </a:lnSpc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leecher B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52254" name="Picture 17" descr="leech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5" y="1288"/>
              <a:ext cx="277" cy="29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" name="Group 18"/>
          <p:cNvGrpSpPr/>
          <p:nvPr/>
        </p:nvGrpSpPr>
        <p:grpSpPr>
          <a:xfrm>
            <a:off x="5638800" y="3311525"/>
            <a:ext cx="2209800" cy="668338"/>
            <a:chOff x="2943" y="1152"/>
            <a:chExt cx="1377" cy="421"/>
          </a:xfrm>
        </p:grpSpPr>
        <p:grpSp>
          <p:nvGrpSpPr>
            <p:cNvPr id="52249" name="Group 19"/>
            <p:cNvGrpSpPr/>
            <p:nvPr/>
          </p:nvGrpSpPr>
          <p:grpSpPr>
            <a:xfrm>
              <a:off x="2943" y="1152"/>
              <a:ext cx="1377" cy="421"/>
              <a:chOff x="2700" y="2340"/>
              <a:chExt cx="1620" cy="720"/>
            </a:xfrm>
          </p:grpSpPr>
          <p:sp>
            <p:nvSpPr>
              <p:cNvPr id="52251" name="AutoShape 20"/>
              <p:cNvSpPr/>
              <p:nvPr/>
            </p:nvSpPr>
            <p:spPr>
              <a:xfrm>
                <a:off x="2700" y="2340"/>
                <a:ext cx="1620" cy="720"/>
              </a:xfrm>
              <a:prstGeom prst="flowChartProcess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52" name="Text Box 21"/>
              <p:cNvSpPr txBox="1"/>
              <p:nvPr/>
            </p:nvSpPr>
            <p:spPr>
              <a:xfrm>
                <a:off x="2880" y="2520"/>
                <a:ext cx="1260" cy="3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ctr">
                  <a:lnSpc>
                    <a:spcPct val="85000"/>
                  </a:lnSpc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leecher C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52250" name="Picture 22" descr="leec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03" y="1264"/>
              <a:ext cx="277" cy="29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4839" name="Line 23"/>
          <p:cNvSpPr/>
          <p:nvPr/>
        </p:nvSpPr>
        <p:spPr>
          <a:xfrm>
            <a:off x="4419600" y="2151063"/>
            <a:ext cx="1219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0" name="Rectangle 24"/>
          <p:cNvSpPr/>
          <p:nvPr/>
        </p:nvSpPr>
        <p:spPr>
          <a:xfrm>
            <a:off x="4953000" y="1693863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4841" name="Line 25"/>
          <p:cNvSpPr/>
          <p:nvPr/>
        </p:nvSpPr>
        <p:spPr>
          <a:xfrm flipV="1">
            <a:off x="7239000" y="2608263"/>
            <a:ext cx="0" cy="68580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2" name="Line 26"/>
          <p:cNvSpPr/>
          <p:nvPr/>
        </p:nvSpPr>
        <p:spPr>
          <a:xfrm>
            <a:off x="5867400" y="2608263"/>
            <a:ext cx="0" cy="685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3" name="Line 27"/>
          <p:cNvSpPr/>
          <p:nvPr/>
        </p:nvSpPr>
        <p:spPr>
          <a:xfrm flipV="1">
            <a:off x="4419600" y="2455863"/>
            <a:ext cx="1219200" cy="609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" name="Group 28"/>
          <p:cNvGrpSpPr/>
          <p:nvPr/>
        </p:nvGrpSpPr>
        <p:grpSpPr>
          <a:xfrm>
            <a:off x="2209800" y="3522663"/>
            <a:ext cx="2209800" cy="668337"/>
            <a:chOff x="2943" y="1152"/>
            <a:chExt cx="1377" cy="421"/>
          </a:xfrm>
        </p:grpSpPr>
        <p:grpSp>
          <p:nvGrpSpPr>
            <p:cNvPr id="52245" name="Group 29"/>
            <p:cNvGrpSpPr/>
            <p:nvPr/>
          </p:nvGrpSpPr>
          <p:grpSpPr>
            <a:xfrm>
              <a:off x="2943" y="1152"/>
              <a:ext cx="1377" cy="421"/>
              <a:chOff x="2700" y="2340"/>
              <a:chExt cx="1620" cy="720"/>
            </a:xfrm>
          </p:grpSpPr>
          <p:sp>
            <p:nvSpPr>
              <p:cNvPr id="52247" name="AutoShape 30"/>
              <p:cNvSpPr/>
              <p:nvPr/>
            </p:nvSpPr>
            <p:spPr>
              <a:xfrm>
                <a:off x="2700" y="2340"/>
                <a:ext cx="1620" cy="720"/>
              </a:xfrm>
              <a:prstGeom prst="flowChartProcess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48" name="Text Box 31"/>
              <p:cNvSpPr txBox="1"/>
              <p:nvPr/>
            </p:nvSpPr>
            <p:spPr>
              <a:xfrm>
                <a:off x="2880" y="2520"/>
                <a:ext cx="1260" cy="3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ctr">
                  <a:lnSpc>
                    <a:spcPct val="85000"/>
                  </a:lnSpc>
                </a:pP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leecher D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52246" name="Picture 32" descr="leec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29" y="1260"/>
              <a:ext cx="277" cy="29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4849" name="Line 33"/>
          <p:cNvSpPr/>
          <p:nvPr/>
        </p:nvSpPr>
        <p:spPr>
          <a:xfrm flipH="1">
            <a:off x="4419600" y="2608263"/>
            <a:ext cx="1219200" cy="1143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50" name="Rectangle 34"/>
          <p:cNvSpPr/>
          <p:nvPr/>
        </p:nvSpPr>
        <p:spPr>
          <a:xfrm>
            <a:off x="4648200" y="2455863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4851" name="Rectangle 35"/>
          <p:cNvSpPr/>
          <p:nvPr/>
        </p:nvSpPr>
        <p:spPr>
          <a:xfrm>
            <a:off x="5105400" y="3217863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2240" name="Text Box 36"/>
          <p:cNvSpPr txBox="1"/>
          <p:nvPr/>
        </p:nvSpPr>
        <p:spPr>
          <a:xfrm>
            <a:off x="838200" y="4344988"/>
            <a:ext cx="8229600" cy="455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400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Periodically calculate data-receiving rates</a:t>
            </a:r>
            <a:endParaRPr lang="en-US" altLang="zh-CN" sz="24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2241" name="Text Box 37"/>
          <p:cNvSpPr txBox="1"/>
          <p:nvPr/>
        </p:nvSpPr>
        <p:spPr>
          <a:xfrm>
            <a:off x="838200" y="4878388"/>
            <a:ext cx="8229600" cy="455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400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Upload to (</a:t>
            </a:r>
            <a:r>
              <a:rPr lang="en-US" altLang="zh-CN" sz="2400" i="1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unchoke</a:t>
            </a:r>
            <a:r>
              <a:rPr lang="en-US" altLang="zh-CN" sz="2400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) the fastest downloaders</a:t>
            </a:r>
            <a:endParaRPr lang="en-US" altLang="zh-CN" sz="24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4854" name="Rectangle 38"/>
          <p:cNvSpPr/>
          <p:nvPr/>
        </p:nvSpPr>
        <p:spPr>
          <a:xfrm>
            <a:off x="6019800" y="27432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4855" name="Rectangle 39"/>
          <p:cNvSpPr/>
          <p:nvPr/>
        </p:nvSpPr>
        <p:spPr>
          <a:xfrm>
            <a:off x="7467600" y="2743200"/>
            <a:ext cx="76200" cy="381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4856" name="Text Box 40"/>
          <p:cNvSpPr txBox="1"/>
          <p:nvPr/>
        </p:nvSpPr>
        <p:spPr>
          <a:xfrm>
            <a:off x="838200" y="5429250"/>
            <a:ext cx="8229600" cy="1277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altLang="zh-CN" sz="2400" i="1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Optimistic unchoking</a:t>
            </a:r>
            <a:endParaRPr lang="en-US" altLang="zh-CN" sz="2400" i="1" dirty="0">
              <a:solidFill>
                <a:schemeClr val="tx2"/>
              </a:solidFill>
              <a:latin typeface="Book Antiqua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5000"/>
              </a:lnSpc>
              <a:spcBef>
                <a:spcPct val="50000"/>
              </a:spcBef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Book Antiqua" pitchFamily="18" charset="0"/>
                <a:cs typeface="Times New Roman" panose="02020603050405020304" pitchFamily="18" charset="0"/>
              </a:rPr>
              <a:t>periodically select a peer at random and upload to it</a:t>
            </a:r>
            <a:endParaRPr lang="en-US" altLang="zh-CN" sz="2000" dirty="0">
              <a:solidFill>
                <a:schemeClr val="tx2"/>
              </a:solidFill>
              <a:latin typeface="Book Antiqua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5000"/>
              </a:lnSpc>
              <a:spcBef>
                <a:spcPct val="50000"/>
              </a:spcBef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Book Antiqua" pitchFamily="18" charset="0"/>
              </a:rPr>
              <a:t>continuously look for the fastest partners</a:t>
            </a:r>
            <a:endParaRPr lang="en-US" altLang="zh-CN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 animBg="1"/>
      <p:bldP spid="34850" grpId="0" animBg="1"/>
      <p:bldP spid="34851" grpId="0" animBg="1"/>
      <p:bldP spid="34854" grpId="0" animBg="1"/>
      <p:bldP spid="34855" grpId="0" animBg="1"/>
      <p:bldP spid="348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Why Study P2P?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Huge fraction of traffic on networks today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Book Antiqua" pitchFamily="18" charset="0"/>
              </a:rPr>
              <a:t>&gt;=50%! 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Exciting new applications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Next level of resource sharing  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Vs. timesharing, client-server, P2P 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E.g. Access 10’s-100’s of TB at low cost. 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Demo</a:t>
            </a:r>
            <a:endParaRPr lang="en-US" altLang="zh-CN" dirty="0">
              <a:latin typeface="Book Antiqua" pitchFamily="18" charset="0"/>
            </a:endParaRPr>
          </a:p>
        </p:txBody>
      </p:sp>
      <p:pic>
        <p:nvPicPr>
          <p:cNvPr id="53251" name="Picture 3" descr="j0195384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086600" y="1905000"/>
            <a:ext cx="1343025" cy="1371600"/>
          </a:xfrm>
        </p:spPr>
      </p:pic>
      <p:pic>
        <p:nvPicPr>
          <p:cNvPr id="53252" name="Picture 4" descr="MCj03972400000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1447800"/>
            <a:ext cx="1803400" cy="1612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5"/>
          <p:cNvGrpSpPr/>
          <p:nvPr/>
        </p:nvGrpSpPr>
        <p:grpSpPr>
          <a:xfrm>
            <a:off x="1981200" y="4267200"/>
            <a:ext cx="1295400" cy="1066800"/>
            <a:chOff x="1248" y="2688"/>
            <a:chExt cx="816" cy="672"/>
          </a:xfrm>
        </p:grpSpPr>
        <p:pic>
          <p:nvPicPr>
            <p:cNvPr id="53283" name="Picture 6" descr="j02857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8" y="2688"/>
              <a:ext cx="816" cy="5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3284" name="Text Box 7"/>
            <p:cNvSpPr txBox="1"/>
            <p:nvPr/>
          </p:nvSpPr>
          <p:spPr>
            <a:xfrm>
              <a:off x="1372" y="3129"/>
              <a:ext cx="5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tracker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3254" name="Text Box 8"/>
          <p:cNvSpPr txBox="1"/>
          <p:nvPr/>
        </p:nvSpPr>
        <p:spPr>
          <a:xfrm>
            <a:off x="1219200" y="2909888"/>
            <a:ext cx="1314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3255" name="Text Box 9"/>
          <p:cNvSpPr txBox="1"/>
          <p:nvPr/>
        </p:nvSpPr>
        <p:spPr>
          <a:xfrm>
            <a:off x="7467600" y="3200400"/>
            <a:ext cx="6667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2819400" y="1905000"/>
            <a:ext cx="4133850" cy="533400"/>
            <a:chOff x="1776" y="1200"/>
            <a:chExt cx="2604" cy="336"/>
          </a:xfrm>
        </p:grpSpPr>
        <p:sp>
          <p:nvSpPr>
            <p:cNvPr id="53281" name="Line 11"/>
            <p:cNvSpPr/>
            <p:nvPr/>
          </p:nvSpPr>
          <p:spPr>
            <a:xfrm flipH="1" flipV="1">
              <a:off x="1776" y="1392"/>
              <a:ext cx="25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53282" name="Text Box 12"/>
            <p:cNvSpPr txBox="1"/>
            <p:nvPr/>
          </p:nvSpPr>
          <p:spPr>
            <a:xfrm>
              <a:off x="2400" y="1200"/>
              <a:ext cx="19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 GET   MYFILE.torrent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2819400" y="2438400"/>
            <a:ext cx="4038600" cy="1855788"/>
            <a:chOff x="1776" y="1536"/>
            <a:chExt cx="2544" cy="1169"/>
          </a:xfrm>
        </p:grpSpPr>
        <p:sp>
          <p:nvSpPr>
            <p:cNvPr id="53278" name="Line 14"/>
            <p:cNvSpPr/>
            <p:nvPr/>
          </p:nvSpPr>
          <p:spPr>
            <a:xfrm flipH="1" flipV="1">
              <a:off x="1776" y="1536"/>
              <a:ext cx="25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lg" len="lg"/>
              <a:tailEnd type="none" w="lg" len="lg"/>
            </a:ln>
          </p:spPr>
        </p:sp>
        <p:sp>
          <p:nvSpPr>
            <p:cNvPr id="53279" name="Text Box 15"/>
            <p:cNvSpPr txBox="1"/>
            <p:nvPr/>
          </p:nvSpPr>
          <p:spPr>
            <a:xfrm>
              <a:off x="2160" y="1776"/>
              <a:ext cx="1954" cy="9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http://mytracker.com:6969/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S3F5YHG6FEB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FG5467HGF367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F456JI9N5FF4E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…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280" name="Text Box 16"/>
            <p:cNvSpPr txBox="1"/>
            <p:nvPr/>
          </p:nvSpPr>
          <p:spPr>
            <a:xfrm>
              <a:off x="2112" y="1584"/>
              <a:ext cx="11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MYFILE.torrent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3200400" y="3048000"/>
            <a:ext cx="3733800" cy="1371600"/>
            <a:chOff x="2016" y="1920"/>
            <a:chExt cx="2352" cy="864"/>
          </a:xfrm>
        </p:grpSpPr>
        <p:sp>
          <p:nvSpPr>
            <p:cNvPr id="53276" name="Line 18"/>
            <p:cNvSpPr/>
            <p:nvPr/>
          </p:nvSpPr>
          <p:spPr>
            <a:xfrm flipH="1">
              <a:off x="2016" y="1920"/>
              <a:ext cx="2352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53277" name="Rectangle 19"/>
            <p:cNvSpPr/>
            <p:nvPr/>
          </p:nvSpPr>
          <p:spPr>
            <a:xfrm>
              <a:off x="2544" y="2160"/>
              <a:ext cx="7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“register”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3352800" y="3200400"/>
            <a:ext cx="3733800" cy="2590800"/>
            <a:chOff x="2112" y="2016"/>
            <a:chExt cx="2352" cy="1632"/>
          </a:xfrm>
        </p:grpSpPr>
        <p:sp>
          <p:nvSpPr>
            <p:cNvPr id="53273" name="Line 21"/>
            <p:cNvSpPr/>
            <p:nvPr/>
          </p:nvSpPr>
          <p:spPr>
            <a:xfrm flipH="1">
              <a:off x="2112" y="2016"/>
              <a:ext cx="2352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lg" len="lg"/>
              <a:tailEnd type="none" w="lg" len="lg"/>
            </a:ln>
          </p:spPr>
        </p:sp>
        <p:sp>
          <p:nvSpPr>
            <p:cNvPr id="53274" name="Text Box 22"/>
            <p:cNvSpPr txBox="1"/>
            <p:nvPr/>
          </p:nvSpPr>
          <p:spPr>
            <a:xfrm>
              <a:off x="2640" y="2719"/>
              <a:ext cx="1754" cy="9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ID1   169.237.234.1:6881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ID2   190.50.34.6:5692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ID3   34.275.89.143:4545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…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ID50 231.456.31.95:6882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275" name="Text Box 23"/>
            <p:cNvSpPr txBox="1"/>
            <p:nvPr/>
          </p:nvSpPr>
          <p:spPr>
            <a:xfrm>
              <a:off x="2976" y="2496"/>
              <a:ext cx="9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of peers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80920" name="Line 24"/>
          <p:cNvSpPr/>
          <p:nvPr/>
        </p:nvSpPr>
        <p:spPr>
          <a:xfrm flipH="1">
            <a:off x="7620000" y="3657600"/>
            <a:ext cx="22860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0921" name="Line 25"/>
          <p:cNvSpPr/>
          <p:nvPr/>
        </p:nvSpPr>
        <p:spPr>
          <a:xfrm>
            <a:off x="8001000" y="3657600"/>
            <a:ext cx="38100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0922" name="Line 26"/>
          <p:cNvSpPr/>
          <p:nvPr/>
        </p:nvSpPr>
        <p:spPr>
          <a:xfrm flipH="1">
            <a:off x="6400800" y="3657600"/>
            <a:ext cx="1295400" cy="1447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grpSp>
        <p:nvGrpSpPr>
          <p:cNvPr id="7" name="Group 27"/>
          <p:cNvGrpSpPr/>
          <p:nvPr/>
        </p:nvGrpSpPr>
        <p:grpSpPr>
          <a:xfrm>
            <a:off x="5233988" y="5029200"/>
            <a:ext cx="1166812" cy="1357313"/>
            <a:chOff x="3297" y="3168"/>
            <a:chExt cx="735" cy="855"/>
          </a:xfrm>
        </p:grpSpPr>
        <p:pic>
          <p:nvPicPr>
            <p:cNvPr id="53271" name="Picture 28" descr="MPj04021470000[1]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" y="3168"/>
              <a:ext cx="735" cy="6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3272" name="Text Box 29"/>
            <p:cNvSpPr txBox="1"/>
            <p:nvPr/>
          </p:nvSpPr>
          <p:spPr>
            <a:xfrm>
              <a:off x="3360" y="3792"/>
              <a:ext cx="6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Peer 40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6705600" y="5187950"/>
            <a:ext cx="1166813" cy="1350963"/>
            <a:chOff x="4224" y="3268"/>
            <a:chExt cx="735" cy="851"/>
          </a:xfrm>
        </p:grpSpPr>
        <p:pic>
          <p:nvPicPr>
            <p:cNvPr id="53269" name="Picture 31" descr="MPj04021470000[1]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4" y="3268"/>
              <a:ext cx="735" cy="6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3270" name="Text Box 32"/>
            <p:cNvSpPr txBox="1"/>
            <p:nvPr/>
          </p:nvSpPr>
          <p:spPr>
            <a:xfrm>
              <a:off x="4272" y="3888"/>
              <a:ext cx="5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Peer 2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7900988" y="5035550"/>
            <a:ext cx="1166812" cy="1365250"/>
            <a:chOff x="4977" y="3172"/>
            <a:chExt cx="735" cy="860"/>
          </a:xfrm>
        </p:grpSpPr>
        <p:pic>
          <p:nvPicPr>
            <p:cNvPr id="53267" name="Picture 34" descr="MPj04021470000[1]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" y="3172"/>
              <a:ext cx="735" cy="6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3268" name="Text Box 35"/>
            <p:cNvSpPr txBox="1"/>
            <p:nvPr/>
          </p:nvSpPr>
          <p:spPr>
            <a:xfrm>
              <a:off x="5068" y="3801"/>
              <a:ext cx="5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Peer 1</a:t>
              </a:r>
              <a:endPara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80932" name="Text Box 36"/>
          <p:cNvSpPr txBox="1"/>
          <p:nvPr/>
        </p:nvSpPr>
        <p:spPr>
          <a:xfrm>
            <a:off x="6324600" y="5029200"/>
            <a:ext cx="7429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</a:t>
            </a:r>
            <a:endParaRPr lang="en-US" altLang="zh-CN" sz="4400" b="1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4000" dirty="0">
                <a:latin typeface="Book Antiqua" pitchFamily="18" charset="0"/>
              </a:rPr>
              <a:t>Swarming Pieces and Sub-pieces</a:t>
            </a:r>
            <a:endParaRPr lang="en-US" altLang="zh-CN" sz="4000" dirty="0">
              <a:latin typeface="Book Antiqua" pitchFamily="18" charset="0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A piece, typically 256KB is broken into 16KB sub-pieces.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Until a piece is assembled, only sub-pieces for that piece is downloaded.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This ensures that complete pieces assemble quickly.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When transferring data over TCP, it is critical to always have several requests pending at once, to avoid a delay between pieces being sent.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At any point in time, some number, typically 5, are requested simultaneously.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On piece completion, notify all (neighbor) peers.</a:t>
            </a:r>
            <a:endParaRPr lang="en-US" altLang="zh-CN" sz="24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Piece Selection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The order of pieces is very important for good performance. 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A bad algorithm could result in all peers waiting for the same missing piece.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Random Piece First policy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Initially a peer had no pieces to trade, thus important to get a piece ASAP.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Policy: Peer starts with a random piece to download.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Rarest Piece First policy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Policy: Download the pieces which are most rare among your peers.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Ensures most common pieces are left for last.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/>
          <p:nvPr/>
        </p:nvSpPr>
        <p:spPr>
          <a:xfrm>
            <a:off x="914400" y="3352800"/>
            <a:ext cx="1600200" cy="457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6323" name="Rectangle 3"/>
          <p:cNvSpPr/>
          <p:nvPr/>
        </p:nvSpPr>
        <p:spPr>
          <a:xfrm>
            <a:off x="914400" y="1905000"/>
            <a:ext cx="1600200" cy="457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6324" name="Rectangle 4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Rarest First Policy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56325" name="Rectangle 5"/>
          <p:cNvSpPr/>
          <p:nvPr/>
        </p:nvSpPr>
        <p:spPr>
          <a:xfrm>
            <a:off x="685800" y="1600200"/>
            <a:ext cx="2133600" cy="472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6326" name="Rectangle 6"/>
          <p:cNvSpPr/>
          <p:nvPr/>
        </p:nvSpPr>
        <p:spPr>
          <a:xfrm>
            <a:off x="914400" y="1905000"/>
            <a:ext cx="1600200" cy="457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6327" name="Rectangle 7"/>
          <p:cNvSpPr/>
          <p:nvPr/>
        </p:nvSpPr>
        <p:spPr>
          <a:xfrm>
            <a:off x="914400" y="2590800"/>
            <a:ext cx="1600200" cy="457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6328" name="Rectangle 8"/>
          <p:cNvSpPr/>
          <p:nvPr/>
        </p:nvSpPr>
        <p:spPr>
          <a:xfrm>
            <a:off x="914400" y="3429000"/>
            <a:ext cx="1600200" cy="457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endParaRPr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6329" name="Rectangle 9"/>
          <p:cNvSpPr/>
          <p:nvPr/>
        </p:nvSpPr>
        <p:spPr>
          <a:xfrm>
            <a:off x="914400" y="5486400"/>
            <a:ext cx="1600200" cy="457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6330" name="Rectangle 10"/>
          <p:cNvSpPr/>
          <p:nvPr/>
        </p:nvSpPr>
        <p:spPr>
          <a:xfrm>
            <a:off x="1524000" y="4114800"/>
            <a:ext cx="2682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.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.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.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6331" name="Oval 11"/>
          <p:cNvSpPr/>
          <p:nvPr/>
        </p:nvSpPr>
        <p:spPr>
          <a:xfrm>
            <a:off x="6248400" y="1447800"/>
            <a:ext cx="1143000" cy="1066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Peer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6332" name="Oval 12"/>
          <p:cNvSpPr/>
          <p:nvPr/>
        </p:nvSpPr>
        <p:spPr>
          <a:xfrm>
            <a:off x="7391400" y="3505200"/>
            <a:ext cx="1143000" cy="1143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Peer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6333" name="Oval 13"/>
          <p:cNvSpPr/>
          <p:nvPr/>
        </p:nvSpPr>
        <p:spPr>
          <a:xfrm>
            <a:off x="6172200" y="5410200"/>
            <a:ext cx="1143000" cy="1066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Peer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2819400" y="1676400"/>
            <a:ext cx="3429000" cy="1752600"/>
            <a:chOff x="1776" y="1056"/>
            <a:chExt cx="2160" cy="1104"/>
          </a:xfrm>
        </p:grpSpPr>
        <p:sp>
          <p:nvSpPr>
            <p:cNvPr id="56346" name="Line 15"/>
            <p:cNvSpPr/>
            <p:nvPr/>
          </p:nvSpPr>
          <p:spPr>
            <a:xfrm flipH="1">
              <a:off x="1776" y="1200"/>
              <a:ext cx="216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47" name="Rectangle 16"/>
            <p:cNvSpPr/>
            <p:nvPr/>
          </p:nvSpPr>
          <p:spPr>
            <a:xfrm>
              <a:off x="2784" y="1056"/>
              <a:ext cx="1005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MS Pゴシック" pitchFamily="-92" charset="-128"/>
                </a:rPr>
                <a:t>HAVE &lt;12,7,36&gt;</a:t>
              </a:r>
              <a:endParaRPr lang="en-US" altLang="zh-CN" sz="1400" dirty="0">
                <a:latin typeface="Arial" panose="020B0604020202020204" pitchFamily="34" charset="0"/>
                <a:ea typeface="MS Pゴシック" pitchFamily="-92" charset="-128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2819400" y="4419600"/>
            <a:ext cx="3352800" cy="1905000"/>
            <a:chOff x="1776" y="2784"/>
            <a:chExt cx="2112" cy="1200"/>
          </a:xfrm>
        </p:grpSpPr>
        <p:sp>
          <p:nvSpPr>
            <p:cNvPr id="56344" name="Line 18"/>
            <p:cNvSpPr/>
            <p:nvPr/>
          </p:nvSpPr>
          <p:spPr>
            <a:xfrm flipH="1" flipV="1">
              <a:off x="1776" y="2784"/>
              <a:ext cx="2112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45" name="Rectangle 19"/>
            <p:cNvSpPr/>
            <p:nvPr/>
          </p:nvSpPr>
          <p:spPr>
            <a:xfrm>
              <a:off x="2832" y="3792"/>
              <a:ext cx="95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MS Pゴシック" pitchFamily="-92" charset="-128"/>
                </a:rPr>
                <a:t>HAVE &lt;12,7,14&gt;</a:t>
              </a:r>
              <a:endParaRPr lang="en-US" altLang="zh-CN" sz="1400" dirty="0">
                <a:latin typeface="Arial" panose="020B0604020202020204" pitchFamily="34" charset="0"/>
                <a:ea typeface="MS Pゴシック" pitchFamily="-92" charset="-128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819400" y="3624263"/>
            <a:ext cx="4495800" cy="414337"/>
            <a:chOff x="1776" y="2283"/>
            <a:chExt cx="2832" cy="261"/>
          </a:xfrm>
        </p:grpSpPr>
        <p:sp>
          <p:nvSpPr>
            <p:cNvPr id="56342" name="Line 21"/>
            <p:cNvSpPr/>
            <p:nvPr/>
          </p:nvSpPr>
          <p:spPr>
            <a:xfrm flipH="1">
              <a:off x="1776" y="2544"/>
              <a:ext cx="28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43" name="Rectangle 22"/>
            <p:cNvSpPr/>
            <p:nvPr/>
          </p:nvSpPr>
          <p:spPr>
            <a:xfrm>
              <a:off x="3638" y="2283"/>
              <a:ext cx="70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MS Pゴシック" pitchFamily="-92" charset="-128"/>
                </a:rPr>
                <a:t>HAVE &lt;14&gt;</a:t>
              </a:r>
              <a:endParaRPr lang="en-US" altLang="zh-CN" sz="1400" dirty="0">
                <a:latin typeface="Arial" panose="020B0604020202020204" pitchFamily="34" charset="0"/>
                <a:ea typeface="MS Pゴシック" pitchFamily="-92" charset="-128"/>
              </a:endParaRPr>
            </a:p>
          </p:txBody>
        </p:sp>
      </p:grpSp>
      <p:sp>
        <p:nvSpPr>
          <p:cNvPr id="67607" name="Rectangle 23"/>
          <p:cNvSpPr/>
          <p:nvPr/>
        </p:nvSpPr>
        <p:spPr>
          <a:xfrm>
            <a:off x="1371600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14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67608" name="Rectangle 24"/>
          <p:cNvSpPr/>
          <p:nvPr/>
        </p:nvSpPr>
        <p:spPr>
          <a:xfrm>
            <a:off x="1143000" y="3429000"/>
            <a:ext cx="1201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12,7,14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67609" name="Rectangle 25"/>
          <p:cNvSpPr/>
          <p:nvPr/>
        </p:nvSpPr>
        <p:spPr>
          <a:xfrm>
            <a:off x="1143000" y="1905000"/>
            <a:ext cx="1201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12,7,36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6340" name="Rectangle 26"/>
          <p:cNvSpPr/>
          <p:nvPr/>
        </p:nvSpPr>
        <p:spPr>
          <a:xfrm>
            <a:off x="3317875" y="514826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endParaRPr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67611" name="Oval 27"/>
          <p:cNvSpPr/>
          <p:nvPr/>
        </p:nvSpPr>
        <p:spPr>
          <a:xfrm>
            <a:off x="1828800" y="1905000"/>
            <a:ext cx="533400" cy="533400"/>
          </a:xfrm>
          <a:prstGeom prst="ellipse">
            <a:avLst/>
          </a:prstGeom>
          <a:noFill/>
          <a:ln w="12700" cap="flat" cmpd="sng">
            <a:solidFill>
              <a:srgbClr val="F9104C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7" grpId="0"/>
      <p:bldP spid="67608" grpId="0"/>
      <p:bldP spid="67609" grpId="0"/>
      <p:bldP spid="676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End Game mode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When all the sub-pieces that a peer doesn’t have are requested, a request is sent to </a:t>
            </a:r>
            <a:r>
              <a:rPr lang="en-US" altLang="zh-CN" i="1" dirty="0">
                <a:latin typeface="Book Antiqua" pitchFamily="18" charset="0"/>
              </a:rPr>
              <a:t>every</a:t>
            </a:r>
            <a:r>
              <a:rPr lang="en-US" altLang="zh-CN" dirty="0">
                <a:latin typeface="Book Antiqua" pitchFamily="18" charset="0"/>
              </a:rPr>
              <a:t> peer.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When the sub-piece arrives, duplicate requests are canceled.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This ensures, completion is not prevented due to a slow peer.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Tit-for-Tat Strategy</a:t>
            </a:r>
            <a:br>
              <a:rPr lang="en-US" altLang="zh-CN" dirty="0">
                <a:latin typeface="Book Antiqua" pitchFamily="18" charset="0"/>
              </a:rPr>
            </a:br>
            <a:r>
              <a:rPr lang="en-US" altLang="zh-CN" sz="2400" dirty="0">
                <a:latin typeface="Book Antiqua" pitchFamily="18" charset="0"/>
              </a:rPr>
              <a:t>“Give and yet shall receive”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Cooperate if the other per cooperates.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Chocking mechanism.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Choke all peers except top 4 up loaders.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Tit-for-Tat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59395" name="Oval 3"/>
          <p:cNvSpPr/>
          <p:nvPr/>
        </p:nvSpPr>
        <p:spPr>
          <a:xfrm>
            <a:off x="1219200" y="3200400"/>
            <a:ext cx="1209675" cy="638175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algn="ctr"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Peer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9396" name="Oval 4"/>
          <p:cNvSpPr/>
          <p:nvPr/>
        </p:nvSpPr>
        <p:spPr>
          <a:xfrm>
            <a:off x="6313488" y="3148013"/>
            <a:ext cx="1485900" cy="638175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Peer 1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9397" name="Line 5"/>
          <p:cNvSpPr/>
          <p:nvPr/>
        </p:nvSpPr>
        <p:spPr>
          <a:xfrm flipH="1">
            <a:off x="2438400" y="3581400"/>
            <a:ext cx="403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8" name="Oval 6"/>
          <p:cNvSpPr/>
          <p:nvPr/>
        </p:nvSpPr>
        <p:spPr>
          <a:xfrm>
            <a:off x="6451600" y="4724400"/>
            <a:ext cx="1485900" cy="638175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 eaLnBrk="0" hangingPunct="0"/>
            <a:r>
              <a:rPr lang="en-US" altLang="zh-CN" sz="2400" dirty="0">
                <a:latin typeface="Arial" panose="020B0604020202020204" pitchFamily="34" charset="0"/>
                <a:ea typeface="MS Pゴシック" pitchFamily="-92" charset="-128"/>
              </a:rPr>
              <a:t>Peer 2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59399" name="Line 7"/>
          <p:cNvSpPr/>
          <p:nvPr/>
        </p:nvSpPr>
        <p:spPr>
          <a:xfrm flipH="1" flipV="1">
            <a:off x="2057400" y="3810000"/>
            <a:ext cx="45720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8"/>
          <p:cNvGrpSpPr/>
          <p:nvPr/>
        </p:nvGrpSpPr>
        <p:grpSpPr>
          <a:xfrm>
            <a:off x="2438400" y="1600200"/>
            <a:ext cx="6146800" cy="1828800"/>
            <a:chOff x="1536" y="1008"/>
            <a:chExt cx="3872" cy="1152"/>
          </a:xfrm>
        </p:grpSpPr>
        <p:sp>
          <p:nvSpPr>
            <p:cNvPr id="59405" name="Line 9"/>
            <p:cNvSpPr/>
            <p:nvPr/>
          </p:nvSpPr>
          <p:spPr>
            <a:xfrm>
              <a:off x="1536" y="2160"/>
              <a:ext cx="2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6" name="Rectangle 10"/>
            <p:cNvSpPr/>
            <p:nvPr/>
          </p:nvSpPr>
          <p:spPr>
            <a:xfrm>
              <a:off x="3744" y="1008"/>
              <a:ext cx="166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  <a:ea typeface="MS Pゴシック" pitchFamily="-92" charset="-128"/>
                </a:rPr>
                <a:t>Peer 1 Un-choked</a:t>
              </a:r>
              <a:endParaRPr lang="en-US" altLang="zh-CN" sz="2400" dirty="0">
                <a:latin typeface="Arial" panose="020B0604020202020204" pitchFamily="34" charset="0"/>
                <a:ea typeface="MS Pゴシック" pitchFamily="-92" charset="-128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  <a:ea typeface="MS Pゴシック" pitchFamily="-92" charset="-128"/>
                </a:rPr>
                <a:t>Peer 2 Choked</a:t>
              </a:r>
              <a:endParaRPr lang="en-US" altLang="zh-CN" sz="2400" dirty="0">
                <a:latin typeface="Arial" panose="020B0604020202020204" pitchFamily="34" charset="0"/>
                <a:ea typeface="MS Pゴシック" pitchFamily="-92" charset="-128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2362200" y="3733800"/>
            <a:ext cx="6299200" cy="2651125"/>
            <a:chOff x="1488" y="2352"/>
            <a:chExt cx="3968" cy="1670"/>
          </a:xfrm>
        </p:grpSpPr>
        <p:sp>
          <p:nvSpPr>
            <p:cNvPr id="59403" name="Rectangle 12"/>
            <p:cNvSpPr/>
            <p:nvPr/>
          </p:nvSpPr>
          <p:spPr>
            <a:xfrm>
              <a:off x="3792" y="3504"/>
              <a:ext cx="166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  <a:ea typeface="MS Pゴシック" pitchFamily="-92" charset="-128"/>
                </a:rPr>
                <a:t>Peer 1 Choked</a:t>
              </a:r>
              <a:endParaRPr lang="en-US" altLang="zh-CN" sz="2400" dirty="0">
                <a:latin typeface="Arial" panose="020B0604020202020204" pitchFamily="34" charset="0"/>
                <a:ea typeface="MS Pゴシック" pitchFamily="-92" charset="-128"/>
              </a:endParaRPr>
            </a:p>
            <a:p>
              <a:pPr eaLnBrk="0" hangingPunct="0"/>
              <a:r>
                <a:rPr lang="en-US" altLang="zh-CN" sz="2400" dirty="0">
                  <a:latin typeface="Arial" panose="020B0604020202020204" pitchFamily="34" charset="0"/>
                  <a:ea typeface="MS Pゴシック" pitchFamily="-92" charset="-128"/>
                </a:rPr>
                <a:t>Peer 2 Un-choked</a:t>
              </a:r>
              <a:endParaRPr lang="en-US" altLang="zh-CN" sz="2400" dirty="0">
                <a:latin typeface="Arial" panose="020B0604020202020204" pitchFamily="34" charset="0"/>
                <a:ea typeface="MS Pゴシック" pitchFamily="-92" charset="-128"/>
              </a:endParaRPr>
            </a:p>
          </p:txBody>
        </p:sp>
        <p:sp>
          <p:nvSpPr>
            <p:cNvPr id="59404" name="Line 13"/>
            <p:cNvSpPr/>
            <p:nvPr/>
          </p:nvSpPr>
          <p:spPr>
            <a:xfrm>
              <a:off x="1488" y="2352"/>
              <a:ext cx="264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5790" name="Rectangle 14"/>
          <p:cNvSpPr/>
          <p:nvPr/>
        </p:nvSpPr>
        <p:spPr>
          <a:xfrm>
            <a:off x="4800600" y="3657600"/>
            <a:ext cx="11826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1400" dirty="0">
                <a:latin typeface="Arial" panose="020B0604020202020204" pitchFamily="34" charset="0"/>
                <a:ea typeface="MS Pゴシック" pitchFamily="-92" charset="-128"/>
              </a:rPr>
              <a:t>Slow Upload</a:t>
            </a:r>
            <a:endParaRPr lang="en-US" altLang="zh-CN" sz="2400" dirty="0">
              <a:latin typeface="Arial" panose="020B0604020202020204" pitchFamily="34" charset="0"/>
              <a:ea typeface="MS Pゴシック" pitchFamily="-9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0" grpId="0"/>
      <p:bldP spid="75790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Choking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Ensures every nodes cooperate and prevents free-riding problem.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Goal is to have several bidirectional connections running continuously.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Choking is temporary refusal to upload, downloading occurs as normal.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Connection is kept open so that setup costs are not borne again and again.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At a given time only 4 best peers are un-choked.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Evaluation on whom to choke/un-choke is performed every 10 seconds.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Optimistic Un-choke every 30 seconds.</a:t>
            </a:r>
            <a:endParaRPr lang="en-US" altLang="zh-CN" sz="24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Book Antiqua" pitchFamily="18" charset="0"/>
              </a:rPr>
              <a:t>Give a chance for newly joined peer to get data to download</a:t>
            </a:r>
            <a:endParaRPr lang="en-US" altLang="zh-CN" sz="20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Choking Algorithm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Goal is to have several bidirectional connections running continuously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Upload to peers who have uploaded to you recently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Unutilized connections are uploaded to on a trial basis to see if better transfer rates could be found using them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Choking Specifics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A peer always unchokes a fixed number of its peers (default of 4)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Decision to choke/unchoke done based on current download rates, which is evaluated on a rolling 20-second average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Evaluation on who to choke/unchoke is performed every 10 seconds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Which peer is the optimistic unchoke is rotated every 30 seconds</a:t>
            </a:r>
            <a:endParaRPr lang="en-US" altLang="zh-CN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Users and Usage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60M users of file-sharing in US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8.5M logged in at a given time on average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814M units of music sold in US last year</a:t>
            </a:r>
            <a:endParaRPr lang="en-US" altLang="zh-CN" sz="2800" dirty="0">
              <a:latin typeface="Book Antiqua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Book Antiqua" pitchFamily="18" charset="0"/>
              </a:rPr>
              <a:t>140M digital tracks sold by music companies</a:t>
            </a:r>
            <a:endParaRPr lang="en-US" altLang="zh-CN" sz="24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As of Nov, 35% of all Internet traffic was for BitTorrent, a single file-sharing system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Major legal battles underway between recording industry and file-sharing companies</a:t>
            </a:r>
            <a:endParaRPr lang="en-US" altLang="zh-CN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Anti-Snubbing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Policy: When over a minute has gone by without receiving a single sub-piece from a particular peer, do not upload to it except as an optimistic unchoke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A peer might find itself being simultaneously choked by all its peers that it was just downloading from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Download will lag until optimistic unchoke finds better peers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Policy: If choked by everyone, increase the number of simultaneous optimistic unchokes to more than one</a:t>
            </a:r>
            <a:endParaRPr lang="en-US" altLang="zh-CN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Up-load only or Seeding mode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Once the download is complete, has no download rates to compare, nor requires them.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Which node to upload?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Policy: Upload to top 4 peers with maximum upload rate.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Ensures faster replication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Structured P2P Networks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Book Antiqua" pitchFamily="18" charset="0"/>
              </a:rPr>
              <a:t>Distributed Hash Tables (DHTs)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put(k,v) and v=get(k) interface</a:t>
            </a:r>
            <a:endParaRPr lang="en-US" altLang="zh-CN" dirty="0">
              <a:latin typeface="Book Antiqua" pitchFamily="18" charset="0"/>
            </a:endParaRPr>
          </a:p>
          <a:p>
            <a:pPr eaLnBrk="1" hangingPunct="1"/>
            <a:r>
              <a:rPr lang="en-US" altLang="zh-CN" dirty="0">
                <a:latin typeface="Book Antiqua" pitchFamily="18" charset="0"/>
              </a:rPr>
              <a:t>Representative systems</a:t>
            </a:r>
            <a:endParaRPr lang="en-US" altLang="zh-CN" dirty="0">
              <a:latin typeface="Book Antiqua" pitchFamily="18" charset="0"/>
            </a:endParaRPr>
          </a:p>
          <a:p>
            <a:pPr lvl="1" eaLnBrk="1" hangingPunct="1"/>
            <a:r>
              <a:rPr lang="en-US" altLang="zh-CN" dirty="0">
                <a:latin typeface="Book Antiqua" pitchFamily="18" charset="0"/>
              </a:rPr>
              <a:t>Chord, Pastry, Tapestry, and CAN</a:t>
            </a:r>
            <a:endParaRPr lang="en-US" altLang="zh-C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Share of Internet Traffic</a:t>
            </a:r>
            <a:endParaRPr lang="en-US" altLang="zh-CN" dirty="0"/>
          </a:p>
        </p:txBody>
      </p:sp>
      <p:pic>
        <p:nvPicPr>
          <p:cNvPr id="10243" name="Picture 3" descr="TrafficInP2PNetwor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905000"/>
            <a:ext cx="8382000" cy="3848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911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Number of Users</a:t>
            </a:r>
            <a:endParaRPr lang="en-US" altLang="zh-CN" dirty="0">
              <a:latin typeface="Book Antiqua" pitchFamily="18" charset="0"/>
            </a:endParaRPr>
          </a:p>
        </p:txBody>
      </p:sp>
      <p:pic>
        <p:nvPicPr>
          <p:cNvPr id="11267" name="Picture 3" descr="UsersOfP2PNetworks"/>
          <p:cNvPicPr/>
          <p:nvPr/>
        </p:nvPicPr>
        <p:blipFill>
          <a:blip r:embed="rId1"/>
          <a:stretch>
            <a:fillRect/>
          </a:stretch>
        </p:blipFill>
        <p:spPr>
          <a:xfrm>
            <a:off x="990600" y="1524000"/>
            <a:ext cx="3276600" cy="5084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Text Box 4"/>
          <p:cNvSpPr txBox="1"/>
          <p:nvPr/>
        </p:nvSpPr>
        <p:spPr>
          <a:xfrm>
            <a:off x="5029200" y="2297113"/>
            <a:ext cx="3421063" cy="3013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Book Antiqua" pitchFamily="18" charset="0"/>
              </a:rPr>
              <a:t>Others include</a:t>
            </a:r>
            <a:endParaRPr lang="en-US" altLang="zh-CN" sz="2400" dirty="0">
              <a:latin typeface="Book Antiqua" pitchFamily="18" charset="0"/>
            </a:endParaRPr>
          </a:p>
          <a:p>
            <a:r>
              <a:rPr lang="en-US" altLang="zh-CN" sz="2400" dirty="0">
                <a:latin typeface="Book Antiqua" pitchFamily="18" charset="0"/>
              </a:rPr>
              <a:t>BitTorrent, </a:t>
            </a:r>
            <a:endParaRPr lang="en-US" altLang="zh-CN" sz="2400" dirty="0">
              <a:latin typeface="Book Antiqua" pitchFamily="18" charset="0"/>
            </a:endParaRPr>
          </a:p>
          <a:p>
            <a:r>
              <a:rPr lang="en-US" altLang="zh-CN" sz="2400" dirty="0">
                <a:latin typeface="Book Antiqua" pitchFamily="18" charset="0"/>
              </a:rPr>
              <a:t>eDonkey, iMesh,</a:t>
            </a:r>
            <a:endParaRPr lang="en-US" altLang="zh-CN" sz="2400" dirty="0">
              <a:latin typeface="Book Antiqua" pitchFamily="18" charset="0"/>
            </a:endParaRPr>
          </a:p>
          <a:p>
            <a:r>
              <a:rPr lang="en-US" altLang="zh-CN" sz="2400" dirty="0">
                <a:latin typeface="Book Antiqua" pitchFamily="18" charset="0"/>
              </a:rPr>
              <a:t>Overnet, Gnutella</a:t>
            </a:r>
            <a:endParaRPr lang="en-US" altLang="zh-CN" sz="2400" dirty="0">
              <a:latin typeface="Book Antiqua" pitchFamily="18" charset="0"/>
            </a:endParaRPr>
          </a:p>
          <a:p>
            <a:endParaRPr lang="en-US" altLang="zh-CN" sz="2400" dirty="0">
              <a:latin typeface="Book Antiqua" pitchFamily="18" charset="0"/>
            </a:endParaRPr>
          </a:p>
          <a:p>
            <a:r>
              <a:rPr lang="en-US" altLang="zh-CN" sz="2400" dirty="0">
                <a:latin typeface="Book Antiqua" pitchFamily="18" charset="0"/>
              </a:rPr>
              <a:t>BitTorrent (and </a:t>
            </a:r>
            <a:endParaRPr lang="en-US" altLang="zh-CN" sz="2400" dirty="0">
              <a:latin typeface="Book Antiqua" pitchFamily="18" charset="0"/>
            </a:endParaRPr>
          </a:p>
          <a:p>
            <a:r>
              <a:rPr lang="en-US" altLang="zh-CN" sz="2400" dirty="0">
                <a:latin typeface="Book Antiqua" pitchFamily="18" charset="0"/>
              </a:rPr>
              <a:t>others) gaining  share</a:t>
            </a:r>
            <a:endParaRPr lang="en-US" altLang="zh-CN" sz="2400" dirty="0">
              <a:latin typeface="Book Antiqua" pitchFamily="18" charset="0"/>
            </a:endParaRPr>
          </a:p>
          <a:p>
            <a:r>
              <a:rPr lang="en-US" altLang="zh-CN" sz="2400" dirty="0">
                <a:latin typeface="Book Antiqua" pitchFamily="18" charset="0"/>
              </a:rPr>
              <a:t>from FastTrack (Kazaa).</a:t>
            </a:r>
            <a:endParaRPr lang="en-US" altLang="zh-CN" sz="24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Book Antiqua" pitchFamily="18" charset="0"/>
              </a:rPr>
              <a:t>P2P Computing</a:t>
            </a:r>
            <a:endParaRPr lang="en-US" altLang="zh-CN" dirty="0">
              <a:latin typeface="Book Antiqua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P2P computing is the sharing of computer resources and services by direct exchange between systems.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These resources and services include the exchange of information, processing cycles, cache storage, and disk storage for files.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Book Antiqua" pitchFamily="18" charset="0"/>
              </a:rPr>
              <a:t>P2P computing takes advantage of existing computing power, computer storage and networking connectivity, allowing users to leverage their collective power to the “benefit” of all.</a:t>
            </a:r>
            <a:endParaRPr lang="en-US" altLang="zh-CN" sz="2800" dirty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13634</Words>
  <Application>WPS 演示</Application>
  <PresentationFormat/>
  <Paragraphs>873</Paragraphs>
  <Slides>62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Arial</vt:lpstr>
      <vt:lpstr>宋体</vt:lpstr>
      <vt:lpstr>Wingdings</vt:lpstr>
      <vt:lpstr>Book Antiqua</vt:lpstr>
      <vt:lpstr>微软雅黑</vt:lpstr>
      <vt:lpstr>Arial Unicode MS</vt:lpstr>
      <vt:lpstr>Calibri</vt:lpstr>
      <vt:lpstr>Times New Roman</vt:lpstr>
      <vt:lpstr>Verdana</vt:lpstr>
      <vt:lpstr>Helvetica</vt:lpstr>
      <vt:lpstr>MS Pゴシック</vt:lpstr>
      <vt:lpstr>Yu Gothic</vt:lpstr>
      <vt:lpstr>Default Design</vt:lpstr>
      <vt:lpstr>Visio.Drawing.11</vt:lpstr>
      <vt:lpstr>Visio.Drawing.11</vt:lpstr>
      <vt:lpstr>Peer-to-Peer (P2P) Networks</vt:lpstr>
      <vt:lpstr>Overview</vt:lpstr>
      <vt:lpstr>Client/Sever Architecture</vt:lpstr>
      <vt:lpstr>Client/Server Limitations</vt:lpstr>
      <vt:lpstr>Why Study P2P?</vt:lpstr>
      <vt:lpstr>Users and Usage</vt:lpstr>
      <vt:lpstr>Share of Internet Traffic</vt:lpstr>
      <vt:lpstr>Number of Users</vt:lpstr>
      <vt:lpstr>P2P Computing</vt:lpstr>
      <vt:lpstr>P2P Architecture</vt:lpstr>
      <vt:lpstr>What is P2P?</vt:lpstr>
      <vt:lpstr>P2P Network Characteristics</vt:lpstr>
      <vt:lpstr>P2P vs. Client/Server</vt:lpstr>
      <vt:lpstr>P2P Benefits</vt:lpstr>
      <vt:lpstr>P2P Traffics</vt:lpstr>
      <vt:lpstr>P2P Data Flow</vt:lpstr>
      <vt:lpstr>Category of P2P Systems</vt:lpstr>
      <vt:lpstr>Napster</vt:lpstr>
      <vt:lpstr>Napster: Publish</vt:lpstr>
      <vt:lpstr>Napster: Search</vt:lpstr>
      <vt:lpstr>Napster</vt:lpstr>
      <vt:lpstr>PowerPoint 演示文稿</vt:lpstr>
      <vt:lpstr>Gnutella: Query Flooding</vt:lpstr>
      <vt:lpstr>Gnutella vs. Napster</vt:lpstr>
      <vt:lpstr>Gnutella: Random Walk</vt:lpstr>
      <vt:lpstr>Kazza (Fasttrack Networks)</vt:lpstr>
      <vt:lpstr>Kazza</vt:lpstr>
      <vt:lpstr>KaZaA: Network Design</vt:lpstr>
      <vt:lpstr>KaZaA: File Insert</vt:lpstr>
      <vt:lpstr>KaZaA: File Search</vt:lpstr>
      <vt:lpstr>Bittorrent</vt:lpstr>
      <vt:lpstr>Problems to Address</vt:lpstr>
      <vt:lpstr>Basic Idea</vt:lpstr>
      <vt:lpstr>File Organization</vt:lpstr>
      <vt:lpstr>Overall Architecture</vt:lpstr>
      <vt:lpstr>Overall Architecture</vt:lpstr>
      <vt:lpstr>Overall Architecture</vt:lpstr>
      <vt:lpstr>Overall Architecture</vt:lpstr>
      <vt:lpstr>Overall Architecture</vt:lpstr>
      <vt:lpstr>Overall Architecture</vt:lpstr>
      <vt:lpstr>Overall Architecture</vt:lpstr>
      <vt:lpstr>Critical Elements</vt:lpstr>
      <vt:lpstr>Critical Elements</vt:lpstr>
      <vt:lpstr>Critical Elements</vt:lpstr>
      <vt:lpstr>Critical Elements</vt:lpstr>
      <vt:lpstr>Messages</vt:lpstr>
      <vt:lpstr>BitTorrent – joining a torrent</vt:lpstr>
      <vt:lpstr>BitTorrent – exchanging data</vt:lpstr>
      <vt:lpstr>BitTorrent - unchoking</vt:lpstr>
      <vt:lpstr>Demo</vt:lpstr>
      <vt:lpstr>Swarming Pieces and Sub-pieces</vt:lpstr>
      <vt:lpstr>Piece Selection</vt:lpstr>
      <vt:lpstr>Rarest First Policy</vt:lpstr>
      <vt:lpstr>End Game mode</vt:lpstr>
      <vt:lpstr>Tit-for-Tat Strategy “Give and yet shall receive”</vt:lpstr>
      <vt:lpstr>Tit-for-Tat</vt:lpstr>
      <vt:lpstr>Choking</vt:lpstr>
      <vt:lpstr>Choking Algorithm</vt:lpstr>
      <vt:lpstr>Choking Specifics</vt:lpstr>
      <vt:lpstr>Anti-Snubbing</vt:lpstr>
      <vt:lpstr>Up-load only or Seeding mode</vt:lpstr>
      <vt:lpstr>Structured P2P Networks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(P2P) Networks</dc:title>
  <dc:creator>Yingwu(Jason) Zhu</dc:creator>
  <cp:lastModifiedBy>Leo</cp:lastModifiedBy>
  <cp:revision>74</cp:revision>
  <dcterms:created xsi:type="dcterms:W3CDTF">2008-03-01T19:59:00Z</dcterms:created>
  <dcterms:modified xsi:type="dcterms:W3CDTF">2020-03-03T10:20:21Z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