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315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77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3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95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53FA-09FD-43CE-9E04-B5276DE8729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3D2D-6384-4D06-BB3A-B80D755B16A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75" y="54992"/>
            <a:ext cx="1213338" cy="997744"/>
          </a:xfrm>
          <a:prstGeom prst="rect">
            <a:avLst/>
          </a:prstGeom>
        </p:spPr>
      </p:pic>
      <p:pic>
        <p:nvPicPr>
          <p:cNvPr id="7" name="Picture 5" descr="F:\百度云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793" y="156552"/>
            <a:ext cx="2736219" cy="62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191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65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5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78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0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0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7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11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8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53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estc.edu.cn/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927" y="752013"/>
            <a:ext cx="8542338" cy="1060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5087" rIns="0" bIns="0"/>
          <a:lstStyle/>
          <a:p>
            <a:pPr algn="ctr"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实验一 编程环境实验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19927" y="1812463"/>
            <a:ext cx="8154988" cy="4418013"/>
          </a:xfrm>
          <a:prstGeom prst="rect">
            <a:avLst/>
          </a:prstGeom>
          <a:noFill/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anose="02010600030101010101" pitchFamily="2" charset="-122"/>
              </a:rPr>
              <a:t>基本环境搭建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anose="02010600030101010101" pitchFamily="2" charset="-122"/>
              </a:rPr>
              <a:t>高级</a:t>
            </a:r>
            <a:r>
              <a:rPr lang="en-US" altLang="zh-CN" smtClean="0">
                <a:latin typeface="宋体" panose="02010600030101010101" pitchFamily="2" charset="-122"/>
              </a:rPr>
              <a:t>vi</a:t>
            </a:r>
            <a:r>
              <a:rPr lang="zh-CN" altLang="en-US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anose="02010600030101010101" pitchFamily="2" charset="-122"/>
              </a:rPr>
              <a:t>make</a:t>
            </a:r>
            <a:r>
              <a:rPr lang="zh-CN" altLang="en-US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anose="02010600030101010101" pitchFamily="2" charset="-122"/>
              </a:rPr>
              <a:t>gdb</a:t>
            </a:r>
            <a:r>
              <a:rPr lang="zh-CN" altLang="en-US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anose="02010600030101010101" pitchFamily="2" charset="-122"/>
              </a:rPr>
              <a:t>googletest</a:t>
            </a:r>
            <a:r>
              <a:rPr lang="zh-CN" altLang="en-US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anose="02010600030101010101" pitchFamily="2" charset="-122"/>
              </a:rPr>
              <a:t>valgrind</a:t>
            </a:r>
            <a:r>
              <a:rPr lang="zh-CN" altLang="en-US" smtClean="0">
                <a:latin typeface="宋体" panose="02010600030101010101" pitchFamily="2" charset="-122"/>
              </a:rPr>
              <a:t>的使用</a:t>
            </a:r>
            <a:endParaRPr lang="zh-CN" altLang="en-US" dirty="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79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969309" y="793866"/>
            <a:ext cx="8540750" cy="694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第五步：确定当前网络配置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39134" y="1487978"/>
            <a:ext cx="88011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虚拟机菜单：编辑</a:t>
            </a:r>
            <a:r>
              <a:rPr lang="en-US" altLang="zh-CN" dirty="0" smtClean="0"/>
              <a:t>----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虚拟网络编辑器</a:t>
            </a:r>
            <a:endParaRPr lang="en-US" altLang="zh-CN" dirty="0" smtClean="0"/>
          </a:p>
          <a:p>
            <a:r>
              <a:rPr lang="zh-CN" altLang="en-US" dirty="0" smtClean="0"/>
              <a:t>具体操作见后</a:t>
            </a:r>
          </a:p>
        </p:txBody>
      </p:sp>
      <p:sp>
        <p:nvSpPr>
          <p:cNvPr id="7" name="右箭头 5"/>
          <p:cNvSpPr>
            <a:spLocks noChangeArrowheads="1"/>
          </p:cNvSpPr>
          <p:nvPr/>
        </p:nvSpPr>
        <p:spPr bwMode="auto">
          <a:xfrm>
            <a:off x="3151188" y="5938838"/>
            <a:ext cx="615950" cy="373062"/>
          </a:xfrm>
          <a:prstGeom prst="rightArrow">
            <a:avLst>
              <a:gd name="adj1" fmla="val 50000"/>
              <a:gd name="adj2" fmla="val 49815"/>
            </a:avLst>
          </a:prstGeom>
          <a:solidFill>
            <a:schemeClr val="tx2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263776" y="5876925"/>
            <a:ext cx="796925" cy="434975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Arial" charset="0"/>
              </a:rPr>
              <a:t>还原默认设置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156" y="2458041"/>
            <a:ext cx="4340197" cy="385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8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53177" y="802178"/>
            <a:ext cx="8540750" cy="768927"/>
          </a:xfrm>
        </p:spPr>
        <p:txBody>
          <a:bodyPr/>
          <a:lstStyle/>
          <a:p>
            <a:pPr algn="ctr" eaLnBrk="1" hangingPunct="1"/>
            <a:r>
              <a:rPr lang="zh-CN" altLang="en-US" dirty="0" smtClean="0">
                <a:solidFill>
                  <a:srgbClr val="C00000"/>
                </a:solidFill>
              </a:rPr>
              <a:t>第五步：确定当前网络配置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40527" y="1571106"/>
            <a:ext cx="8153400" cy="38654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选中</a:t>
            </a:r>
            <a:r>
              <a:rPr lang="en-US" altLang="zh-CN" sz="2400" dirty="0" smtClean="0"/>
              <a:t>NAT</a:t>
            </a:r>
            <a:r>
              <a:rPr lang="zh-CN" altLang="en-US" sz="2400" dirty="0" smtClean="0"/>
              <a:t>项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本例中，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系统使用</a:t>
            </a:r>
            <a:r>
              <a:rPr lang="en-US" altLang="zh-CN" sz="2400" dirty="0" smtClean="0"/>
              <a:t>VMware8</a:t>
            </a:r>
            <a:r>
              <a:rPr lang="zh-CN" altLang="en-US" sz="2400" dirty="0" smtClean="0"/>
              <a:t>与虚拟机相连</a:t>
            </a:r>
            <a:endParaRPr lang="en-US" altLang="zh-CN" sz="2400" dirty="0" smtClean="0"/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系统中要确保</a:t>
            </a:r>
            <a:r>
              <a:rPr lang="en-US" altLang="zh-CN" sz="2400" dirty="0" smtClean="0"/>
              <a:t>VMware8</a:t>
            </a:r>
            <a:r>
              <a:rPr lang="zh-CN" altLang="en-US" sz="2400" dirty="0" smtClean="0"/>
              <a:t>不是处于禁用状态</a:t>
            </a:r>
            <a:endParaRPr lang="en-US" altLang="zh-CN" sz="24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280" y="1571105"/>
            <a:ext cx="4541953" cy="4118351"/>
          </a:xfrm>
          <a:prstGeom prst="rect">
            <a:avLst/>
          </a:prstGeom>
        </p:spPr>
      </p:pic>
      <p:sp>
        <p:nvSpPr>
          <p:cNvPr id="8" name="右箭头 5"/>
          <p:cNvSpPr>
            <a:spLocks noChangeArrowheads="1"/>
          </p:cNvSpPr>
          <p:nvPr/>
        </p:nvSpPr>
        <p:spPr bwMode="auto">
          <a:xfrm rot="16200000">
            <a:off x="4861561" y="2643447"/>
            <a:ext cx="485775" cy="1619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903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27745" y="743989"/>
            <a:ext cx="8540750" cy="6608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dirty="0" smtClean="0">
                <a:solidFill>
                  <a:srgbClr val="C00000"/>
                </a:solidFill>
              </a:rPr>
              <a:t>第五步：确定当前网络配置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407227" y="1404851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smtClean="0"/>
              <a:t>不要使用</a:t>
            </a:r>
            <a:r>
              <a:rPr lang="en-US" altLang="zh-CN" sz="2400" smtClean="0"/>
              <a:t>DHCP</a:t>
            </a:r>
            <a:endParaRPr lang="en-US" altLang="zh-CN" sz="2400" dirty="0" smtClean="0"/>
          </a:p>
        </p:txBody>
      </p:sp>
      <p:sp>
        <p:nvSpPr>
          <p:cNvPr id="6" name="右箭头 7"/>
          <p:cNvSpPr>
            <a:spLocks noChangeArrowheads="1"/>
          </p:cNvSpPr>
          <p:nvPr/>
        </p:nvSpPr>
        <p:spPr bwMode="auto">
          <a:xfrm>
            <a:off x="4304822" y="4344266"/>
            <a:ext cx="485775" cy="1619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右箭头 6"/>
          <p:cNvSpPr>
            <a:spLocks noChangeArrowheads="1"/>
          </p:cNvSpPr>
          <p:nvPr/>
        </p:nvSpPr>
        <p:spPr bwMode="auto">
          <a:xfrm>
            <a:off x="4304821" y="4828396"/>
            <a:ext cx="485775" cy="1619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367" y="1657152"/>
            <a:ext cx="4845021" cy="4379967"/>
          </a:xfrm>
          <a:prstGeom prst="rect">
            <a:avLst/>
          </a:prstGeom>
        </p:spPr>
      </p:pic>
      <p:sp>
        <p:nvSpPr>
          <p:cNvPr id="10" name="右箭头 5"/>
          <p:cNvSpPr>
            <a:spLocks noChangeArrowheads="1"/>
          </p:cNvSpPr>
          <p:nvPr/>
        </p:nvSpPr>
        <p:spPr bwMode="auto">
          <a:xfrm rot="16200000">
            <a:off x="4745096" y="5502752"/>
            <a:ext cx="485775" cy="1619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24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4741" y="768927"/>
            <a:ext cx="8540750" cy="6608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dirty="0" smtClean="0">
                <a:solidFill>
                  <a:srgbClr val="C00000"/>
                </a:solidFill>
              </a:rPr>
              <a:t>第五步：确定当前网络配置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88416" y="1429790"/>
            <a:ext cx="8153400" cy="4314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从截图可知，当前的网段是</a:t>
            </a:r>
            <a:r>
              <a:rPr lang="en-US" altLang="zh-CN" sz="2000" dirty="0" smtClean="0"/>
              <a:t>192.168.163.0</a:t>
            </a:r>
          </a:p>
          <a:p>
            <a:r>
              <a:rPr lang="zh-CN" altLang="en-US" sz="2000" dirty="0" smtClean="0"/>
              <a:t>按照</a:t>
            </a:r>
            <a:r>
              <a:rPr lang="en-US" altLang="zh-CN" sz="2000" dirty="0" smtClean="0"/>
              <a:t>VMware</a:t>
            </a:r>
            <a:r>
              <a:rPr lang="zh-CN" altLang="en-US" sz="2000" dirty="0" smtClean="0"/>
              <a:t>的一般情况，网关就是</a:t>
            </a:r>
            <a:r>
              <a:rPr lang="en-US" altLang="zh-CN" sz="2000" dirty="0" smtClean="0"/>
              <a:t>192.168.163.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zh-CN" altLang="en-US" sz="2000" dirty="0" smtClean="0"/>
              <a:t>（一般都是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zh-CN" altLang="en-US" sz="2000" dirty="0" smtClean="0"/>
              <a:t>掩码就是</a:t>
            </a:r>
            <a:r>
              <a:rPr lang="en-US" altLang="zh-CN" sz="2000" dirty="0" smtClean="0"/>
              <a:t>255.255.255.0</a:t>
            </a:r>
          </a:p>
          <a:p>
            <a:r>
              <a:rPr lang="zh-CN" altLang="en-US" sz="2000" dirty="0" smtClean="0"/>
              <a:t>虚拟机可以分配的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地址可以是</a:t>
            </a:r>
            <a:r>
              <a:rPr lang="en-US" altLang="zh-CN" sz="2000" dirty="0" smtClean="0"/>
              <a:t>192.168.163.3</a:t>
            </a:r>
            <a:r>
              <a:rPr lang="zh-CN" altLang="en-US" sz="2000" dirty="0" smtClean="0"/>
              <a:t>之后的任意地址</a:t>
            </a:r>
            <a:endParaRPr lang="en-US" altLang="zh-CN" sz="20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40" y="2984269"/>
            <a:ext cx="4073541" cy="3682538"/>
          </a:xfrm>
          <a:prstGeom prst="rect">
            <a:avLst/>
          </a:prstGeom>
        </p:spPr>
      </p:pic>
      <p:sp>
        <p:nvSpPr>
          <p:cNvPr id="9" name="右箭头 6"/>
          <p:cNvSpPr>
            <a:spLocks noChangeArrowheads="1"/>
          </p:cNvSpPr>
          <p:nvPr/>
        </p:nvSpPr>
        <p:spPr bwMode="auto">
          <a:xfrm rot="15941373">
            <a:off x="6586278" y="4035481"/>
            <a:ext cx="485775" cy="1619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488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678363" y="768927"/>
            <a:ext cx="8540750" cy="752302"/>
          </a:xfrm>
        </p:spPr>
        <p:txBody>
          <a:bodyPr/>
          <a:lstStyle/>
          <a:p>
            <a:pPr algn="ctr" eaLnBrk="1" hangingPunct="1"/>
            <a:r>
              <a:rPr lang="zh-CN" altLang="en-US" dirty="0" smtClean="0">
                <a:solidFill>
                  <a:srgbClr val="C00000"/>
                </a:solidFill>
              </a:rPr>
              <a:t>第六步：修改网络配置文件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72038" y="1458884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修改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/network/interfaces</a:t>
            </a:r>
            <a:r>
              <a:rPr lang="zh-CN" altLang="en-US" dirty="0" smtClean="0"/>
              <a:t>文件</a:t>
            </a:r>
          </a:p>
          <a:p>
            <a:r>
              <a:rPr lang="zh-CN" altLang="en-US" dirty="0" smtClean="0"/>
              <a:t>文件内容</a:t>
            </a:r>
            <a:r>
              <a:rPr lang="en-US" altLang="zh-CN" dirty="0" smtClean="0"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sym typeface="Wingdings" panose="05000000000000000000" pitchFamily="2" charset="2"/>
              </a:rPr>
              <a:t>其中</a:t>
            </a:r>
            <a:r>
              <a:rPr lang="en-US" altLang="zh-CN" dirty="0" smtClean="0">
                <a:sym typeface="Wingdings" panose="05000000000000000000" pitchFamily="2" charset="2"/>
              </a:rPr>
              <a:t>ens33</a:t>
            </a:r>
            <a:r>
              <a:rPr lang="zh-CN" altLang="en-US" dirty="0" smtClean="0">
                <a:sym typeface="Wingdings" panose="05000000000000000000" pitchFamily="2" charset="2"/>
              </a:rPr>
              <a:t>是通过</a:t>
            </a:r>
            <a:r>
              <a:rPr lang="en-US" altLang="zh-CN" dirty="0" err="1" smtClean="0">
                <a:sym typeface="Wingdings" panose="05000000000000000000" pitchFamily="2" charset="2"/>
              </a:rPr>
              <a:t>ifconfig</a:t>
            </a:r>
            <a:r>
              <a:rPr lang="zh-CN" altLang="en-US" dirty="0" smtClean="0">
                <a:sym typeface="Wingdings" panose="05000000000000000000" pitchFamily="2" charset="2"/>
              </a:rPr>
              <a:t>获得的网卡名称，或者是通过第四步获得的网卡名称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</a:p>
          <a:p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025" y="3078826"/>
            <a:ext cx="45434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48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370" y="818803"/>
            <a:ext cx="8540750" cy="743990"/>
          </a:xfrm>
        </p:spPr>
        <p:txBody>
          <a:bodyPr/>
          <a:lstStyle/>
          <a:p>
            <a:pPr algn="ctr" eaLnBrk="1" hangingPunct="1"/>
            <a:r>
              <a:rPr lang="zh-CN" altLang="en-US" dirty="0" smtClean="0">
                <a:solidFill>
                  <a:srgbClr val="C00000"/>
                </a:solidFill>
              </a:rPr>
              <a:t>第七步：配置</a:t>
            </a:r>
            <a:r>
              <a:rPr lang="en-US" altLang="zh-CN" dirty="0" smtClean="0">
                <a:solidFill>
                  <a:srgbClr val="C00000"/>
                </a:solidFill>
              </a:rPr>
              <a:t>DNS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44370" y="1658389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添加</a:t>
            </a:r>
            <a:r>
              <a:rPr lang="en-US" altLang="zh-CN" dirty="0" smtClean="0"/>
              <a:t>DNS</a:t>
            </a:r>
            <a:r>
              <a:rPr lang="zh-CN" altLang="en-US" dirty="0" smtClean="0"/>
              <a:t>：</a:t>
            </a:r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resolv.conf</a:t>
            </a:r>
            <a:r>
              <a:rPr lang="zh-CN" altLang="en-US" dirty="0" smtClean="0"/>
              <a:t>修改为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    </a:t>
            </a:r>
            <a:r>
              <a:rPr lang="en-US" altLang="zh-CN" dirty="0" err="1" smtClean="0"/>
              <a:t>nameserver</a:t>
            </a:r>
            <a:r>
              <a:rPr lang="en-US" altLang="zh-CN" dirty="0" smtClean="0"/>
              <a:t> 202.112.14.151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也可以直接上第六步中添加</a:t>
            </a:r>
            <a:endParaRPr lang="en-US" altLang="zh-CN" dirty="0" smtClean="0"/>
          </a:p>
        </p:txBody>
      </p:sp>
      <p:pic>
        <p:nvPicPr>
          <p:cNvPr id="5" name="图片 4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887" y="3132080"/>
            <a:ext cx="6010275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924" y="4669587"/>
            <a:ext cx="61722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59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27744" y="743989"/>
            <a:ext cx="8540750" cy="727364"/>
          </a:xfrm>
        </p:spPr>
        <p:txBody>
          <a:bodyPr/>
          <a:lstStyle/>
          <a:p>
            <a:pPr algn="ctr" eaLnBrk="1" hangingPunct="1"/>
            <a:r>
              <a:rPr lang="zh-CN" altLang="en-US" dirty="0" smtClean="0">
                <a:solidFill>
                  <a:srgbClr val="C00000"/>
                </a:solidFill>
              </a:rPr>
              <a:t>第八步：主机名配置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47207" y="147135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访问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/hostname</a:t>
            </a:r>
            <a:r>
              <a:rPr lang="zh-CN" altLang="en-US" dirty="0" smtClean="0"/>
              <a:t>文件</a:t>
            </a:r>
          </a:p>
          <a:p>
            <a:r>
              <a:rPr lang="zh-CN" altLang="en-US" dirty="0" smtClean="0"/>
              <a:t>将主机名设为你的姓名拼音</a:t>
            </a:r>
            <a:r>
              <a:rPr lang="en-US" altLang="zh-CN" dirty="0" smtClean="0"/>
              <a:t>------</a:t>
            </a:r>
            <a:r>
              <a:rPr lang="zh-CN" altLang="en-US" dirty="0" smtClean="0"/>
              <a:t>以此杜绝抄袭实验报告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r>
              <a:rPr lang="zh-CN" altLang="en-US" dirty="0" smtClean="0"/>
              <a:t>重启操作系统</a:t>
            </a:r>
          </a:p>
          <a:p>
            <a:pPr lvl="1"/>
            <a:r>
              <a:rPr lang="en-US" altLang="zh-CN" dirty="0" smtClean="0"/>
              <a:t>#reboot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凡是截图中主机名处不是自己姓名拼音的，一律认为是抄袭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676" y="2927552"/>
            <a:ext cx="2257425" cy="238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455" y="4396552"/>
            <a:ext cx="214312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89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2806" y="760614"/>
            <a:ext cx="8540750" cy="843742"/>
          </a:xfrm>
        </p:spPr>
        <p:txBody>
          <a:bodyPr/>
          <a:lstStyle/>
          <a:p>
            <a:pPr algn="ctr" eaLnBrk="1" hangingPunct="1"/>
            <a:r>
              <a:rPr lang="zh-CN" altLang="en-US" dirty="0" smtClean="0">
                <a:solidFill>
                  <a:srgbClr val="C00000"/>
                </a:solidFill>
              </a:rPr>
              <a:t>网络配置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06633" y="1604356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检查网络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#ping  </a:t>
            </a:r>
            <a:r>
              <a:rPr lang="en-US" altLang="zh-CN" dirty="0" smtClean="0">
                <a:hlinkClick r:id="rId2"/>
              </a:rPr>
              <a:t>www.uestc.edu.cn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之后可以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Xshell</a:t>
            </a:r>
            <a:r>
              <a:rPr lang="zh-CN" altLang="en-US" dirty="0" smtClean="0"/>
              <a:t>连接</a:t>
            </a:r>
            <a:r>
              <a:rPr lang="zh-CN" altLang="en-US" dirty="0" smtClean="0"/>
              <a:t>虚拟机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1380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53177" y="785553"/>
            <a:ext cx="8540750" cy="702425"/>
          </a:xfrm>
        </p:spPr>
        <p:txBody>
          <a:bodyPr/>
          <a:lstStyle/>
          <a:p>
            <a:pPr algn="ctr" eaLnBrk="1" hangingPunct="1"/>
            <a:r>
              <a:rPr lang="zh-CN" altLang="en-US" dirty="0" smtClean="0">
                <a:solidFill>
                  <a:srgbClr val="C00000"/>
                </a:solidFill>
              </a:rPr>
              <a:t>基本环境搭建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31077" y="1591887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网络环境配置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APT</a:t>
            </a:r>
            <a:r>
              <a:rPr lang="zh-CN" altLang="en-US" dirty="0" smtClean="0">
                <a:solidFill>
                  <a:srgbClr val="FF0000"/>
                </a:solidFill>
              </a:rPr>
              <a:t>工具使用</a:t>
            </a:r>
          </a:p>
          <a:p>
            <a:r>
              <a:rPr lang="en-US" altLang="zh-CN" dirty="0" err="1" smtClean="0"/>
              <a:t>Xshell</a:t>
            </a:r>
            <a:r>
              <a:rPr lang="zh-CN" altLang="en-US" dirty="0" smtClean="0"/>
              <a:t>配置</a:t>
            </a:r>
            <a:endParaRPr lang="zh-CN" altLang="en-US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60740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678363" y="810202"/>
            <a:ext cx="8542338" cy="802467"/>
          </a:xfrm>
        </p:spPr>
        <p:txBody>
          <a:bodyPr lIns="0" tIns="15087" rIns="0" bIns="0"/>
          <a:lstStyle/>
          <a:p>
            <a:pPr algn="ctr"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solidFill>
                  <a:srgbClr val="C00000"/>
                </a:solidFill>
                <a:latin typeface="宋体" panose="02010600030101010101" pitchFamily="2" charset="-122"/>
              </a:rPr>
              <a:t>加入学校APT源</a:t>
            </a:r>
            <a:endParaRPr lang="en-US" altLang="zh-CN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72038" y="1891145"/>
            <a:ext cx="8154988" cy="4418013"/>
          </a:xfrm>
          <a:prstGeom prst="rect">
            <a:avLst/>
          </a:prstGeom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anose="02010600030101010101" pitchFamily="2" charset="-122"/>
              </a:rPr>
              <a:t>APT从预选设置好的软件源下载软件包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431800" indent="-323850" defTabSz="449263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anose="02010600030101010101" pitchFamily="2" charset="-122"/>
              </a:rPr>
              <a:t>在</a:t>
            </a:r>
            <a:r>
              <a:rPr lang="en-US" altLang="zh-CN" dirty="0" smtClean="0">
                <a:latin typeface="宋体" panose="02010600030101010101" pitchFamily="2" charset="-122"/>
              </a:rPr>
              <a:t>/</a:t>
            </a:r>
            <a:r>
              <a:rPr lang="en-US" altLang="zh-CN" dirty="0" err="1" smtClean="0">
                <a:latin typeface="宋体" panose="02010600030101010101" pitchFamily="2" charset="-122"/>
              </a:rPr>
              <a:t>etc</a:t>
            </a:r>
            <a:r>
              <a:rPr lang="en-US" altLang="zh-CN" dirty="0" smtClean="0">
                <a:latin typeface="宋体" panose="02010600030101010101" pitchFamily="2" charset="-122"/>
              </a:rPr>
              <a:t>/apt/</a:t>
            </a:r>
            <a:r>
              <a:rPr lang="en-US" altLang="zh-CN" dirty="0" err="1" smtClean="0">
                <a:latin typeface="宋体" panose="02010600030101010101" pitchFamily="2" charset="-122"/>
              </a:rPr>
              <a:t>sources.list</a:t>
            </a:r>
            <a:r>
              <a:rPr lang="en-US" altLang="zh-CN" dirty="0" err="1" smtClean="0">
                <a:latin typeface="宋体" panose="02010600030101010101" pitchFamily="2" charset="-122"/>
              </a:rPr>
              <a:t>开头处加入软件源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576262" lvl="1" indent="0" defTabSz="449263"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deb http://mirrors.aliyun.com/ubuntu/ 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</a:rPr>
              <a:t>xenial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 main restricted</a:t>
            </a:r>
          </a:p>
          <a:p>
            <a:pPr marL="431800" indent="-323850" defTabSz="449263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anose="02010600030101010101" pitchFamily="2" charset="-122"/>
              </a:rPr>
              <a:t>VMWare</a:t>
            </a:r>
            <a:r>
              <a:rPr lang="zh-CN" altLang="en-US" dirty="0" smtClean="0">
                <a:latin typeface="宋体" panose="02010600030101010101" pitchFamily="2" charset="-122"/>
              </a:rPr>
              <a:t>中的已经有快照</a:t>
            </a:r>
          </a:p>
          <a:p>
            <a:pPr marL="431800" indent="-323850" defTabSz="449263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执行更新</a:t>
            </a:r>
          </a:p>
          <a:p>
            <a:pPr marL="863600" lvl="1" indent="-287338" defTabSz="449263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anose="02010600030101010101" pitchFamily="2" charset="-122"/>
              </a:rPr>
              <a:t>#apt-get update</a:t>
            </a:r>
          </a:p>
        </p:txBody>
      </p:sp>
    </p:spTree>
    <p:extLst>
      <p:ext uri="{BB962C8B-B14F-4D97-AF65-F5344CB8AC3E}">
        <p14:creationId xmlns:p14="http://schemas.microsoft.com/office/powerpoint/2010/main" val="385564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653425" y="818516"/>
            <a:ext cx="8542338" cy="1060450"/>
          </a:xfrm>
          <a:prstGeom prst="rect">
            <a:avLst/>
          </a:prstGeom>
        </p:spPr>
        <p:txBody>
          <a:bodyPr vert="horz" lIns="0" tIns="15087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49263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实验一 编程环境实验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73382" y="1878966"/>
            <a:ext cx="8154988" cy="4418013"/>
          </a:xfrm>
          <a:prstGeom prst="rect">
            <a:avLst/>
          </a:prstGeom>
          <a:noFill/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基本环境搭建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高级</a:t>
            </a:r>
            <a:r>
              <a:rPr lang="en-US" altLang="zh-CN" dirty="0" smtClean="0">
                <a:latin typeface="宋体" panose="02010600030101010101" pitchFamily="2" charset="-122"/>
              </a:rPr>
              <a:t>vi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anose="02010600030101010101" pitchFamily="2" charset="-122"/>
              </a:rPr>
              <a:t>make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anose="02010600030101010101" pitchFamily="2" charset="-122"/>
              </a:rPr>
              <a:t>gdb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anose="02010600030101010101" pitchFamily="2" charset="-122"/>
              </a:rPr>
              <a:t>googletest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anose="02010600030101010101" pitchFamily="2" charset="-122"/>
              </a:rPr>
              <a:t>valgrind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583735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428" y="777240"/>
            <a:ext cx="8540750" cy="868680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rgbClr val="C00000"/>
                </a:solidFill>
              </a:rPr>
              <a:t>APT</a:t>
            </a:r>
            <a:r>
              <a:rPr lang="zh-CN" altLang="en-US" dirty="0" smtClean="0">
                <a:solidFill>
                  <a:srgbClr val="C00000"/>
                </a:solidFill>
              </a:rPr>
              <a:t>工具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64822" y="1645920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Linux</a:t>
            </a:r>
            <a:r>
              <a:rPr lang="zh-CN" altLang="en-US" smtClean="0"/>
              <a:t>操作系统上安装软件，非常复杂</a:t>
            </a:r>
          </a:p>
          <a:p>
            <a:pPr lvl="1"/>
            <a:r>
              <a:rPr lang="zh-CN" altLang="en-US" smtClean="0"/>
              <a:t>软件之间非常复杂的依赖关系</a:t>
            </a:r>
          </a:p>
          <a:p>
            <a:pPr lvl="1"/>
            <a:r>
              <a:rPr lang="zh-CN" altLang="en-US" smtClean="0"/>
              <a:t>复杂的配置、编译、安装过程</a:t>
            </a:r>
          </a:p>
          <a:p>
            <a:r>
              <a:rPr lang="en-US" altLang="zh-CN" smtClean="0"/>
              <a:t>APT</a:t>
            </a:r>
            <a:r>
              <a:rPr lang="zh-CN" altLang="en-US" smtClean="0"/>
              <a:t>工具</a:t>
            </a:r>
          </a:p>
          <a:p>
            <a:pPr lvl="1"/>
            <a:r>
              <a:rPr lang="zh-CN" altLang="en-US" smtClean="0"/>
              <a:t>安装时自动维护软件之间的依赖关系</a:t>
            </a:r>
          </a:p>
          <a:p>
            <a:pPr lvl="1"/>
            <a:r>
              <a:rPr lang="zh-CN" altLang="en-US" smtClean="0"/>
              <a:t>自动的配置、编译、安装过程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0097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996" y="727363"/>
            <a:ext cx="8540750" cy="793866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rgbClr val="C00000"/>
                </a:solidFill>
              </a:rPr>
              <a:t>APT</a:t>
            </a:r>
            <a:r>
              <a:rPr lang="zh-CN" altLang="en-US" dirty="0" smtClean="0">
                <a:solidFill>
                  <a:srgbClr val="C00000"/>
                </a:solidFill>
              </a:rPr>
              <a:t>工具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11946" y="1737013"/>
            <a:ext cx="603885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APT</a:t>
            </a:r>
            <a:r>
              <a:rPr lang="zh-CN" altLang="en-US" sz="2400" dirty="0"/>
              <a:t>源服务器</a:t>
            </a:r>
          </a:p>
          <a:p>
            <a:pPr eaLnBrk="1" hangingPunct="1"/>
            <a:r>
              <a:rPr lang="zh-CN" altLang="en-US" sz="2400" dirty="0"/>
              <a:t>存放：各种软件源码、软件名称、依赖关系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859377" y="3337213"/>
            <a:ext cx="571500" cy="1504950"/>
          </a:xfrm>
          <a:prstGeom prst="upArrow">
            <a:avLst>
              <a:gd name="adj1" fmla="val 50000"/>
              <a:gd name="adj2" fmla="val 65833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02396" y="4842163"/>
            <a:ext cx="6248400" cy="1371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我们的机器</a:t>
            </a:r>
          </a:p>
          <a:p>
            <a:pPr eaLnBrk="1" hangingPunct="1"/>
            <a:r>
              <a:rPr lang="en-US" altLang="zh-CN" sz="2400" dirty="0"/>
              <a:t>Cache</a:t>
            </a:r>
            <a:r>
              <a:rPr lang="zh-CN" altLang="en-US" sz="2400" dirty="0"/>
              <a:t>存放：软件元数据，如名称，依赖关系</a:t>
            </a:r>
          </a:p>
        </p:txBody>
      </p:sp>
    </p:spTree>
    <p:extLst>
      <p:ext uri="{BB962C8B-B14F-4D97-AF65-F5344CB8AC3E}">
        <p14:creationId xmlns:p14="http://schemas.microsoft.com/office/powerpoint/2010/main" val="3817634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869555" y="760615"/>
            <a:ext cx="8540750" cy="793865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rgbClr val="C00000"/>
                </a:solidFill>
              </a:rPr>
              <a:t>APT</a:t>
            </a:r>
            <a:r>
              <a:rPr lang="zh-CN" altLang="en-US" dirty="0" smtClean="0">
                <a:solidFill>
                  <a:srgbClr val="C00000"/>
                </a:solidFill>
              </a:rPr>
              <a:t>工具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63230" y="1554480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修改</a:t>
            </a:r>
            <a:r>
              <a:rPr lang="en-US" altLang="zh-CN" smtClean="0"/>
              <a:t>apt</a:t>
            </a:r>
            <a:r>
              <a:rPr lang="zh-CN" altLang="en-US" smtClean="0"/>
              <a:t>源，即添加</a:t>
            </a:r>
            <a:r>
              <a:rPr lang="en-US" altLang="zh-CN" smtClean="0"/>
              <a:t>APT</a:t>
            </a:r>
            <a:r>
              <a:rPr lang="zh-CN" altLang="en-US" smtClean="0"/>
              <a:t>服务器地址</a:t>
            </a:r>
          </a:p>
          <a:p>
            <a:pPr lvl="1"/>
            <a:r>
              <a:rPr lang="en-US" altLang="zh-CN" smtClean="0"/>
              <a:t>/etc/apt/sources.list</a:t>
            </a:r>
          </a:p>
          <a:p>
            <a:pPr lvl="1"/>
            <a:r>
              <a:rPr lang="en-US" altLang="zh-CN" smtClean="0"/>
              <a:t>#apt-get update </a:t>
            </a:r>
            <a:r>
              <a:rPr lang="zh-CN" altLang="en-US" smtClean="0"/>
              <a:t>使修改生效</a:t>
            </a:r>
          </a:p>
          <a:p>
            <a:r>
              <a:rPr lang="zh-CN" altLang="en-US" smtClean="0"/>
              <a:t>检索软件信息</a:t>
            </a:r>
          </a:p>
          <a:p>
            <a:pPr lvl="1"/>
            <a:r>
              <a:rPr lang="en-US" altLang="zh-CN" smtClean="0"/>
              <a:t>#apt-cache pkgnames  </a:t>
            </a:r>
            <a:r>
              <a:rPr lang="zh-CN" altLang="en-US" smtClean="0"/>
              <a:t>显示所有可以安装的软件</a:t>
            </a:r>
          </a:p>
          <a:p>
            <a:pPr lvl="1"/>
            <a:r>
              <a:rPr lang="en-US" altLang="zh-CN" smtClean="0"/>
              <a:t>#apt-cache pkgnames | grep g++</a:t>
            </a:r>
          </a:p>
          <a:p>
            <a:pPr lvl="1"/>
            <a:r>
              <a:rPr lang="en-US" altLang="zh-CN" smtClean="0"/>
              <a:t>#apt-cache policy </a:t>
            </a:r>
            <a:r>
              <a:rPr lang="zh-CN" altLang="en-US" smtClean="0"/>
              <a:t>软件名称  查看该软件是否安装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681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995" y="752302"/>
            <a:ext cx="8540750" cy="802178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rgbClr val="C00000"/>
                </a:solidFill>
              </a:rPr>
              <a:t>APT</a:t>
            </a:r>
            <a:r>
              <a:rPr lang="zh-CN" altLang="en-US" dirty="0" smtClean="0">
                <a:solidFill>
                  <a:srgbClr val="C00000"/>
                </a:solidFill>
              </a:rPr>
              <a:t>工具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47207" y="1749829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安装</a:t>
            </a:r>
          </a:p>
          <a:p>
            <a:pPr lvl="1"/>
            <a:r>
              <a:rPr lang="en-US" altLang="zh-CN" smtClean="0"/>
              <a:t>#apt-get install </a:t>
            </a:r>
            <a:r>
              <a:rPr lang="zh-CN" altLang="en-US" smtClean="0"/>
              <a:t>名称</a:t>
            </a:r>
          </a:p>
          <a:p>
            <a:r>
              <a:rPr lang="zh-CN" altLang="en-US" smtClean="0"/>
              <a:t>重新安装</a:t>
            </a:r>
          </a:p>
          <a:p>
            <a:pPr lvl="1"/>
            <a:r>
              <a:rPr lang="en-US" altLang="zh-CN" smtClean="0"/>
              <a:t>#apt-get install --reinstall </a:t>
            </a:r>
            <a:r>
              <a:rPr lang="zh-CN" altLang="en-US" smtClean="0"/>
              <a:t>名称</a:t>
            </a:r>
          </a:p>
          <a:p>
            <a:r>
              <a:rPr lang="zh-CN" altLang="en-US" smtClean="0"/>
              <a:t>卸载</a:t>
            </a:r>
          </a:p>
          <a:p>
            <a:pPr lvl="1"/>
            <a:r>
              <a:rPr lang="en-US" altLang="zh-CN" smtClean="0"/>
              <a:t>#apt-get remove </a:t>
            </a:r>
            <a:r>
              <a:rPr lang="zh-CN" altLang="en-US" smtClean="0"/>
              <a:t>名称</a:t>
            </a:r>
          </a:p>
          <a:p>
            <a:r>
              <a:rPr lang="zh-CN" altLang="en-US" smtClean="0"/>
              <a:t>清理</a:t>
            </a:r>
          </a:p>
          <a:p>
            <a:pPr lvl="1"/>
            <a:r>
              <a:rPr lang="en-US" altLang="zh-CN" smtClean="0"/>
              <a:t>#apt-get clean  </a:t>
            </a:r>
            <a:r>
              <a:rPr lang="zh-CN" altLang="en-US" smtClean="0"/>
              <a:t>清楚</a:t>
            </a:r>
            <a:r>
              <a:rPr lang="en-US" altLang="zh-CN" smtClean="0"/>
              <a:t>deb</a:t>
            </a:r>
            <a:r>
              <a:rPr lang="zh-CN" altLang="en-US" smtClean="0"/>
              <a:t>包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500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852930" y="752301"/>
            <a:ext cx="8540750" cy="727364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rgbClr val="C00000"/>
                </a:solidFill>
              </a:rPr>
              <a:t>APT</a:t>
            </a:r>
            <a:r>
              <a:rPr lang="zh-CN" altLang="en-US" dirty="0" smtClean="0">
                <a:solidFill>
                  <a:srgbClr val="C00000"/>
                </a:solidFill>
              </a:rPr>
              <a:t>工具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14203" y="1616825"/>
            <a:ext cx="8153400" cy="4975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获取源码包</a:t>
            </a:r>
          </a:p>
          <a:p>
            <a:pPr lvl="1"/>
            <a:r>
              <a:rPr lang="en-US" altLang="zh-CN" smtClean="0"/>
              <a:t>#apt-get source </a:t>
            </a:r>
            <a:r>
              <a:rPr lang="zh-CN" altLang="en-US" smtClean="0"/>
              <a:t>名称  下载并在当前目录下解压</a:t>
            </a:r>
          </a:p>
          <a:p>
            <a:r>
              <a:rPr lang="zh-CN" altLang="en-US" smtClean="0"/>
              <a:t>构建编译环境</a:t>
            </a:r>
          </a:p>
          <a:p>
            <a:pPr lvl="1"/>
            <a:r>
              <a:rPr lang="en-US" altLang="zh-CN" smtClean="0"/>
              <a:t>#apt-get build-dep </a:t>
            </a:r>
            <a:r>
              <a:rPr lang="zh-CN" altLang="en-US" smtClean="0"/>
              <a:t>名称 安装关联的软件包</a:t>
            </a:r>
          </a:p>
          <a:p>
            <a:r>
              <a:rPr lang="zh-CN" altLang="en-US" smtClean="0"/>
              <a:t>编译源码包</a:t>
            </a:r>
          </a:p>
          <a:p>
            <a:pPr lvl="1"/>
            <a:r>
              <a:rPr lang="en-US" altLang="zh-CN" smtClean="0"/>
              <a:t>#dpkg-buildpackage </a:t>
            </a:r>
            <a:r>
              <a:rPr lang="zh-CN" altLang="en-US" smtClean="0"/>
              <a:t>生成可执行文件和</a:t>
            </a:r>
            <a:r>
              <a:rPr lang="en-US" altLang="zh-CN" smtClean="0"/>
              <a:t>deb</a:t>
            </a:r>
          </a:p>
          <a:p>
            <a:r>
              <a:rPr lang="zh-CN" altLang="en-US" smtClean="0"/>
              <a:t>安装</a:t>
            </a:r>
          </a:p>
          <a:p>
            <a:pPr lvl="1"/>
            <a:r>
              <a:rPr lang="en-US" altLang="zh-CN" smtClean="0"/>
              <a:t>#dpkg –I *.deb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6009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495482" y="743990"/>
            <a:ext cx="8540750" cy="843741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rgbClr val="C00000"/>
                </a:solidFill>
              </a:rPr>
              <a:t>	</a:t>
            </a:r>
            <a:r>
              <a:rPr lang="en-US" altLang="zh-CN" dirty="0" err="1" smtClean="0">
                <a:solidFill>
                  <a:srgbClr val="C00000"/>
                </a:solidFill>
              </a:rPr>
              <a:t>Xshell</a:t>
            </a:r>
            <a:r>
              <a:rPr lang="zh-CN" altLang="en-US" dirty="0" smtClean="0">
                <a:solidFill>
                  <a:srgbClr val="C00000"/>
                </a:solidFill>
              </a:rPr>
              <a:t>配置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22022" y="1832957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虚拟机安装</a:t>
            </a:r>
            <a:r>
              <a:rPr lang="en-US" altLang="zh-CN" dirty="0" err="1" smtClean="0"/>
              <a:t>openssh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#apt-get install </a:t>
            </a:r>
            <a:r>
              <a:rPr lang="en-US" altLang="zh-CN" dirty="0" err="1" smtClean="0"/>
              <a:t>openssh</a:t>
            </a:r>
            <a:r>
              <a:rPr lang="en-US" altLang="zh-CN" dirty="0" smtClean="0"/>
              <a:t>-server</a:t>
            </a:r>
          </a:p>
          <a:p>
            <a:r>
              <a:rPr lang="zh-CN" altLang="en-US" dirty="0" smtClean="0"/>
              <a:t>检查结果</a:t>
            </a:r>
          </a:p>
          <a:p>
            <a:pPr lvl="1"/>
            <a:r>
              <a:rPr lang="en-US" altLang="zh-CN" dirty="0" smtClean="0"/>
              <a:t>#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ef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ssh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若未找到， </a:t>
            </a:r>
            <a:r>
              <a:rPr lang="en-US" altLang="zh-CN" dirty="0" smtClean="0"/>
              <a:t>#/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restart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Xshell</a:t>
            </a:r>
            <a:r>
              <a:rPr lang="zh-CN" altLang="en-US" dirty="0" smtClean="0"/>
              <a:t>连接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0068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453919" y="818803"/>
            <a:ext cx="8540750" cy="827117"/>
          </a:xfrm>
        </p:spPr>
        <p:txBody>
          <a:bodyPr/>
          <a:lstStyle/>
          <a:p>
            <a:pPr algn="ctr" eaLnBrk="1" hangingPunct="1"/>
            <a:r>
              <a:rPr lang="zh-CN" altLang="en-US" dirty="0" smtClean="0">
                <a:solidFill>
                  <a:srgbClr val="C00000"/>
                </a:solidFill>
              </a:rPr>
              <a:t>编程环境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13354" y="1662545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build-essential</a:t>
            </a:r>
            <a:r>
              <a:rPr lang="zh-CN" altLang="en-US" dirty="0" smtClean="0"/>
              <a:t>软件包，作用</a:t>
            </a:r>
            <a:r>
              <a:rPr lang="zh-CN" altLang="en-US" dirty="0"/>
              <a:t>是提供编译程序必须软件包的列表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#apt-get install build-essential</a:t>
            </a:r>
          </a:p>
        </p:txBody>
      </p:sp>
    </p:spTree>
    <p:extLst>
      <p:ext uri="{BB962C8B-B14F-4D97-AF65-F5344CB8AC3E}">
        <p14:creationId xmlns:p14="http://schemas.microsoft.com/office/powerpoint/2010/main" val="2021503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32" y="776951"/>
            <a:ext cx="8542338" cy="860656"/>
          </a:xfrm>
        </p:spPr>
        <p:txBody>
          <a:bodyPr lIns="0" tIns="15087" rIns="0" bIns="0"/>
          <a:lstStyle/>
          <a:p>
            <a:pPr algn="ctr"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实验一 编程环境实验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54532" y="1936865"/>
            <a:ext cx="8154988" cy="4418013"/>
          </a:xfrm>
          <a:prstGeom prst="rect">
            <a:avLst/>
          </a:prstGeom>
          <a:noFill/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基本环境搭建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高级</a:t>
            </a:r>
            <a:r>
              <a:rPr lang="en-US" altLang="zh-CN" dirty="0" smtClean="0">
                <a:solidFill>
                  <a:srgbClr val="C00000"/>
                </a:solidFill>
                <a:latin typeface="宋体" panose="02010600030101010101" pitchFamily="2" charset="-122"/>
              </a:rPr>
              <a:t>vi</a:t>
            </a: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anose="02010600030101010101" pitchFamily="2" charset="-122"/>
              </a:rPr>
              <a:t>make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anose="02010600030101010101" pitchFamily="2" charset="-122"/>
              </a:rPr>
              <a:t>gdb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anose="02010600030101010101" pitchFamily="2" charset="-122"/>
              </a:rPr>
              <a:t>googletest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anose="02010600030101010101" pitchFamily="2" charset="-122"/>
              </a:rPr>
              <a:t>valgrind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3264764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115" y="802178"/>
            <a:ext cx="8540750" cy="843742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rgbClr val="C00000"/>
                </a:solidFill>
              </a:rPr>
              <a:t>vi</a:t>
            </a:r>
            <a:r>
              <a:rPr lang="zh-CN" altLang="en-US" dirty="0" smtClean="0">
                <a:solidFill>
                  <a:srgbClr val="C00000"/>
                </a:solidFill>
              </a:rPr>
              <a:t>的使用（示例）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71790" y="1645920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进入</a:t>
            </a:r>
            <a:r>
              <a:rPr lang="en-US" altLang="zh-CN" smtClean="0"/>
              <a:t>vi</a:t>
            </a:r>
          </a:p>
          <a:p>
            <a:pPr lvl="1"/>
            <a:r>
              <a:rPr lang="en-US" altLang="zh-CN" smtClean="0"/>
              <a:t>#vi [filename]  </a:t>
            </a:r>
            <a:r>
              <a:rPr lang="zh-CN" altLang="en-US" smtClean="0"/>
              <a:t>（示例）</a:t>
            </a:r>
          </a:p>
          <a:p>
            <a:endParaRPr lang="zh-CN" altLang="en-US" smtClean="0"/>
          </a:p>
          <a:p>
            <a:r>
              <a:rPr lang="en-US" altLang="zh-CN" smtClean="0"/>
              <a:t>vi</a:t>
            </a:r>
            <a:r>
              <a:rPr lang="zh-CN" altLang="en-US" smtClean="0"/>
              <a:t>的三种工作模式</a:t>
            </a:r>
          </a:p>
          <a:p>
            <a:pPr lvl="1"/>
            <a:r>
              <a:rPr lang="zh-CN" altLang="en-US" smtClean="0"/>
              <a:t>指令行模式</a:t>
            </a:r>
          </a:p>
          <a:p>
            <a:pPr lvl="1"/>
            <a:r>
              <a:rPr lang="zh-CN" altLang="en-US" smtClean="0"/>
              <a:t>文本输入模式</a:t>
            </a:r>
          </a:p>
          <a:p>
            <a:pPr lvl="1"/>
            <a:r>
              <a:rPr lang="zh-CN" altLang="en-US" smtClean="0"/>
              <a:t>行末模式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3039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53177" y="843742"/>
            <a:ext cx="8540750" cy="760614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rgbClr val="C00000"/>
                </a:solidFill>
              </a:rPr>
              <a:t>vi</a:t>
            </a:r>
            <a:r>
              <a:rPr lang="zh-CN" altLang="en-US" dirty="0" smtClean="0">
                <a:solidFill>
                  <a:srgbClr val="C00000"/>
                </a:solidFill>
              </a:rPr>
              <a:t>的三种工作模式（示例）</a:t>
            </a: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2010294" y="2038004"/>
            <a:ext cx="1257300" cy="857250"/>
          </a:xfrm>
          <a:prstGeom prst="wedgeRoundRectCallout">
            <a:avLst>
              <a:gd name="adj1" fmla="val 70708"/>
              <a:gd name="adj2" fmla="val 88704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输入</a:t>
            </a:r>
            <a:r>
              <a:rPr lang="en-US" altLang="zh-CN" dirty="0" err="1"/>
              <a:t>i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或</a:t>
            </a:r>
            <a:r>
              <a:rPr lang="en-US" altLang="zh-CN" dirty="0"/>
              <a:t>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161906" y="1788276"/>
            <a:ext cx="2895600" cy="7810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Command Mode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2839489" y="2569326"/>
            <a:ext cx="1200150" cy="1828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64772" y="4398126"/>
            <a:ext cx="2895600" cy="7810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Insert Mode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 flipV="1">
            <a:off x="4039639" y="2569326"/>
            <a:ext cx="590550" cy="1828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4611139" y="2729347"/>
            <a:ext cx="1257300" cy="857250"/>
          </a:xfrm>
          <a:prstGeom prst="wedgeRoundRectCallout">
            <a:avLst>
              <a:gd name="adj1" fmla="val -53537"/>
              <a:gd name="adj2" fmla="val 99815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键入</a:t>
            </a:r>
            <a:r>
              <a:rPr lang="en-US" altLang="zh-CN" dirty="0"/>
              <a:t>Esc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5935114" y="2753246"/>
            <a:ext cx="1009650" cy="857250"/>
          </a:xfrm>
          <a:prstGeom prst="wedgeRoundRectCallout">
            <a:avLst>
              <a:gd name="adj1" fmla="val 90880"/>
              <a:gd name="adj2" fmla="val 44259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输入冒号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944764" y="2569326"/>
            <a:ext cx="857250" cy="19240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 flipV="1">
            <a:off x="7011439" y="2569326"/>
            <a:ext cx="2247900" cy="1828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8249689" y="2178801"/>
            <a:ext cx="1257300" cy="857250"/>
          </a:xfrm>
          <a:prstGeom prst="wedgeRoundRectCallout">
            <a:avLst>
              <a:gd name="adj1" fmla="val -53537"/>
              <a:gd name="adj2" fmla="val 99815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键入</a:t>
            </a:r>
            <a:r>
              <a:rPr lang="en-US" altLang="zh-CN" dirty="0"/>
              <a:t>Esc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801889" y="4450773"/>
            <a:ext cx="2895600" cy="7810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Last Line Mode</a:t>
            </a:r>
          </a:p>
        </p:txBody>
      </p:sp>
    </p:spTree>
    <p:extLst>
      <p:ext uri="{BB962C8B-B14F-4D97-AF65-F5344CB8AC3E}">
        <p14:creationId xmlns:p14="http://schemas.microsoft.com/office/powerpoint/2010/main" val="31817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82" y="760614"/>
            <a:ext cx="8540750" cy="1143000"/>
          </a:xfrm>
        </p:spPr>
        <p:txBody>
          <a:bodyPr/>
          <a:lstStyle/>
          <a:p>
            <a:pPr algn="ctr" eaLnBrk="1" hangingPunct="1"/>
            <a:r>
              <a:rPr lang="zh-CN" altLang="en-US" dirty="0" smtClean="0">
                <a:solidFill>
                  <a:srgbClr val="C00000"/>
                </a:solidFill>
              </a:rPr>
              <a:t>基本环境搭建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46357" y="173320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网络环境配置</a:t>
            </a:r>
          </a:p>
          <a:p>
            <a:r>
              <a:rPr lang="en-US" altLang="zh-CN" dirty="0" smtClean="0"/>
              <a:t>APT</a:t>
            </a:r>
            <a:r>
              <a:rPr lang="zh-CN" altLang="en-US" dirty="0" smtClean="0"/>
              <a:t>工具使用</a:t>
            </a:r>
          </a:p>
          <a:p>
            <a:r>
              <a:rPr lang="en-US" altLang="zh-CN" dirty="0" err="1" smtClean="0"/>
              <a:t>XShell</a:t>
            </a:r>
            <a:r>
              <a:rPr lang="zh-CN" altLang="en-US" dirty="0" smtClean="0"/>
              <a:t>配置</a:t>
            </a:r>
            <a:endParaRPr lang="zh-CN" altLang="en-US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4995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118937" y="760614"/>
            <a:ext cx="8540750" cy="802179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rgbClr val="C00000"/>
                </a:solidFill>
              </a:rPr>
              <a:t>vi</a:t>
            </a:r>
            <a:r>
              <a:rPr lang="zh-CN" altLang="en-US" dirty="0" smtClean="0">
                <a:solidFill>
                  <a:srgbClr val="C00000"/>
                </a:solidFill>
              </a:rPr>
              <a:t>的基本使用（示例）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81448" y="156279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查找字符串（指令模式下）</a:t>
            </a:r>
          </a:p>
          <a:p>
            <a:pPr lvl="1"/>
            <a:r>
              <a:rPr lang="en-US" altLang="zh-CN" dirty="0" smtClean="0"/>
              <a:t>/</a:t>
            </a:r>
            <a:r>
              <a:rPr lang="zh-CN" altLang="en-US" dirty="0" smtClean="0"/>
              <a:t>字符串</a:t>
            </a:r>
          </a:p>
          <a:p>
            <a:pPr lvl="1"/>
            <a:r>
              <a:rPr lang="zh-CN" altLang="en-US" dirty="0" smtClean="0"/>
              <a:t>查找下一个：按下</a:t>
            </a:r>
            <a:r>
              <a:rPr lang="en-US" altLang="zh-CN" dirty="0" smtClean="0"/>
              <a:t>n</a:t>
            </a:r>
          </a:p>
          <a:p>
            <a:pPr lvl="1"/>
            <a:r>
              <a:rPr lang="zh-CN" altLang="en-US" dirty="0" smtClean="0"/>
              <a:t>查找上一个：按下</a:t>
            </a:r>
            <a:r>
              <a:rPr lang="en-US" altLang="zh-CN" dirty="0" smtClean="0"/>
              <a:t>N</a:t>
            </a:r>
          </a:p>
          <a:p>
            <a:r>
              <a:rPr lang="zh-CN" altLang="en-US" dirty="0" smtClean="0"/>
              <a:t>替换字符串（行末模式下）</a:t>
            </a:r>
          </a:p>
          <a:p>
            <a:pPr lvl="1"/>
            <a:r>
              <a:rPr lang="en-US" altLang="zh-CN" dirty="0" smtClean="0"/>
              <a:t>:n1,n2s/word1/word2/</a:t>
            </a:r>
            <a:r>
              <a:rPr lang="en-US" altLang="zh-CN" dirty="0" err="1" smtClean="0"/>
              <a:t>gc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[n1,n2]</a:t>
            </a:r>
            <a:r>
              <a:rPr lang="zh-CN" altLang="en-US" dirty="0" smtClean="0"/>
              <a:t>行之间，用</a:t>
            </a:r>
            <a:r>
              <a:rPr lang="en-US" altLang="zh-CN" dirty="0" smtClean="0"/>
              <a:t>word2</a:t>
            </a:r>
            <a:r>
              <a:rPr lang="zh-CN" altLang="en-US" dirty="0" smtClean="0"/>
              <a:t>替换</a:t>
            </a:r>
            <a:r>
              <a:rPr lang="en-US" altLang="zh-CN" dirty="0" smtClean="0"/>
              <a:t>word1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用于询问是否要替换</a:t>
            </a:r>
          </a:p>
          <a:p>
            <a:pPr lvl="1"/>
            <a:r>
              <a:rPr lang="zh-CN" altLang="en-US" dirty="0" smtClean="0"/>
              <a:t>可用</a:t>
            </a:r>
            <a:r>
              <a:rPr lang="en-US" altLang="zh-CN" dirty="0" smtClean="0"/>
              <a:t>$</a:t>
            </a:r>
            <a:r>
              <a:rPr lang="zh-CN" altLang="en-US" dirty="0" smtClean="0"/>
              <a:t>代表最后一行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156" y="1966913"/>
            <a:ext cx="3209925" cy="1095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959" y="5327592"/>
            <a:ext cx="3133725" cy="1123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493" y="5337117"/>
            <a:ext cx="3228975" cy="1114425"/>
          </a:xfrm>
          <a:prstGeom prst="rect">
            <a:avLst/>
          </a:prstGeom>
        </p:spPr>
      </p:pic>
      <p:sp>
        <p:nvSpPr>
          <p:cNvPr id="10" name="右箭头 7"/>
          <p:cNvSpPr>
            <a:spLocks noChangeArrowheads="1"/>
          </p:cNvSpPr>
          <p:nvPr/>
        </p:nvSpPr>
        <p:spPr bwMode="auto">
          <a:xfrm>
            <a:off x="6058766" y="5854641"/>
            <a:ext cx="485775" cy="1619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37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32" y="810491"/>
            <a:ext cx="8540750" cy="685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dirty="0" smtClean="0">
                <a:solidFill>
                  <a:srgbClr val="C00000"/>
                </a:solidFill>
              </a:rPr>
              <a:t>vi</a:t>
            </a:r>
            <a:r>
              <a:rPr lang="zh-CN" altLang="en-US" dirty="0" smtClean="0">
                <a:solidFill>
                  <a:srgbClr val="C00000"/>
                </a:solidFill>
              </a:rPr>
              <a:t>的基本使用（示例）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53590" y="1496291"/>
            <a:ext cx="8153400" cy="5257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删除操作（指令模式下）</a:t>
            </a:r>
          </a:p>
          <a:p>
            <a:pPr lvl="1"/>
            <a:r>
              <a:rPr lang="en-US" altLang="zh-CN" smtClean="0"/>
              <a:t>dd</a:t>
            </a:r>
            <a:r>
              <a:rPr lang="zh-CN" altLang="en-US" smtClean="0"/>
              <a:t>：删除光标所在行</a:t>
            </a:r>
          </a:p>
          <a:p>
            <a:pPr lvl="1"/>
            <a:r>
              <a:rPr lang="en-US" altLang="zh-CN" smtClean="0"/>
              <a:t>ndd</a:t>
            </a:r>
            <a:r>
              <a:rPr lang="zh-CN" altLang="en-US" smtClean="0"/>
              <a:t>：删除光标所在的向下</a:t>
            </a:r>
            <a:r>
              <a:rPr lang="en-US" altLang="zh-CN" smtClean="0"/>
              <a:t>n</a:t>
            </a:r>
            <a:r>
              <a:rPr lang="zh-CN" altLang="en-US" smtClean="0"/>
              <a:t>行</a:t>
            </a:r>
          </a:p>
          <a:p>
            <a:pPr lvl="1"/>
            <a:r>
              <a:rPr lang="en-US" altLang="zh-CN" smtClean="0"/>
              <a:t>d1G</a:t>
            </a:r>
            <a:r>
              <a:rPr lang="zh-CN" altLang="en-US" smtClean="0"/>
              <a:t>：删除光标所在行到第一行</a:t>
            </a:r>
          </a:p>
          <a:p>
            <a:pPr lvl="1"/>
            <a:r>
              <a:rPr lang="en-US" altLang="zh-CN" smtClean="0"/>
              <a:t>dG</a:t>
            </a:r>
            <a:r>
              <a:rPr lang="zh-CN" altLang="en-US" smtClean="0"/>
              <a:t>：删除光标所在行到最后一行</a:t>
            </a:r>
          </a:p>
          <a:p>
            <a:r>
              <a:rPr lang="zh-CN" altLang="en-US" smtClean="0"/>
              <a:t>复制操作（指令模式下）</a:t>
            </a:r>
          </a:p>
          <a:p>
            <a:pPr lvl="1"/>
            <a:r>
              <a:rPr lang="zh-CN" altLang="en-US" smtClean="0"/>
              <a:t>将上述</a:t>
            </a:r>
            <a:r>
              <a:rPr lang="en-US" altLang="zh-CN" smtClean="0"/>
              <a:t>dd</a:t>
            </a:r>
            <a:r>
              <a:rPr lang="zh-CN" altLang="en-US" smtClean="0"/>
              <a:t>，替换为</a:t>
            </a:r>
            <a:r>
              <a:rPr lang="en-US" altLang="zh-CN" smtClean="0"/>
              <a:t>yy</a:t>
            </a:r>
          </a:p>
          <a:p>
            <a:r>
              <a:rPr lang="zh-CN" altLang="en-US" smtClean="0"/>
              <a:t>粘贴操作（指令模式下）</a:t>
            </a:r>
          </a:p>
          <a:p>
            <a:pPr lvl="1"/>
            <a:r>
              <a:rPr lang="en-US" altLang="zh-CN" smtClean="0"/>
              <a:t>p</a:t>
            </a:r>
            <a:r>
              <a:rPr lang="zh-CN" altLang="en-US" smtClean="0"/>
              <a:t>：复制的数据在光标的上一行粘贴</a:t>
            </a:r>
          </a:p>
          <a:p>
            <a:r>
              <a:rPr lang="zh-CN" altLang="en-US" smtClean="0"/>
              <a:t>恢复操作（指令模式下）</a:t>
            </a:r>
          </a:p>
          <a:p>
            <a:pPr lvl="1"/>
            <a:r>
              <a:rPr lang="en-US" altLang="zh-CN" smtClean="0"/>
              <a:t>u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7875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301" y="810491"/>
            <a:ext cx="8540750" cy="752302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rgbClr val="C00000"/>
                </a:solidFill>
              </a:rPr>
              <a:t>vi</a:t>
            </a:r>
            <a:r>
              <a:rPr lang="zh-CN" altLang="en-US" dirty="0" smtClean="0">
                <a:solidFill>
                  <a:srgbClr val="C00000"/>
                </a:solidFill>
              </a:rPr>
              <a:t>的基本使用（示例）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74124" y="156279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行末模式下</a:t>
            </a:r>
          </a:p>
          <a:p>
            <a:pPr lvl="1"/>
            <a:r>
              <a:rPr lang="en-US" altLang="zh-CN" dirty="0" smtClean="0"/>
              <a:t>:q			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vi</a:t>
            </a:r>
          </a:p>
          <a:p>
            <a:pPr lvl="1"/>
            <a:r>
              <a:rPr lang="en-US" altLang="zh-CN" dirty="0" smtClean="0"/>
              <a:t>:q!			</a:t>
            </a:r>
            <a:r>
              <a:rPr lang="zh-CN" altLang="en-US" dirty="0" smtClean="0"/>
              <a:t>强制退出</a:t>
            </a:r>
            <a:r>
              <a:rPr lang="en-US" altLang="zh-CN" dirty="0" smtClean="0"/>
              <a:t>vi</a:t>
            </a:r>
          </a:p>
          <a:p>
            <a:pPr lvl="1"/>
            <a:r>
              <a:rPr lang="en-US" altLang="zh-CN" dirty="0" smtClean="0"/>
              <a:t>:w			</a:t>
            </a:r>
            <a:r>
              <a:rPr lang="zh-CN" altLang="en-US" dirty="0" smtClean="0"/>
              <a:t>保存</a:t>
            </a:r>
          </a:p>
          <a:p>
            <a:pPr lvl="1"/>
            <a:r>
              <a:rPr lang="en-US" altLang="zh-CN" dirty="0" smtClean="0"/>
              <a:t>:w filename		</a:t>
            </a:r>
            <a:r>
              <a:rPr lang="zh-CN" altLang="en-US" dirty="0" smtClean="0"/>
              <a:t>另存为</a:t>
            </a:r>
          </a:p>
          <a:p>
            <a:pPr lvl="1"/>
            <a:r>
              <a:rPr lang="en-US" altLang="zh-CN" dirty="0" smtClean="0"/>
              <a:t>:</a:t>
            </a:r>
            <a:r>
              <a:rPr lang="en-US" altLang="zh-CN" dirty="0" err="1" smtClean="0"/>
              <a:t>wq</a:t>
            </a:r>
            <a:r>
              <a:rPr lang="en-US" altLang="zh-CN" dirty="0" smtClean="0"/>
              <a:t>			</a:t>
            </a:r>
            <a:r>
              <a:rPr lang="zh-CN" altLang="en-US" dirty="0" smtClean="0"/>
              <a:t>保存退出</a:t>
            </a:r>
          </a:p>
          <a:p>
            <a:pPr lvl="1"/>
            <a:r>
              <a:rPr lang="en-US" altLang="zh-CN" dirty="0" smtClean="0"/>
              <a:t>:! Command		</a:t>
            </a:r>
            <a:r>
              <a:rPr lang="zh-CN" altLang="en-US" dirty="0" smtClean="0"/>
              <a:t>执行操作系统的命令，</a:t>
            </a:r>
            <a:r>
              <a:rPr lang="en-US" altLang="zh-CN" dirty="0" smtClean="0"/>
              <a:t>ls</a:t>
            </a:r>
            <a:r>
              <a:rPr lang="zh-CN" altLang="en-US" dirty="0" smtClean="0"/>
              <a:t>等</a:t>
            </a:r>
          </a:p>
          <a:p>
            <a:pPr lvl="1"/>
            <a:r>
              <a:rPr lang="en-US" altLang="zh-CN" dirty="0" smtClean="0"/>
              <a:t>:set nu			</a:t>
            </a:r>
            <a:r>
              <a:rPr lang="zh-CN" altLang="en-US" dirty="0" smtClean="0"/>
              <a:t>显示行号</a:t>
            </a:r>
          </a:p>
        </p:txBody>
      </p:sp>
    </p:spTree>
    <p:extLst>
      <p:ext uri="{BB962C8B-B14F-4D97-AF65-F5344CB8AC3E}">
        <p14:creationId xmlns:p14="http://schemas.microsoft.com/office/powerpoint/2010/main" val="254611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28239" y="802178"/>
            <a:ext cx="8540750" cy="69411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dirty="0" smtClean="0">
                <a:solidFill>
                  <a:srgbClr val="C00000"/>
                </a:solidFill>
              </a:rPr>
              <a:t>vi</a:t>
            </a:r>
            <a:r>
              <a:rPr lang="zh-CN" altLang="en-US" dirty="0" smtClean="0">
                <a:solidFill>
                  <a:srgbClr val="C00000"/>
                </a:solidFill>
              </a:rPr>
              <a:t>的基本使用（示例）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21914" y="169995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到指定行</a:t>
            </a:r>
          </a:p>
          <a:p>
            <a:pPr lvl="1"/>
            <a:r>
              <a:rPr lang="en-US" altLang="zh-CN" smtClean="0"/>
              <a:t>G</a:t>
            </a:r>
            <a:r>
              <a:rPr lang="zh-CN" altLang="en-US" smtClean="0"/>
              <a:t>：到文件尾</a:t>
            </a:r>
          </a:p>
          <a:p>
            <a:pPr lvl="1"/>
            <a:r>
              <a:rPr lang="en-US" altLang="zh-CN" smtClean="0"/>
              <a:t>nG</a:t>
            </a:r>
            <a:r>
              <a:rPr lang="zh-CN" altLang="en-US" smtClean="0"/>
              <a:t>：到第</a:t>
            </a:r>
            <a:r>
              <a:rPr lang="en-US" altLang="zh-CN" smtClean="0"/>
              <a:t>n</a:t>
            </a:r>
            <a:r>
              <a:rPr lang="zh-CN" altLang="en-US" smtClean="0"/>
              <a:t>行</a:t>
            </a:r>
          </a:p>
          <a:p>
            <a:pPr lvl="1"/>
            <a:r>
              <a:rPr lang="en-US" altLang="zh-CN" smtClean="0"/>
              <a:t>:n</a:t>
            </a:r>
            <a:r>
              <a:rPr lang="zh-CN" altLang="en-US" smtClean="0"/>
              <a:t>：到第</a:t>
            </a:r>
            <a:r>
              <a:rPr lang="en-US" altLang="zh-CN" smtClean="0"/>
              <a:t>n</a:t>
            </a:r>
            <a:r>
              <a:rPr lang="zh-CN" altLang="en-US" smtClean="0"/>
              <a:t>行</a:t>
            </a:r>
          </a:p>
          <a:p>
            <a:r>
              <a:rPr lang="zh-CN" altLang="en-US" smtClean="0"/>
              <a:t>打开多个文件</a:t>
            </a:r>
          </a:p>
          <a:p>
            <a:pPr lvl="1"/>
            <a:r>
              <a:rPr lang="en-US" altLang="zh-CN" smtClean="0"/>
              <a:t>:split </a:t>
            </a:r>
            <a:r>
              <a:rPr lang="zh-CN" altLang="en-US" smtClean="0"/>
              <a:t>文件名：水平分割</a:t>
            </a:r>
          </a:p>
          <a:p>
            <a:pPr lvl="1"/>
            <a:r>
              <a:rPr lang="en-US" altLang="zh-CN" smtClean="0"/>
              <a:t>:vsplit </a:t>
            </a:r>
            <a:r>
              <a:rPr lang="zh-CN" altLang="en-US" smtClean="0"/>
              <a:t>文件名：纵向分割</a:t>
            </a:r>
          </a:p>
          <a:p>
            <a:pPr lvl="1"/>
            <a:r>
              <a:rPr lang="en-US" altLang="zh-CN" smtClean="0"/>
              <a:t>:quitall</a:t>
            </a:r>
            <a:r>
              <a:rPr lang="zh-CN" altLang="en-US" smtClean="0"/>
              <a:t>：关闭所有窗口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87" y="1920240"/>
            <a:ext cx="5350122" cy="322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7992" y="743989"/>
            <a:ext cx="8540750" cy="743989"/>
          </a:xfrm>
        </p:spPr>
        <p:txBody>
          <a:bodyPr/>
          <a:lstStyle/>
          <a:p>
            <a:pPr algn="ctr" eaLnBrk="1" hangingPunct="1"/>
            <a:r>
              <a:rPr lang="en-US" altLang="zh-CN" smtClean="0">
                <a:solidFill>
                  <a:srgbClr val="C00000"/>
                </a:solidFill>
              </a:rPr>
              <a:t>vi</a:t>
            </a:r>
            <a:r>
              <a:rPr lang="zh-CN" altLang="en-US" smtClean="0">
                <a:solidFill>
                  <a:srgbClr val="C00000"/>
                </a:solidFill>
              </a:rPr>
              <a:t>的基本使用（示例）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65069" y="1608512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区域操作</a:t>
            </a:r>
          </a:p>
          <a:p>
            <a:pPr lvl="1"/>
            <a:r>
              <a:rPr lang="zh-CN" altLang="en-US" dirty="0" smtClean="0"/>
              <a:t>在指令行模式下，按下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，移动光标，选中区域；可以再按下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，取消选择</a:t>
            </a:r>
          </a:p>
          <a:p>
            <a:pPr lvl="1"/>
            <a:r>
              <a:rPr lang="zh-CN" altLang="en-US" dirty="0" smtClean="0"/>
              <a:t>复制该区域：</a:t>
            </a:r>
            <a:r>
              <a:rPr lang="en-US" altLang="zh-CN" dirty="0" smtClean="0"/>
              <a:t>y</a:t>
            </a:r>
          </a:p>
          <a:p>
            <a:pPr lvl="1"/>
            <a:r>
              <a:rPr lang="zh-CN" altLang="en-US" dirty="0" smtClean="0"/>
              <a:t>粘贴该区域：</a:t>
            </a:r>
            <a:r>
              <a:rPr lang="en-US" altLang="zh-CN" dirty="0" smtClean="0"/>
              <a:t>p</a:t>
            </a:r>
          </a:p>
          <a:p>
            <a:pPr lvl="1"/>
            <a:r>
              <a:rPr lang="zh-CN" altLang="en-US" dirty="0" smtClean="0"/>
              <a:t>删除该区域：</a:t>
            </a:r>
            <a:r>
              <a:rPr lang="en-US" altLang="zh-CN" dirty="0" smtClean="0"/>
              <a:t>d</a:t>
            </a:r>
          </a:p>
          <a:p>
            <a:pPr lvl="1"/>
            <a:r>
              <a:rPr lang="zh-CN" altLang="en-US" dirty="0" smtClean="0"/>
              <a:t>剪切该区域：</a:t>
            </a:r>
            <a:r>
              <a:rPr lang="en-US" altLang="zh-CN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919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9803" y="768927"/>
            <a:ext cx="8540750" cy="752302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rgbClr val="C00000"/>
                </a:solidFill>
              </a:rPr>
              <a:t>vi</a:t>
            </a:r>
            <a:r>
              <a:rPr lang="zh-CN" altLang="en-US" dirty="0" smtClean="0">
                <a:solidFill>
                  <a:srgbClr val="C00000"/>
                </a:solidFill>
              </a:rPr>
              <a:t>插件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57153" y="1675015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需要安装的插件</a:t>
            </a:r>
          </a:p>
          <a:p>
            <a:pPr lvl="1"/>
            <a:r>
              <a:rPr lang="en-US" altLang="zh-CN" dirty="0" smtClean="0"/>
              <a:t>exuberant-</a:t>
            </a:r>
            <a:r>
              <a:rPr lang="en-US" altLang="zh-CN" dirty="0" err="1" smtClean="0"/>
              <a:t>ctags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（使用</a:t>
            </a:r>
            <a:r>
              <a:rPr lang="en-US" altLang="zh-CN" dirty="0" smtClean="0"/>
              <a:t>apt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err="1" smtClean="0"/>
              <a:t>cscope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（使用</a:t>
            </a:r>
            <a:r>
              <a:rPr lang="en-US" altLang="zh-CN" dirty="0" smtClean="0"/>
              <a:t>apt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err="1" smtClean="0"/>
              <a:t>taglist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omnicppcomplete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</a:p>
          <a:p>
            <a:pPr lvl="1"/>
            <a:r>
              <a:rPr lang="en-US" altLang="zh-CN" dirty="0" err="1" smtClean="0"/>
              <a:t>winmanager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minibufExplorer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Grep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36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115" y="810492"/>
            <a:ext cx="8540750" cy="943494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rgbClr val="C00000"/>
                </a:solidFill>
              </a:rPr>
              <a:t>Vi</a:t>
            </a:r>
            <a:r>
              <a:rPr lang="zh-CN" altLang="en-US" dirty="0" smtClean="0">
                <a:solidFill>
                  <a:srgbClr val="C00000"/>
                </a:solidFill>
              </a:rPr>
              <a:t>插件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39389" y="1857895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安装说明</a:t>
            </a:r>
          </a:p>
          <a:p>
            <a:pPr lvl="1"/>
            <a:r>
              <a:rPr lang="en-US" altLang="zh-CN" smtClean="0"/>
              <a:t>Ctags</a:t>
            </a:r>
            <a:r>
              <a:rPr lang="zh-CN" altLang="en-US" smtClean="0"/>
              <a:t>，</a:t>
            </a:r>
            <a:r>
              <a:rPr lang="en-US" altLang="zh-CN" smtClean="0"/>
              <a:t>cscope</a:t>
            </a:r>
            <a:r>
              <a:rPr lang="zh-CN" altLang="en-US" smtClean="0"/>
              <a:t>使用</a:t>
            </a:r>
            <a:r>
              <a:rPr lang="en-US" altLang="zh-CN" smtClean="0"/>
              <a:t>apt</a:t>
            </a:r>
            <a:r>
              <a:rPr lang="zh-CN" altLang="en-US" smtClean="0"/>
              <a:t>安装</a:t>
            </a:r>
          </a:p>
          <a:p>
            <a:pPr lvl="1"/>
            <a:r>
              <a:rPr lang="zh-CN" altLang="en-US" smtClean="0"/>
              <a:t>其他的需要下载，解压到</a:t>
            </a:r>
            <a:r>
              <a:rPr lang="en-US" altLang="zh-CN" smtClean="0"/>
              <a:t>~/.vim</a:t>
            </a:r>
            <a:r>
              <a:rPr lang="zh-CN" altLang="en-US" smtClean="0"/>
              <a:t>即可</a:t>
            </a:r>
          </a:p>
          <a:p>
            <a:r>
              <a:rPr lang="zh-CN" altLang="en-US" smtClean="0"/>
              <a:t>分析</a:t>
            </a:r>
            <a:r>
              <a:rPr lang="en-US" altLang="zh-CN" smtClean="0"/>
              <a:t>.vimrc</a:t>
            </a:r>
            <a:r>
              <a:rPr lang="zh-CN" altLang="en-US" smtClean="0"/>
              <a:t>文件（示例）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17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115" y="810492"/>
            <a:ext cx="8540750" cy="943494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Vi</a:t>
            </a:r>
            <a:r>
              <a:rPr lang="zh-CN" altLang="en-US" dirty="0" smtClean="0">
                <a:solidFill>
                  <a:srgbClr val="C00000"/>
                </a:solidFill>
              </a:rPr>
              <a:t>插件示例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en-US" altLang="zh-CN" dirty="0" err="1" smtClean="0">
                <a:solidFill>
                  <a:srgbClr val="C00000"/>
                </a:solidFill>
              </a:rPr>
              <a:t>ctags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961" y="1936487"/>
            <a:ext cx="3277057" cy="41820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271" y="1955828"/>
            <a:ext cx="3400425" cy="4143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28" y="2727873"/>
            <a:ext cx="3076575" cy="3714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8640" y="3524596"/>
            <a:ext cx="3350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进入某一源代码目录，执行</a:t>
            </a:r>
            <a:r>
              <a:rPr lang="en-US" altLang="zh-CN" dirty="0" err="1" smtClean="0"/>
              <a:t>ctags</a:t>
            </a:r>
            <a:r>
              <a:rPr lang="en-US" altLang="zh-CN" dirty="0" smtClean="0"/>
              <a:t> –R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tags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r>
              <a:rPr lang="en-US" altLang="zh-CN" dirty="0"/>
              <a:t>v</a:t>
            </a:r>
            <a:r>
              <a:rPr lang="en-US" altLang="zh-CN" dirty="0" smtClean="0"/>
              <a:t>im</a:t>
            </a:r>
            <a:r>
              <a:rPr lang="zh-CN" altLang="en-US" dirty="0" smtClean="0"/>
              <a:t>编辑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文件，输入</a:t>
            </a:r>
            <a:r>
              <a:rPr lang="en-US" altLang="zh-CN" dirty="0" smtClean="0"/>
              <a:t>:set tags=(tags</a:t>
            </a:r>
            <a:r>
              <a:rPr lang="zh-CN" altLang="en-US" dirty="0" smtClean="0"/>
              <a:t>文件所在的路径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0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115" y="810492"/>
            <a:ext cx="8540750" cy="943494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Vi</a:t>
            </a:r>
            <a:r>
              <a:rPr lang="zh-CN" altLang="en-US" dirty="0" smtClean="0">
                <a:solidFill>
                  <a:srgbClr val="C00000"/>
                </a:solidFill>
              </a:rPr>
              <a:t>插件示例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en-US" altLang="zh-CN" dirty="0" err="1" smtClean="0">
                <a:solidFill>
                  <a:srgbClr val="C00000"/>
                </a:solidFill>
              </a:rPr>
              <a:t>cscope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54" y="2205124"/>
            <a:ext cx="3057525" cy="552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466" y="2029330"/>
            <a:ext cx="3305636" cy="382958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0575" y="3125585"/>
            <a:ext cx="33167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在项目根目录执行</a:t>
            </a:r>
            <a:r>
              <a:rPr lang="en-US" altLang="zh-CN" dirty="0" err="1" smtClean="0"/>
              <a:t>cscope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Rbq</a:t>
            </a:r>
            <a:r>
              <a:rPr lang="en-US" altLang="zh-CN" dirty="0" smtClean="0"/>
              <a:t>,</a:t>
            </a:r>
            <a:r>
              <a:rPr lang="zh-CN" altLang="en-US" dirty="0" smtClean="0"/>
              <a:t>产生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cscope</a:t>
            </a:r>
            <a:r>
              <a:rPr lang="zh-CN" altLang="en-US" dirty="0" smtClean="0"/>
              <a:t>开头的文件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编辑项目输入：</a:t>
            </a:r>
            <a:r>
              <a:rPr lang="en-US" altLang="zh-CN" dirty="0" err="1" smtClean="0"/>
              <a:t>cs</a:t>
            </a:r>
            <a:r>
              <a:rPr lang="en-US" altLang="zh-CN" dirty="0" smtClean="0"/>
              <a:t> add out</a:t>
            </a:r>
            <a:r>
              <a:rPr lang="zh-CN" altLang="en-US" dirty="0" smtClean="0"/>
              <a:t>文件 项目根目录（后半句很重要，不然多级的源代码目录不起效）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输入：</a:t>
            </a:r>
            <a:r>
              <a:rPr lang="en-US" altLang="zh-CN" dirty="0" err="1" smtClean="0"/>
              <a:t>cs</a:t>
            </a:r>
            <a:r>
              <a:rPr lang="en-US" altLang="zh-CN" dirty="0" smtClean="0"/>
              <a:t> find </a:t>
            </a:r>
            <a:r>
              <a:rPr lang="zh-CN" altLang="en-US" dirty="0" smtClean="0"/>
              <a:t>某个函数名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701" y="2029864"/>
            <a:ext cx="30765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5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819679" y="785264"/>
            <a:ext cx="8542338" cy="711027"/>
          </a:xfrm>
        </p:spPr>
        <p:txBody>
          <a:bodyPr lIns="0" tIns="15087" rIns="0" bIns="0"/>
          <a:lstStyle/>
          <a:p>
            <a:pPr algn="ctr"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实验一 编程环境实验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13709" y="1650076"/>
            <a:ext cx="8154988" cy="4418013"/>
          </a:xfrm>
          <a:prstGeom prst="rect">
            <a:avLst/>
          </a:prstGeom>
          <a:noFill/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基本环境搭建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高级</a:t>
            </a:r>
            <a:r>
              <a:rPr lang="en-US" altLang="zh-CN" dirty="0" smtClean="0">
                <a:latin typeface="宋体" panose="02010600030101010101" pitchFamily="2" charset="-122"/>
              </a:rPr>
              <a:t>vi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solidFill>
                  <a:srgbClr val="C00000"/>
                </a:solidFill>
                <a:latin typeface="宋体" panose="02010600030101010101" pitchFamily="2" charset="-122"/>
              </a:rPr>
              <a:t>make</a:t>
            </a: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anose="02010600030101010101" pitchFamily="2" charset="-122"/>
              </a:rPr>
              <a:t>gdb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anose="02010600030101010101" pitchFamily="2" charset="-122"/>
              </a:rPr>
              <a:t>googletest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anose="02010600030101010101" pitchFamily="2" charset="-122"/>
              </a:rPr>
              <a:t>valgrind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261668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11613" y="622300"/>
            <a:ext cx="8540750" cy="1143000"/>
          </a:xfrm>
        </p:spPr>
        <p:txBody>
          <a:bodyPr/>
          <a:lstStyle/>
          <a:p>
            <a:pPr algn="ctr" eaLnBrk="1" hangingPunct="1"/>
            <a:r>
              <a:rPr lang="zh-CN" altLang="en-US" dirty="0" smtClean="0">
                <a:solidFill>
                  <a:srgbClr val="C00000"/>
                </a:solidFill>
              </a:rPr>
              <a:t>第一步：打开虚拟机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73844" y="1570875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解压下载的虚拟机映像包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VMware</a:t>
            </a:r>
            <a:r>
              <a:rPr lang="zh-CN" altLang="en-US" sz="2400" dirty="0" smtClean="0"/>
              <a:t>打开解压后目录中</a:t>
            </a:r>
            <a:r>
              <a:rPr lang="zh-CN" altLang="en-US" sz="2400" dirty="0" smtClean="0"/>
              <a:t>的</a:t>
            </a:r>
            <a:r>
              <a:rPr lang="en-US" altLang="zh-CN" sz="2400" dirty="0" err="1"/>
              <a:t>apue</a:t>
            </a:r>
            <a:r>
              <a:rPr lang="en-US" altLang="zh-CN" sz="2400" dirty="0" err="1" smtClean="0"/>
              <a:t>.vmx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运行虚拟机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1900228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044123" y="868680"/>
            <a:ext cx="8540750" cy="743989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rgbClr val="C00000"/>
                </a:solidFill>
              </a:rPr>
              <a:t>make</a:t>
            </a:r>
            <a:r>
              <a:rPr lang="zh-CN" altLang="en-US" dirty="0" smtClean="0">
                <a:solidFill>
                  <a:srgbClr val="C00000"/>
                </a:solidFill>
              </a:rPr>
              <a:t>的使用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44123" y="1816331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进行实际程序开发时，由于涉及到众多的源文件、头文件、依赖库等等，因此，编译指令可能会很长</a:t>
            </a:r>
          </a:p>
          <a:p>
            <a:r>
              <a:rPr lang="zh-CN" altLang="en-US" dirty="0" smtClean="0"/>
              <a:t>每次书写浪费时间，效率过低</a:t>
            </a:r>
          </a:p>
          <a:p>
            <a:r>
              <a:rPr lang="zh-CN" altLang="en-US" dirty="0" smtClean="0"/>
              <a:t>解决方案：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工具，进行编译操作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20240" y="5353396"/>
            <a:ext cx="785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参考资料：</a:t>
            </a:r>
            <a:r>
              <a:rPr lang="en-US" altLang="zh-CN" dirty="0"/>
              <a:t>http://www.ruanyifeng.com/blog/2015/02/make.html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0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4771"/>
            <a:ext cx="10515600" cy="925917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Make</a:t>
            </a:r>
            <a:r>
              <a:rPr lang="zh-CN" altLang="en-US" dirty="0" smtClean="0">
                <a:solidFill>
                  <a:srgbClr val="FF0000"/>
                </a:solidFill>
              </a:rPr>
              <a:t>示例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104" y="1582622"/>
            <a:ext cx="4267200" cy="1981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11" y="1512917"/>
            <a:ext cx="6039755" cy="3693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829" y="3748520"/>
            <a:ext cx="3333750" cy="857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3316" y="5201906"/>
            <a:ext cx="23907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75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2806" y="768639"/>
            <a:ext cx="8542338" cy="769216"/>
          </a:xfrm>
        </p:spPr>
        <p:txBody>
          <a:bodyPr lIns="0" tIns="15087" rIns="0" bIns="0"/>
          <a:lstStyle/>
          <a:p>
            <a:pPr algn="ctr"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实验一 编程环境实验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02806" y="1616826"/>
            <a:ext cx="8154988" cy="4418013"/>
          </a:xfrm>
          <a:prstGeom prst="rect">
            <a:avLst/>
          </a:prstGeom>
          <a:noFill/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基本环境搭建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高级</a:t>
            </a:r>
            <a:r>
              <a:rPr lang="en-US" altLang="zh-CN" dirty="0" smtClean="0">
                <a:latin typeface="宋体" panose="02010600030101010101" pitchFamily="2" charset="-122"/>
              </a:rPr>
              <a:t>vi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anose="02010600030101010101" pitchFamily="2" charset="-122"/>
              </a:rPr>
              <a:t>make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solidFill>
                  <a:srgbClr val="C00000"/>
                </a:solidFill>
                <a:latin typeface="宋体" panose="02010600030101010101" pitchFamily="2" charset="-122"/>
              </a:rPr>
              <a:t>gdb</a:t>
            </a: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anose="02010600030101010101" pitchFamily="2" charset="-122"/>
              </a:rPr>
              <a:t>googletest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anose="02010600030101010101" pitchFamily="2" charset="-122"/>
              </a:rPr>
              <a:t>valgrind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304198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27745" y="802178"/>
            <a:ext cx="8540750" cy="835429"/>
          </a:xfrm>
        </p:spPr>
        <p:txBody>
          <a:bodyPr/>
          <a:lstStyle/>
          <a:p>
            <a:pPr algn="ctr" eaLnBrk="1" hangingPunct="1"/>
            <a:r>
              <a:rPr lang="en-US" altLang="zh-CN" dirty="0" err="1" smtClean="0">
                <a:solidFill>
                  <a:srgbClr val="C00000"/>
                </a:solidFill>
              </a:rPr>
              <a:t>gdb</a:t>
            </a:r>
            <a:r>
              <a:rPr lang="zh-CN" altLang="en-US" dirty="0" smtClean="0">
                <a:solidFill>
                  <a:srgbClr val="C00000"/>
                </a:solidFill>
              </a:rPr>
              <a:t>的使用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27498" y="1637607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进入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（使用</a:t>
            </a:r>
            <a:r>
              <a:rPr lang="en-US" altLang="zh-CN" dirty="0" smtClean="0"/>
              <a:t>apt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-g</a:t>
            </a:r>
            <a:r>
              <a:rPr lang="zh-CN" altLang="en-US" dirty="0" smtClean="0"/>
              <a:t>选项编译，加入调试信息</a:t>
            </a:r>
          </a:p>
          <a:p>
            <a:pPr lvl="1"/>
            <a:r>
              <a:rPr lang="en-US" altLang="zh-CN" dirty="0" smtClean="0"/>
              <a:t>#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 </a:t>
            </a:r>
            <a:r>
              <a:rPr lang="zh-CN" altLang="en-US" dirty="0" smtClean="0"/>
              <a:t>要调试的可执行文件名</a:t>
            </a:r>
          </a:p>
          <a:p>
            <a:r>
              <a:rPr lang="zh-CN" altLang="en-US" dirty="0" smtClean="0"/>
              <a:t>查看当前文件</a:t>
            </a:r>
          </a:p>
          <a:p>
            <a:pPr lvl="1"/>
            <a:r>
              <a:rPr lang="en-US" altLang="zh-CN" dirty="0" smtClean="0"/>
              <a:t>&gt;list</a:t>
            </a:r>
          </a:p>
          <a:p>
            <a:pPr lvl="1"/>
            <a:r>
              <a:rPr lang="en-US" altLang="zh-CN" dirty="0" smtClean="0"/>
              <a:t>&gt;list 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:</a:t>
            </a:r>
            <a:r>
              <a:rPr lang="zh-CN" altLang="en-US" dirty="0" smtClean="0"/>
              <a:t>行号</a:t>
            </a:r>
          </a:p>
          <a:p>
            <a:r>
              <a:rPr lang="zh-CN" altLang="en-US" dirty="0" smtClean="0"/>
              <a:t>设置断点</a:t>
            </a:r>
          </a:p>
          <a:p>
            <a:pPr lvl="1"/>
            <a:r>
              <a:rPr lang="en-US" altLang="zh-CN" dirty="0" smtClean="0"/>
              <a:t>&gt;break </a:t>
            </a:r>
            <a:r>
              <a:rPr lang="zh-CN" altLang="en-US" dirty="0" smtClean="0"/>
              <a:t>行号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360" y="2044757"/>
            <a:ext cx="3267075" cy="295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073" y="2556163"/>
            <a:ext cx="3227648" cy="30133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389" y="5112327"/>
            <a:ext cx="2888886" cy="158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5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487170" y="802178"/>
            <a:ext cx="8540750" cy="926869"/>
          </a:xfrm>
        </p:spPr>
        <p:txBody>
          <a:bodyPr/>
          <a:lstStyle/>
          <a:p>
            <a:pPr algn="ctr" eaLnBrk="1" hangingPunct="1"/>
            <a:r>
              <a:rPr lang="en-US" altLang="zh-CN" dirty="0" err="1" smtClean="0">
                <a:solidFill>
                  <a:srgbClr val="C00000"/>
                </a:solidFill>
              </a:rPr>
              <a:t>gdb</a:t>
            </a:r>
            <a:r>
              <a:rPr lang="zh-CN" altLang="en-US" dirty="0" smtClean="0">
                <a:solidFill>
                  <a:srgbClr val="C00000"/>
                </a:solidFill>
              </a:rPr>
              <a:t>的使用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72888" y="1808019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清除断点</a:t>
            </a:r>
          </a:p>
          <a:p>
            <a:pPr lvl="1"/>
            <a:r>
              <a:rPr lang="en-US" altLang="zh-CN" smtClean="0"/>
              <a:t>&gt;clear </a:t>
            </a:r>
            <a:r>
              <a:rPr lang="zh-CN" altLang="en-US" smtClean="0"/>
              <a:t>行号</a:t>
            </a:r>
          </a:p>
          <a:p>
            <a:r>
              <a:rPr lang="zh-CN" altLang="en-US" smtClean="0"/>
              <a:t>运行调试</a:t>
            </a:r>
          </a:p>
          <a:p>
            <a:pPr lvl="1"/>
            <a:r>
              <a:rPr lang="en-US" altLang="zh-CN" smtClean="0"/>
              <a:t>&gt;run</a:t>
            </a:r>
          </a:p>
          <a:p>
            <a:pPr lvl="1"/>
            <a:r>
              <a:rPr lang="en-US" altLang="zh-CN" smtClean="0"/>
              <a:t>&gt;continue</a:t>
            </a:r>
          </a:p>
          <a:p>
            <a:r>
              <a:rPr lang="zh-CN" altLang="en-US" smtClean="0"/>
              <a:t>查看变量值</a:t>
            </a:r>
          </a:p>
          <a:p>
            <a:pPr lvl="1"/>
            <a:r>
              <a:rPr lang="en-US" altLang="zh-CN" smtClean="0"/>
              <a:t>&gt;display </a:t>
            </a:r>
            <a:r>
              <a:rPr lang="zh-CN" altLang="en-US" smtClean="0"/>
              <a:t>表达式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916" y="1808019"/>
            <a:ext cx="43910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0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537047" y="810491"/>
            <a:ext cx="8540750" cy="1143000"/>
          </a:xfrm>
        </p:spPr>
        <p:txBody>
          <a:bodyPr/>
          <a:lstStyle/>
          <a:p>
            <a:pPr algn="ctr" eaLnBrk="1" hangingPunct="1"/>
            <a:r>
              <a:rPr lang="en-US" altLang="zh-CN" smtClean="0">
                <a:solidFill>
                  <a:srgbClr val="C00000"/>
                </a:solidFill>
              </a:rPr>
              <a:t>gdb</a:t>
            </a:r>
            <a:r>
              <a:rPr lang="zh-CN" altLang="en-US" smtClean="0">
                <a:solidFill>
                  <a:srgbClr val="C00000"/>
                </a:solidFill>
              </a:rPr>
              <a:t>的使用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30722" y="1799705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监控表达式的值</a:t>
            </a:r>
          </a:p>
          <a:p>
            <a:pPr lvl="1"/>
            <a:r>
              <a:rPr lang="en-US" altLang="zh-CN" smtClean="0"/>
              <a:t>&gt;watch </a:t>
            </a:r>
            <a:r>
              <a:rPr lang="zh-CN" altLang="en-US" smtClean="0"/>
              <a:t>表达式</a:t>
            </a:r>
          </a:p>
          <a:p>
            <a:r>
              <a:rPr lang="zh-CN" altLang="en-US" smtClean="0"/>
              <a:t>执行下一语句</a:t>
            </a:r>
          </a:p>
          <a:p>
            <a:pPr lvl="1"/>
            <a:r>
              <a:rPr lang="en-US" altLang="zh-CN" smtClean="0"/>
              <a:t>&gt;step</a:t>
            </a:r>
          </a:p>
          <a:p>
            <a:pPr lvl="1"/>
            <a:r>
              <a:rPr lang="en-US" altLang="zh-CN" smtClean="0"/>
              <a:t>&gt;next</a:t>
            </a:r>
          </a:p>
          <a:p>
            <a:r>
              <a:rPr lang="zh-CN" altLang="en-US" smtClean="0"/>
              <a:t>查看汇编代码</a:t>
            </a:r>
          </a:p>
          <a:p>
            <a:pPr lvl="1"/>
            <a:r>
              <a:rPr lang="en-US" altLang="zh-CN" smtClean="0"/>
              <a:t>&gt;disass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41" y="1732107"/>
            <a:ext cx="3865631" cy="478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236" y="760615"/>
            <a:ext cx="8540750" cy="1143000"/>
          </a:xfrm>
        </p:spPr>
        <p:txBody>
          <a:bodyPr/>
          <a:lstStyle/>
          <a:p>
            <a:pPr algn="ctr" eaLnBrk="1" hangingPunct="1"/>
            <a:r>
              <a:rPr lang="en-US" altLang="zh-CN" dirty="0" err="1" smtClean="0">
                <a:solidFill>
                  <a:srgbClr val="C00000"/>
                </a:solidFill>
              </a:rPr>
              <a:t>gdb</a:t>
            </a:r>
            <a:r>
              <a:rPr lang="zh-CN" altLang="en-US" dirty="0" smtClean="0">
                <a:solidFill>
                  <a:srgbClr val="C00000"/>
                </a:solidFill>
              </a:rPr>
              <a:t>的使用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23505" y="1758142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查看寄存器</a:t>
            </a:r>
          </a:p>
          <a:p>
            <a:pPr lvl="1"/>
            <a:r>
              <a:rPr lang="en-US" altLang="zh-CN" dirty="0" smtClean="0"/>
              <a:t>&gt;info registers</a:t>
            </a:r>
          </a:p>
          <a:p>
            <a:r>
              <a:rPr lang="zh-CN" altLang="en-US" dirty="0" smtClean="0"/>
              <a:t>查看内存区域</a:t>
            </a:r>
          </a:p>
          <a:p>
            <a:pPr lvl="1"/>
            <a:r>
              <a:rPr lang="en-US" altLang="zh-CN" dirty="0" smtClean="0"/>
              <a:t>&gt;x /10xb 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/</a:t>
            </a:r>
            <a:r>
              <a:rPr lang="zh-CN" altLang="en-US" dirty="0" smtClean="0"/>
              <a:t>产生地址的表达式</a:t>
            </a:r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进制查看大小为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字节的内存区域</a:t>
            </a:r>
          </a:p>
        </p:txBody>
      </p:sp>
    </p:spTree>
    <p:extLst>
      <p:ext uri="{BB962C8B-B14F-4D97-AF65-F5344CB8AC3E}">
        <p14:creationId xmlns:p14="http://schemas.microsoft.com/office/powerpoint/2010/main" val="204609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010872" y="768927"/>
            <a:ext cx="8540750" cy="1143000"/>
          </a:xfrm>
        </p:spPr>
        <p:txBody>
          <a:bodyPr/>
          <a:lstStyle/>
          <a:p>
            <a:pPr algn="ctr" eaLnBrk="1" hangingPunct="1"/>
            <a:r>
              <a:rPr lang="en-US" altLang="zh-CN" dirty="0" err="1" smtClean="0">
                <a:solidFill>
                  <a:srgbClr val="C00000"/>
                </a:solidFill>
              </a:rPr>
              <a:t>gdb</a:t>
            </a:r>
            <a:r>
              <a:rPr lang="zh-CN" altLang="en-US" dirty="0" smtClean="0">
                <a:solidFill>
                  <a:srgbClr val="C00000"/>
                </a:solidFill>
              </a:rPr>
              <a:t>调试多进程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47948" y="1808018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多开一个终端，以监控子进程</a:t>
            </a:r>
          </a:p>
          <a:p>
            <a:r>
              <a:rPr lang="zh-CN" altLang="en-US" smtClean="0"/>
              <a:t>子进程中，进入实际代码前，加上</a:t>
            </a:r>
            <a:r>
              <a:rPr lang="en-US" altLang="zh-CN" smtClean="0"/>
              <a:t>sleep(60)</a:t>
            </a:r>
            <a:r>
              <a:rPr lang="zh-CN" altLang="en-US" smtClean="0"/>
              <a:t>，以方便获取子进程</a:t>
            </a:r>
            <a:r>
              <a:rPr lang="en-US" altLang="zh-CN" smtClean="0"/>
              <a:t>ID</a:t>
            </a:r>
          </a:p>
          <a:p>
            <a:r>
              <a:rPr lang="zh-CN" altLang="en-US" smtClean="0"/>
              <a:t>在新开的终端中，在进程的工作目录内，运行</a:t>
            </a:r>
          </a:p>
          <a:p>
            <a:pPr lvl="1"/>
            <a:r>
              <a:rPr lang="en-US" altLang="zh-CN" smtClean="0"/>
              <a:t>#gdb</a:t>
            </a:r>
          </a:p>
          <a:p>
            <a:pPr lvl="1"/>
            <a:r>
              <a:rPr lang="en-US" altLang="zh-CN" smtClean="0"/>
              <a:t>(gdb) attach </a:t>
            </a:r>
            <a:r>
              <a:rPr lang="zh-CN" altLang="en-US" smtClean="0"/>
              <a:t>子进程</a:t>
            </a:r>
            <a:r>
              <a:rPr lang="en-US" altLang="zh-CN" smtClean="0"/>
              <a:t>ID</a:t>
            </a:r>
          </a:p>
          <a:p>
            <a:pPr lvl="1"/>
            <a:r>
              <a:rPr lang="en-US" altLang="zh-CN" smtClean="0"/>
              <a:t>(gdb) break </a:t>
            </a:r>
            <a:r>
              <a:rPr lang="zh-CN" altLang="en-US" smtClean="0"/>
              <a:t>行号</a:t>
            </a:r>
          </a:p>
          <a:p>
            <a:pPr lvl="1"/>
            <a:r>
              <a:rPr lang="en-US" altLang="zh-CN" smtClean="0"/>
              <a:t>(gdb) continue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20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28239" y="827116"/>
            <a:ext cx="8540750" cy="1026622"/>
          </a:xfrm>
        </p:spPr>
        <p:txBody>
          <a:bodyPr/>
          <a:lstStyle/>
          <a:p>
            <a:pPr algn="ctr" eaLnBrk="1" hangingPunct="1"/>
            <a:r>
              <a:rPr lang="en-US" altLang="zh-CN" dirty="0" err="1" smtClean="0">
                <a:solidFill>
                  <a:srgbClr val="C00000"/>
                </a:solidFill>
              </a:rPr>
              <a:t>gdb</a:t>
            </a:r>
            <a:r>
              <a:rPr lang="zh-CN" altLang="en-US" dirty="0" smtClean="0">
                <a:solidFill>
                  <a:srgbClr val="C00000"/>
                </a:solidFill>
              </a:rPr>
              <a:t>调试多线程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21914" y="1853738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同时只能调试一个线程</a:t>
            </a:r>
          </a:p>
          <a:p>
            <a:r>
              <a:rPr lang="zh-CN" altLang="en-US" smtClean="0"/>
              <a:t>查看当前线程</a:t>
            </a:r>
          </a:p>
          <a:p>
            <a:pPr lvl="1"/>
            <a:r>
              <a:rPr lang="en-US" altLang="zh-CN" smtClean="0"/>
              <a:t>info thread</a:t>
            </a:r>
          </a:p>
          <a:p>
            <a:r>
              <a:rPr lang="zh-CN" altLang="en-US" smtClean="0"/>
              <a:t>线程间切换</a:t>
            </a:r>
          </a:p>
          <a:p>
            <a:pPr lvl="1"/>
            <a:r>
              <a:rPr lang="en-US" altLang="zh-CN" smtClean="0"/>
              <a:t>thread </a:t>
            </a:r>
            <a:r>
              <a:rPr lang="zh-CN" altLang="en-US" smtClean="0"/>
              <a:t>线程</a:t>
            </a:r>
            <a:r>
              <a:rPr lang="en-US" altLang="zh-CN" smtClean="0"/>
              <a:t>ID</a:t>
            </a:r>
            <a:r>
              <a:rPr lang="zh-CN" altLang="en-US" smtClean="0"/>
              <a:t>（</a:t>
            </a:r>
            <a:r>
              <a:rPr lang="en-US" altLang="zh-CN" smtClean="0"/>
              <a:t>gdb</a:t>
            </a:r>
            <a:r>
              <a:rPr lang="zh-CN" altLang="en-US" smtClean="0"/>
              <a:t>分配的</a:t>
            </a:r>
            <a:r>
              <a:rPr lang="en-US" altLang="zh-CN" smtClean="0"/>
              <a:t>id</a:t>
            </a:r>
            <a:r>
              <a:rPr lang="zh-CN" altLang="en-US" smtClean="0"/>
              <a:t>）</a:t>
            </a:r>
          </a:p>
          <a:p>
            <a:r>
              <a:rPr lang="zh-CN" altLang="en-US" smtClean="0"/>
              <a:t>当调试一个线程时，其他线程都不运行</a:t>
            </a:r>
          </a:p>
          <a:p>
            <a:pPr lvl="1"/>
            <a:r>
              <a:rPr lang="en-US" altLang="zh-CN" smtClean="0"/>
              <a:t>set scheduler-locking on</a:t>
            </a:r>
          </a:p>
          <a:p>
            <a:pPr lvl="1"/>
            <a:r>
              <a:rPr lang="en-US" altLang="zh-CN" smtClean="0"/>
              <a:t>run</a:t>
            </a:r>
            <a:r>
              <a:rPr lang="zh-CN" altLang="en-US" smtClean="0"/>
              <a:t>之后才能输入该命令</a:t>
            </a:r>
          </a:p>
          <a:p>
            <a:pPr lvl="1"/>
            <a:r>
              <a:rPr lang="zh-CN" altLang="en-US" smtClean="0"/>
              <a:t>注意可能要用</a:t>
            </a:r>
            <a:r>
              <a:rPr lang="en-US" altLang="zh-CN" smtClean="0"/>
              <a:t>continue</a:t>
            </a:r>
          </a:p>
          <a:p>
            <a:r>
              <a:rPr lang="zh-CN" altLang="en-US" smtClean="0"/>
              <a:t>注意，当在线程间切换时，打好返回的断点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5737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27745" y="752013"/>
            <a:ext cx="8542338" cy="943783"/>
          </a:xfrm>
        </p:spPr>
        <p:txBody>
          <a:bodyPr lIns="0" tIns="15087" rIns="0" bIns="0"/>
          <a:lstStyle/>
          <a:p>
            <a:pPr algn="ctr"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solidFill>
                  <a:srgbClr val="C00000"/>
                </a:solidFill>
                <a:latin typeface="宋体" panose="02010600030101010101" pitchFamily="2" charset="-122"/>
              </a:rPr>
              <a:t>实验一 编程环境实验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56015" y="1695796"/>
            <a:ext cx="8154988" cy="4418013"/>
          </a:xfrm>
          <a:prstGeom prst="rect">
            <a:avLst/>
          </a:prstGeom>
          <a:noFill/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基本环境搭建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高级</a:t>
            </a:r>
            <a:r>
              <a:rPr lang="en-US" altLang="zh-CN" dirty="0" smtClean="0">
                <a:latin typeface="宋体" panose="02010600030101010101" pitchFamily="2" charset="-122"/>
              </a:rPr>
              <a:t>vi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anose="02010600030101010101" pitchFamily="2" charset="-122"/>
              </a:rPr>
              <a:t>make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anose="02010600030101010101" pitchFamily="2" charset="-122"/>
              </a:rPr>
              <a:t>gdb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solidFill>
                  <a:srgbClr val="C00000"/>
                </a:solidFill>
                <a:latin typeface="宋体" panose="02010600030101010101" pitchFamily="2" charset="-122"/>
              </a:rPr>
              <a:t>googletest</a:t>
            </a: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anose="02010600030101010101" pitchFamily="2" charset="-122"/>
              </a:rPr>
              <a:t>valgrind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76189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69308" y="768928"/>
            <a:ext cx="8540750" cy="1143000"/>
          </a:xfrm>
        </p:spPr>
        <p:txBody>
          <a:bodyPr/>
          <a:lstStyle/>
          <a:p>
            <a:pPr algn="ctr" eaLnBrk="1" hangingPunct="1"/>
            <a:r>
              <a:rPr lang="zh-CN" altLang="en-US" dirty="0" smtClean="0">
                <a:solidFill>
                  <a:srgbClr val="C00000"/>
                </a:solidFill>
              </a:rPr>
              <a:t>第一步：打开虚拟机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41096" y="1911928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登录系统</a:t>
            </a:r>
            <a:endParaRPr lang="en-US" altLang="zh-CN" sz="2400" dirty="0" smtClean="0"/>
          </a:p>
          <a:p>
            <a:r>
              <a:rPr lang="zh-CN" altLang="en-US" sz="2400" dirty="0" smtClean="0"/>
              <a:t>用户名：</a:t>
            </a:r>
            <a:r>
              <a:rPr lang="en-US" altLang="zh-CN" sz="2400" dirty="0" err="1"/>
              <a:t>apue</a:t>
            </a:r>
            <a:endParaRPr lang="en-US" altLang="zh-CN" sz="2400" dirty="0" smtClean="0"/>
          </a:p>
          <a:p>
            <a:r>
              <a:rPr lang="zh-CN" altLang="en-US" sz="2400" dirty="0" smtClean="0"/>
              <a:t>密码：</a:t>
            </a:r>
            <a:r>
              <a:rPr lang="en-US" altLang="zh-CN" sz="2400" dirty="0"/>
              <a:t>0</a:t>
            </a:r>
            <a:r>
              <a:rPr lang="en-US" altLang="zh-CN" sz="2400" dirty="0" smtClean="0"/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35128276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44864" y="818804"/>
            <a:ext cx="8540750" cy="1143000"/>
          </a:xfrm>
        </p:spPr>
        <p:txBody>
          <a:bodyPr/>
          <a:lstStyle/>
          <a:p>
            <a:pPr algn="ctr" eaLnBrk="1" hangingPunct="1"/>
            <a:r>
              <a:rPr lang="en-US" altLang="zh-CN" dirty="0" err="1" smtClean="0">
                <a:solidFill>
                  <a:srgbClr val="C00000"/>
                </a:solidFill>
              </a:rPr>
              <a:t>Googletest</a:t>
            </a:r>
            <a:r>
              <a:rPr lang="zh-CN" altLang="en-US" dirty="0" smtClean="0">
                <a:solidFill>
                  <a:srgbClr val="C00000"/>
                </a:solidFill>
              </a:rPr>
              <a:t>的使用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32214" y="2049087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Googletest</a:t>
            </a:r>
            <a:r>
              <a:rPr lang="zh-CN" altLang="en-US" smtClean="0"/>
              <a:t>是一款</a:t>
            </a:r>
            <a:r>
              <a:rPr lang="en-US" altLang="zh-CN" smtClean="0"/>
              <a:t>google</a:t>
            </a:r>
            <a:r>
              <a:rPr lang="zh-CN" altLang="en-US" smtClean="0"/>
              <a:t>内部使用的测试驱动开发工具</a:t>
            </a:r>
          </a:p>
          <a:p>
            <a:r>
              <a:rPr lang="zh-CN" altLang="en-US" smtClean="0"/>
              <a:t>什么是测试驱动？</a:t>
            </a:r>
          </a:p>
          <a:p>
            <a:pPr lvl="1"/>
            <a:r>
              <a:rPr lang="zh-CN" altLang="en-US" smtClean="0"/>
              <a:t>当编写一个程序单元时，先对这个程序单元编写其测试代码，然后再编写这个程序单元</a:t>
            </a:r>
          </a:p>
          <a:p>
            <a:r>
              <a:rPr lang="zh-CN" altLang="en-US" smtClean="0"/>
              <a:t>测试驱动的优点</a:t>
            </a:r>
          </a:p>
          <a:p>
            <a:pPr lvl="1"/>
            <a:r>
              <a:rPr lang="zh-CN" altLang="en-US" smtClean="0"/>
              <a:t>提高代码质量</a:t>
            </a:r>
          </a:p>
          <a:p>
            <a:pPr lvl="1"/>
            <a:r>
              <a:rPr lang="zh-CN" altLang="en-US" smtClean="0"/>
              <a:t>整体上提高开发效率</a:t>
            </a:r>
          </a:p>
          <a:p>
            <a:pPr lvl="1"/>
            <a:r>
              <a:rPr lang="zh-CN" altLang="en-US" smtClean="0"/>
              <a:t>有助于程序架构设计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261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819679" y="864523"/>
            <a:ext cx="8540750" cy="972589"/>
          </a:xfrm>
        </p:spPr>
        <p:txBody>
          <a:bodyPr/>
          <a:lstStyle/>
          <a:p>
            <a:pPr algn="ctr" eaLnBrk="1" hangingPunct="1"/>
            <a:r>
              <a:rPr lang="en-US" altLang="zh-CN" smtClean="0">
                <a:solidFill>
                  <a:srgbClr val="C00000"/>
                </a:solidFill>
              </a:rPr>
              <a:t>Googletest</a:t>
            </a:r>
            <a:r>
              <a:rPr lang="zh-CN" altLang="en-US" smtClean="0">
                <a:solidFill>
                  <a:srgbClr val="C00000"/>
                </a:solidFill>
              </a:rPr>
              <a:t>的使用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19679" y="1949334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编译</a:t>
            </a:r>
            <a:r>
              <a:rPr lang="en-US" altLang="zh-CN" dirty="0" smtClean="0"/>
              <a:t>Google Test</a:t>
            </a:r>
          </a:p>
          <a:p>
            <a:pPr lvl="1"/>
            <a:r>
              <a:rPr lang="en-US" altLang="zh-CN" dirty="0" smtClean="0"/>
              <a:t>#</a:t>
            </a:r>
            <a:r>
              <a:rPr lang="en-US" altLang="zh-CN" dirty="0" err="1" smtClean="0"/>
              <a:t>git</a:t>
            </a:r>
            <a:r>
              <a:rPr lang="en-US" altLang="zh-CN" dirty="0"/>
              <a:t> clone https://github.com/google/googletest</a:t>
            </a:r>
          </a:p>
          <a:p>
            <a:pPr lvl="1"/>
            <a:r>
              <a:rPr lang="en-US" altLang="zh-CN" dirty="0" smtClean="0"/>
              <a:t>#cd </a:t>
            </a:r>
            <a:r>
              <a:rPr lang="en-US" altLang="zh-CN" dirty="0" err="1" smtClean="0"/>
              <a:t>googletest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#g++ -I. -I./include –c src/gtest-all.cc</a:t>
            </a:r>
          </a:p>
          <a:p>
            <a:pPr lvl="1"/>
            <a:r>
              <a:rPr lang="en-US" altLang="zh-CN" dirty="0" smtClean="0"/>
              <a:t>#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rv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libgtest.a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gtest-all.o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871" y="4359765"/>
            <a:ext cx="6086475" cy="1114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93077" y="5685906"/>
            <a:ext cx="479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</a:t>
            </a:r>
            <a:r>
              <a:rPr lang="zh-CN" altLang="en-US" dirty="0" smtClean="0"/>
              <a:t>若提示</a:t>
            </a:r>
            <a:r>
              <a:rPr lang="en-US" altLang="zh-CN" dirty="0" smtClean="0"/>
              <a:t>gnu</a:t>
            </a:r>
            <a:r>
              <a:rPr lang="zh-CN" altLang="en-US" dirty="0" smtClean="0"/>
              <a:t>版本不对，加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11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93077" y="3966694"/>
            <a:ext cx="5095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1100"/>
              <a:t>（网上还有创建使用</a:t>
            </a:r>
            <a:r>
              <a:rPr lang="en-US" altLang="zh-CN" sz="1100"/>
              <a:t>cmake</a:t>
            </a:r>
            <a:r>
              <a:rPr lang="zh-CN" altLang="en-US" sz="1100"/>
              <a:t>创建另一个新</a:t>
            </a:r>
            <a:r>
              <a:rPr lang="en-US" altLang="zh-CN" sz="1100"/>
              <a:t>googletest</a:t>
            </a:r>
            <a:r>
              <a:rPr lang="zh-CN" altLang="en-US" sz="1100"/>
              <a:t>项目的方法，自学）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40879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83" y="910243"/>
            <a:ext cx="8540750" cy="885306"/>
          </a:xfrm>
        </p:spPr>
        <p:txBody>
          <a:bodyPr/>
          <a:lstStyle/>
          <a:p>
            <a:pPr algn="ctr" eaLnBrk="1" hangingPunct="1"/>
            <a:r>
              <a:rPr lang="en-US" altLang="zh-CN" dirty="0" err="1" smtClean="0">
                <a:solidFill>
                  <a:srgbClr val="C00000"/>
                </a:solidFill>
              </a:rPr>
              <a:t>GoogleTest</a:t>
            </a:r>
            <a:r>
              <a:rPr lang="zh-CN" altLang="en-US" dirty="0" smtClean="0">
                <a:solidFill>
                  <a:srgbClr val="C00000"/>
                </a:solidFill>
              </a:rPr>
              <a:t>的使用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40033" y="1982586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使用</a:t>
            </a:r>
            <a:r>
              <a:rPr lang="en-US" altLang="zh-CN" smtClean="0"/>
              <a:t>tree</a:t>
            </a:r>
            <a:r>
              <a:rPr lang="zh-CN" altLang="en-US" smtClean="0"/>
              <a:t>命令展示目录结构（</a:t>
            </a:r>
            <a:r>
              <a:rPr lang="en-US" altLang="zh-CN" smtClean="0"/>
              <a:t>tree</a:t>
            </a:r>
            <a:r>
              <a:rPr lang="zh-CN" altLang="en-US" smtClean="0"/>
              <a:t>命令在</a:t>
            </a:r>
            <a:r>
              <a:rPr lang="en-US" altLang="zh-CN" smtClean="0"/>
              <a:t>ubuntu</a:t>
            </a:r>
            <a:r>
              <a:rPr lang="zh-CN" altLang="en-US" smtClean="0"/>
              <a:t>中需要安装）</a:t>
            </a:r>
          </a:p>
          <a:p>
            <a:r>
              <a:rPr lang="zh-CN" altLang="en-US" smtClean="0"/>
              <a:t>在</a:t>
            </a:r>
            <a:r>
              <a:rPr lang="en-US" altLang="zh-CN" smtClean="0"/>
              <a:t>test</a:t>
            </a:r>
            <a:r>
              <a:rPr lang="zh-CN" altLang="en-US" smtClean="0"/>
              <a:t>中编写了两个文件</a:t>
            </a:r>
          </a:p>
          <a:p>
            <a:pPr lvl="1"/>
            <a:r>
              <a:rPr lang="zh-CN" altLang="en-US" smtClean="0"/>
              <a:t>一个是</a:t>
            </a:r>
            <a:r>
              <a:rPr lang="en-US" altLang="zh-CN" smtClean="0"/>
              <a:t>main.cpp</a:t>
            </a:r>
            <a:r>
              <a:rPr lang="zh-CN" altLang="en-US" smtClean="0"/>
              <a:t>，负责协调各个程序单元的测试代码</a:t>
            </a:r>
          </a:p>
          <a:p>
            <a:pPr lvl="1"/>
            <a:r>
              <a:rPr lang="zh-CN" altLang="en-US" smtClean="0"/>
              <a:t>一个是</a:t>
            </a:r>
            <a:r>
              <a:rPr lang="en-US" altLang="zh-CN" smtClean="0"/>
              <a:t>CAdderTester.cpp</a:t>
            </a:r>
            <a:r>
              <a:rPr lang="zh-CN" altLang="en-US" smtClean="0"/>
              <a:t>，负责测试</a:t>
            </a:r>
            <a:r>
              <a:rPr lang="en-US" altLang="zh-CN" smtClean="0"/>
              <a:t>CAdder</a:t>
            </a:r>
            <a:r>
              <a:rPr lang="zh-CN" altLang="en-US" smtClean="0"/>
              <a:t>类</a:t>
            </a:r>
          </a:p>
          <a:p>
            <a:r>
              <a:rPr lang="zh-CN" altLang="en-US" smtClean="0"/>
              <a:t>展示两个测试文件内容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81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80010" y="847264"/>
            <a:ext cx="10515600" cy="915036"/>
          </a:xfrm>
        </p:spPr>
        <p:txBody>
          <a:bodyPr/>
          <a:lstStyle/>
          <a:p>
            <a:pPr algn="ctr" eaLnBrk="1" hangingPunct="1"/>
            <a:r>
              <a:rPr lang="en-US" altLang="zh-CN" smtClean="0">
                <a:solidFill>
                  <a:srgbClr val="C00000"/>
                </a:solidFill>
              </a:rPr>
              <a:t>GoogleTest</a:t>
            </a:r>
            <a:r>
              <a:rPr lang="zh-CN" altLang="en-US" smtClean="0">
                <a:solidFill>
                  <a:srgbClr val="C00000"/>
                </a:solidFill>
              </a:rPr>
              <a:t>的使用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31818" y="1762300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测试程序的编译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smtClean="0"/>
              <a:t>g++ -I../</a:t>
            </a:r>
            <a:r>
              <a:rPr lang="en-US" altLang="zh-CN" dirty="0" err="1" smtClean="0"/>
              <a:t>googletest</a:t>
            </a:r>
            <a:r>
              <a:rPr lang="en-US" altLang="zh-CN" dirty="0" smtClean="0"/>
              <a:t>/include main.cpp CAdderTester.cpp ../</a:t>
            </a:r>
            <a:r>
              <a:rPr lang="en-US" altLang="zh-CN" dirty="0" err="1" smtClean="0"/>
              <a:t>MyProject</a:t>
            </a:r>
            <a:r>
              <a:rPr lang="en-US" altLang="zh-CN" dirty="0" smtClean="0"/>
              <a:t>/CAdder.cpp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smtClean="0"/>
              <a:t>  </a:t>
            </a:r>
            <a:r>
              <a:rPr lang="en-US" altLang="zh-CN" dirty="0"/>
              <a:t>../</a:t>
            </a:r>
            <a:r>
              <a:rPr lang="en-US" altLang="zh-CN" dirty="0" err="1"/>
              <a:t>googletest</a:t>
            </a:r>
            <a:r>
              <a:rPr lang="en-US" altLang="zh-CN" dirty="0"/>
              <a:t>/</a:t>
            </a:r>
            <a:r>
              <a:rPr lang="en-US" altLang="zh-CN" dirty="0" err="1"/>
              <a:t>libgtest.a</a:t>
            </a:r>
            <a:r>
              <a:rPr lang="en-US" altLang="zh-CN" dirty="0"/>
              <a:t> </a:t>
            </a:r>
            <a:r>
              <a:rPr lang="en-US" altLang="zh-CN" dirty="0" smtClean="0"/>
              <a:t>-o </a:t>
            </a:r>
            <a:r>
              <a:rPr lang="en-US" altLang="zh-CN" dirty="0" err="1" smtClean="0"/>
              <a:t>mytest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18" y="3397193"/>
            <a:ext cx="4553334" cy="28640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33804" y="4621876"/>
            <a:ext cx="2884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由于我编译报了线程相关的错，我添加了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lpthread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4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63138" y="897140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altLang="zh-CN" dirty="0" err="1" smtClean="0">
                <a:solidFill>
                  <a:srgbClr val="C00000"/>
                </a:solidFill>
              </a:rPr>
              <a:t>Googletest</a:t>
            </a:r>
            <a:r>
              <a:rPr lang="zh-CN" altLang="en-US" dirty="0" smtClean="0">
                <a:solidFill>
                  <a:srgbClr val="C00000"/>
                </a:solidFill>
              </a:rPr>
              <a:t>的使用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72393" y="2082338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断言</a:t>
            </a:r>
          </a:p>
          <a:p>
            <a:pPr lvl="1"/>
            <a:r>
              <a:rPr lang="en-US" altLang="zh-CN" smtClean="0"/>
              <a:t>ASSERT_*</a:t>
            </a:r>
            <a:r>
              <a:rPr lang="zh-CN" altLang="en-US" smtClean="0"/>
              <a:t>：当检查点失败时，退出当前函数</a:t>
            </a:r>
          </a:p>
          <a:p>
            <a:pPr lvl="1"/>
            <a:r>
              <a:rPr lang="en-US" altLang="zh-CN" smtClean="0"/>
              <a:t>EXPECT_*</a:t>
            </a:r>
            <a:r>
              <a:rPr lang="zh-CN" altLang="en-US" smtClean="0"/>
              <a:t>：当检查点失败时，继续向下执行</a:t>
            </a:r>
          </a:p>
          <a:p>
            <a:r>
              <a:rPr lang="zh-CN" altLang="en-US" smtClean="0"/>
              <a:t>布尔值检查</a:t>
            </a:r>
          </a:p>
          <a:p>
            <a:pPr lvl="1"/>
            <a:r>
              <a:rPr lang="en-US" altLang="zh-CN" smtClean="0"/>
              <a:t>ASSERT_TRUE(condition);</a:t>
            </a:r>
          </a:p>
          <a:p>
            <a:pPr lvl="1"/>
            <a:r>
              <a:rPr lang="en-US" altLang="zh-CN" smtClean="0"/>
              <a:t>ASSERT_FALSE(condition);</a:t>
            </a:r>
          </a:p>
          <a:p>
            <a:pPr lvl="1"/>
            <a:r>
              <a:rPr lang="en-US" altLang="zh-CN" smtClean="0"/>
              <a:t>EXPECT_TRUE(condition);</a:t>
            </a:r>
          </a:p>
          <a:p>
            <a:pPr lvl="1"/>
            <a:r>
              <a:rPr lang="en-US" altLang="zh-CN" smtClean="0"/>
              <a:t>EXPECT_FALSE(condition);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718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1490" y="835429"/>
            <a:ext cx="8540750" cy="1143000"/>
          </a:xfrm>
        </p:spPr>
        <p:txBody>
          <a:bodyPr/>
          <a:lstStyle/>
          <a:p>
            <a:pPr algn="ctr" eaLnBrk="1" hangingPunct="1"/>
            <a:r>
              <a:rPr lang="en-US" altLang="zh-CN" dirty="0" err="1" smtClean="0">
                <a:solidFill>
                  <a:srgbClr val="C00000"/>
                </a:solidFill>
              </a:rPr>
              <a:t>Googletest</a:t>
            </a:r>
            <a:r>
              <a:rPr lang="zh-CN" altLang="en-US" dirty="0" smtClean="0">
                <a:solidFill>
                  <a:srgbClr val="C00000"/>
                </a:solidFill>
              </a:rPr>
              <a:t>的使用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61490" y="1978429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数值型检查</a:t>
            </a:r>
          </a:p>
          <a:p>
            <a:pPr lvl="1"/>
            <a:r>
              <a:rPr lang="zh-CN" altLang="en-US" smtClean="0"/>
              <a:t>*</a:t>
            </a:r>
            <a:r>
              <a:rPr lang="en-US" altLang="zh-CN" smtClean="0"/>
              <a:t>_EQ(val1, val2);			==</a:t>
            </a:r>
          </a:p>
          <a:p>
            <a:pPr lvl="1"/>
            <a:r>
              <a:rPr lang="en-US" altLang="zh-CN" smtClean="0"/>
              <a:t>*_NE(val1, val2);			!=</a:t>
            </a:r>
          </a:p>
          <a:p>
            <a:pPr lvl="1"/>
            <a:r>
              <a:rPr lang="en-US" altLang="zh-CN" smtClean="0"/>
              <a:t>*_LT(val1, val2);			&lt;</a:t>
            </a:r>
          </a:p>
          <a:p>
            <a:pPr lvl="1"/>
            <a:r>
              <a:rPr lang="en-US" altLang="zh-CN" smtClean="0"/>
              <a:t>*_LE(val1, val2);			&lt;=</a:t>
            </a:r>
          </a:p>
          <a:p>
            <a:pPr lvl="1"/>
            <a:r>
              <a:rPr lang="en-US" altLang="zh-CN" smtClean="0"/>
              <a:t>*_GT(val1, val2);			&gt;</a:t>
            </a:r>
          </a:p>
          <a:p>
            <a:pPr lvl="1"/>
            <a:r>
              <a:rPr lang="en-US" altLang="zh-CN" smtClean="0"/>
              <a:t>*_GE(val1, val2);			&gt;=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84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98269"/>
            <a:ext cx="10515600" cy="992419"/>
          </a:xfrm>
        </p:spPr>
        <p:txBody>
          <a:bodyPr/>
          <a:lstStyle/>
          <a:p>
            <a:pPr algn="ctr" eaLnBrk="1" hangingPunct="1"/>
            <a:r>
              <a:rPr lang="en-US" altLang="zh-CN" dirty="0" err="1" smtClean="0">
                <a:solidFill>
                  <a:srgbClr val="C00000"/>
                </a:solidFill>
              </a:rPr>
              <a:t>Googletest</a:t>
            </a:r>
            <a:r>
              <a:rPr lang="zh-CN" altLang="en-US" dirty="0" smtClean="0">
                <a:solidFill>
                  <a:srgbClr val="C00000"/>
                </a:solidFill>
              </a:rPr>
              <a:t>的使用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47949" y="2057400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字符串检查</a:t>
            </a:r>
          </a:p>
          <a:p>
            <a:pPr lvl="1"/>
            <a:r>
              <a:rPr lang="zh-CN" altLang="en-US" smtClean="0"/>
              <a:t>*</a:t>
            </a:r>
            <a:r>
              <a:rPr lang="en-US" altLang="zh-CN" smtClean="0"/>
              <a:t>_STREQ(str1, str2);			==</a:t>
            </a:r>
          </a:p>
          <a:p>
            <a:pPr lvl="1"/>
            <a:r>
              <a:rPr lang="en-US" altLang="zh-CN" smtClean="0"/>
              <a:t>*_STRNE(str1, str2);			!=</a:t>
            </a:r>
          </a:p>
          <a:p>
            <a:pPr lvl="1"/>
            <a:r>
              <a:rPr lang="en-US" altLang="zh-CN" smtClean="0"/>
              <a:t>*_STRCASEEQ(str1, str2);		==</a:t>
            </a:r>
          </a:p>
          <a:p>
            <a:pPr lvl="1"/>
            <a:r>
              <a:rPr lang="en-US" altLang="zh-CN" smtClean="0"/>
              <a:t>*_STRCASENE(str1, str2);		!=</a:t>
            </a:r>
          </a:p>
          <a:p>
            <a:pPr lvl="1"/>
            <a:r>
              <a:rPr lang="zh-CN" altLang="en-US" smtClean="0"/>
              <a:t>后两者不管大小写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282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29887" y="980901"/>
            <a:ext cx="10515600" cy="909292"/>
          </a:xfrm>
        </p:spPr>
        <p:txBody>
          <a:bodyPr/>
          <a:lstStyle/>
          <a:p>
            <a:pPr algn="ctr" eaLnBrk="1" hangingPunct="1"/>
            <a:r>
              <a:rPr lang="en-US" altLang="zh-CN" dirty="0" err="1" smtClean="0">
                <a:solidFill>
                  <a:srgbClr val="C00000"/>
                </a:solidFill>
              </a:rPr>
              <a:t>Googletest</a:t>
            </a:r>
            <a:r>
              <a:rPr lang="zh-CN" altLang="en-US" dirty="0" smtClean="0">
                <a:solidFill>
                  <a:srgbClr val="C00000"/>
                </a:solidFill>
              </a:rPr>
              <a:t>的使用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97331" y="2057401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异常检查</a:t>
            </a:r>
          </a:p>
          <a:p>
            <a:pPr lvl="1"/>
            <a:r>
              <a:rPr lang="zh-CN" altLang="en-US" dirty="0" smtClean="0"/>
              <a:t>*</a:t>
            </a:r>
            <a:r>
              <a:rPr lang="en-US" altLang="zh-CN" dirty="0" smtClean="0"/>
              <a:t>_THROW(statement,  </a:t>
            </a:r>
            <a:r>
              <a:rPr lang="en-US" altLang="zh-CN" dirty="0" err="1" smtClean="0"/>
              <a:t>exceptiontype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statement</a:t>
            </a:r>
            <a:r>
              <a:rPr lang="zh-CN" altLang="en-US" dirty="0" smtClean="0"/>
              <a:t>抛出类型为</a:t>
            </a:r>
            <a:r>
              <a:rPr lang="en-US" altLang="zh-CN" dirty="0" err="1" smtClean="0"/>
              <a:t>exceptiontype</a:t>
            </a:r>
            <a:r>
              <a:rPr lang="zh-CN" altLang="en-US" dirty="0" smtClean="0"/>
              <a:t>的异常</a:t>
            </a:r>
          </a:p>
          <a:p>
            <a:pPr lvl="1"/>
            <a:r>
              <a:rPr lang="zh-CN" altLang="en-US" dirty="0" smtClean="0"/>
              <a:t>*</a:t>
            </a:r>
            <a:r>
              <a:rPr lang="en-US" altLang="zh-CN" dirty="0" smtClean="0"/>
              <a:t>_ANY_THROW(statement);</a:t>
            </a:r>
          </a:p>
          <a:p>
            <a:pPr lvl="1"/>
            <a:r>
              <a:rPr lang="en-US" altLang="zh-CN" dirty="0" smtClean="0"/>
              <a:t>statement</a:t>
            </a:r>
            <a:r>
              <a:rPr lang="zh-CN" altLang="en-US" dirty="0" smtClean="0"/>
              <a:t>抛出任何异常</a:t>
            </a:r>
          </a:p>
          <a:p>
            <a:pPr lvl="1"/>
            <a:r>
              <a:rPr lang="zh-CN" altLang="en-US" dirty="0" smtClean="0"/>
              <a:t>*</a:t>
            </a:r>
            <a:r>
              <a:rPr lang="en-US" altLang="zh-CN" dirty="0" smtClean="0"/>
              <a:t>_NO_THROW(statement);</a:t>
            </a:r>
          </a:p>
          <a:p>
            <a:pPr lvl="1"/>
            <a:r>
              <a:rPr lang="en-US" altLang="zh-CN" dirty="0" smtClean="0"/>
              <a:t>statement</a:t>
            </a:r>
            <a:r>
              <a:rPr lang="zh-CN" altLang="en-US" dirty="0" smtClean="0"/>
              <a:t>不抛出任何异常</a:t>
            </a:r>
          </a:p>
        </p:txBody>
      </p:sp>
    </p:spTree>
    <p:extLst>
      <p:ext uri="{BB962C8B-B14F-4D97-AF65-F5344CB8AC3E}">
        <p14:creationId xmlns:p14="http://schemas.microsoft.com/office/powerpoint/2010/main" val="423346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869556" y="843453"/>
            <a:ext cx="8542338" cy="1060450"/>
          </a:xfrm>
        </p:spPr>
        <p:txBody>
          <a:bodyPr lIns="0" tIns="15087" rIns="0" bIns="0"/>
          <a:lstStyle/>
          <a:p>
            <a:pPr algn="ctr"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实验一 编程环境实验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56906" y="2024149"/>
            <a:ext cx="8154988" cy="4418013"/>
          </a:xfrm>
          <a:prstGeom prst="rect">
            <a:avLst/>
          </a:prstGeom>
          <a:noFill/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基本环境搭建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高级</a:t>
            </a:r>
            <a:r>
              <a:rPr lang="en-US" altLang="zh-CN" dirty="0" smtClean="0">
                <a:latin typeface="宋体" panose="02010600030101010101" pitchFamily="2" charset="-122"/>
              </a:rPr>
              <a:t>vi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anose="02010600030101010101" pitchFamily="2" charset="-122"/>
              </a:rPr>
              <a:t>make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anose="02010600030101010101" pitchFamily="2" charset="-122"/>
              </a:rPr>
              <a:t>gdb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anose="02010600030101010101" pitchFamily="2" charset="-122"/>
              </a:rPr>
              <a:t>googletest</a:t>
            </a:r>
            <a:r>
              <a:rPr lang="zh-CN" altLang="en-US" dirty="0" smtClean="0">
                <a:latin typeface="宋体" panose="02010600030101010101" pitchFamily="2" charset="-122"/>
              </a:rPr>
              <a:t>的使用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solidFill>
                  <a:srgbClr val="C00000"/>
                </a:solidFill>
                <a:latin typeface="宋体" panose="02010600030101010101" pitchFamily="2" charset="-122"/>
              </a:rPr>
              <a:t>valgrind</a:t>
            </a: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3164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11614" y="719051"/>
            <a:ext cx="8540750" cy="827116"/>
          </a:xfrm>
        </p:spPr>
        <p:txBody>
          <a:bodyPr/>
          <a:lstStyle/>
          <a:p>
            <a:pPr algn="ctr" eaLnBrk="1" hangingPunct="1"/>
            <a:r>
              <a:rPr lang="zh-CN" altLang="en-US" dirty="0" smtClean="0">
                <a:solidFill>
                  <a:srgbClr val="C00000"/>
                </a:solidFill>
              </a:rPr>
              <a:t>第二步：网络环境配置</a:t>
            </a:r>
            <a:r>
              <a:rPr lang="en-US" altLang="zh-CN" dirty="0" smtClean="0">
                <a:solidFill>
                  <a:srgbClr val="C00000"/>
                </a:solidFill>
              </a:rPr>
              <a:t>NAT</a:t>
            </a:r>
            <a:r>
              <a:rPr lang="zh-CN" altLang="en-US" dirty="0" smtClean="0">
                <a:solidFill>
                  <a:srgbClr val="C00000"/>
                </a:solidFill>
              </a:rPr>
              <a:t>方式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98964" y="1471352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虚拟机菜单：</a:t>
            </a:r>
            <a:r>
              <a:rPr lang="en-US" altLang="zh-CN" sz="2400" dirty="0" smtClean="0"/>
              <a:t>VM----Settings….------</a:t>
            </a:r>
            <a:r>
              <a:rPr lang="zh-CN" altLang="en-US" sz="2400" dirty="0" smtClean="0"/>
              <a:t>选择</a:t>
            </a:r>
            <a:r>
              <a:rPr lang="en-US" altLang="zh-CN" sz="2400" dirty="0" smtClean="0"/>
              <a:t>Hardware</a:t>
            </a:r>
            <a:r>
              <a:rPr lang="zh-CN" altLang="en-US" sz="2400" dirty="0" smtClean="0"/>
              <a:t>标签，选择</a:t>
            </a:r>
            <a:r>
              <a:rPr lang="en-US" altLang="zh-CN" sz="2400" dirty="0" smtClean="0"/>
              <a:t>Network Adapter</a:t>
            </a:r>
            <a:r>
              <a:rPr lang="zh-CN" altLang="en-US" sz="2400" dirty="0" smtClean="0"/>
              <a:t>，选择</a:t>
            </a:r>
            <a:r>
              <a:rPr lang="en-US" altLang="zh-CN" sz="2400" dirty="0" smtClean="0"/>
              <a:t>NAT</a:t>
            </a:r>
          </a:p>
        </p:txBody>
      </p:sp>
      <p:pic>
        <p:nvPicPr>
          <p:cNvPr id="5" name="图片 5" descr="QQ截图201309222143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333" y="2183965"/>
            <a:ext cx="5167312" cy="453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87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7992" y="768928"/>
            <a:ext cx="8540750" cy="644236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dirty="0" smtClean="0">
                <a:solidFill>
                  <a:srgbClr val="C00000"/>
                </a:solidFill>
              </a:rPr>
              <a:t>第三步：检查当前网卡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47950" y="1413164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执行</a:t>
            </a:r>
            <a:r>
              <a:rPr lang="en-US" altLang="zh-CN" dirty="0" err="1" smtClean="0"/>
              <a:t>ifconfig</a:t>
            </a:r>
            <a:r>
              <a:rPr lang="zh-CN" altLang="en-US" dirty="0" smtClean="0"/>
              <a:t>命令，查看是否出现如下情况，即只有</a:t>
            </a:r>
            <a:r>
              <a:rPr lang="en-US" altLang="zh-CN" dirty="0" smtClean="0"/>
              <a:t>lo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若只有</a:t>
            </a:r>
            <a:r>
              <a:rPr lang="en-US" altLang="zh-CN" dirty="0" smtClean="0"/>
              <a:t>lo</a:t>
            </a:r>
            <a:r>
              <a:rPr lang="zh-CN" altLang="en-US" dirty="0" smtClean="0"/>
              <a:t>，则执行第四步，否则跳到第五步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437" y="2242762"/>
            <a:ext cx="7972425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04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869556" y="760614"/>
            <a:ext cx="8540750" cy="802179"/>
          </a:xfrm>
        </p:spPr>
        <p:txBody>
          <a:bodyPr/>
          <a:lstStyle/>
          <a:p>
            <a:pPr algn="ctr" eaLnBrk="1" hangingPunct="1"/>
            <a:r>
              <a:rPr lang="zh-CN" altLang="en-US" smtClean="0">
                <a:solidFill>
                  <a:srgbClr val="C00000"/>
                </a:solidFill>
              </a:rPr>
              <a:t>第三步：检查当前网卡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63231" y="156279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不止包含</a:t>
            </a:r>
            <a:r>
              <a:rPr lang="en-US" altLang="zh-CN" dirty="0" smtClean="0"/>
              <a:t>lo</a:t>
            </a:r>
            <a:r>
              <a:rPr lang="zh-CN" altLang="en-US" dirty="0" smtClean="0"/>
              <a:t>的情况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上图中，说明网卡的名称是</a:t>
            </a:r>
            <a:r>
              <a:rPr lang="en-US" altLang="zh-CN" dirty="0" smtClean="0"/>
              <a:t>ens33</a:t>
            </a:r>
          </a:p>
          <a:p>
            <a:r>
              <a:rPr lang="zh-CN" altLang="en-US" dirty="0" smtClean="0"/>
              <a:t>这种情况跳过第四步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041" y="2111433"/>
            <a:ext cx="4848270" cy="301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4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27745" y="835429"/>
            <a:ext cx="8540750" cy="60267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dirty="0" smtClean="0">
                <a:solidFill>
                  <a:srgbClr val="C00000"/>
                </a:solidFill>
              </a:rPr>
              <a:t>第四步：确定网卡</a:t>
            </a:r>
            <a:r>
              <a:rPr lang="en-US" altLang="zh-CN" dirty="0" smtClean="0">
                <a:solidFill>
                  <a:srgbClr val="C00000"/>
                </a:solidFill>
              </a:rPr>
              <a:t>eth</a:t>
            </a:r>
            <a:r>
              <a:rPr lang="zh-CN" altLang="en-US" dirty="0" smtClean="0">
                <a:solidFill>
                  <a:srgbClr val="C00000"/>
                </a:solidFill>
              </a:rPr>
              <a:t>编号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21420" y="1600200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输入命令“</a:t>
            </a:r>
            <a:r>
              <a:rPr lang="en-US" altLang="zh-CN" dirty="0" err="1" smtClean="0"/>
              <a:t>dmesg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eth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从截图倒数第二行可知，网卡名称从</a:t>
            </a:r>
            <a:r>
              <a:rPr lang="en-US" altLang="zh-CN" dirty="0" smtClean="0"/>
              <a:t>eth0</a:t>
            </a:r>
            <a:r>
              <a:rPr lang="zh-CN" altLang="en-US" dirty="0" smtClean="0"/>
              <a:t>变成了</a:t>
            </a:r>
            <a:r>
              <a:rPr lang="en-US" altLang="zh-CN" dirty="0" smtClean="0"/>
              <a:t>ens33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2776537"/>
            <a:ext cx="63722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4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1922</Words>
  <Application>Microsoft Office PowerPoint</Application>
  <PresentationFormat>宽屏</PresentationFormat>
  <Paragraphs>398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4" baseType="lpstr">
      <vt:lpstr>等线</vt:lpstr>
      <vt:lpstr>等线 Light</vt:lpstr>
      <vt:lpstr>宋体</vt:lpstr>
      <vt:lpstr>Arial</vt:lpstr>
      <vt:lpstr>Wingdings</vt:lpstr>
      <vt:lpstr>Office 主题​​</vt:lpstr>
      <vt:lpstr>实验一 编程环境实验</vt:lpstr>
      <vt:lpstr>PowerPoint 演示文稿</vt:lpstr>
      <vt:lpstr>基本环境搭建</vt:lpstr>
      <vt:lpstr>第一步：打开虚拟机</vt:lpstr>
      <vt:lpstr>第一步：打开虚拟机</vt:lpstr>
      <vt:lpstr>第二步：网络环境配置NAT方式</vt:lpstr>
      <vt:lpstr>第三步：检查当前网卡</vt:lpstr>
      <vt:lpstr>第三步：检查当前网卡</vt:lpstr>
      <vt:lpstr>第四步：确定网卡eth编号</vt:lpstr>
      <vt:lpstr>PowerPoint 演示文稿</vt:lpstr>
      <vt:lpstr>第五步：确定当前网络配置</vt:lpstr>
      <vt:lpstr>第五步：确定当前网络配置</vt:lpstr>
      <vt:lpstr>第五步：确定当前网络配置</vt:lpstr>
      <vt:lpstr>第六步：修改网络配置文件</vt:lpstr>
      <vt:lpstr>第七步：配置DNS</vt:lpstr>
      <vt:lpstr>第八步：主机名配置</vt:lpstr>
      <vt:lpstr>网络配置</vt:lpstr>
      <vt:lpstr>基本环境搭建</vt:lpstr>
      <vt:lpstr>加入学校APT源</vt:lpstr>
      <vt:lpstr>APT工具</vt:lpstr>
      <vt:lpstr>APT工具</vt:lpstr>
      <vt:lpstr>APT工具</vt:lpstr>
      <vt:lpstr>APT工具</vt:lpstr>
      <vt:lpstr>APT工具</vt:lpstr>
      <vt:lpstr> Xshell配置</vt:lpstr>
      <vt:lpstr>编程环境</vt:lpstr>
      <vt:lpstr>实验一 编程环境实验</vt:lpstr>
      <vt:lpstr>vi的使用（示例）</vt:lpstr>
      <vt:lpstr>vi的三种工作模式（示例）</vt:lpstr>
      <vt:lpstr>vi的基本使用（示例）</vt:lpstr>
      <vt:lpstr>vi的基本使用（示例）</vt:lpstr>
      <vt:lpstr>vi的基本使用（示例）</vt:lpstr>
      <vt:lpstr>vi的基本使用（示例）</vt:lpstr>
      <vt:lpstr>vi的基本使用（示例）</vt:lpstr>
      <vt:lpstr>vi插件</vt:lpstr>
      <vt:lpstr>Vi插件</vt:lpstr>
      <vt:lpstr>Vi插件示例-ctags</vt:lpstr>
      <vt:lpstr>Vi插件示例-cscope</vt:lpstr>
      <vt:lpstr>实验一 编程环境实验</vt:lpstr>
      <vt:lpstr>make的使用</vt:lpstr>
      <vt:lpstr>Make示例</vt:lpstr>
      <vt:lpstr>实验一 编程环境实验</vt:lpstr>
      <vt:lpstr>gdb的使用</vt:lpstr>
      <vt:lpstr>gdb的使用</vt:lpstr>
      <vt:lpstr>gdb的使用</vt:lpstr>
      <vt:lpstr>gdb的使用</vt:lpstr>
      <vt:lpstr>gdb调试多进程</vt:lpstr>
      <vt:lpstr>gdb调试多线程</vt:lpstr>
      <vt:lpstr>实验一 编程环境实验</vt:lpstr>
      <vt:lpstr>Googletest的使用</vt:lpstr>
      <vt:lpstr>Googletest的使用</vt:lpstr>
      <vt:lpstr>GoogleTest的使用</vt:lpstr>
      <vt:lpstr>GoogleTest的使用</vt:lpstr>
      <vt:lpstr>Googletest的使用</vt:lpstr>
      <vt:lpstr>Googletest的使用</vt:lpstr>
      <vt:lpstr>Googletest的使用</vt:lpstr>
      <vt:lpstr>Googletest的使用</vt:lpstr>
      <vt:lpstr>实验一 编程环境实验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筱翔</dc:creator>
  <cp:lastModifiedBy>Du Jie</cp:lastModifiedBy>
  <cp:revision>58</cp:revision>
  <dcterms:created xsi:type="dcterms:W3CDTF">2018-10-19T02:17:06Z</dcterms:created>
  <dcterms:modified xsi:type="dcterms:W3CDTF">2018-11-09T10:44:48Z</dcterms:modified>
</cp:coreProperties>
</file>