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5" r:id="rId13"/>
    <p:sldId id="317" r:id="rId14"/>
    <p:sldId id="316" r:id="rId15"/>
    <p:sldId id="318" r:id="rId16"/>
    <p:sldId id="319" r:id="rId17"/>
    <p:sldId id="320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5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10893552" cy="2843784"/>
          </a:xfrm>
        </p:spPr>
        <p:txBody>
          <a:bodyPr>
            <a:normAutofit/>
          </a:bodyPr>
          <a:lstStyle/>
          <a:p>
            <a:r>
              <a:rPr lang="en-US" sz="2400" spc="400" dirty="0">
                <a:solidFill>
                  <a:schemeClr val="bg1"/>
                </a:solidFill>
              </a:rPr>
              <a:t>REŠAVANJE PROBLEMA DOMINIRAJUĆEG SKUPA</a:t>
            </a:r>
            <a:br>
              <a:rPr lang="en-US" sz="2400" spc="400" dirty="0">
                <a:solidFill>
                  <a:schemeClr val="bg1"/>
                </a:solidFill>
              </a:rPr>
            </a:br>
            <a:r>
              <a:rPr lang="en-US" sz="2400" spc="400" dirty="0">
                <a:solidFill>
                  <a:schemeClr val="bg1"/>
                </a:solidFill>
              </a:rPr>
              <a:t>NA PROGRAMSKOM JEZIKU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z="2000" dirty="0">
                <a:solidFill>
                  <a:schemeClr val="bg1"/>
                </a:solidFill>
              </a:rPr>
              <a:t>Nemanja </a:t>
            </a:r>
            <a:r>
              <a:rPr lang="sr-Latn-RS" sz="2000" dirty="0" err="1">
                <a:solidFill>
                  <a:schemeClr val="bg1"/>
                </a:solidFill>
              </a:rPr>
              <a:t>Mehović</a:t>
            </a:r>
            <a:r>
              <a:rPr lang="sr-Latn-RS" sz="2000" dirty="0">
                <a:solidFill>
                  <a:schemeClr val="bg1"/>
                </a:solidFill>
              </a:rPr>
              <a:t> 2018/0452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AA5C-697E-5507-010F-1ADAC188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Primer maksimalnog podudaranja </a:t>
            </a:r>
            <a:r>
              <a:rPr lang="sr-Latn-RS" sz="3200" dirty="0" err="1"/>
              <a:t>kardinalnosti</a:t>
            </a:r>
            <a:endParaRPr lang="en-GB" sz="3200" dirty="0"/>
          </a:p>
        </p:txBody>
      </p:sp>
      <p:pic>
        <p:nvPicPr>
          <p:cNvPr id="6" name="Content Placeholder 5" descr="A picture containing watch&#10;&#10;Description automatically generated">
            <a:extLst>
              <a:ext uri="{FF2B5EF4-FFF2-40B4-BE49-F238E27FC236}">
                <a16:creationId xmlns:a16="http://schemas.microsoft.com/office/drawing/2014/main" id="{A2C01D5D-4ABD-25EA-AACE-6AF98F839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26" y="1471945"/>
            <a:ext cx="8396748" cy="3914110"/>
          </a:xfrm>
        </p:spPr>
      </p:pic>
    </p:spTree>
    <p:extLst>
      <p:ext uri="{BB962C8B-B14F-4D97-AF65-F5344CB8AC3E}">
        <p14:creationId xmlns:p14="http://schemas.microsoft.com/office/powerpoint/2010/main" val="232942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131-0D11-38D7-BB4A-23D661E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72986" cy="1600200"/>
          </a:xfrm>
        </p:spPr>
        <p:txBody>
          <a:bodyPr>
            <a:normAutofit/>
          </a:bodyPr>
          <a:lstStyle/>
          <a:p>
            <a:r>
              <a:rPr lang="sr-Latn-RS"/>
              <a:t>Rooji et al. algoritam</a:t>
            </a:r>
            <a:endParaRPr lang="en-GB" dirty="0"/>
          </a:p>
        </p:txBody>
      </p:sp>
      <p:pic>
        <p:nvPicPr>
          <p:cNvPr id="9" name="Picture Placeholder 8" descr="Text, letter&#10;&#10;Description automatically generated">
            <a:extLst>
              <a:ext uri="{FF2B5EF4-FFF2-40B4-BE49-F238E27FC236}">
                <a16:creationId xmlns:a16="http://schemas.microsoft.com/office/drawing/2014/main" id="{24D2E500-17DC-189D-D44D-9DBCA8159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965290" y="2057400"/>
            <a:ext cx="7226710" cy="45054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DF09-7725-30EC-1B7D-39734AE84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72986" cy="3811588"/>
          </a:xfrm>
        </p:spPr>
        <p:txBody>
          <a:bodyPr/>
          <a:lstStyle/>
          <a:p>
            <a:r>
              <a:rPr lang="sr-Latn-RS" dirty="0"/>
              <a:t>Nadogradnja </a:t>
            </a:r>
            <a:r>
              <a:rPr lang="sr-Latn-RS" dirty="0" err="1"/>
              <a:t>Fomin</a:t>
            </a:r>
            <a:r>
              <a:rPr lang="sr-Latn-RS" dirty="0"/>
              <a:t> et </a:t>
            </a:r>
            <a:r>
              <a:rPr lang="sr-Latn-RS" dirty="0" err="1"/>
              <a:t>al</a:t>
            </a:r>
            <a:r>
              <a:rPr lang="sr-Latn-RS" dirty="0"/>
              <a:t>. algoritma</a:t>
            </a:r>
          </a:p>
          <a:p>
            <a:r>
              <a:rPr lang="sr-Latn-RS" dirty="0"/>
              <a:t>Uvodi tri nove grane</a:t>
            </a:r>
          </a:p>
          <a:p>
            <a:r>
              <a:rPr lang="sr-Latn-RS" dirty="0"/>
              <a:t>Prva grana, izbacivanje </a:t>
            </a:r>
            <a:r>
              <a:rPr lang="sr-Latn-RS" i="1" dirty="0"/>
              <a:t>e2</a:t>
            </a:r>
            <a:r>
              <a:rPr lang="sr-Latn-RS" dirty="0"/>
              <a:t> ako postoji </a:t>
            </a:r>
            <a:r>
              <a:rPr lang="sr-Latn-RS" i="1" dirty="0"/>
              <a:t>s</a:t>
            </a:r>
            <a:r>
              <a:rPr lang="sr-Latn-RS" dirty="0"/>
              <a:t>(</a:t>
            </a:r>
            <a:r>
              <a:rPr lang="sr-Latn-RS" i="1" dirty="0"/>
              <a:t>e1</a:t>
            </a:r>
            <a:r>
              <a:rPr lang="sr-Latn-RS" dirty="0"/>
              <a:t>) koje je podskup </a:t>
            </a:r>
            <a:r>
              <a:rPr lang="sr-Latn-RS" i="1" dirty="0"/>
              <a:t>s</a:t>
            </a:r>
            <a:r>
              <a:rPr lang="sr-Latn-RS" dirty="0"/>
              <a:t>(</a:t>
            </a:r>
            <a:r>
              <a:rPr lang="sr-Latn-RS" i="1" dirty="0"/>
              <a:t>e2</a:t>
            </a:r>
            <a:r>
              <a:rPr lang="sr-Latn-RS" dirty="0"/>
              <a:t>)</a:t>
            </a:r>
          </a:p>
          <a:p>
            <a:r>
              <a:rPr lang="sr-Latn-RS" dirty="0"/>
              <a:t>Druga grana, odlučivanje da li da se uzme </a:t>
            </a:r>
            <a:r>
              <a:rPr lang="sr-Latn-RS" i="1" dirty="0"/>
              <a:t>R</a:t>
            </a:r>
            <a:r>
              <a:rPr lang="sr-Latn-RS" dirty="0"/>
              <a:t> ka</a:t>
            </a:r>
            <a:r>
              <a:rPr lang="en-GB" dirty="0"/>
              <a:t>o</a:t>
            </a:r>
            <a:r>
              <a:rPr lang="sr-Latn-RS" dirty="0"/>
              <a:t> d</a:t>
            </a:r>
            <a:r>
              <a:rPr lang="en-GB" dirty="0"/>
              <a:t>e</a:t>
            </a:r>
            <a:r>
              <a:rPr lang="sr-Latn-RS" dirty="0"/>
              <a:t>o rešenja ako sadrži elemente frekvencije dva</a:t>
            </a:r>
          </a:p>
          <a:p>
            <a:r>
              <a:rPr lang="sr-Latn-RS" dirty="0"/>
              <a:t>Treća grana, odlučivanje da li da se uzme </a:t>
            </a:r>
            <a:r>
              <a:rPr lang="sr-Latn-RS" i="1" dirty="0"/>
              <a:t>R</a:t>
            </a:r>
            <a:r>
              <a:rPr lang="sr-Latn-RS" dirty="0"/>
              <a:t> kao deo rešenja ili skupovi </a:t>
            </a:r>
            <a:r>
              <a:rPr lang="sr-Latn-RS" i="1" dirty="0"/>
              <a:t>R1</a:t>
            </a:r>
            <a:r>
              <a:rPr lang="sr-Latn-RS" dirty="0"/>
              <a:t> i </a:t>
            </a:r>
            <a:r>
              <a:rPr lang="sr-Latn-RS" i="1" dirty="0"/>
              <a:t>R2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6AA3-38E3-E1BB-E948-D46DD8D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sr-Latn-RS" sz="3200" dirty="0"/>
              <a:t>Primer prve grane</a:t>
            </a:r>
            <a:endParaRPr lang="en-GB" sz="3200" dirty="0"/>
          </a:p>
        </p:txBody>
      </p:sp>
      <p:pic>
        <p:nvPicPr>
          <p:cNvPr id="6" name="Content Placeholder 5" descr="Shape, circle&#10;&#10;Description automatically generated">
            <a:extLst>
              <a:ext uri="{FF2B5EF4-FFF2-40B4-BE49-F238E27FC236}">
                <a16:creationId xmlns:a16="http://schemas.microsoft.com/office/drawing/2014/main" id="{F794BC7F-E574-2282-DC36-87F16E0C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348" y="1201177"/>
            <a:ext cx="9419304" cy="5600234"/>
          </a:xfrm>
        </p:spPr>
      </p:pic>
    </p:spTree>
    <p:extLst>
      <p:ext uri="{BB962C8B-B14F-4D97-AF65-F5344CB8AC3E}">
        <p14:creationId xmlns:p14="http://schemas.microsoft.com/office/powerpoint/2010/main" val="9411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1957-3E6E-9B62-C1C2-0E442ED7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316" y="1051899"/>
            <a:ext cx="4199140" cy="823912"/>
          </a:xfrm>
        </p:spPr>
        <p:txBody>
          <a:bodyPr/>
          <a:lstStyle/>
          <a:p>
            <a:pPr algn="ctr"/>
            <a:r>
              <a:rPr lang="sr-Latn-RS" dirty="0"/>
              <a:t>Primer druge grane</a:t>
            </a:r>
            <a:endParaRPr lang="en-GB" dirty="0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0AEE25E-29FA-CC05-0242-D4379FEEC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3316" y="2204205"/>
            <a:ext cx="4199140" cy="3027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A3DE7-F5B3-2897-2AD7-3BAB53F5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0151" y="1051899"/>
            <a:ext cx="3767804" cy="823912"/>
          </a:xfrm>
        </p:spPr>
        <p:txBody>
          <a:bodyPr/>
          <a:lstStyle/>
          <a:p>
            <a:pPr algn="ctr"/>
            <a:r>
              <a:rPr lang="sr-Latn-RS" dirty="0"/>
              <a:t>Primer treće grane</a:t>
            </a:r>
            <a:endParaRPr lang="en-GB" dirty="0"/>
          </a:p>
        </p:txBody>
      </p:sp>
      <p:pic>
        <p:nvPicPr>
          <p:cNvPr id="10" name="Content Placeholder 9" descr="A picture containing text, transport, handcart, clipart&#10;&#10;Description automatically generated">
            <a:extLst>
              <a:ext uri="{FF2B5EF4-FFF2-40B4-BE49-F238E27FC236}">
                <a16:creationId xmlns:a16="http://schemas.microsoft.com/office/drawing/2014/main" id="{A9E75662-CC9B-DB86-ABBA-4F173DFD20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0151" y="2204205"/>
            <a:ext cx="3767804" cy="2893132"/>
          </a:xfrm>
        </p:spPr>
      </p:pic>
    </p:spTree>
    <p:extLst>
      <p:ext uri="{BB962C8B-B14F-4D97-AF65-F5344CB8AC3E}">
        <p14:creationId xmlns:p14="http://schemas.microsoft.com/office/powerpoint/2010/main" val="34638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93BF-9E7E-EF3D-309A-98CACB40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Rezultati testiranja</a:t>
            </a:r>
            <a:endParaRPr lang="en-GB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5B1426-A4E7-B25E-B14B-C9BC46B13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3439" y="1690688"/>
            <a:ext cx="552999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5945FF-47A7-7C94-2C08-A19B981DB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644" y="1645654"/>
            <a:ext cx="5334387" cy="4396372"/>
          </a:xfrm>
        </p:spPr>
      </p:pic>
    </p:spTree>
    <p:extLst>
      <p:ext uri="{BB962C8B-B14F-4D97-AF65-F5344CB8AC3E}">
        <p14:creationId xmlns:p14="http://schemas.microsoft.com/office/powerpoint/2010/main" val="359743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A886-E058-143A-89EB-94C2A468C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41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17D9-4226-6EC7-2B2A-BB36A25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200" dirty="0"/>
              <a:t>Dominirajući skup u teoriji </a:t>
            </a:r>
            <a:r>
              <a:rPr lang="sr-Latn-RS" sz="3200" dirty="0" err="1"/>
              <a:t>grafova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DA76-7C22-5431-03BA-DE39B126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Definicija dominirajućeg skupa</a:t>
            </a:r>
          </a:p>
          <a:p>
            <a:r>
              <a:rPr lang="sr-Latn-RS" dirty="0"/>
              <a:t>Varijacije dominirajućeg skupa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Minimalni</a:t>
            </a:r>
            <a:r>
              <a:rPr lang="en-GB" dirty="0"/>
              <a:t> </a:t>
            </a:r>
            <a:r>
              <a:rPr lang="sr-Latn-RS" dirty="0"/>
              <a:t>dominirajući skup – minimalan broj elementa u skupu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Povezani dominirajući skup – postoji veza između čvorova iz </a:t>
            </a:r>
            <a:r>
              <a:rPr lang="sr-Latn-RS" i="1" dirty="0"/>
              <a:t>D </a:t>
            </a:r>
            <a:r>
              <a:rPr lang="sr-Latn-RS" dirty="0"/>
              <a:t>koja prolazi samo kroz </a:t>
            </a:r>
            <a:r>
              <a:rPr lang="sr-Latn-RS" i="1" dirty="0"/>
              <a:t>D</a:t>
            </a:r>
            <a:endParaRPr lang="sr-Latn-RS" dirty="0"/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Ukupan dominirajući skup – svaki čvor u </a:t>
            </a:r>
            <a:r>
              <a:rPr lang="sr-Latn-RS" dirty="0" err="1"/>
              <a:t>grafu</a:t>
            </a:r>
            <a:r>
              <a:rPr lang="sr-Latn-RS" dirty="0"/>
              <a:t> ima suseda u </a:t>
            </a:r>
            <a:r>
              <a:rPr lang="sr-Latn-RS" i="1" dirty="0"/>
              <a:t>D</a:t>
            </a:r>
            <a:endParaRPr lang="sr-Latn-RS" dirty="0"/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K-</a:t>
            </a:r>
            <a:r>
              <a:rPr lang="sr-Latn-RS" dirty="0" err="1"/>
              <a:t>torka</a:t>
            </a:r>
            <a:r>
              <a:rPr lang="sr-Latn-RS" dirty="0"/>
              <a:t> dominirajući skup – svaki čvor iz </a:t>
            </a:r>
            <a:r>
              <a:rPr lang="sr-Latn-RS" i="1" dirty="0"/>
              <a:t>D</a:t>
            </a:r>
            <a:r>
              <a:rPr lang="sr-Latn-RS" dirty="0"/>
              <a:t> ima barem k suseda u </a:t>
            </a:r>
            <a:r>
              <a:rPr lang="sr-Latn-RS" i="1" dirty="0"/>
              <a:t>D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K-dominirajući skup – svaki čvor van </a:t>
            </a:r>
            <a:r>
              <a:rPr lang="sr-Latn-RS" i="1" dirty="0"/>
              <a:t>D</a:t>
            </a:r>
            <a:r>
              <a:rPr lang="sr-Latn-RS" dirty="0"/>
              <a:t> ima barem k suseda u </a:t>
            </a:r>
            <a:r>
              <a:rPr lang="sr-Latn-RS" i="1" dirty="0"/>
              <a:t>D</a:t>
            </a:r>
            <a:endParaRPr lang="sr-Latn-RS" dirty="0"/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Večni dominirajući skup – zamenom čvora </a:t>
            </a:r>
            <a:r>
              <a:rPr lang="sr-Latn-RS" i="1" dirty="0"/>
              <a:t>v</a:t>
            </a:r>
            <a:r>
              <a:rPr lang="sr-Latn-RS" dirty="0"/>
              <a:t> iz </a:t>
            </a:r>
            <a:r>
              <a:rPr lang="sr-Latn-RS" i="1" dirty="0"/>
              <a:t>D</a:t>
            </a:r>
            <a:r>
              <a:rPr lang="sr-Latn-RS" dirty="0"/>
              <a:t> bilo kojim susedom i dalje daje </a:t>
            </a:r>
            <a:r>
              <a:rPr lang="sr-Latn-RS" i="1" dirty="0"/>
              <a:t>D</a:t>
            </a:r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1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B8F9-5446-94EB-42A1-7F69C80F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Definicija nezavisnog skupa – nijedan čvor nije sused drugom čvoru iz skupa</a:t>
            </a:r>
          </a:p>
          <a:p>
            <a:r>
              <a:rPr lang="sr-Latn-RS" dirty="0"/>
              <a:t>Definicija pokrivanja skupa – unija rešenja je univerzum</a:t>
            </a:r>
          </a:p>
          <a:p>
            <a:r>
              <a:rPr lang="sr-Latn-RS" dirty="0"/>
              <a:t> Veza između dominirajućeg skupa i nezavisnog skupa je maksimalan nezavisan skup.</a:t>
            </a:r>
          </a:p>
          <a:p>
            <a:r>
              <a:rPr lang="sr-Latn-RS" dirty="0"/>
              <a:t>Definicija maksimalno nezavisnog skupa – nije podskup nijednog drugog skupa</a:t>
            </a:r>
          </a:p>
          <a:p>
            <a:r>
              <a:rPr lang="sr-Latn-RS" dirty="0"/>
              <a:t>Veza između dominirajućeg skupa i skupa pokrivanja</a:t>
            </a:r>
          </a:p>
          <a:p>
            <a:r>
              <a:rPr lang="sr-Latn-RS" dirty="0"/>
              <a:t>Linearna redukcija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C970-4D9E-5DEA-B258-780A0691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Primena dominirajućeg skupa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5C975-2A8E-738C-3657-68959E51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Problem kraljica</a:t>
            </a:r>
            <a:endParaRPr lang="en-GB" dirty="0"/>
          </a:p>
        </p:txBody>
      </p:sp>
      <p:pic>
        <p:nvPicPr>
          <p:cNvPr id="8" name="Content Placeholder 7" descr="Background pattern&#10;&#10;Description automatically generated">
            <a:extLst>
              <a:ext uri="{FF2B5EF4-FFF2-40B4-BE49-F238E27FC236}">
                <a16:creationId xmlns:a16="http://schemas.microsoft.com/office/drawing/2014/main" id="{82497D05-66B0-8F1F-4841-2B63F31EB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6669" y="2804302"/>
            <a:ext cx="3072043" cy="30720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F3DCF-E1E0-8B79-6146-B0C59BC8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Ad-</a:t>
            </a:r>
            <a:r>
              <a:rPr lang="sr-Latn-RS" dirty="0" err="1"/>
              <a:t>hoc</a:t>
            </a:r>
            <a:r>
              <a:rPr lang="sr-Latn-RS" dirty="0"/>
              <a:t> mobilna mreža</a:t>
            </a:r>
            <a:endParaRPr lang="en-GB" dirty="0"/>
          </a:p>
        </p:txBody>
      </p:sp>
      <p:pic>
        <p:nvPicPr>
          <p:cNvPr id="10" name="Content Placeholder 9" descr="A picture containing indoor, wire&#10;&#10;Description automatically generated">
            <a:extLst>
              <a:ext uri="{FF2B5EF4-FFF2-40B4-BE49-F238E27FC236}">
                <a16:creationId xmlns:a16="http://schemas.microsoft.com/office/drawing/2014/main" id="{8EC782C4-F715-F725-4F88-9A088A5FD4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13289" y="2818393"/>
            <a:ext cx="4096322" cy="3057952"/>
          </a:xfrm>
        </p:spPr>
      </p:pic>
    </p:spTree>
    <p:extLst>
      <p:ext uri="{BB962C8B-B14F-4D97-AF65-F5344CB8AC3E}">
        <p14:creationId xmlns:p14="http://schemas.microsoft.com/office/powerpoint/2010/main" val="218376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17B8-7DF1-41A7-6BFD-D75C1F26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72747" cy="1600200"/>
          </a:xfrm>
        </p:spPr>
        <p:txBody>
          <a:bodyPr>
            <a:normAutofit/>
          </a:bodyPr>
          <a:lstStyle/>
          <a:p>
            <a:r>
              <a:rPr lang="sr-Latn-RS" sz="3200" dirty="0"/>
              <a:t>Pohlepan algoritam</a:t>
            </a:r>
            <a:endParaRPr lang="en-GB" sz="3200" dirty="0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12D354DD-0FDC-A833-65C1-C88DA2A720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12535" y="1522771"/>
            <a:ext cx="5201376" cy="2838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844A-2034-F4AF-E92B-6615CBF2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72747" cy="3811588"/>
          </a:xfrm>
        </p:spPr>
        <p:txBody>
          <a:bodyPr/>
          <a:lstStyle/>
          <a:p>
            <a:r>
              <a:rPr lang="sr-Latn-RS" dirty="0"/>
              <a:t>Nalazi aproksimaciju rešenja</a:t>
            </a:r>
          </a:p>
          <a:p>
            <a:r>
              <a:rPr lang="sr-Latn-RS" dirty="0"/>
              <a:t>Koristi heuristiku za biranje čvora</a:t>
            </a:r>
          </a:p>
          <a:p>
            <a:r>
              <a:rPr lang="sr-Latn-RS" dirty="0"/>
              <a:t>Definicija same heuristike je brojanje koliko čvor</a:t>
            </a:r>
            <a:r>
              <a:rPr lang="en-GB" dirty="0"/>
              <a:t>ova</a:t>
            </a:r>
            <a:r>
              <a:rPr lang="sr-Latn-RS" dirty="0"/>
              <a:t> će biti dominirano</a:t>
            </a:r>
          </a:p>
          <a:p>
            <a:r>
              <a:rPr lang="sr-Latn-RS" dirty="0"/>
              <a:t>Moguće poboljšanje heuristike za tačnije rešenje</a:t>
            </a:r>
          </a:p>
          <a:p>
            <a:r>
              <a:rPr lang="sr-Latn-RS" dirty="0"/>
              <a:t>Najbolja vremenska složenost</a:t>
            </a:r>
          </a:p>
          <a:p>
            <a:r>
              <a:rPr lang="sr-Latn-RS" dirty="0"/>
              <a:t>Implementacija trivijalna koristeći </a:t>
            </a:r>
            <a:r>
              <a:rPr lang="sr-Latn-RS" dirty="0" err="1"/>
              <a:t>pr</a:t>
            </a:r>
            <a:r>
              <a:rPr lang="en-GB" dirty="0" err="1"/>
              <a:t>ioritetni</a:t>
            </a:r>
            <a:r>
              <a:rPr lang="en-GB" dirty="0"/>
              <a:t> 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17C0-7B07-325F-5F38-D606090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4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F91-4CBD-EBCA-2070-2237F613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Provera svih kombinacija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473-AFF2-EFE7-3435-B668A9B3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Trivijalno rešenje</a:t>
            </a:r>
          </a:p>
          <a:p>
            <a:r>
              <a:rPr lang="sr-Latn-RS" dirty="0"/>
              <a:t>Vremenske složenosti O(</a:t>
            </a:r>
            <a:r>
              <a:rPr lang="sr-Latn-R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sr-Latn-RS" sz="28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sr-Latn-RS" dirty="0"/>
              <a:t>)</a:t>
            </a:r>
          </a:p>
          <a:p>
            <a:r>
              <a:rPr lang="sr-Latn-RS" dirty="0"/>
              <a:t>Implementacija ostvarena koristeći bit mapu</a:t>
            </a:r>
          </a:p>
          <a:p>
            <a:r>
              <a:rPr lang="sr-Latn-RS" dirty="0"/>
              <a:t>Koristi se </a:t>
            </a:r>
            <a:r>
              <a:rPr lang="sr-Latn-RS" dirty="0" err="1"/>
              <a:t>long</a:t>
            </a:r>
            <a:r>
              <a:rPr lang="sr-Latn-RS" dirty="0"/>
              <a:t> što ograničava na </a:t>
            </a:r>
            <a:r>
              <a:rPr lang="sr-Latn-RS" dirty="0" err="1"/>
              <a:t>grafove</a:t>
            </a:r>
            <a:r>
              <a:rPr lang="sr-Latn-RS" dirty="0"/>
              <a:t> veličine 64 ili manje</a:t>
            </a:r>
          </a:p>
          <a:p>
            <a:r>
              <a:rPr lang="sr-Latn-RS" dirty="0"/>
              <a:t>Nije realistično rešenje za </a:t>
            </a:r>
            <a:r>
              <a:rPr lang="sr-Latn-RS" dirty="0" err="1"/>
              <a:t>grafove</a:t>
            </a:r>
            <a:r>
              <a:rPr lang="sr-Latn-RS" dirty="0"/>
              <a:t> veće od 40 čvora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5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5EC5-67BA-41C1-D2CF-40114821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Rešenja koja koriste pokrivanje skupova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9A75-17C1-CCBE-6EE5-62680F0F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Rekurzivnog</a:t>
            </a:r>
            <a:r>
              <a:rPr lang="sr-Latn-RS" dirty="0"/>
              <a:t> tipa – koriste paradigmu granaj i smanji</a:t>
            </a:r>
          </a:p>
          <a:p>
            <a:r>
              <a:rPr lang="sr-Latn-RS" dirty="0"/>
              <a:t>Granaj i smanji – dve vrste pravila</a:t>
            </a:r>
            <a:r>
              <a:rPr lang="en-GB" dirty="0"/>
              <a:t>,</a:t>
            </a:r>
            <a:r>
              <a:rPr lang="sr-Latn-RS" dirty="0"/>
              <a:t> prva za redukciju</a:t>
            </a:r>
            <a:r>
              <a:rPr lang="en-GB" dirty="0"/>
              <a:t>,</a:t>
            </a:r>
            <a:r>
              <a:rPr lang="sr-Latn-RS" dirty="0"/>
              <a:t> druga za grananje</a:t>
            </a:r>
          </a:p>
          <a:p>
            <a:r>
              <a:rPr lang="sr-Latn-RS" dirty="0"/>
              <a:t>Svaki algoritam je nadogradnja prethodnog</a:t>
            </a:r>
          </a:p>
          <a:p>
            <a:r>
              <a:rPr lang="sr-Latn-RS" dirty="0"/>
              <a:t>Pretvaranje </a:t>
            </a:r>
            <a:r>
              <a:rPr lang="sr-Latn-RS" dirty="0" err="1"/>
              <a:t>grafa</a:t>
            </a:r>
            <a:r>
              <a:rPr lang="sr-Latn-RS" dirty="0"/>
              <a:t> u (</a:t>
            </a:r>
            <a:r>
              <a:rPr lang="sr-Latn-RS" i="1" dirty="0"/>
              <a:t>s</a:t>
            </a:r>
            <a:r>
              <a:rPr lang="sr-Latn-RS" dirty="0"/>
              <a:t>, </a:t>
            </a:r>
            <a:r>
              <a:rPr lang="sr-Latn-RS" i="1" dirty="0"/>
              <a:t>U</a:t>
            </a:r>
            <a:r>
              <a:rPr lang="sr-Latn-RS" dirty="0"/>
              <a:t>) sa L-</a:t>
            </a:r>
            <a:r>
              <a:rPr lang="sr-Latn-RS" dirty="0" err="1"/>
              <a:t>redukci</a:t>
            </a:r>
            <a:r>
              <a:rPr lang="en-GB" dirty="0"/>
              <a:t>j</a:t>
            </a:r>
            <a:r>
              <a:rPr lang="sr-Latn-RS" dirty="0"/>
              <a:t>om</a:t>
            </a:r>
          </a:p>
          <a:p>
            <a:r>
              <a:rPr lang="sr-Latn-RS" dirty="0"/>
              <a:t>Definicija frekvencije elementa</a:t>
            </a:r>
          </a:p>
          <a:p>
            <a:r>
              <a:rPr lang="sr-Latn-RS" dirty="0"/>
              <a:t>Definicija </a:t>
            </a:r>
            <a:r>
              <a:rPr lang="sr-Latn-RS" i="1" dirty="0"/>
              <a:t>s</a:t>
            </a:r>
            <a:r>
              <a:rPr lang="sr-Latn-RS" dirty="0"/>
              <a:t>(</a:t>
            </a:r>
            <a:r>
              <a:rPr lang="sr-Latn-RS" i="1" dirty="0"/>
              <a:t>e</a:t>
            </a:r>
            <a:r>
              <a:rPr lang="sr-Latn-RS" dirty="0"/>
              <a:t>)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22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17B8-7DF1-41A7-6BFD-D75C1F26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34638" cy="1429006"/>
          </a:xfrm>
        </p:spPr>
        <p:txBody>
          <a:bodyPr>
            <a:normAutofit/>
          </a:bodyPr>
          <a:lstStyle/>
          <a:p>
            <a:r>
              <a:rPr lang="sr-Latn-RS" sz="3200" dirty="0"/>
              <a:t>Trivijalno pokrivanje skupa</a:t>
            </a:r>
            <a:endParaRPr lang="en-GB" sz="3200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2D354DD-0FDC-A833-65C1-C88DA2A720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899957" y="4467891"/>
            <a:ext cx="10641935" cy="2088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844A-2034-F4AF-E92B-6615CBF2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762277" cy="2239297"/>
          </a:xfrm>
        </p:spPr>
        <p:txBody>
          <a:bodyPr/>
          <a:lstStyle/>
          <a:p>
            <a:r>
              <a:rPr lang="sr-Latn-RS" dirty="0"/>
              <a:t>Proverava samo dve situacije</a:t>
            </a:r>
          </a:p>
          <a:p>
            <a:r>
              <a:rPr lang="sr-Latn-RS" dirty="0"/>
              <a:t>Prva situacija</a:t>
            </a:r>
            <a:r>
              <a:rPr lang="en-GB" dirty="0"/>
              <a:t> -</a:t>
            </a:r>
            <a:r>
              <a:rPr lang="sr-Latn-RS" dirty="0"/>
              <a:t> uzima se skup </a:t>
            </a:r>
            <a:r>
              <a:rPr lang="sr-Latn-RS" i="1" dirty="0"/>
              <a:t>S</a:t>
            </a:r>
            <a:r>
              <a:rPr lang="sr-Latn-RS" dirty="0"/>
              <a:t> kao deo rešenja</a:t>
            </a:r>
          </a:p>
          <a:p>
            <a:r>
              <a:rPr lang="sr-Latn-RS" dirty="0"/>
              <a:t>Druga situacija</a:t>
            </a:r>
            <a:r>
              <a:rPr lang="en-GB" dirty="0"/>
              <a:t> -</a:t>
            </a:r>
            <a:r>
              <a:rPr lang="sr-Latn-RS" dirty="0"/>
              <a:t> skup </a:t>
            </a:r>
            <a:r>
              <a:rPr lang="sr-Latn-RS" i="1" dirty="0"/>
              <a:t>S </a:t>
            </a:r>
            <a:r>
              <a:rPr lang="sr-Latn-RS" dirty="0"/>
              <a:t>se odbacuje</a:t>
            </a:r>
          </a:p>
          <a:p>
            <a:r>
              <a:rPr lang="sr-Latn-RS" dirty="0"/>
              <a:t>Osnova implementacije druga dva algoritma</a:t>
            </a:r>
          </a:p>
          <a:p>
            <a:r>
              <a:rPr lang="sr-Latn-RS" dirty="0"/>
              <a:t>Prekid </a:t>
            </a:r>
            <a:r>
              <a:rPr lang="sr-Latn-RS" dirty="0" err="1"/>
              <a:t>rekurzije</a:t>
            </a:r>
            <a:r>
              <a:rPr lang="sr-Latn-RS" dirty="0"/>
              <a:t> ako je </a:t>
            </a:r>
            <a:r>
              <a:rPr lang="sr-Latn-RS" i="1" dirty="0"/>
              <a:t>s</a:t>
            </a:r>
            <a:r>
              <a:rPr lang="en-GB" i="1" dirty="0"/>
              <a:t> </a:t>
            </a:r>
            <a:r>
              <a:rPr lang="sr-Latn-RS" dirty="0"/>
              <a:t>prazno</a:t>
            </a:r>
          </a:p>
          <a:p>
            <a:r>
              <a:rPr lang="sr-Latn-RS" dirty="0"/>
              <a:t>Vraća najmanji skup koji dobije kao rešenje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4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1CF-C1BD-ECE7-2AF5-D9871B5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63677"/>
          </a:xfrm>
        </p:spPr>
        <p:txBody>
          <a:bodyPr/>
          <a:lstStyle/>
          <a:p>
            <a:r>
              <a:rPr lang="sr-Latn-RS" dirty="0" err="1"/>
              <a:t>Fomin</a:t>
            </a:r>
            <a:r>
              <a:rPr lang="sr-Latn-RS" dirty="0"/>
              <a:t> et </a:t>
            </a:r>
            <a:r>
              <a:rPr lang="sr-Latn-RS" dirty="0" err="1"/>
              <a:t>al</a:t>
            </a:r>
            <a:r>
              <a:rPr lang="sr-Latn-RS" dirty="0"/>
              <a:t>. algoritam</a:t>
            </a:r>
            <a:endParaRPr lang="en-GB" dirty="0"/>
          </a:p>
        </p:txBody>
      </p:sp>
      <p:pic>
        <p:nvPicPr>
          <p:cNvPr id="9" name="Picture Placeholder 8" descr="Text, letter&#10;&#10;Description automatically generated">
            <a:extLst>
              <a:ext uri="{FF2B5EF4-FFF2-40B4-BE49-F238E27FC236}">
                <a16:creationId xmlns:a16="http://schemas.microsoft.com/office/drawing/2014/main" id="{BF91600B-C095-C592-C811-1C1BC7E29F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649" b="-9076"/>
          <a:stretch/>
        </p:blipFill>
        <p:spPr>
          <a:xfrm>
            <a:off x="838200" y="3038167"/>
            <a:ext cx="10517188" cy="38198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A7DC6-3F69-F7A9-45CA-121BAD70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0877"/>
            <a:ext cx="10512424" cy="1796845"/>
          </a:xfrm>
        </p:spPr>
        <p:txBody>
          <a:bodyPr/>
          <a:lstStyle/>
          <a:p>
            <a:r>
              <a:rPr lang="sr-Latn-RS" dirty="0"/>
              <a:t>Nadogradnja prethodnog algoritma</a:t>
            </a:r>
          </a:p>
          <a:p>
            <a:r>
              <a:rPr lang="sr-Latn-RS" dirty="0"/>
              <a:t>Uzimanje skupa sa elementom frekvencije jedan</a:t>
            </a:r>
          </a:p>
          <a:p>
            <a:r>
              <a:rPr lang="sr-Latn-RS" dirty="0"/>
              <a:t>Izbacivanje skupa ako je podskup nekog drugog skupa</a:t>
            </a:r>
          </a:p>
          <a:p>
            <a:r>
              <a:rPr lang="sr-Latn-RS" dirty="0"/>
              <a:t>Nalaženje minimalnog skupa pokrivanja koristeći maksimalno podudaranje </a:t>
            </a:r>
            <a:r>
              <a:rPr lang="sr-Latn-RS" dirty="0" err="1"/>
              <a:t>kardinalnosti</a:t>
            </a:r>
            <a:endParaRPr lang="sr-Latn-RS" dirty="0"/>
          </a:p>
          <a:p>
            <a:r>
              <a:rPr lang="sr-Latn-RS" dirty="0"/>
              <a:t>Maksimalno podudaranje </a:t>
            </a:r>
            <a:r>
              <a:rPr lang="sr-Latn-RS" dirty="0" err="1"/>
              <a:t>kardinalnosti</a:t>
            </a:r>
            <a:r>
              <a:rPr lang="sr-Latn-RS" dirty="0"/>
              <a:t> – nalaženje </a:t>
            </a:r>
            <a:r>
              <a:rPr lang="sr-Latn-RS" dirty="0" err="1"/>
              <a:t>maksimalanog</a:t>
            </a:r>
            <a:r>
              <a:rPr lang="sr-Latn-RS" dirty="0"/>
              <a:t> broja veza takvih da ne dele čvorove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9520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{B6690B5C-9B76-4008-921F-F560C0FC34BC}tf89338750_win32</Template>
  <TotalTime>223</TotalTime>
  <Words>465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Univers</vt:lpstr>
      <vt:lpstr>GradientUnivers</vt:lpstr>
      <vt:lpstr>REŠAVANJE PROBLEMA DOMINIRAJUĆEG SKUPA NA PROGRAMSKOM JEZIKU JAVA</vt:lpstr>
      <vt:lpstr>Dominirajući skup u teoriji grafova</vt:lpstr>
      <vt:lpstr>PowerPoint Presentation</vt:lpstr>
      <vt:lpstr>Primena dominirajućeg skupa</vt:lpstr>
      <vt:lpstr>Pohlepan algoritam</vt:lpstr>
      <vt:lpstr>Provera svih kombinacija</vt:lpstr>
      <vt:lpstr>Rešenja koja koriste pokrivanje skupova</vt:lpstr>
      <vt:lpstr>Trivijalno pokrivanje skupa</vt:lpstr>
      <vt:lpstr>Fomin et al. algoritam</vt:lpstr>
      <vt:lpstr>Primer maksimalnog podudaranja kardinalnosti</vt:lpstr>
      <vt:lpstr>Rooji et al. algoritam</vt:lpstr>
      <vt:lpstr>Primer prve grane</vt:lpstr>
      <vt:lpstr>PowerPoint Presentation</vt:lpstr>
      <vt:lpstr>Rezultati testiranja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REŠAVANJE PROBLEMA DOMINIRAJUĆEG SKUPA NA PROGRAMSKOM JEZIKU JAVA</dc:title>
  <dc:creator>Nemanja Mehovic</dc:creator>
  <cp:lastModifiedBy>Nemanja Mehovic</cp:lastModifiedBy>
  <cp:revision>12</cp:revision>
  <dcterms:created xsi:type="dcterms:W3CDTF">2022-09-22T18:55:39Z</dcterms:created>
  <dcterms:modified xsi:type="dcterms:W3CDTF">2022-09-22T22:39:36Z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