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9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  <p:sldId id="269" r:id="rId14"/>
    <p:sldId id="271" r:id="rId15"/>
    <p:sldId id="272" r:id="rId16"/>
    <p:sldId id="274" r:id="rId17"/>
    <p:sldId id="275" r:id="rId18"/>
    <p:sldId id="276" r:id="rId19"/>
    <p:sldId id="277" r:id="rId20"/>
    <p:sldId id="278" r:id="rId21"/>
    <p:sldId id="283" r:id="rId22"/>
    <p:sldId id="291" r:id="rId23"/>
    <p:sldId id="292" r:id="rId24"/>
    <p:sldId id="293" r:id="rId25"/>
    <p:sldId id="279" r:id="rId26"/>
    <p:sldId id="286" r:id="rId27"/>
    <p:sldId id="289" r:id="rId28"/>
    <p:sldId id="290" r:id="rId29"/>
    <p:sldId id="298" r:id="rId30"/>
    <p:sldId id="294" r:id="rId31"/>
    <p:sldId id="299" r:id="rId32"/>
    <p:sldId id="300" r:id="rId33"/>
    <p:sldId id="301" r:id="rId34"/>
    <p:sldId id="297" r:id="rId35"/>
    <p:sldId id="304" r:id="rId36"/>
    <p:sldId id="302" r:id="rId37"/>
    <p:sldId id="303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77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DB093D-730B-4DF5-8172-998D3643DF9D}" type="datetimeFigureOut">
              <a:rPr lang="sr-Latn-RS" smtClean="0"/>
              <a:t>15.12.2024.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35645-6214-4FE5-AFB2-E97CCC7613CA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606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35645-6214-4FE5-AFB2-E97CCC7613CA}" type="slidenum">
              <a:rPr lang="sr-Latn-RS" smtClean="0"/>
              <a:t>1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61913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0374" y="0"/>
            <a:ext cx="2293626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>
          <a:xfrm>
            <a:off x="3582988" y="6426201"/>
            <a:ext cx="2819399" cy="126999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>
          <a:xfrm>
            <a:off x="6414976" y="6400800"/>
            <a:ext cx="457200" cy="152400"/>
          </a:xfrm>
        </p:spPr>
        <p:txBody>
          <a:bodyPr/>
          <a:lstStyle>
            <a:lvl1pPr algn="r">
              <a:defRPr/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>
          <a:xfrm>
            <a:off x="3581400" y="6296248"/>
            <a:ext cx="2820987" cy="152400"/>
          </a:xfrm>
        </p:spPr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3657600" cy="5714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phere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858000" y="0"/>
            <a:ext cx="2293626" cy="6858000"/>
          </a:xfrm>
          <a:prstGeom prst="rect">
            <a:avLst/>
          </a:prstGeom>
        </p:spPr>
      </p:pic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9788" y="6426201"/>
            <a:ext cx="2819399" cy="126999"/>
          </a:xfrm>
        </p:spPr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4116388" y="6400800"/>
            <a:ext cx="533400" cy="152400"/>
          </a:xfrm>
        </p:spPr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838200" y="6296248"/>
            <a:ext cx="2820987" cy="15240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1828800"/>
            <a:ext cx="3200400" cy="1752600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3578224"/>
            <a:ext cx="3200645" cy="1459767"/>
          </a:xfrm>
        </p:spPr>
        <p:txBody>
          <a:bodyPr anchor="t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34290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57200"/>
            <a:ext cx="3124200" cy="2667000"/>
          </a:xfrm>
        </p:spPr>
        <p:txBody>
          <a:bodyPr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75238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675288"/>
            <a:ext cx="3581400" cy="2525112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 baseline="0"/>
            </a:lvl4pPr>
            <a:lvl5pPr>
              <a:buFont typeface="Wingdings" pitchFamily="2" charset="2"/>
              <a:buChar char="§"/>
              <a:defRPr sz="1400"/>
            </a:lvl5pPr>
            <a:lvl6pPr>
              <a:buFont typeface="Wingdings" pitchFamily="2" charset="2"/>
              <a:buChar char="§"/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199" y="3429000"/>
            <a:ext cx="3581400" cy="411162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199" y="3840162"/>
            <a:ext cx="3581400" cy="2515198"/>
          </a:xfrm>
        </p:spPr>
        <p:txBody>
          <a:bodyPr anchor="t">
            <a:normAutofit/>
          </a:bodyPr>
          <a:lstStyle>
            <a:lvl1pPr marL="228600" indent="-182880"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4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457200"/>
            <a:ext cx="3962400" cy="571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4837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4700016" cy="3505200"/>
          </a:xfrm>
        </p:spPr>
        <p:txBody>
          <a:bodyPr>
            <a:normAutofit/>
          </a:bodyPr>
          <a:lstStyle>
            <a:lvl1pPr marL="228600" indent="-182880"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676400"/>
            <a:ext cx="4696967" cy="3505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5181600" y="1676400"/>
            <a:ext cx="2514600" cy="1875972"/>
          </a:xfrm>
        </p:spPr>
        <p:txBody>
          <a:bodyPr anchor="b">
            <a:normAutofit/>
          </a:bodyPr>
          <a:lstStyle>
            <a:lvl1pPr algn="r">
              <a:defRPr sz="20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5486400" y="3552372"/>
            <a:ext cx="2209800" cy="1629228"/>
          </a:xfrm>
        </p:spPr>
        <p:txBody>
          <a:bodyPr anchor="t">
            <a:normAutofit/>
          </a:bodyPr>
          <a:lstStyle>
            <a:lvl1pPr marL="0" indent="0" algn="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phere2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823693" y="0"/>
            <a:ext cx="320307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6800" y="457200"/>
            <a:ext cx="2819400" cy="571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7200"/>
            <a:ext cx="3657600" cy="57149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7772400" y="64008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AA957AF-53C0-420B-9C2D-77DB1416566C}" type="slidenum">
              <a:rPr kumimoji="0" lang="en-US" smtClean="0"/>
              <a:pPr eaLnBrk="1" latinLnBrk="0" hangingPunct="1"/>
              <a:t>‹#›</a:t>
            </a:fld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2"/>
          </p:nvPr>
        </p:nvSpPr>
        <p:spPr>
          <a:xfrm>
            <a:off x="4876801" y="6426201"/>
            <a:ext cx="2819399" cy="1269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eaLnBrk="1" latinLnBrk="0" hangingPunct="1"/>
            <a:fld id="{E637BB6B-EE1B-48FB-8575-0D55C373DE88}" type="datetimeFigureOut">
              <a:rPr lang="en-US" smtClean="0"/>
              <a:pPr eaLnBrk="1" latinLnBrk="0" hangingPunct="1"/>
              <a:t>12/15/2024</a:t>
            </a:fld>
            <a:endParaRPr lang="en-US" sz="100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4875213" y="6296248"/>
            <a:ext cx="2820987" cy="1524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pPr algn="ctr" eaLnBrk="1" latinLnBrk="0" hangingPunct="1"/>
            <a:endParaRPr kumimoji="0" lang="en-US" sz="10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r" defTabSz="914400" rtl="0" eaLnBrk="1" latinLnBrk="0" hangingPunct="1">
        <a:spcBef>
          <a:spcPct val="0"/>
        </a:spcBef>
        <a:buNone/>
        <a:defRPr sz="2800" kern="1200">
          <a:gradFill>
            <a:gsLst>
              <a:gs pos="0">
                <a:schemeClr val="tx1">
                  <a:lumMod val="50000"/>
                </a:schemeClr>
              </a:gs>
              <a:gs pos="61000">
                <a:schemeClr val="tx1"/>
              </a:gs>
            </a:gsLst>
            <a:lin ang="5400000" scaled="0"/>
          </a:gra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0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30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14.png"/><Relationship Id="rId4" Type="http://schemas.openxmlformats.org/officeDocument/2006/relationships/image" Target="../media/image6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1447800"/>
            <a:ext cx="5069160" cy="4069432"/>
          </a:xfrm>
        </p:spPr>
        <p:txBody>
          <a:bodyPr>
            <a:normAutofit/>
          </a:bodyPr>
          <a:lstStyle/>
          <a:p>
            <a:r>
              <a:rPr lang="sr-Cyrl-R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КЛАСИФИКАЦИЈА ЦРТЕЖА УЗ ПОМОЋ НЕУРОНСКЕ МРЕЖЕ</a:t>
            </a:r>
            <a:br>
              <a:rPr lang="sr-Latn-RS" sz="4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endParaRPr lang="sr-Latn-RS" sz="4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36874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16E004-7283-499B-9E0B-83BDAFE3876B}"/>
              </a:ext>
            </a:extLst>
          </p:cNvPr>
          <p:cNvSpPr txBox="1"/>
          <p:nvPr/>
        </p:nvSpPr>
        <p:spPr>
          <a:xfrm>
            <a:off x="467544" y="1413872"/>
            <a:ext cx="51125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/>
              <a:t>Процес обраде сигнала:</a:t>
            </a:r>
            <a:endParaRPr lang="ru-RU" sz="2000" dirty="0"/>
          </a:p>
          <a:p>
            <a:pPr>
              <a:buFont typeface="+mj-lt"/>
              <a:buAutoNum type="arabicPeriod"/>
            </a:pPr>
            <a:r>
              <a:rPr lang="ru-RU" sz="2000" dirty="0"/>
              <a:t>Збир производа улаза и тежина: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/>
              <a:t>Прво за </a:t>
            </a:r>
            <a:r>
              <a:rPr lang="ru-RU" sz="2000" b="1" dirty="0"/>
              <a:t>скривени слој</a:t>
            </a:r>
            <a:r>
              <a:rPr lang="ru-RU" sz="20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/>
              <a:t>Затим за </a:t>
            </a:r>
            <a:r>
              <a:rPr lang="ru-RU" sz="2000" b="1" dirty="0"/>
              <a:t>излазни слој</a:t>
            </a:r>
            <a:r>
              <a:rPr lang="ru-RU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ru-RU" sz="2000" b="1" dirty="0"/>
              <a:t>Активациона функција</a:t>
            </a:r>
            <a:r>
              <a:rPr lang="ru-RU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ru-RU" sz="2000" dirty="0"/>
              <a:t>Омогућава пролаз сигнала када достигне доњи праг.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DACCAC3-2D1A-84FB-5AB0-576F5E556D9C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нелинеарне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35BCA-7FAE-A524-DFFD-EE2914E48964}"/>
              </a:ext>
            </a:extLst>
          </p:cNvPr>
          <p:cNvSpPr txBox="1"/>
          <p:nvPr/>
        </p:nvSpPr>
        <p:spPr>
          <a:xfrm>
            <a:off x="395536" y="4088715"/>
            <a:ext cx="82955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Улога активационе функције:</a:t>
            </a:r>
            <a:endParaRPr lang="ru-RU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Претвара излаз у погодан опсег вредности (нпр. 0 или 1).</a:t>
            </a:r>
            <a:br>
              <a:rPr lang="en-US" sz="2000" dirty="0"/>
            </a:br>
            <a:r>
              <a:rPr lang="en-US" sz="1600" dirty="0"/>
              <a:t>  </a:t>
            </a:r>
            <a:r>
              <a:rPr lang="sr-Cyrl-RS" sz="1600" dirty="0"/>
              <a:t>пр. Одређивање цене стана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000" dirty="0"/>
              <a:t>Омогућава: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ru-RU" sz="2000" dirty="0"/>
              <a:t>Један јак улаз може сам активирати неурон (препознавање Сунца).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05B25-7A1F-F2D8-2104-F3067BD3E36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76226" y="1568956"/>
            <a:ext cx="2884206" cy="2364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A174A-4180-0A15-634A-536B2879C98A}"/>
                  </a:ext>
                </a:extLst>
              </p:cNvPr>
              <p:cNvSpPr txBox="1"/>
              <p:nvPr/>
            </p:nvSpPr>
            <p:spPr>
              <a:xfrm>
                <a:off x="6300192" y="3897382"/>
                <a:ext cx="223224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sr-Latn-R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AAA174A-4180-0A15-634A-536B2879C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192" y="3897382"/>
                <a:ext cx="2232248" cy="3815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47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A69695-F1A2-6467-90F8-9675E3ECD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5433754" cy="2927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51EE8C-E15E-CCD8-3E25-89AB33C9359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133388" y="3573016"/>
            <a:ext cx="5400600" cy="292763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E810480-EE73-0CB1-5DAF-BA9584A446D4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нелинеарне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E72CA9-393B-27CB-664D-6925CBB3AA2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516216" y="1712972"/>
            <a:ext cx="1800200" cy="1716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F671C58-E4A0-76A2-728F-A10A30D57411}"/>
              </a:ext>
            </a:extLst>
          </p:cNvPr>
          <p:cNvSpPr txBox="1"/>
          <p:nvPr/>
        </p:nvSpPr>
        <p:spPr>
          <a:xfrm>
            <a:off x="395536" y="4797152"/>
            <a:ext cx="2592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Како решити проблем оштрих ивица</a:t>
            </a:r>
            <a:r>
              <a:rPr lang="en-US" sz="2400" dirty="0"/>
              <a:t>?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4209889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50699F-1553-599F-5E42-308ABAEEA654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Најчешће коришћене активационе функције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D1A09F-81BD-88B2-5A66-855FB7B5F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4565728"/>
            <a:ext cx="3787788" cy="205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816EA0-7100-5219-DEF6-B14E331D9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39" y="1196752"/>
            <a:ext cx="5618974" cy="31518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4D557D-958E-3C45-CD07-635F17198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968" y="4565728"/>
            <a:ext cx="3672408" cy="20584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89B08-FD1C-D957-564C-CDE617B9518F}"/>
              </a:ext>
            </a:extLst>
          </p:cNvPr>
          <p:cNvSpPr txBox="1"/>
          <p:nvPr/>
        </p:nvSpPr>
        <p:spPr>
          <a:xfrm>
            <a:off x="6012160" y="1772816"/>
            <a:ext cx="27339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Latn-RS" dirty="0"/>
              <a:t>dying ReLU problem</a:t>
            </a:r>
            <a:endParaRPr lang="sr-Cyrl-RS" dirty="0"/>
          </a:p>
          <a:p>
            <a:r>
              <a:rPr lang="en-US" dirty="0" err="1"/>
              <a:t>SiLU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dirty="0"/>
              <a:t>Омогућава негативне вредности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06D9C3-A611-6997-AAD6-14C61AE78590}"/>
                  </a:ext>
                </a:extLst>
              </p:cNvPr>
              <p:cNvSpPr txBox="1"/>
              <p:nvPr/>
            </p:nvSpPr>
            <p:spPr>
              <a:xfrm flipH="1">
                <a:off x="6120172" y="3502952"/>
                <a:ext cx="2207070" cy="404983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406D9C3-A611-6997-AAD6-14C61AE78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120172" y="3502952"/>
                <a:ext cx="2207070" cy="4049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09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ED4F82-C97B-5010-42BF-C700315C28F0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грешке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31A615D0-514C-4D4B-4698-C6D16155C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523" y="1166496"/>
            <a:ext cx="3530405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Надгледано учење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Улазни подаци + очекивани резултат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Циљ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Смањити грешку на излазу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Грешка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= answer – guess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Ажурирање тежина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Променом тежина и bias-а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Бекпропагација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Грешка се проширује назад кроз мрежу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Резултат</a:t>
            </a:r>
            <a:b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sr-Latn-RS" altLang="sr-Latn-R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Прилагођавање тежина ради бољег излаза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7BE66C-8E2C-ED08-785E-3464F484A732}"/>
                  </a:ext>
                </a:extLst>
              </p:cNvPr>
              <p:cNvSpPr txBox="1"/>
              <p:nvPr/>
            </p:nvSpPr>
            <p:spPr>
              <a:xfrm>
                <a:off x="3461400" y="1339007"/>
                <a:ext cx="5040560" cy="7607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sr-Latn-R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r-Latn-R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sr-Latn-R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r-Latn-RS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7BE66C-8E2C-ED08-785E-3464F484A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00" y="1339007"/>
                <a:ext cx="5040560" cy="7607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30D81BD-117D-3D00-F973-A9321CD45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164" y="2493594"/>
            <a:ext cx="3322398" cy="2024066"/>
          </a:xfrm>
          <a:prstGeom prst="rect">
            <a:avLst/>
          </a:prstGeom>
        </p:spPr>
      </p:pic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3B4F8119-AA93-BF44-6945-55CB4A8E9D46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430164" y="4676087"/>
            <a:ext cx="3657600" cy="149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13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BFCA1-3542-33C8-512E-885637F06DFD}"/>
                  </a:ext>
                </a:extLst>
              </p:cNvPr>
              <p:cNvSpPr txBox="1"/>
              <p:nvPr/>
            </p:nvSpPr>
            <p:spPr>
              <a:xfrm>
                <a:off x="1475656" y="4221088"/>
                <a:ext cx="5616624" cy="9142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r-Latn-R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r-Latn-R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r-Latn-R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r-Latn-R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Latn-R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sr-Latn-RS" sz="2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r-Latn-R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sz="2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r-Latn-R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Latn-RS" sz="2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sr-Latn-RS" sz="2400" i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r-Latn-R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sr-Latn-R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51BFCA1-3542-33C8-512E-885637F06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221088"/>
                <a:ext cx="5616624" cy="9142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3">
            <a:extLst>
              <a:ext uri="{FF2B5EF4-FFF2-40B4-BE49-F238E27FC236}">
                <a16:creationId xmlns:a16="http://schemas.microsoft.com/office/drawing/2014/main" id="{25F4ECD6-02CC-F518-1E83-4A2806FF4885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грешке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652365-578E-E173-25C7-464A2F9AAD55}"/>
                  </a:ext>
                </a:extLst>
              </p:cNvPr>
              <p:cNvSpPr txBox="1"/>
              <p:nvPr/>
            </p:nvSpPr>
            <p:spPr>
              <a:xfrm>
                <a:off x="1059254" y="1612268"/>
                <a:ext cx="6809467" cy="894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sr-Latn-R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r-Latn-R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lang="sr-Latn-R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652365-578E-E173-25C7-464A2F9AA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254" y="1612268"/>
                <a:ext cx="6809467" cy="894476"/>
              </a:xfrm>
              <a:prstGeom prst="rect">
                <a:avLst/>
              </a:prstGeom>
              <a:blipFill>
                <a:blip r:embed="rId3"/>
                <a:stretch>
                  <a:fillRect b="-680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F811AAF-DAB7-A581-6511-3BCED9784ED2}"/>
              </a:ext>
            </a:extLst>
          </p:cNvPr>
          <p:cNvSpPr txBox="1"/>
          <p:nvPr/>
        </p:nvSpPr>
        <p:spPr>
          <a:xfrm>
            <a:off x="3518151" y="3429000"/>
            <a:ext cx="2075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sr-Cyrl-RS" sz="2000" dirty="0"/>
              <a:t>атрични облик</a:t>
            </a:r>
            <a:r>
              <a:rPr lang="en-US" sz="2000" dirty="0"/>
              <a:t>:</a:t>
            </a:r>
            <a:endParaRPr lang="sr-Latn-RS" sz="2000" dirty="0"/>
          </a:p>
        </p:txBody>
      </p:sp>
    </p:spTree>
    <p:extLst>
      <p:ext uri="{BB962C8B-B14F-4D97-AF65-F5344CB8AC3E}">
        <p14:creationId xmlns:p14="http://schemas.microsoft.com/office/powerpoint/2010/main" val="198913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EAEA4F-87D8-DC1E-F047-927C34F25666}"/>
              </a:ext>
            </a:extLst>
          </p:cNvPr>
          <p:cNvSpPr txBox="1"/>
          <p:nvPr/>
        </p:nvSpPr>
        <p:spPr>
          <a:xfrm>
            <a:off x="395536" y="1196752"/>
            <a:ext cx="66247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Проблем проналажења тежина - Тарик Рашид</a:t>
            </a:r>
            <a:endParaRPr lang="ru-RU" dirty="0"/>
          </a:p>
          <a:p>
            <a:r>
              <a:rPr lang="ru-RU" b="1" dirty="0"/>
              <a:t>Аналогија:</a:t>
            </a:r>
            <a:r>
              <a:rPr lang="ru-RU" dirty="0"/>
              <a:t> Планинар у мраку тражи пут до подножја планине.</a:t>
            </a:r>
          </a:p>
          <a:p>
            <a:r>
              <a:rPr lang="ru-RU" b="1" dirty="0"/>
              <a:t>Метод:</a:t>
            </a:r>
            <a:r>
              <a:rPr lang="ru-RU" dirty="0"/>
              <a:t> Најстрмији силазак (градијент) води до минимума.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D0628B1D-8002-3E3F-E422-C719D956AF4E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грешке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4FE7C7-8EC4-D6AF-F842-DEB0A296D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4" y="2204864"/>
            <a:ext cx="7994436" cy="4338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351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984D7B-917E-1738-F5FA-E29FDD5E8561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грешке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F2E815DD-A086-65B0-0D08-6861EFEBFC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196752"/>
            <a:ext cx="19283354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Изазов: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Више долина на планини -&gt; локални минимуми.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Последица: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Планинар „</a:t>
            </a:r>
            <a:r>
              <a:rPr kumimoji="0" lang="sr-Cyrl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заглављен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 у једној долини.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r-Latn-RS" altLang="sr-Latn-R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Решење:</a:t>
            </a:r>
            <a:r>
              <a:rPr kumimoji="0" lang="sr-Latn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Различите почетне тачке</a:t>
            </a:r>
            <a:r>
              <a:rPr kumimoji="0" lang="sr-Cyrl-RS" altLang="sr-Latn-R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sr-Cyrl-RS" altLang="sr-Latn-RS" sz="2000" dirty="0">
                <a:latin typeface="Arial" panose="020B0604020202020204" pitchFamily="34" charset="0"/>
              </a:rPr>
              <a:t>(различите тежине)</a:t>
            </a:r>
            <a:endParaRPr kumimoji="0" lang="sr-Latn-RS" altLang="sr-Latn-R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r-Latn-RS" altLang="sr-Latn-R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9B74C4-8DD4-9B03-3C86-5A5E030F6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921" y="2564904"/>
            <a:ext cx="4966134" cy="37444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5554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66998-811E-CCA2-605D-9C633ED6F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4077072"/>
            <a:ext cx="6480720" cy="2111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1433CA-A9CD-6507-056A-2A29FFAD1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188" y="1628800"/>
            <a:ext cx="2960580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8DC27AD-3F3C-BAC9-36CB-E82FC9B47722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укупне грешке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3CA11C-90CC-5234-3594-8B81FD08D6D7}"/>
              </a:ext>
            </a:extLst>
          </p:cNvPr>
          <p:cNvSpPr txBox="1"/>
          <p:nvPr/>
        </p:nvSpPr>
        <p:spPr>
          <a:xfrm>
            <a:off x="395536" y="1274564"/>
            <a:ext cx="7801232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r-Cyrl-RS" sz="2000" b="1" dirty="0"/>
              <a:t>Избор функције грешке</a:t>
            </a:r>
            <a:endParaRPr lang="sr-Cyrl-R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sr-Cyrl-RS" sz="2000" dirty="0"/>
              <a:t>    Разлика: </a:t>
            </a:r>
            <a:endParaRPr lang="sr-Latn-RS" sz="2000" dirty="0"/>
          </a:p>
          <a:p>
            <a:r>
              <a:rPr lang="sr-Cyrl-RS" i="1" dirty="0"/>
              <a:t>Проблем поништавање грешака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r-Cyrl-RS" sz="2000" dirty="0"/>
              <a:t>    Апсолутна вредност разлике</a:t>
            </a:r>
            <a:r>
              <a:rPr lang="en-US" sz="2000" dirty="0"/>
              <a:t>:</a:t>
            </a:r>
          </a:p>
          <a:p>
            <a:r>
              <a:rPr lang="sr-Cyrl-RS" i="1" dirty="0"/>
              <a:t>Проглем "прескакања" минимума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r-Cyrl-RS" sz="2000" dirty="0"/>
              <a:t>Квадрат разлике</a:t>
            </a:r>
            <a:endParaRPr lang="en-US" sz="2000" dirty="0"/>
          </a:p>
          <a:p>
            <a:r>
              <a:rPr lang="ru-RU" i="1" dirty="0"/>
              <a:t>Градијент се смањује близу минимума</a:t>
            </a:r>
            <a:endParaRPr lang="sr-Cyrl-R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CEBA39-7865-7523-0AA5-B06BC2F7F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4248" y="4514924"/>
            <a:ext cx="1524213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047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286B52-52AA-BCC0-DF14-1430424D8B74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промене тежине потега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EA579-B779-8DF5-BBF0-C8F6F637D051}"/>
                  </a:ext>
                </a:extLst>
              </p:cNvPr>
              <p:cNvSpPr txBox="1"/>
              <p:nvPr/>
            </p:nvSpPr>
            <p:spPr>
              <a:xfrm>
                <a:off x="251520" y="1514036"/>
                <a:ext cx="1440160" cy="7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C2EA579-B779-8DF5-BBF0-C8F6F637D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14036"/>
                <a:ext cx="1440160" cy="72955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8EADF-A8B6-04F0-13C3-89950BDCE537}"/>
                  </a:ext>
                </a:extLst>
              </p:cNvPr>
              <p:cNvSpPr txBox="1"/>
              <p:nvPr/>
            </p:nvSpPr>
            <p:spPr>
              <a:xfrm>
                <a:off x="233772" y="2341358"/>
                <a:ext cx="2915816" cy="72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h𝑜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𝛴</m:t>
                          </m:r>
                        </m:e>
                        <m:sub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r-Latn-R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38EADF-A8B6-04F0-13C3-89950BDCE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772" y="2341358"/>
                <a:ext cx="2915816" cy="729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E6939F9-5997-C1C5-58D8-D5D8BD0ACEA3}"/>
              </a:ext>
            </a:extLst>
          </p:cNvPr>
          <p:cNvSpPr txBox="1"/>
          <p:nvPr/>
        </p:nvSpPr>
        <p:spPr>
          <a:xfrm>
            <a:off x="557300" y="3168680"/>
            <a:ext cx="5184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 чвор </a:t>
            </a:r>
            <a:r>
              <a:rPr lang="sr-Latn-C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 важи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r>
              <a:rPr lang="sr-Latn-C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sr-Latn-R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F91FCB-5953-5C3E-23E8-F94F528DF0A8}"/>
                  </a:ext>
                </a:extLst>
              </p:cNvPr>
              <p:cNvSpPr txBox="1"/>
              <p:nvPr/>
            </p:nvSpPr>
            <p:spPr>
              <a:xfrm>
                <a:off x="251520" y="3846846"/>
                <a:ext cx="3364253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r-Latn-R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F91FCB-5953-5C3E-23E8-F94F528D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846846"/>
                <a:ext cx="3364253" cy="764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6B77E9-27E1-6DE2-DC55-50767CFABDE8}"/>
                  </a:ext>
                </a:extLst>
              </p:cNvPr>
              <p:cNvSpPr txBox="1"/>
              <p:nvPr/>
            </p:nvSpPr>
            <p:spPr>
              <a:xfrm>
                <a:off x="-594320" y="4961776"/>
                <a:ext cx="4572000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Е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6B77E9-27E1-6DE2-DC55-50767CFAB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4320" y="4961776"/>
                <a:ext cx="4572000" cy="764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6D271-1E40-9117-8C7D-7A400CF941C2}"/>
                  </a:ext>
                </a:extLst>
              </p:cNvPr>
              <p:cNvSpPr txBox="1"/>
              <p:nvPr/>
            </p:nvSpPr>
            <p:spPr>
              <a:xfrm>
                <a:off x="3779658" y="1408644"/>
                <a:ext cx="3924436" cy="4339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  <a:p>
                <a:r>
                  <a:rPr lang="sr-Cyrl-RS" sz="1600" i="1" dirty="0"/>
                  <a:t>Парцијални извод грешке према тежини потега</a:t>
                </a:r>
              </a:p>
              <a:p>
                <a:endParaRPr lang="sr-Cyrl-RS" dirty="0"/>
              </a:p>
              <a:p>
                <a:r>
                  <a:rPr lang="sr-Cyrl-RS" sz="1600" i="1" dirty="0"/>
                  <a:t>Сума квадрата грешака сваког излазног чвора</a:t>
                </a:r>
              </a:p>
              <a:p>
                <a:endParaRPr lang="sr-Cyrl-RS" dirty="0"/>
              </a:p>
              <a:p>
                <a:endParaRPr lang="sr-Cyrl-RS" dirty="0"/>
              </a:p>
              <a:p>
                <a:endParaRPr lang="sr-Cyrl-RS" dirty="0"/>
              </a:p>
              <a:p>
                <a:endParaRPr lang="sr-Cyrl-RS" dirty="0"/>
              </a:p>
              <a:p>
                <a:endParaRPr lang="sr-Cyrl-RS" dirty="0"/>
              </a:p>
              <a:p>
                <a:endParaRPr lang="sr-Cyrl-RS" dirty="0"/>
              </a:p>
              <a:p>
                <a:endParaRPr lang="sr-Cyrl-RS" dirty="0"/>
              </a:p>
              <a:p>
                <a:r>
                  <a:rPr lang="sr-Cyrl-RS" sz="1600" i="1" dirty="0"/>
                  <a:t>Правило ланчања извода и отклањање константе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sz="16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sr-Latn-RS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sr-Cyrl-RS" sz="1600" i="1" dirty="0"/>
              </a:p>
              <a:p>
                <a:endParaRPr lang="sr-Cyrl-R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46D271-1E40-9117-8C7D-7A400CF94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658" y="1408644"/>
                <a:ext cx="3924436" cy="4339650"/>
              </a:xfrm>
              <a:prstGeom prst="rect">
                <a:avLst/>
              </a:prstGeom>
              <a:blipFill>
                <a:blip r:embed="rId6"/>
                <a:stretch>
                  <a:fillRect l="-776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8B01C29-A49A-45D3-33B4-FB1E605380B6}"/>
              </a:ext>
            </a:extLst>
          </p:cNvPr>
          <p:cNvCxnSpPr/>
          <p:nvPr/>
        </p:nvCxnSpPr>
        <p:spPr>
          <a:xfrm>
            <a:off x="3707904" y="1340768"/>
            <a:ext cx="0" cy="43853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B1751C2-E603-3B11-6903-0DE25EA9A97C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5580113" y="2852936"/>
            <a:ext cx="2870242" cy="187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354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BD6E22-305F-6523-8304-8BB665A945EE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промене тежине потега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B0B18-1094-9DFC-5DBA-28276A1CBBD5}"/>
              </a:ext>
            </a:extLst>
          </p:cNvPr>
          <p:cNvCxnSpPr/>
          <p:nvPr/>
        </p:nvCxnSpPr>
        <p:spPr>
          <a:xfrm>
            <a:off x="5652121" y="1412776"/>
            <a:ext cx="0" cy="43853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29B3FC-DD37-0375-5740-8E6FE1F481F4}"/>
                  </a:ext>
                </a:extLst>
              </p:cNvPr>
              <p:cNvSpPr txBox="1"/>
              <p:nvPr/>
            </p:nvSpPr>
            <p:spPr>
              <a:xfrm>
                <a:off x="103313" y="2431500"/>
                <a:ext cx="3384371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sr-Latn-R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29B3FC-DD37-0375-5740-8E6FE1F48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" y="2431500"/>
                <a:ext cx="3384371" cy="764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F19CE5-7BC3-72FF-576E-77566148016A}"/>
                  </a:ext>
                </a:extLst>
              </p:cNvPr>
              <p:cNvSpPr txBox="1"/>
              <p:nvPr/>
            </p:nvSpPr>
            <p:spPr>
              <a:xfrm>
                <a:off x="5940152" y="1484784"/>
                <a:ext cx="2773501" cy="906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sr-Cyrl-RS" i="1" dirty="0"/>
                  <a:t>Извод квадрата разлике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16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16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sr-Latn-R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r-Latn-R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r-Latn-R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r-Latn-RS" sz="16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16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sz="1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r-Latn-RS" sz="8000" i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F19CE5-7BC3-72FF-576E-77566148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484784"/>
                <a:ext cx="2773501" cy="906980"/>
              </a:xfrm>
              <a:prstGeom prst="rect">
                <a:avLst/>
              </a:prstGeom>
              <a:blipFill>
                <a:blip r:embed="rId3"/>
                <a:stretch>
                  <a:fillRect l="-1758" t="-4054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F01E34-80FA-4836-EBFE-63CDB80F9059}"/>
                  </a:ext>
                </a:extLst>
              </p:cNvPr>
              <p:cNvSpPr txBox="1"/>
              <p:nvPr/>
            </p:nvSpPr>
            <p:spPr>
              <a:xfrm>
                <a:off x="103313" y="3223280"/>
                <a:ext cx="5548808" cy="764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2000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sz="20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sz="20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r-Latn-RS" sz="20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sr-Latn-RS" sz="2000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F01E34-80FA-4836-EBFE-63CDB80F9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13" y="3223280"/>
                <a:ext cx="5548808" cy="764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136725-88AB-47EC-7D5F-9D1BC6F39086}"/>
                  </a:ext>
                </a:extLst>
              </p:cNvPr>
              <p:cNvSpPr txBox="1"/>
              <p:nvPr/>
            </p:nvSpPr>
            <p:spPr>
              <a:xfrm>
                <a:off x="5940152" y="2657385"/>
                <a:ext cx="2773502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sr-Latn-R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sr-Latn-C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𝑠𝑖𝑔𝑚𝑜𝑖𝑑</m:t>
                    </m:r>
                    <m:r>
                      <a:rPr lang="sr-Latn-C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sr-Latn-R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𝛴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sr-Latn-R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sr-Latn-C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sr-Latn-C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𝑗𝑘</m:t>
                        </m:r>
                      </m:sub>
                    </m:sSub>
                    <m:r>
                      <a:rPr lang="sr-Latn-C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∗</m:t>
                    </m:r>
                    <m:sSub>
                      <m:sSubPr>
                        <m:ctrlPr>
                          <a:rPr lang="sr-Latn-R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о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sr-Latn-C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sr-Latn-CS" sz="1800" i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endParaRPr lang="sr-Latn-RS" i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136725-88AB-47EC-7D5F-9D1BC6F390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657385"/>
                <a:ext cx="2773502" cy="391646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6BAF6A-3397-B2D5-F682-4E92DADD5430}"/>
                  </a:ext>
                </a:extLst>
              </p:cNvPr>
              <p:cNvSpPr txBox="1"/>
              <p:nvPr/>
            </p:nvSpPr>
            <p:spPr>
              <a:xfrm>
                <a:off x="-53600" y="1429400"/>
                <a:ext cx="3364253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sr-Latn-RS" sz="1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86BAF6A-3397-B2D5-F682-4E92DADD5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600" y="1429400"/>
                <a:ext cx="3364253" cy="6971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8E020-0006-202F-789C-D07D516C5834}"/>
                  </a:ext>
                </a:extLst>
              </p:cNvPr>
              <p:cNvSpPr txBox="1"/>
              <p:nvPr/>
            </p:nvSpPr>
            <p:spPr>
              <a:xfrm>
                <a:off x="3338320" y="1429400"/>
                <a:ext cx="233438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Е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338E020-0006-202F-789C-D07D516C5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320" y="1429400"/>
                <a:ext cx="2334385" cy="6971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28F854F8-6990-D383-61BE-4A883CA76994}"/>
              </a:ext>
            </a:extLst>
          </p:cNvPr>
          <p:cNvSpPr txBox="1"/>
          <p:nvPr/>
        </p:nvSpPr>
        <p:spPr>
          <a:xfrm>
            <a:off x="3059833" y="1586542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^</a:t>
            </a:r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3AFDD2-4D2F-5148-2A0A-EFC70EABB194}"/>
                  </a:ext>
                </a:extLst>
              </p:cNvPr>
              <p:cNvSpPr txBox="1"/>
              <p:nvPr/>
            </p:nvSpPr>
            <p:spPr>
              <a:xfrm>
                <a:off x="0" y="4077072"/>
                <a:ext cx="5436096" cy="16210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о</m:t>
                                  </m:r>
                                </m:e>
                                <m:sub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33AFDD2-4D2F-5148-2A0A-EFC70EAB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77072"/>
                <a:ext cx="5436096" cy="16210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98B652-F118-704D-AE9D-38C28DAAECD8}"/>
                  </a:ext>
                </a:extLst>
              </p:cNvPr>
              <p:cNvSpPr txBox="1"/>
              <p:nvPr/>
            </p:nvSpPr>
            <p:spPr>
              <a:xfrm>
                <a:off x="5643717" y="3251344"/>
                <a:ext cx="2960731" cy="745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sz="140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sr-Latn-RS" sz="1400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sr-Latn-RS" sz="140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sr-Latn-RS" sz="1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sz="1400" i="1"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sr-Latn-RS" sz="1400" i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1400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sz="1400" i="1"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sr-Latn-RS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898B652-F118-704D-AE9D-38C28DAAE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17" y="3251344"/>
                <a:ext cx="2960731" cy="745140"/>
              </a:xfrm>
              <a:prstGeom prst="rect">
                <a:avLst/>
              </a:prstGeom>
              <a:blipFill>
                <a:blip r:embed="rId9"/>
                <a:stretch>
                  <a:fillRect b="-813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C6359-02F3-254F-DB05-2B5E9E04F8C0}"/>
                  </a:ext>
                </a:extLst>
              </p:cNvPr>
              <p:cNvSpPr txBox="1"/>
              <p:nvPr/>
            </p:nvSpPr>
            <p:spPr>
              <a:xfrm>
                <a:off x="5952336" y="4725144"/>
                <a:ext cx="2369979" cy="5636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sr-Latn-RS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r-Latn-RS" i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sr-Latn-RS" i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sr-Latn-R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den>
                    </m:f>
                    <m:r>
                      <a:rPr lang="sr-Latn-RS" i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sr-Latn-R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sr-Latn-R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b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sr-Latn-R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  <m:r>
                          <a:rPr lang="sr-Latn-RS" i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sr-Latn-R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r-Latn-RS" i="0">
                                <a:latin typeface="Cambria Math" panose="02040503050406030204" pitchFamily="18" charset="0"/>
                              </a:rPr>
                              <m:t>о</m:t>
                            </m:r>
                          </m:e>
                          <m:sub>
                            <m:r>
                              <a:rPr lang="sr-Latn-R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r-Latn-R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r-Latn-RS">
                            <a:latin typeface="Cambria Math" panose="02040503050406030204" pitchFamily="18" charset="0"/>
                          </a:rPr>
                          <m:t>о</m:t>
                        </m:r>
                      </m:e>
                      <m:sub>
                        <m:r>
                          <a:rPr lang="sr-Latn-R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sr-Latn-R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8C6359-02F3-254F-DB05-2B5E9E04F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2336" y="4725144"/>
                <a:ext cx="2369979" cy="563616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A1093065-197E-36BE-1B21-D124E9578641}"/>
              </a:ext>
            </a:extLst>
          </p:cNvPr>
          <p:cNvPicPr/>
          <p:nvPr/>
        </p:nvPicPr>
        <p:blipFill>
          <a:blip r:embed="rId11"/>
          <a:stretch>
            <a:fillRect/>
          </a:stretch>
        </p:blipFill>
        <p:spPr>
          <a:xfrm>
            <a:off x="6516216" y="135031"/>
            <a:ext cx="1996097" cy="131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14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1224136"/>
          </a:xfrm>
        </p:spPr>
        <p:txBody>
          <a:bodyPr/>
          <a:lstStyle/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7544" y="1412776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Линеарна зависност на примеру отровних и неотровних врста биљака са сличним особинама</a:t>
            </a:r>
            <a:endParaRPr lang="sr-Latn-RS" dirty="0"/>
          </a:p>
        </p:txBody>
      </p:sp>
      <p:sp>
        <p:nvSpPr>
          <p:cNvPr id="16" name="TextBox 15"/>
          <p:cNvSpPr txBox="1"/>
          <p:nvPr/>
        </p:nvSpPr>
        <p:spPr>
          <a:xfrm>
            <a:off x="4355976" y="2266823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3600" dirty="0">
                <a:solidFill>
                  <a:srgbClr val="FF0000"/>
                </a:solidFill>
              </a:rPr>
              <a:t>Отровна биљка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sr-Cyrl-RS" dirty="0"/>
              <a:t>већи трн</a:t>
            </a:r>
            <a:br>
              <a:rPr lang="sr-Cyrl-RS" dirty="0"/>
            </a:br>
            <a:r>
              <a:rPr lang="sr-Cyrl-RS" dirty="0"/>
              <a:t>или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sr-Cyrl-RS" dirty="0"/>
              <a:t>веће мрље</a:t>
            </a:r>
            <a:endParaRPr lang="sr-Latn-RS" dirty="0"/>
          </a:p>
        </p:txBody>
      </p:sp>
      <p:sp>
        <p:nvSpPr>
          <p:cNvPr id="22" name="TextBox 21"/>
          <p:cNvSpPr txBox="1"/>
          <p:nvPr/>
        </p:nvSpPr>
        <p:spPr>
          <a:xfrm>
            <a:off x="539552" y="2266823"/>
            <a:ext cx="38164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3600" dirty="0">
                <a:solidFill>
                  <a:srgbClr val="00B0F0"/>
                </a:solidFill>
              </a:rPr>
              <a:t>Неотровна биљка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sr-Cyrl-RS" dirty="0"/>
              <a:t>мањи трн</a:t>
            </a:r>
            <a:br>
              <a:rPr lang="sr-Cyrl-RS" dirty="0"/>
            </a:br>
            <a:r>
              <a:rPr lang="sr-Cyrl-RS" dirty="0"/>
              <a:t>и</a:t>
            </a:r>
          </a:p>
          <a:p>
            <a:pPr marL="285750" indent="-285750">
              <a:buFont typeface="Wingdings" pitchFamily="2" charset="2"/>
              <a:buChar char="v"/>
            </a:pPr>
            <a:r>
              <a:rPr lang="sr-Cyrl-RS" dirty="0"/>
              <a:t>мање мрље</a:t>
            </a:r>
            <a:endParaRPr lang="sr-Latn-R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7" y="3876245"/>
            <a:ext cx="2088233" cy="2170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525" y="3876246"/>
            <a:ext cx="2017876" cy="2068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76245"/>
            <a:ext cx="1942564" cy="2073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6023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59DA1-2CCE-DF77-8D71-1CFF8927DE35}"/>
                  </a:ext>
                </a:extLst>
              </p:cNvPr>
              <p:cNvSpPr txBox="1"/>
              <p:nvPr/>
            </p:nvSpPr>
            <p:spPr>
              <a:xfrm>
                <a:off x="417260" y="1560064"/>
                <a:ext cx="7956884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sr-Latn-R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sr-Latn-RS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r-Latn-R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  <m:r>
                            <a:rPr lang="sr-Latn-R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sr-Latn-RS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о</m:t>
                                  </m:r>
                                </m:e>
                                <m:sub>
                                  <m:r>
                                    <a:rPr lang="sr-Latn-R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r-Latn-RS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о</m:t>
                          </m:r>
                        </m:e>
                        <m:sub>
                          <m:r>
                            <a:rPr lang="sr-Latn-RS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A59DA1-2CCE-DF77-8D71-1CFF8927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60" y="1560064"/>
                <a:ext cx="7956884" cy="6971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3">
            <a:extLst>
              <a:ext uri="{FF2B5EF4-FFF2-40B4-BE49-F238E27FC236}">
                <a16:creationId xmlns:a16="http://schemas.microsoft.com/office/drawing/2014/main" id="{32321FF9-A996-0CDB-4E88-F47C490E82F5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промене тежине потега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2D27E4-F2DB-C738-0398-A875D184BD33}"/>
                  </a:ext>
                </a:extLst>
              </p:cNvPr>
              <p:cNvSpPr txBox="1"/>
              <p:nvPr/>
            </p:nvSpPr>
            <p:spPr>
              <a:xfrm>
                <a:off x="107504" y="2492896"/>
                <a:ext cx="4572000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𝑛𝑜𝑣𝑜</m:t>
                      </m:r>
                      <m:r>
                        <a:rPr lang="sr-Latn-R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𝑠𝑡𝑎𝑟𝑜</m:t>
                      </m:r>
                      <m:r>
                        <a:rPr lang="sr-Latn-RS" i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r-Latn-R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sr-Latn-RS" i="0">
                          <a:latin typeface="Cambria Math" panose="02040503050406030204" pitchFamily="18" charset="0"/>
                        </a:rPr>
                        <m:t>− 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sr-Latn-R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2D27E4-F2DB-C738-0398-A875D184B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492896"/>
                <a:ext cx="4572000" cy="6971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D056A2-F629-2693-62EC-B0B88CEA1725}"/>
                  </a:ext>
                </a:extLst>
              </p:cNvPr>
              <p:cNvSpPr txBox="1"/>
              <p:nvPr/>
            </p:nvSpPr>
            <p:spPr>
              <a:xfrm>
                <a:off x="251520" y="5473495"/>
                <a:ext cx="6912768" cy="458011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00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r-Latn-R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r>
                        <a:rPr lang="sr-Latn-RS" sz="20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r-Latn-RS" sz="20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r-Latn-RS" sz="200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r-Latn-R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sr-Latn-R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sr-Latn-RS" sz="2000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sz="2000" i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sr-Latn-RS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r-Latn-RS" sz="200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sr-Latn-R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sr-Latn-RS" sz="20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r-Latn-RS" sz="2000" i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sr-Latn-R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D056A2-F629-2693-62EC-B0B88CEA1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73495"/>
                <a:ext cx="6912768" cy="458011"/>
              </a:xfrm>
              <a:prstGeom prst="rect">
                <a:avLst/>
              </a:prstGeom>
              <a:blipFill>
                <a:blip r:embed="rId4"/>
                <a:stretch>
                  <a:fillRect b="-1176"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BD6255C-6BDE-0A1A-D833-369949F24BC4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16216" y="135031"/>
            <a:ext cx="1996097" cy="13146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73A132-7BD8-EDDB-E3A6-919AE4646B1C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4403968" y="2216056"/>
            <a:ext cx="4084329" cy="308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60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475EA7-B4A8-4069-F8ED-627EB163D56A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Примена неуронске мреже за погађање цртежа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527B8F-684E-4357-92B4-4979A3368B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83568" y="1988840"/>
            <a:ext cx="4617390" cy="38164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7C9FD2-BE99-CEE8-B6AD-FC9C7C10F4F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91880" y="1151693"/>
            <a:ext cx="2808312" cy="216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2A906-201D-D2D9-90C2-520D48E90B5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447151" y="1160966"/>
            <a:ext cx="1938330" cy="21600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FEA3C2-A923-D909-1E98-FFA79F6FC5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3968" y="3645024"/>
            <a:ext cx="3496163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1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ACEAF1-18DB-ADD4-F295-0F71DC1645A9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Имплементација неуронске мреже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13680F-06BA-B1E8-A711-5C1E1FA4F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82" y="1268760"/>
            <a:ext cx="8405011" cy="40324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16C6C-D286-AB0E-4050-8F3B9B0CC37E}"/>
                  </a:ext>
                </a:extLst>
              </p:cNvPr>
              <p:cNvSpPr txBox="1"/>
              <p:nvPr/>
            </p:nvSpPr>
            <p:spPr>
              <a:xfrm>
                <a:off x="5781192" y="1034471"/>
                <a:ext cx="2952328" cy="509178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z="240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r-Latn-R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sr-Latn-RS" sz="2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sr-Latn-R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sr-Latn-R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sr-Latn-R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sr-Latn-R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  <m:r>
                            <a:rPr lang="sr-Latn-RS" sz="240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sr-Latn-RS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sr-Latn-R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sr-Latn-RS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sr-Latn-R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616C6C-D286-AB0E-4050-8F3B9B0CC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192" y="1034471"/>
                <a:ext cx="2952328" cy="5091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AAE14CB0-3BA9-3851-AEED-E857DE5A7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213" y="5120864"/>
            <a:ext cx="4425720" cy="1224136"/>
          </a:xfrm>
          <a:prstGeom prst="rect">
            <a:avLst/>
          </a:prstGeom>
          <a:ln w="63500" cap="sq">
            <a:solidFill>
              <a:srgbClr val="E0773C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BB1C8-CC00-EC78-C0BE-4FB58DB2BD63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75188" y="5065763"/>
            <a:ext cx="3415399" cy="131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3076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AC86C32-A7E6-3670-1F19-53B425E14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560559"/>
            <a:ext cx="7272808" cy="5285828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A8018A89-95E7-943A-385A-14297F055185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Тренирање неуронске мреже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1/2</a:t>
            </a:r>
            <a:endParaRPr lang="sr-Cyrl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761F7-079F-4741-56E3-1C57ADCFDCA0}"/>
                  </a:ext>
                </a:extLst>
              </p:cNvPr>
              <p:cNvSpPr txBox="1"/>
              <p:nvPr/>
            </p:nvSpPr>
            <p:spPr>
              <a:xfrm>
                <a:off x="5292464" y="1014458"/>
                <a:ext cx="3528000" cy="972000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r-Latn-R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r-Latn-R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r-Latn-R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  <m:r>
                            <a:rPr lang="sr-Latn-R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sr-Latn-R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sr-Latn-R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r-Latn-R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sr-Latn-RS" sz="3200" dirty="0">
                  <a:solidFill>
                    <a:schemeClr val="tx1"/>
                  </a:solidFill>
                </a:endParaRPr>
              </a:p>
              <a:p>
                <a:endParaRPr lang="sr-Latn-R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5761F7-079F-4741-56E3-1C57ADCF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64" y="1014458"/>
                <a:ext cx="3528000" cy="972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C6106B3-5B36-5162-A4E2-70BC8C60D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224" y="2167897"/>
            <a:ext cx="1733792" cy="196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B2A24D-E86B-7645-AB4E-C32035A7A5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671" y="4632810"/>
            <a:ext cx="2314898" cy="2953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E1B63812-C21D-78DF-D70C-0D88E2575A9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6012160" y="5430614"/>
            <a:ext cx="2088232" cy="9622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675CF6D-8DF7-D7BD-BB15-5FAF4D2DAF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6012160" y="5392674"/>
            <a:ext cx="2271904" cy="100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27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B41DF-900B-BF64-1DD9-13E904D0A459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Тренирање неуронске мреже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2/2</a:t>
            </a:r>
            <a:endParaRPr lang="sr-Cyrl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A5E138-B486-CF7C-C71A-CC647FAC3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1" y="1772816"/>
            <a:ext cx="8820472" cy="46650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3521D5-93C9-906C-C326-BBF9CFEDFD2D}"/>
                  </a:ext>
                </a:extLst>
              </p:cNvPr>
              <p:cNvSpPr txBox="1"/>
              <p:nvPr/>
            </p:nvSpPr>
            <p:spPr>
              <a:xfrm>
                <a:off x="5292464" y="1014458"/>
                <a:ext cx="3456000" cy="1231427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sr-Latn-R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sr-Latn-R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sr-Latn-R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𝑠𝑖𝑔𝑚𝑜𝑖𝑑</m:t>
                      </m:r>
                      <m:d>
                        <m:d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𝑖h</m:t>
                              </m:r>
                            </m:sub>
                          </m:sSub>
                          <m:r>
                            <a:rPr lang="sr-Latn-R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sr-Latn-R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о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sr-Latn-R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𝑠𝑖𝑔𝑚𝑜𝑖𝑑</m:t>
                          </m:r>
                          <m:d>
                            <m:dPr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𝑖h</m:t>
                                  </m:r>
                                </m:sub>
                              </m:sSub>
                              <m:r>
                                <a:rPr lang="sr-Latn-R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о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sr-Latn-R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sr-Latn-R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sr-Latn-RS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</m:oMath>
                  </m:oMathPara>
                </a14:m>
                <a:endParaRPr lang="sr-Latn-RS" sz="3200" dirty="0">
                  <a:solidFill>
                    <a:schemeClr val="tx1"/>
                  </a:solidFill>
                </a:endParaRPr>
              </a:p>
              <a:p>
                <a:endParaRPr lang="sr-Latn-R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3521D5-93C9-906C-C326-BBF9CFEDF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464" y="1014458"/>
                <a:ext cx="3456000" cy="12314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AAD5515-92E9-C22D-9052-773CAE0C6807}"/>
              </a:ext>
            </a:extLst>
          </p:cNvPr>
          <p:cNvSpPr txBox="1"/>
          <p:nvPr/>
        </p:nvSpPr>
        <p:spPr>
          <a:xfrm>
            <a:off x="6347247" y="2241823"/>
            <a:ext cx="24837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sr-Latn-R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746598-D8BD-6B8E-8A6B-BD7763C92C36}"/>
                  </a:ext>
                </a:extLst>
              </p:cNvPr>
              <p:cNvSpPr txBox="1"/>
              <p:nvPr/>
            </p:nvSpPr>
            <p:spPr>
              <a:xfrm>
                <a:off x="6012160" y="4073248"/>
                <a:ext cx="2592288" cy="720000"/>
              </a:xfrm>
              <a:prstGeom prst="rect">
                <a:avLst/>
              </a:prstGeom>
              <a:ln w="635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sr-Latn-R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r-Latn-R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r-Latn-R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r-Latn-R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Latn-R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sr-Latn-R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r-Latn-R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sr-Latn-R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sr-Latn-R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sr-Latn-RS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sr-Latn-RS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type m:val="noBar"/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sr-Latn-R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r-Latn-RS" dirty="0"/>
              </a:p>
              <a:p>
                <a:endParaRPr lang="sr-Latn-R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746598-D8BD-6B8E-8A6B-BD7763C92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4073248"/>
                <a:ext cx="2592288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63500"/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A1AB00C4-A353-85EB-D450-875DA7B1E91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5580304" y="5348852"/>
            <a:ext cx="2880320" cy="1115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1DF80-F702-D478-DB42-D16E3891A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984" y="5329609"/>
            <a:ext cx="2906960" cy="128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412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C17B585-7B3A-2829-C534-B877D33F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12776"/>
            <a:ext cx="8745170" cy="5401429"/>
          </a:xfrm>
          <a:prstGeom prst="rect">
            <a:avLst/>
          </a:prstGeom>
        </p:spPr>
      </p:pic>
      <p:sp>
        <p:nvSpPr>
          <p:cNvPr id="7" name="Title 3">
            <a:extLst>
              <a:ext uri="{FF2B5EF4-FFF2-40B4-BE49-F238E27FC236}">
                <a16:creationId xmlns:a16="http://schemas.microsoft.com/office/drawing/2014/main" id="{7050E21E-3C84-73B4-A09E-A680796A0D12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Промена грешака излазних чворова током процеса учења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06524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9F6AB9-A647-9DDA-505E-D2DD948C6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67" y="1399237"/>
            <a:ext cx="8645042" cy="3960396"/>
          </a:xfrm>
          <a:prstGeom prst="rect">
            <a:avLst/>
          </a:prstGeom>
        </p:spPr>
      </p:pic>
      <p:sp>
        <p:nvSpPr>
          <p:cNvPr id="3" name="Title 3">
            <a:extLst>
              <a:ext uri="{FF2B5EF4-FFF2-40B4-BE49-F238E27FC236}">
                <a16:creationId xmlns:a16="http://schemas.microsoft.com/office/drawing/2014/main" id="{AA9A54E2-7821-9FEF-CBF3-7663AD66AFC5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Припрема података за тренирање и тестирање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5DBAE0-661C-C3E3-CF58-7261697BC150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71600" y="4998570"/>
            <a:ext cx="3680433" cy="14850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6A2F4F-203E-DD26-7AAF-6CB84DD16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09" y="5652826"/>
            <a:ext cx="3258005" cy="190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2897E5-DB26-EF2F-7975-DC681FDDC9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8429" y="5359633"/>
            <a:ext cx="3639058" cy="200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59C04B-6CB2-C88C-36B8-1DB3E93B6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5683" y="1185471"/>
            <a:ext cx="1733792" cy="196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435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1344302-391D-7A24-E186-75B934A9B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0" y="2060848"/>
            <a:ext cx="6713717" cy="3528392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8880E77-DCE1-B8E9-BA0A-2DFEDD954629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Функција за покретање једног тренинг циклуса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0DACF1-C688-6AE1-5326-C631C87B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957784"/>
            <a:ext cx="1512168" cy="171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F9443E-53A2-D576-C1F7-D842EEEAD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6957" y="1196752"/>
            <a:ext cx="3563889" cy="1170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DAC3DD0-AF38-62A3-95E7-4AF62F04B4F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960688" y="4365104"/>
            <a:ext cx="2808312" cy="216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447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DF8CB9-6B51-12D6-4FB8-C9334CD4E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340768"/>
            <a:ext cx="5563503" cy="5045215"/>
          </a:xfrm>
          <a:prstGeom prst="rect">
            <a:avLst/>
          </a:prstGeom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5846D4F0-ADE8-AB8E-81BA-AE7A604A13D5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Функција за тестирање тачности претпоставки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ECF421-B06B-DE69-99A9-48BB03908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416" y="1340768"/>
            <a:ext cx="1733792" cy="1962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56980C-ED23-F8D9-3B9C-B39C555898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8953" y="3501008"/>
            <a:ext cx="1649255" cy="22322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1771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FCA470-F3C5-4BC0-7FB5-59D4FAA0E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71" y="116632"/>
            <a:ext cx="8641694" cy="48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15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1224136"/>
          </a:xfrm>
        </p:spPr>
        <p:txBody>
          <a:bodyPr/>
          <a:lstStyle/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67542" y="5589240"/>
            <a:ext cx="7956210" cy="5829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r-Cyrl-RS" dirty="0"/>
              <a:t>Линеарна зависност отровности биљке у зависности од величине бодљи и жутих мрља</a:t>
            </a:r>
            <a:endParaRPr lang="sr-Latn-R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3" y="1412776"/>
            <a:ext cx="7956209" cy="410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800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091D39-1316-894D-6FC3-A0689EB0F30A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Приказ рада апликације пре и после тренирања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2A200-3B26-9A14-8CCF-4217DF15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28800"/>
            <a:ext cx="8676456" cy="418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307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BF2B51-11D6-DB22-D044-D8C356E8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84784"/>
            <a:ext cx="8471715" cy="46566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E37D72-2278-0908-DC8C-7480991DF023}"/>
              </a:ext>
            </a:extLst>
          </p:cNvPr>
          <p:cNvSpPr txBox="1"/>
          <p:nvPr/>
        </p:nvSpPr>
        <p:spPr>
          <a:xfrm>
            <a:off x="2286000" y="306172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r-Latn-RS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sr-Latn-R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91423463-813E-9054-9D2B-6B76D839FCBF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Утицај степена учења на прецизност и перформансе система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D3CF15-BA98-6846-2D5F-BB3ED2A545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169931" y="4293096"/>
            <a:ext cx="3376137" cy="162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612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6B6CE2-48F3-9A48-E982-327ADB57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620688"/>
            <a:ext cx="8401087" cy="5774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803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FEF27C-72FB-043F-904D-ED01F8684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" y="1628800"/>
            <a:ext cx="8712968" cy="4479138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53B8E0C6-DFE7-E81C-0629-AB28D9705134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Зависност времена тренирања од количине података</a:t>
            </a:r>
          </a:p>
        </p:txBody>
      </p:sp>
    </p:spTree>
    <p:extLst>
      <p:ext uri="{BB962C8B-B14F-4D97-AF65-F5344CB8AC3E}">
        <p14:creationId xmlns:p14="http://schemas.microsoft.com/office/powerpoint/2010/main" val="30177380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A31E6C-54A8-4AA2-C25B-B8B80B607AAC}"/>
              </a:ext>
            </a:extLst>
          </p:cNvPr>
          <p:cNvSpPr txBox="1"/>
          <p:nvPr/>
        </p:nvSpPr>
        <p:spPr>
          <a:xfrm>
            <a:off x="215516" y="1556792"/>
            <a:ext cx="849694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Underfitting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Најављује се када систем недовољно дуго тренира или користи мали број података.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Модел не препознаје шаблоне потребне за правилну класификацију.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Решавање: повећање података, дужи тренинг, или употреба сложенијег модела.</a:t>
            </a:r>
          </a:p>
          <a:p>
            <a:r>
              <a:rPr lang="ru-RU" b="1" dirty="0"/>
              <a:t>Overfitting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Појављује се када модел научи детаље из тренирајућих података који се не јављају у новим примерима.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Систем добро ради на познатим, али не и на непознатим подацима.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Препознавање: поређење резултата на тренирајућим и тест подацима.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174816B7-F975-798A-D921-1B4541605091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Проблеми у тренирању неуронских мрежа: Overfitting и Underfitting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0DE815-9CF6-6909-ADED-3D3647EC3A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059832" y="5013176"/>
            <a:ext cx="3024336" cy="97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5885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180C8A-EF38-268E-89C6-6BAFB11373C7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Прецизност у односу на број чворова скривеног слоја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D8A2F-FD48-6784-5038-2DE70A524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1412776"/>
            <a:ext cx="8748464" cy="4580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6F5F1D-21A1-0F38-4CA3-F2A980892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" y="1412776"/>
            <a:ext cx="8756631" cy="4968552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D39FAE9E-AA8F-04FA-6EA1-FB87FBEFE0A8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Време учења у зависности од броја чворова једног скривеног слоја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62681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9FD309-6E3C-BD3B-2ACA-98A6232C5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9" y="1484784"/>
            <a:ext cx="8747793" cy="4864845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C3AED23A-B903-CD4A-3DDA-FD498F500B0E}"/>
              </a:ext>
            </a:extLst>
          </p:cNvPr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i="0" u="none" strike="noStrike" kern="1200" normalizeH="0" baseline="0" noProof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uLnTx/>
                <a:uFillTx/>
                <a:ea typeface="+mn-ea"/>
                <a:cs typeface="+mn-cs"/>
              </a:rPr>
              <a:t>Промена прецизности у зависности од броја и распореда чворова </a:t>
            </a:r>
          </a:p>
        </p:txBody>
      </p:sp>
    </p:spTree>
    <p:extLst>
      <p:ext uri="{BB962C8B-B14F-4D97-AF65-F5344CB8AC3E}">
        <p14:creationId xmlns:p14="http://schemas.microsoft.com/office/powerpoint/2010/main" val="16720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1224136"/>
          </a:xfrm>
        </p:spPr>
        <p:txBody>
          <a:bodyPr/>
          <a:lstStyle/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97152"/>
            <a:ext cx="7632848" cy="166115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67544" y="1412776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Улазни чворови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Cyrl-RS" sz="2400" dirty="0"/>
              <a:t>величина трна </a:t>
            </a:r>
            <a:r>
              <a:rPr lang="sr-Cyrl-RS" sz="2000" dirty="0"/>
              <a:t>(</a:t>
            </a:r>
            <a:r>
              <a:rPr lang="en-US" sz="2000" dirty="0"/>
              <a:t>input</a:t>
            </a:r>
            <a:r>
              <a:rPr lang="en-US" sz="2000" baseline="-25000" dirty="0"/>
              <a:t>1</a:t>
            </a:r>
            <a:r>
              <a:rPr lang="sr-Latn-RS" sz="20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Cyrl-RS" sz="2400" dirty="0"/>
              <a:t>величина бодљи</a:t>
            </a:r>
            <a:br>
              <a:rPr lang="sr-Cyrl-RS" sz="2400" dirty="0"/>
            </a:br>
            <a:r>
              <a:rPr lang="sr-Cyrl-RS" sz="2000" dirty="0"/>
              <a:t>(</a:t>
            </a:r>
            <a:r>
              <a:rPr lang="en-US" sz="2000" dirty="0"/>
              <a:t>input</a:t>
            </a:r>
            <a:r>
              <a:rPr lang="en-US" sz="2000" baseline="-25000" dirty="0"/>
              <a:t>2</a:t>
            </a:r>
            <a:r>
              <a:rPr lang="sr-Cyrl-RS" sz="200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209" y="1412776"/>
            <a:ext cx="30963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Излазни чворови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Cyrl-RS" sz="2400" dirty="0"/>
              <a:t>неотровна</a:t>
            </a:r>
            <a:br>
              <a:rPr lang="sr-Cyrl-RS" sz="2400" dirty="0"/>
            </a:br>
            <a:r>
              <a:rPr lang="sr-Cyrl-RS" sz="2000" dirty="0"/>
              <a:t>(</a:t>
            </a:r>
            <a:r>
              <a:rPr lang="en-US" sz="2000" dirty="0"/>
              <a:t>output</a:t>
            </a:r>
            <a:r>
              <a:rPr lang="en-US" sz="2000" baseline="-25000" dirty="0"/>
              <a:t>1</a:t>
            </a:r>
            <a:r>
              <a:rPr lang="sr-Latn-RS" sz="2000" dirty="0"/>
              <a:t>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sr-Cyrl-RS" sz="2400" dirty="0"/>
              <a:t>отровна</a:t>
            </a:r>
            <a:br>
              <a:rPr lang="sr-Cyrl-RS" sz="2400" dirty="0"/>
            </a:br>
            <a:r>
              <a:rPr lang="sr-Cyrl-RS" sz="2000" dirty="0"/>
              <a:t>(</a:t>
            </a:r>
            <a:r>
              <a:rPr lang="en-US" sz="2000" dirty="0"/>
              <a:t>output</a:t>
            </a:r>
            <a:r>
              <a:rPr lang="en-US" sz="2000" baseline="-25000" dirty="0"/>
              <a:t>2</a:t>
            </a:r>
            <a:r>
              <a:rPr lang="sr-Cyrl-RS" sz="20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1560" y="3501008"/>
            <a:ext cx="7560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400" dirty="0"/>
              <a:t>                     </a:t>
            </a:r>
            <a:r>
              <a:rPr lang="en-US" sz="2400" b="1" dirty="0"/>
              <a:t>output1</a:t>
            </a:r>
            <a:r>
              <a:rPr lang="sr-Latn-RS" sz="2400" b="1" dirty="0"/>
              <a:t> </a:t>
            </a:r>
            <a:r>
              <a:rPr lang="en-US" sz="2400" b="1" dirty="0"/>
              <a:t>&gt;</a:t>
            </a:r>
            <a:r>
              <a:rPr lang="sr-Latn-RS" sz="2400" b="1" dirty="0"/>
              <a:t> </a:t>
            </a:r>
            <a:r>
              <a:rPr lang="en-US" sz="2400" b="1" dirty="0"/>
              <a:t>output2</a:t>
            </a:r>
            <a:r>
              <a:rPr lang="sr-Latn-RS" sz="2400" b="1" dirty="0"/>
              <a:t> </a:t>
            </a:r>
            <a:r>
              <a:rPr lang="sr-Latn-RS" sz="2400" dirty="0">
                <a:solidFill>
                  <a:srgbClr val="00B0F0"/>
                </a:solidFill>
              </a:rPr>
              <a:t>➡</a:t>
            </a:r>
            <a:r>
              <a:rPr lang="sr-Latn-RS" sz="2400" dirty="0"/>
              <a:t> </a:t>
            </a:r>
            <a:r>
              <a:rPr lang="sr-Cyrl-RS" sz="2000" dirty="0"/>
              <a:t>неотровна</a:t>
            </a:r>
            <a:endParaRPr lang="sr-Cyrl-RS" sz="2400" dirty="0"/>
          </a:p>
          <a:p>
            <a:r>
              <a:rPr lang="sr-Latn-RS" sz="2400" b="1" dirty="0"/>
              <a:t>                     </a:t>
            </a:r>
            <a:r>
              <a:rPr lang="en-US" sz="2400" b="1" dirty="0"/>
              <a:t>output1</a:t>
            </a:r>
            <a:r>
              <a:rPr lang="sr-Latn-RS" sz="2400" b="1" dirty="0"/>
              <a:t> </a:t>
            </a:r>
            <a:r>
              <a:rPr lang="en-US" sz="2400" b="1" dirty="0"/>
              <a:t>&lt;</a:t>
            </a:r>
            <a:r>
              <a:rPr lang="sr-Latn-RS" sz="2400" b="1" dirty="0"/>
              <a:t> </a:t>
            </a:r>
            <a:r>
              <a:rPr lang="en-US" sz="2400" b="1" dirty="0"/>
              <a:t>output2 </a:t>
            </a:r>
            <a:r>
              <a:rPr lang="sr-Latn-RS" sz="2400" dirty="0">
                <a:solidFill>
                  <a:srgbClr val="C00000"/>
                </a:solidFill>
              </a:rPr>
              <a:t>➡</a:t>
            </a:r>
            <a:r>
              <a:rPr lang="sr-Latn-RS" sz="2400" dirty="0"/>
              <a:t> </a:t>
            </a:r>
            <a:r>
              <a:rPr lang="sr-Cyrl-RS" sz="2000" dirty="0"/>
              <a:t>отровна</a:t>
            </a:r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629269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4797152"/>
            <a:ext cx="7632848" cy="1661151"/>
          </a:xfrm>
          <a:prstGeom prst="rect">
            <a:avLst/>
          </a:prstGeom>
        </p:spPr>
      </p:pic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1224136"/>
          </a:xfrm>
        </p:spPr>
        <p:txBody>
          <a:bodyPr/>
          <a:lstStyle/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1560" y="1556792"/>
            <a:ext cx="57423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output</a:t>
            </a:r>
            <a:r>
              <a:rPr lang="en-US" sz="2400" baseline="-25000" dirty="0"/>
              <a:t>1</a:t>
            </a:r>
            <a:r>
              <a:rPr lang="en-US" sz="2400" dirty="0"/>
              <a:t> = input</a:t>
            </a:r>
            <a:r>
              <a:rPr lang="en-US" sz="2400" baseline="-25000" dirty="0"/>
              <a:t>1</a:t>
            </a:r>
            <a:r>
              <a:rPr lang="en-US" sz="2400" dirty="0"/>
              <a:t>*weight</a:t>
            </a:r>
            <a:r>
              <a:rPr lang="en-US" sz="2400" baseline="-25000" dirty="0"/>
              <a:t>1,1</a:t>
            </a:r>
            <a:r>
              <a:rPr lang="en-US" sz="2400" dirty="0"/>
              <a:t>+input</a:t>
            </a:r>
            <a:r>
              <a:rPr lang="en-US" sz="2400" baseline="-25000" dirty="0"/>
              <a:t>2</a:t>
            </a:r>
            <a:r>
              <a:rPr lang="en-US" sz="2400" dirty="0"/>
              <a:t>*weight</a:t>
            </a:r>
            <a:r>
              <a:rPr lang="en-US" sz="2400" baseline="-25000" dirty="0"/>
              <a:t>2,1</a:t>
            </a:r>
            <a:endParaRPr lang="sr-Latn-RS" sz="2400" dirty="0"/>
          </a:p>
          <a:p>
            <a:r>
              <a:rPr lang="en-US" sz="2400" dirty="0"/>
              <a:t>output</a:t>
            </a:r>
            <a:r>
              <a:rPr lang="en-US" sz="2400" baseline="-25000" dirty="0"/>
              <a:t>2</a:t>
            </a:r>
            <a:r>
              <a:rPr lang="en-US" sz="2400" dirty="0"/>
              <a:t> = input</a:t>
            </a:r>
            <a:r>
              <a:rPr lang="en-US" sz="2400" baseline="-25000" dirty="0"/>
              <a:t>1</a:t>
            </a:r>
            <a:r>
              <a:rPr lang="en-US" sz="2400" dirty="0"/>
              <a:t>*weight</a:t>
            </a:r>
            <a:r>
              <a:rPr lang="en-US" sz="2400" baseline="-25000" dirty="0"/>
              <a:t>1,2</a:t>
            </a:r>
            <a:r>
              <a:rPr lang="en-US" sz="2400" dirty="0"/>
              <a:t>+input</a:t>
            </a:r>
            <a:r>
              <a:rPr lang="en-US" sz="2400" baseline="-25000" dirty="0"/>
              <a:t>2</a:t>
            </a:r>
            <a:r>
              <a:rPr lang="en-US" sz="2400" dirty="0"/>
              <a:t>*weight</a:t>
            </a:r>
            <a:r>
              <a:rPr lang="en-US" sz="2400" baseline="-25000" dirty="0"/>
              <a:t>2,2</a:t>
            </a:r>
            <a:endParaRPr lang="sr-Latn-R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6E76BA-E425-4703-246C-409E27FDFDC3}"/>
                  </a:ext>
                </a:extLst>
              </p:cNvPr>
              <p:cNvSpPr txBox="1"/>
              <p:nvPr/>
            </p:nvSpPr>
            <p:spPr>
              <a:xfrm>
                <a:off x="-540568" y="3326298"/>
                <a:ext cx="5742384" cy="99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r-Latn-R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sr-Latn-C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sr-Latn-C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sr-Latn-R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C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r-Latn-R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endParaRPr lang="sr-Latn-R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E6E76BA-E425-4703-246C-409E27FDF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68" y="3326298"/>
                <a:ext cx="5742384" cy="9916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D577E3-B388-BF2F-DB35-726CFDDE320D}"/>
                  </a:ext>
                </a:extLst>
              </p:cNvPr>
              <p:cNvSpPr txBox="1"/>
              <p:nvPr/>
            </p:nvSpPr>
            <p:spPr>
              <a:xfrm>
                <a:off x="3482752" y="3501008"/>
                <a:ext cx="48438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sr-Latn-R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D577E3-B388-BF2F-DB35-726CFDDE3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752" y="3501008"/>
                <a:ext cx="4843848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22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59"/>
            <a:ext cx="7920880" cy="4195593"/>
          </a:xfrm>
          <a:prstGeom prst="rect">
            <a:avLst/>
          </a:prstGeom>
        </p:spPr>
      </p:pic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395536" y="188640"/>
            <a:ext cx="8136904" cy="1224136"/>
          </a:xfrm>
        </p:spPr>
        <p:txBody>
          <a:bodyPr/>
          <a:lstStyle/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693186"/>
            <a:ext cx="748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000" dirty="0"/>
              <a:t>Промена тежина врши ротацију око координатног почетка</a:t>
            </a:r>
          </a:p>
          <a:p>
            <a:r>
              <a:rPr lang="sr-Cyrl-RS" sz="2000" dirty="0"/>
              <a:t>Треба померити координатни почетак навише</a:t>
            </a:r>
            <a:endParaRPr lang="sr-Latn-RS" sz="2000" dirty="0"/>
          </a:p>
        </p:txBody>
      </p:sp>
      <p:sp>
        <p:nvSpPr>
          <p:cNvPr id="7" name="Rectangle 6"/>
          <p:cNvSpPr/>
          <p:nvPr/>
        </p:nvSpPr>
        <p:spPr>
          <a:xfrm>
            <a:off x="3570586" y="4816904"/>
            <a:ext cx="48178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b="1" dirty="0"/>
              <a:t>output</a:t>
            </a:r>
            <a:r>
              <a:rPr lang="en-US" b="1" baseline="-25000" dirty="0"/>
              <a:t>1</a:t>
            </a:r>
            <a:r>
              <a:rPr lang="en-US" b="1" dirty="0"/>
              <a:t> = input</a:t>
            </a:r>
            <a:r>
              <a:rPr lang="en-US" b="1" baseline="-25000" dirty="0"/>
              <a:t>1</a:t>
            </a:r>
            <a:r>
              <a:rPr lang="en-US" b="1" dirty="0"/>
              <a:t>*weight</a:t>
            </a:r>
            <a:r>
              <a:rPr lang="en-US" b="1" baseline="-25000" dirty="0"/>
              <a:t>1,1</a:t>
            </a:r>
            <a:r>
              <a:rPr lang="en-US" b="1" dirty="0"/>
              <a:t>+input</a:t>
            </a:r>
            <a:r>
              <a:rPr lang="en-US" b="1" baseline="-25000" dirty="0"/>
              <a:t>2</a:t>
            </a:r>
            <a:r>
              <a:rPr lang="en-US" b="1" dirty="0"/>
              <a:t>*weight</a:t>
            </a:r>
            <a:r>
              <a:rPr lang="en-US" b="1" baseline="-25000" dirty="0"/>
              <a:t>2,1</a:t>
            </a:r>
            <a:endParaRPr lang="sr-Latn-RS" b="1" dirty="0"/>
          </a:p>
          <a:p>
            <a:pPr lvl="1"/>
            <a:r>
              <a:rPr lang="en-US" b="1" dirty="0"/>
              <a:t>output</a:t>
            </a:r>
            <a:r>
              <a:rPr lang="en-US" b="1" baseline="-25000" dirty="0"/>
              <a:t>2</a:t>
            </a:r>
            <a:r>
              <a:rPr lang="en-US" b="1" dirty="0"/>
              <a:t> = input</a:t>
            </a:r>
            <a:r>
              <a:rPr lang="en-US" b="1" baseline="-25000" dirty="0"/>
              <a:t>1</a:t>
            </a:r>
            <a:r>
              <a:rPr lang="en-US" b="1" dirty="0"/>
              <a:t>*weight</a:t>
            </a:r>
            <a:r>
              <a:rPr lang="en-US" b="1" baseline="-25000" dirty="0"/>
              <a:t>1,2</a:t>
            </a:r>
            <a:r>
              <a:rPr lang="en-US" b="1" dirty="0"/>
              <a:t>+input</a:t>
            </a:r>
            <a:r>
              <a:rPr lang="en-US" b="1" baseline="-25000" dirty="0"/>
              <a:t>2</a:t>
            </a:r>
            <a:r>
              <a:rPr lang="en-US" b="1" dirty="0"/>
              <a:t>*weight</a:t>
            </a:r>
            <a:r>
              <a:rPr lang="en-US" b="1" baseline="-25000" dirty="0"/>
              <a:t>2,2</a:t>
            </a:r>
            <a:endParaRPr lang="sr-Latn-RS" b="1" dirty="0"/>
          </a:p>
        </p:txBody>
      </p:sp>
    </p:spTree>
    <p:extLst>
      <p:ext uri="{BB962C8B-B14F-4D97-AF65-F5344CB8AC3E}">
        <p14:creationId xmlns:p14="http://schemas.microsoft.com/office/powerpoint/2010/main" val="334825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1268759"/>
            <a:ext cx="7920880" cy="41955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269416"/>
            <a:ext cx="7920880" cy="419493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491880" y="4879577"/>
            <a:ext cx="489654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600" b="1" dirty="0"/>
              <a:t>output</a:t>
            </a:r>
            <a:r>
              <a:rPr lang="en-US" sz="1600" b="1" baseline="-25000" dirty="0"/>
              <a:t>1</a:t>
            </a:r>
            <a:r>
              <a:rPr lang="en-US" sz="1600" b="1" dirty="0"/>
              <a:t> = input</a:t>
            </a:r>
            <a:r>
              <a:rPr lang="en-US" sz="1600" b="1" baseline="-25000" dirty="0"/>
              <a:t>1</a:t>
            </a:r>
            <a:r>
              <a:rPr lang="en-US" sz="1600" b="1" dirty="0"/>
              <a:t>*weight</a:t>
            </a:r>
            <a:r>
              <a:rPr lang="en-US" sz="1600" b="1" baseline="-25000" dirty="0"/>
              <a:t>1,1</a:t>
            </a:r>
            <a:r>
              <a:rPr lang="en-US" sz="1600" b="1" dirty="0"/>
              <a:t>+input</a:t>
            </a:r>
            <a:r>
              <a:rPr lang="en-US" sz="1600" b="1" baseline="-25000" dirty="0"/>
              <a:t>2</a:t>
            </a:r>
            <a:r>
              <a:rPr lang="en-US" sz="1600" b="1" dirty="0"/>
              <a:t>*weight</a:t>
            </a:r>
            <a:r>
              <a:rPr lang="en-US" sz="1600" b="1" baseline="-25000" dirty="0"/>
              <a:t>2,1</a:t>
            </a:r>
            <a:r>
              <a:rPr lang="en-US" sz="1600" b="1" dirty="0"/>
              <a:t>+</a:t>
            </a:r>
            <a:r>
              <a:rPr lang="sr-Latn-RS" sz="1600" b="1" dirty="0"/>
              <a:t>bias</a:t>
            </a:r>
            <a:r>
              <a:rPr lang="en-US" sz="1600" b="1" baseline="-25000" dirty="0"/>
              <a:t>1</a:t>
            </a:r>
            <a:endParaRPr lang="sr-Latn-RS" sz="1600" b="1" baseline="-25000" dirty="0"/>
          </a:p>
          <a:p>
            <a:pPr lvl="1"/>
            <a:r>
              <a:rPr lang="sr-Latn-RS" sz="1600" b="1" baseline="-25000" dirty="0"/>
              <a:t> </a:t>
            </a:r>
            <a:r>
              <a:rPr lang="en-US" sz="1600" b="1" dirty="0"/>
              <a:t>output</a:t>
            </a:r>
            <a:r>
              <a:rPr lang="en-US" sz="1600" b="1" baseline="-25000" dirty="0"/>
              <a:t>2</a:t>
            </a:r>
            <a:r>
              <a:rPr lang="en-US" sz="1600" b="1" dirty="0"/>
              <a:t> = input</a:t>
            </a:r>
            <a:r>
              <a:rPr lang="en-US" sz="1600" b="1" baseline="-25000" dirty="0"/>
              <a:t>1</a:t>
            </a:r>
            <a:r>
              <a:rPr lang="en-US" sz="1600" b="1" dirty="0"/>
              <a:t>*weight</a:t>
            </a:r>
            <a:r>
              <a:rPr lang="en-US" sz="1600" b="1" baseline="-25000" dirty="0"/>
              <a:t>1,2</a:t>
            </a:r>
            <a:r>
              <a:rPr lang="en-US" sz="1600" b="1" dirty="0"/>
              <a:t>+input</a:t>
            </a:r>
            <a:r>
              <a:rPr lang="en-US" sz="1600" b="1" baseline="-25000" dirty="0"/>
              <a:t>2</a:t>
            </a:r>
            <a:r>
              <a:rPr lang="en-US" sz="1600" b="1" dirty="0"/>
              <a:t>*weight</a:t>
            </a:r>
            <a:r>
              <a:rPr lang="en-US" sz="1600" b="1" baseline="-25000" dirty="0"/>
              <a:t>2,2</a:t>
            </a:r>
            <a:r>
              <a:rPr lang="en-US" sz="1600" b="1" dirty="0"/>
              <a:t>+</a:t>
            </a:r>
            <a:r>
              <a:rPr lang="sr-Latn-RS" sz="1600" b="1" dirty="0"/>
              <a:t>bias</a:t>
            </a:r>
            <a:r>
              <a:rPr lang="en-US" sz="1600" b="1" baseline="-25000" dirty="0"/>
              <a:t>2</a:t>
            </a:r>
            <a:endParaRPr lang="sr-Latn-RS" sz="1600" b="1" baseline="-25000" dirty="0"/>
          </a:p>
        </p:txBody>
      </p:sp>
      <p:sp>
        <p:nvSpPr>
          <p:cNvPr id="8" name="Title 3"/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Додаје се константа </a:t>
            </a:r>
            <a:r>
              <a:rPr lang="en-US" b="1" i="1" dirty="0"/>
              <a:t>bias</a:t>
            </a:r>
            <a:endParaRPr lang="sr-Latn-R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7520A-BA73-E136-3834-9F2CCA53954D}"/>
                  </a:ext>
                </a:extLst>
              </p:cNvPr>
              <p:cNvSpPr txBox="1"/>
              <p:nvPr/>
            </p:nvSpPr>
            <p:spPr>
              <a:xfrm>
                <a:off x="2743202" y="5632524"/>
                <a:ext cx="4572000" cy="8082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sr-Latn-R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r>
                                <a:rPr lang="sr-Latn-R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sr-Latn-R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r-Latn-RS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sr-Latn-R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sr-Latn-R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sr-Latn-RS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sr-Latn-R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sr-Latn-R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sr-Latn-R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sr-Latn-RS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sr-Latn-R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B7520A-BA73-E136-3834-9F2CCA539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2" y="5632524"/>
                <a:ext cx="4572000" cy="8082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7A1B39-2D9A-FA44-05F0-CB20CFA4CF6C}"/>
                  </a:ext>
                </a:extLst>
              </p:cNvPr>
              <p:cNvSpPr txBox="1"/>
              <p:nvPr/>
            </p:nvSpPr>
            <p:spPr>
              <a:xfrm>
                <a:off x="6516216" y="5845914"/>
                <a:ext cx="2232248" cy="381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r-Latn-RS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sr-Latn-R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sr-Latn-R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sr-Latn-RS" i="1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sr-Latn-RS" i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sr-Latn-R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sr-Latn-RS" i="1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sr-Latn-R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7A1B39-2D9A-FA44-05F0-CB20CFA4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845914"/>
                <a:ext cx="2232248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sr-Latn-R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47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14880" y="2172652"/>
            <a:ext cx="4714240" cy="251269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467544" y="1269416"/>
            <a:ext cx="7920880" cy="4194936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269416"/>
            <a:ext cx="7920880" cy="4194936"/>
          </a:xfrm>
          <a:prstGeom prst="rect">
            <a:avLst/>
          </a:prstGeom>
        </p:spPr>
      </p:pic>
      <p:sp>
        <p:nvSpPr>
          <p:cNvPr id="7" name="Title 3"/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7544" y="5661248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dirty="0"/>
              <a:t>Шта са неалинеарним зависностим</a:t>
            </a:r>
            <a:r>
              <a:rPr lang="en-US" dirty="0"/>
              <a:t>a?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3637403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 txBox="1">
            <a:spLocks/>
          </p:cNvSpPr>
          <p:nvPr/>
        </p:nvSpPr>
        <p:spPr>
          <a:xfrm>
            <a:off x="395536" y="188640"/>
            <a:ext cx="8136904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kern="1200">
                <a:gradFill>
                  <a:gsLst>
                    <a:gs pos="0">
                      <a:schemeClr val="tx1">
                        <a:lumMod val="50000"/>
                      </a:schemeClr>
                    </a:gs>
                    <a:gs pos="61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sr-Cyrl-R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Одређивање нелинеарне зависности помоћу неуронске мреже</a:t>
            </a:r>
            <a:endParaRPr lang="sr-Latn-R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568" y="4869160"/>
            <a:ext cx="4032448" cy="16762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9552" y="1268760"/>
            <a:ext cx="77768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2400" dirty="0"/>
              <a:t>Шта је скривени слој </a:t>
            </a:r>
            <a:r>
              <a:rPr lang="en-US" sz="2400" dirty="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Повезује улазни и излазни слој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Резултати и параметри нису видљиви споља</a:t>
            </a:r>
          </a:p>
          <a:p>
            <a:r>
              <a:rPr lang="sr-Cyrl-RS" sz="2400" dirty="0"/>
              <a:t>Потези између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Улазног </a:t>
            </a:r>
            <a:r>
              <a:rPr lang="sr-Latn-RS" sz="2400" dirty="0"/>
              <a:t>➡</a:t>
            </a:r>
            <a:r>
              <a:rPr lang="sr-Cyrl-RS" sz="2400" dirty="0"/>
              <a:t> Скривеног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Скривеног</a:t>
            </a:r>
            <a:r>
              <a:rPr lang="sr-Latn-RS" sz="2400" dirty="0"/>
              <a:t>➡</a:t>
            </a:r>
            <a:r>
              <a:rPr lang="sr-Cyrl-RS" sz="2400" dirty="0"/>
              <a:t> Излазног</a:t>
            </a:r>
          </a:p>
          <a:p>
            <a:r>
              <a:rPr lang="sr-Cyrl-RS" sz="2400" dirty="0"/>
              <a:t>Подешавање тежина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Раздвајање неурона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r-Cyrl-RS" sz="2400" dirty="0"/>
              <a:t>Динамичко учење током тренинга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63880-0EDC-C07C-B7C5-829F303DC072}"/>
              </a:ext>
            </a:extLst>
          </p:cNvPr>
          <p:cNvSpPr txBox="1"/>
          <p:nvPr/>
        </p:nvSpPr>
        <p:spPr>
          <a:xfrm>
            <a:off x="5076056" y="3573016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output</a:t>
            </a:r>
            <a:r>
              <a:rPr lang="en-US" sz="1400" baseline="-25000" dirty="0"/>
              <a:t>1</a:t>
            </a:r>
            <a:r>
              <a:rPr lang="en-US" sz="1400" dirty="0"/>
              <a:t> = input</a:t>
            </a:r>
            <a:r>
              <a:rPr lang="en-US" sz="1400" baseline="-25000" dirty="0"/>
              <a:t>1</a:t>
            </a:r>
            <a:r>
              <a:rPr lang="en-US" sz="1400" dirty="0"/>
              <a:t>*weight</a:t>
            </a:r>
            <a:r>
              <a:rPr lang="en-US" sz="1400" baseline="-25000" dirty="0"/>
              <a:t>1,1</a:t>
            </a:r>
            <a:r>
              <a:rPr lang="en-US" sz="1400" dirty="0"/>
              <a:t>+input</a:t>
            </a:r>
            <a:r>
              <a:rPr lang="en-US" sz="1400" baseline="-25000" dirty="0"/>
              <a:t>2</a:t>
            </a:r>
            <a:r>
              <a:rPr lang="en-US" sz="1400" dirty="0"/>
              <a:t>*weight</a:t>
            </a:r>
            <a:r>
              <a:rPr lang="en-US" sz="1400" baseline="-25000" dirty="0"/>
              <a:t>2,1</a:t>
            </a:r>
            <a:endParaRPr lang="sr-Latn-RS" sz="1400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85370500"/>
      </p:ext>
    </p:extLst>
  </p:cSld>
  <p:clrMapOvr>
    <a:masterClrMapping/>
  </p:clrMapOvr>
</p:sld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2987</TotalTime>
  <Words>942</Words>
  <Application>Microsoft Office PowerPoint</Application>
  <PresentationFormat>On-screen Show (4:3)</PresentationFormat>
  <Paragraphs>162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Abadi</vt:lpstr>
      <vt:lpstr>Arial</vt:lpstr>
      <vt:lpstr>Calibri</vt:lpstr>
      <vt:lpstr>Cambria Math</vt:lpstr>
      <vt:lpstr>Times New Roman</vt:lpstr>
      <vt:lpstr>Wingdings</vt:lpstr>
      <vt:lpstr>Composite</vt:lpstr>
      <vt:lpstr>КЛАСИФИКАЦИЈА ЦРТЕЖА УЗ ПОМОЋ НЕУРОНСКЕ МРЕЖЕ </vt:lpstr>
      <vt:lpstr>Одређивање линеарне зависности помоћу неуронске мреже</vt:lpstr>
      <vt:lpstr>Одређивање линеарне зависности помоћу неуронске мреже</vt:lpstr>
      <vt:lpstr>Одређивање линеарне зависности помоћу неуронске мреже</vt:lpstr>
      <vt:lpstr>Одређивање линеарне зависности помоћу неуронске мреже</vt:lpstr>
      <vt:lpstr>Одређивање линеарне зависности помоћу неуронске мреже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КЛАСИФИКАЦИЈА ЦРТЕЖА УЗ ПОМОЋ НЕУРОНСКЕ МРЕЖЕ</dc:title>
  <dc:creator>Nemanja Stankovic</dc:creator>
  <cp:lastModifiedBy>Nemanja Stankovic</cp:lastModifiedBy>
  <cp:revision>18</cp:revision>
  <dcterms:created xsi:type="dcterms:W3CDTF">2024-12-09T22:13:07Z</dcterms:created>
  <dcterms:modified xsi:type="dcterms:W3CDTF">2024-12-15T21:23:50Z</dcterms:modified>
</cp:coreProperties>
</file>