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4"/>
  </p:notesMasterIdLst>
  <p:sldIdLst>
    <p:sldId id="256" r:id="rId3"/>
    <p:sldId id="257" r:id="rId4"/>
    <p:sldId id="265" r:id="rId5"/>
    <p:sldId id="259" r:id="rId6"/>
    <p:sldId id="266" r:id="rId7"/>
    <p:sldId id="276" r:id="rId8"/>
    <p:sldId id="277" r:id="rId9"/>
    <p:sldId id="268" r:id="rId10"/>
    <p:sldId id="280" r:id="rId11"/>
    <p:sldId id="260" r:id="rId12"/>
    <p:sldId id="278" r:id="rId13"/>
    <p:sldId id="263" r:id="rId14"/>
    <p:sldId id="261" r:id="rId15"/>
    <p:sldId id="279" r:id="rId16"/>
    <p:sldId id="269" r:id="rId17"/>
    <p:sldId id="273" r:id="rId18"/>
    <p:sldId id="275" r:id="rId19"/>
    <p:sldId id="270" r:id="rId20"/>
    <p:sldId id="271" r:id="rId21"/>
    <p:sldId id="274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8589" autoAdjust="0"/>
    <p:restoredTop sz="62819" autoAdjust="0"/>
  </p:normalViewPr>
  <p:slideViewPr>
    <p:cSldViewPr>
      <p:cViewPr varScale="1">
        <p:scale>
          <a:sx n="39" d="100"/>
          <a:sy n="39" d="100"/>
        </p:scale>
        <p:origin x="-466" y="-8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302A-8416-419B-8518-A10A7A15F629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62B1-0912-46F6-A921-FF674AC3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Correlation</a:t>
            </a:r>
            <a:r>
              <a:rPr lang="en-US" b="1" baseline="0" dirty="0" smtClean="0"/>
              <a:t> feature selection</a:t>
            </a:r>
            <a:r>
              <a:rPr lang="en-US" baseline="0" dirty="0" smtClean="0"/>
              <a:t>: good feature subsets contain features highly correlated with classification, but uncorrelated to each other</a:t>
            </a:r>
          </a:p>
          <a:p>
            <a:r>
              <a:rPr lang="en-US" b="1" baseline="0" dirty="0" smtClean="0"/>
              <a:t>Best-first search</a:t>
            </a:r>
            <a:r>
              <a:rPr lang="en-US" baseline="0" dirty="0" smtClean="0"/>
              <a:t>: algorithm that expands the most promising node first</a:t>
            </a:r>
          </a:p>
          <a:p>
            <a:r>
              <a:rPr lang="en-US" b="1" baseline="0" dirty="0" smtClean="0"/>
              <a:t>Hill-climbing algorithm</a:t>
            </a:r>
            <a:r>
              <a:rPr lang="en-US" baseline="0" dirty="0" smtClean="0"/>
              <a:t>: iterative algorithm that starts with an arbitrary solution, then attempts to find a better solution by incrementally changing a single </a:t>
            </a:r>
            <a:r>
              <a:rPr lang="en-US" baseline="0" dirty="0" err="1" smtClean="0"/>
              <a:t>element</a:t>
            </a:r>
            <a:r>
              <a:rPr lang="en-US" baseline="0" dirty="0" err="1" smtClean="0">
                <a:sym typeface="Wingdings" panose="05000000000000000000" pitchFamily="2" charset="2"/>
              </a:rPr>
              <a:t>if</a:t>
            </a:r>
            <a:r>
              <a:rPr lang="en-US" baseline="0" dirty="0" smtClean="0">
                <a:sym typeface="Wingdings" panose="05000000000000000000" pitchFamily="2" charset="2"/>
              </a:rPr>
              <a:t> better, repeat until no further improvements found</a:t>
            </a:r>
          </a:p>
          <a:p>
            <a:r>
              <a:rPr lang="en-US" b="1" dirty="0" smtClean="0"/>
              <a:t>Greedy: </a:t>
            </a:r>
            <a:r>
              <a:rPr lang="en-US" dirty="0" smtClean="0"/>
              <a:t>find local optimal</a:t>
            </a:r>
            <a:r>
              <a:rPr lang="en-US" baseline="0" dirty="0" smtClean="0"/>
              <a:t> choice at each stage with hope of finding global optimum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5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4: Model predictions for selected individual patients. Each line represents a future daily probability of being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hospital (red), “at home” (blue), or dead (green). Days 1 to 7 represent the future consecutive days relative to the time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prediction. The dotted vertical lines indicate true events. Patients and times of prediction have been randomly selected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examples for which the model correctly classifies patient outcomes for all, or most of, the 7 days. Panel A shows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 prediction of expected continuing hospitalization; Panel B illustrates a prediction of expected discharge. Panels 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 are typical predictions of expected death, and Panel E predicts possible readmission.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Bayesian network: </a:t>
            </a:r>
            <a:r>
              <a:rPr lang="en-US" b="0" dirty="0" smtClean="0"/>
              <a:t>probabilistic graphic model that represents a</a:t>
            </a:r>
            <a:r>
              <a:rPr lang="en-US" b="0" baseline="0" dirty="0" smtClean="0"/>
              <a:t> set of variables and their conditional dependencies in graphical form</a:t>
            </a:r>
            <a:endParaRPr lang="en-US" b="1" dirty="0" smtClean="0"/>
          </a:p>
          <a:p>
            <a:r>
              <a:rPr lang="en-US" b="1" dirty="0" smtClean="0"/>
              <a:t>Nodes: </a:t>
            </a:r>
            <a:r>
              <a:rPr lang="en-US" b="0" dirty="0" smtClean="0"/>
              <a:t>represent</a:t>
            </a:r>
            <a:r>
              <a:rPr lang="en-US" b="0" baseline="0" dirty="0" smtClean="0"/>
              <a:t> random variables</a:t>
            </a:r>
          </a:p>
          <a:p>
            <a:r>
              <a:rPr lang="en-US" b="1" baseline="0" dirty="0" smtClean="0"/>
              <a:t>Arcs: </a:t>
            </a:r>
            <a:r>
              <a:rPr lang="en-US" b="0" baseline="0" dirty="0" smtClean="0"/>
              <a:t>represent direct dependencies between nodes (variables)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1: An illustration of how the predictive model is updated following the availability of one or more pathology test results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EHR system. Patient outcomes comprise the probability of staying at hospital, being “at home”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having been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discharged alive), or being dead during each of the 7 days following a temporal event.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Abbreviation: CT, computed tomography.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1: Patient and admission characteristics across temporal events in the training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2: Summary of laboratory test results across temporal events in the training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7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2: Overview of how the predictive model was built in 5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3: The Bayesian Network model includes 7 target days (in yellow), selected primary features (in purple), and selected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features (in blue) as nodes, representing random variables. Arcs were created from each of the target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days to their corresponding selected primary features, and from these primary features to their corresponding selected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features. Rectangular nodes represent dynamic variables while elliptical nodes represent static variables.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Abbreviations: U. Sodium, urine sodium; U. Potassium, urine potassium; HCT, hematocrit; WBC, white blood cell count;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Hgb, hemoglobin; UEC, urea, electrolytes, creatinine;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., alkaline phosphatase; pH, potential hydrogen; CRP, C-reactive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protein; RBC, red blood cell count; APTT, activated partial thromboplastin time; Tot. Protein, total protein; ED arrival,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of arrival to emergency department; Triage, triage category; Prev. LOS, cumulative length of stay in previous hospitalizations;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Inorg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inorganic phosphate; Test Count, number of laboratory tests performed so far during hospitalization;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 days, days already in the hospital; Hours since HOS, hours since previous hospitalization.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3: Bayesian Network accuracy (ACC) and area under the receiver operating characteristic curve (AUROC) for each target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 and each outcome class: Hospital, Home (referring to discharged patient), and Death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62B1-0912-46F6-A921-FF674AC387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6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7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7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8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71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24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64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2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50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14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188E-3459-4B28-B7AB-3D61EC27EC2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C377-10E8-40F8-96A9-C79564A9062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8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188E-3459-4B28-B7AB-3D61EC27EC2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2/17/2016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C377-10E8-40F8-96A9-C79564A90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2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7086600" cy="1752600"/>
          </a:xfrm>
        </p:spPr>
        <p:txBody>
          <a:bodyPr/>
          <a:lstStyle/>
          <a:p>
            <a:r>
              <a:rPr lang="en-US" b="0" i="1" dirty="0" smtClean="0"/>
              <a:t>Emory Biomedical Informatics Journal Club</a:t>
            </a:r>
          </a:p>
          <a:p>
            <a:endParaRPr lang="en-US" b="0" dirty="0" smtClean="0"/>
          </a:p>
          <a:p>
            <a:r>
              <a:rPr lang="en-US" b="0" dirty="0" smtClean="0"/>
              <a:t>Presented by: </a:t>
            </a:r>
            <a:r>
              <a:rPr lang="en-US" dirty="0" smtClean="0"/>
              <a:t>Myles McCrary</a:t>
            </a:r>
          </a:p>
          <a:p>
            <a:endParaRPr lang="en-US" b="0" dirty="0"/>
          </a:p>
          <a:p>
            <a:r>
              <a:rPr lang="en-US" b="0" dirty="0" smtClean="0"/>
              <a:t>2/17/16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5344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Real-time prediction of </a:t>
            </a:r>
            <a:r>
              <a:rPr lang="en-US" dirty="0" smtClean="0"/>
              <a:t>mortality, readmission</a:t>
            </a:r>
            <a:r>
              <a:rPr lang="en-US" dirty="0"/>
              <a:t>, </a:t>
            </a:r>
            <a:r>
              <a:rPr lang="en-US" dirty="0" smtClean="0"/>
              <a:t>and length </a:t>
            </a:r>
            <a:r>
              <a:rPr lang="en-US" dirty="0"/>
              <a:t>of stay </a:t>
            </a:r>
            <a:r>
              <a:rPr lang="en-US" dirty="0" smtClean="0"/>
              <a:t>using electronic health record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615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31648"/>
            <a:ext cx="8534400" cy="758952"/>
          </a:xfrm>
        </p:spPr>
        <p:txBody>
          <a:bodyPr/>
          <a:lstStyle/>
          <a:p>
            <a:r>
              <a:rPr lang="en-US" dirty="0" smtClean="0"/>
              <a:t>How well does the model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209288"/>
          </a:xfrm>
        </p:spPr>
        <p:txBody>
          <a:bodyPr/>
          <a:lstStyle/>
          <a:p>
            <a:r>
              <a:rPr lang="en-US" dirty="0" smtClean="0"/>
              <a:t>Temporal validation to evaluate ability of model to predict events for unseen patients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2286001"/>
            <a:ext cx="8823960" cy="414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2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73152"/>
            <a:ext cx="8534400" cy="758952"/>
          </a:xfrm>
        </p:spPr>
        <p:txBody>
          <a:bodyPr/>
          <a:lstStyle/>
          <a:p>
            <a:r>
              <a:rPr lang="en-US" dirty="0" smtClean="0"/>
              <a:t>Sequences of Future Daily </a:t>
            </a:r>
            <a:r>
              <a:rPr lang="en-US" dirty="0"/>
              <a:t>P</a:t>
            </a:r>
            <a:r>
              <a:rPr lang="en-US" dirty="0" smtClean="0"/>
              <a:t>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736848" cy="2206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Patient outcome trajectories</a:t>
            </a:r>
          </a:p>
          <a:p>
            <a:r>
              <a:rPr lang="en-US" sz="2000" dirty="0" smtClean="0"/>
              <a:t>Groups:</a:t>
            </a:r>
          </a:p>
          <a:p>
            <a:pPr lvl="1"/>
            <a:r>
              <a:rPr lang="en-US" sz="1800" dirty="0" smtClean="0"/>
              <a:t>Death</a:t>
            </a:r>
          </a:p>
          <a:p>
            <a:pPr lvl="1"/>
            <a:r>
              <a:rPr lang="en-US" sz="1800" dirty="0" smtClean="0"/>
              <a:t>Discharged alive</a:t>
            </a:r>
          </a:p>
          <a:p>
            <a:pPr lvl="1"/>
            <a:r>
              <a:rPr lang="en-US" sz="1800" dirty="0" smtClean="0"/>
              <a:t>Continuing hospitalization</a:t>
            </a:r>
          </a:p>
          <a:p>
            <a:pPr lvl="1"/>
            <a:r>
              <a:rPr lang="en-US" sz="1800" dirty="0" smtClean="0"/>
              <a:t>Readmitted after discharge</a:t>
            </a:r>
            <a:endParaRPr lang="en-US" sz="1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6773"/>
          <a:stretch/>
        </p:blipFill>
        <p:spPr>
          <a:xfrm>
            <a:off x="4190999" y="685800"/>
            <a:ext cx="3749040" cy="2906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t="67899" r="24443"/>
          <a:stretch/>
        </p:blipFill>
        <p:spPr>
          <a:xfrm>
            <a:off x="4191000" y="3657600"/>
            <a:ext cx="3749040" cy="28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</a:p>
          <a:p>
            <a:pPr lvl="1"/>
            <a:r>
              <a:rPr lang="en-US" dirty="0" smtClean="0"/>
              <a:t>Non-disease specific</a:t>
            </a:r>
          </a:p>
          <a:p>
            <a:r>
              <a:rPr lang="en-US" dirty="0" smtClean="0"/>
              <a:t>Study design</a:t>
            </a:r>
          </a:p>
          <a:p>
            <a:pPr lvl="1"/>
            <a:r>
              <a:rPr lang="en-US" dirty="0" smtClean="0"/>
              <a:t>Definition and inclusion of patient comorbidities</a:t>
            </a:r>
          </a:p>
          <a:p>
            <a:pPr lvl="1"/>
            <a:r>
              <a:rPr lang="en-US" dirty="0" smtClean="0"/>
              <a:t>Math error (s?) in data table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Ability to predict hospitalization was low (&lt; 0.8)</a:t>
            </a:r>
          </a:p>
          <a:p>
            <a:pPr lvl="1"/>
            <a:r>
              <a:rPr lang="en-US" dirty="0" smtClean="0"/>
              <a:t>No discussion of anomalous or unpredicted outcomes</a:t>
            </a:r>
          </a:p>
          <a:p>
            <a:pPr lvl="2"/>
            <a:r>
              <a:rPr lang="en-US" dirty="0" smtClean="0"/>
              <a:t>Example: predicted to be discharged, but died</a:t>
            </a:r>
          </a:p>
          <a:p>
            <a:pPr lvl="2"/>
            <a:r>
              <a:rPr lang="en-US" dirty="0" smtClean="0"/>
              <a:t>Example: predicted to die, but discharged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/>
              <a:t>This study presents a non-disease specific, validated model for estimating the probability of future patient outcomes after a new lab/path report is available</a:t>
            </a:r>
          </a:p>
          <a:p>
            <a:r>
              <a:rPr lang="en-US" sz="2500" dirty="0" smtClean="0"/>
              <a:t>Consolidates </a:t>
            </a:r>
            <a:r>
              <a:rPr lang="en-US" sz="2500" dirty="0"/>
              <a:t>remaining days of hospitalization, death, readmission in same outcome variable</a:t>
            </a:r>
          </a:p>
          <a:p>
            <a:r>
              <a:rPr lang="en-US" sz="2500" dirty="0"/>
              <a:t>Predicts a sequence of future daily probabilities rather than a </a:t>
            </a:r>
            <a:r>
              <a:rPr lang="en-US" sz="2500" dirty="0" smtClean="0"/>
              <a:t>single </a:t>
            </a:r>
            <a:r>
              <a:rPr lang="en-US" sz="2500" dirty="0"/>
              <a:t>probability over a given time </a:t>
            </a:r>
            <a:r>
              <a:rPr lang="en-US" sz="2500" dirty="0" smtClean="0"/>
              <a:t>period</a:t>
            </a:r>
          </a:p>
          <a:p>
            <a:r>
              <a:rPr lang="en-US" sz="2500" dirty="0" smtClean="0"/>
              <a:t>Has potential to be a useful tool in the clinic</a:t>
            </a:r>
            <a:endParaRPr lang="en-US" sz="2500" dirty="0"/>
          </a:p>
          <a:p>
            <a:r>
              <a:rPr lang="en-US" sz="2500" dirty="0"/>
              <a:t>Study design (i.e. inclusion criteria) and low level of </a:t>
            </a:r>
            <a:r>
              <a:rPr lang="en-US" sz="2500" dirty="0" smtClean="0"/>
              <a:t>predictability (hospital prediction) may be limiting factors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67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152400"/>
            <a:ext cx="8534400" cy="758952"/>
          </a:xfrm>
        </p:spPr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9599"/>
            <a:ext cx="8001000" cy="5719465"/>
          </a:xfrm>
        </p:spPr>
      </p:pic>
    </p:spTree>
    <p:extLst>
      <p:ext uri="{BB962C8B-B14F-4D97-AF65-F5344CB8AC3E}">
        <p14:creationId xmlns:p14="http://schemas.microsoft.com/office/powerpoint/2010/main" val="40655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152400"/>
            <a:ext cx="8534400" cy="758952"/>
          </a:xfrm>
        </p:spPr>
        <p:txBody>
          <a:bodyPr/>
          <a:lstStyle/>
          <a:p>
            <a:r>
              <a:rPr lang="en-US" dirty="0" smtClean="0"/>
              <a:t>Table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3400"/>
            <a:ext cx="5486400" cy="5854891"/>
          </a:xfrm>
        </p:spPr>
      </p:pic>
    </p:spTree>
    <p:extLst>
      <p:ext uri="{BB962C8B-B14F-4D97-AF65-F5344CB8AC3E}">
        <p14:creationId xmlns:p14="http://schemas.microsoft.com/office/powerpoint/2010/main" val="826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152400"/>
            <a:ext cx="8534400" cy="758952"/>
          </a:xfrm>
        </p:spPr>
        <p:txBody>
          <a:bodyPr/>
          <a:lstStyle/>
          <a:p>
            <a:r>
              <a:rPr lang="en-US" dirty="0" smtClean="0"/>
              <a:t>Table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533400"/>
            <a:ext cx="6172200" cy="5836659"/>
          </a:xfrm>
        </p:spPr>
      </p:pic>
    </p:spTree>
    <p:extLst>
      <p:ext uri="{BB962C8B-B14F-4D97-AF65-F5344CB8AC3E}">
        <p14:creationId xmlns:p14="http://schemas.microsoft.com/office/powerpoint/2010/main" val="25741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152400"/>
            <a:ext cx="8534400" cy="758952"/>
          </a:xfrm>
        </p:spPr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4" y="609600"/>
            <a:ext cx="8406292" cy="5562600"/>
          </a:xfrm>
        </p:spPr>
      </p:pic>
    </p:spTree>
    <p:extLst>
      <p:ext uri="{BB962C8B-B14F-4D97-AF65-F5344CB8AC3E}">
        <p14:creationId xmlns:p14="http://schemas.microsoft.com/office/powerpoint/2010/main" val="3772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76200"/>
            <a:ext cx="8534400" cy="758952"/>
          </a:xfrm>
        </p:spPr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34" y="685800"/>
            <a:ext cx="3757732" cy="5638800"/>
          </a:xfrm>
        </p:spPr>
      </p:pic>
    </p:spTree>
    <p:extLst>
      <p:ext uri="{BB962C8B-B14F-4D97-AF65-F5344CB8AC3E}">
        <p14:creationId xmlns:p14="http://schemas.microsoft.com/office/powerpoint/2010/main" val="38455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Approach to choosing </a:t>
            </a:r>
            <a:r>
              <a:rPr lang="en-US" dirty="0" smtClean="0"/>
              <a:t>paper</a:t>
            </a:r>
          </a:p>
          <a:p>
            <a:r>
              <a:rPr lang="en-US" dirty="0" smtClean="0"/>
              <a:t>Significance and background of the paper</a:t>
            </a:r>
          </a:p>
          <a:p>
            <a:r>
              <a:rPr lang="en-US" dirty="0" smtClean="0"/>
              <a:t>Previous models</a:t>
            </a:r>
          </a:p>
          <a:p>
            <a:pPr lvl="1"/>
            <a:r>
              <a:rPr lang="en-US" dirty="0" smtClean="0"/>
              <a:t>Few studies update predictions as new information about patient comes in</a:t>
            </a:r>
          </a:p>
          <a:p>
            <a:pPr lvl="1"/>
            <a:r>
              <a:rPr lang="en-US" dirty="0" smtClean="0"/>
              <a:t>Many use history of health care utilization as proxies for clinical status</a:t>
            </a:r>
          </a:p>
          <a:p>
            <a:pPr lvl="1"/>
            <a:r>
              <a:rPr lang="en-US" dirty="0" smtClean="0"/>
              <a:t>Few studies look at length of stay across all conditions</a:t>
            </a:r>
          </a:p>
          <a:p>
            <a:pPr lvl="1"/>
            <a:r>
              <a:rPr lang="en-US" dirty="0" smtClean="0"/>
              <a:t>Most models predict only a single outcome within a given time period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49352"/>
            <a:ext cx="8534400" cy="758952"/>
          </a:xfrm>
        </p:spPr>
        <p:txBody>
          <a:bodyPr/>
          <a:lstStyle/>
          <a:p>
            <a:r>
              <a:rPr lang="en-US" dirty="0" smtClean="0"/>
              <a:t>Table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838200"/>
            <a:ext cx="8737601" cy="3276600"/>
          </a:xfrm>
        </p:spPr>
      </p:pic>
    </p:spTree>
    <p:extLst>
      <p:ext uri="{BB962C8B-B14F-4D97-AF65-F5344CB8AC3E}">
        <p14:creationId xmlns:p14="http://schemas.microsoft.com/office/powerpoint/2010/main" val="7121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534400" cy="758952"/>
          </a:xfrm>
        </p:spPr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09600"/>
            <a:ext cx="4953000" cy="5779253"/>
          </a:xfrm>
        </p:spPr>
      </p:pic>
    </p:spTree>
    <p:extLst>
      <p:ext uri="{BB962C8B-B14F-4D97-AF65-F5344CB8AC3E}">
        <p14:creationId xmlns:p14="http://schemas.microsoft.com/office/powerpoint/2010/main" val="12960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Dr. </a:t>
            </a:r>
            <a:r>
              <a:rPr lang="en-US" dirty="0" err="1" smtClean="0"/>
              <a:t>Cai’s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Predictive model for real-time predictions of length of stay, mortality, and readmission for hospitalized patients using electronic health records (EHRs)</a:t>
            </a:r>
          </a:p>
          <a:p>
            <a:r>
              <a:rPr lang="en-US" dirty="0" smtClean="0"/>
              <a:t>Simultaneous estimation of sequence of future daily probabilities which are updated as more information comes in</a:t>
            </a:r>
          </a:p>
          <a:p>
            <a:r>
              <a:rPr lang="en-US" dirty="0" smtClean="0"/>
              <a:t>Provide a finer-grained longitudinal forecast of patient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sz="2000" dirty="0" smtClean="0"/>
              <a:t>Electronic health records (EHRs) from 32634 patients admitted to a Sydney metropolitan hospital via the ED over a 2.5 year time period</a:t>
            </a:r>
          </a:p>
          <a:p>
            <a:pPr lvl="1"/>
            <a:r>
              <a:rPr lang="en-US" sz="2000" dirty="0" smtClean="0"/>
              <a:t>Data linkage between hospital EHRs and New South Wales data sets</a:t>
            </a:r>
          </a:p>
          <a:p>
            <a:pPr lvl="1"/>
            <a:r>
              <a:rPr lang="en-US" sz="2000" dirty="0" smtClean="0"/>
              <a:t>Each patient: 1 year history, 6 month postadmission records, ED visits, deaths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08252" y="3549134"/>
            <a:ext cx="225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32634 patients total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48000" y="3886200"/>
            <a:ext cx="6858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7400" y="459137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24625 patients for training set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81600" y="3886200"/>
            <a:ext cx="685800" cy="658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3900" y="459137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8009 </a:t>
            </a:r>
            <a:r>
              <a:rPr lang="en-US" dirty="0"/>
              <a:t>p</a:t>
            </a:r>
            <a:r>
              <a:rPr lang="en-US" dirty="0" smtClean="0"/>
              <a:t>atients for test set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97845" y="5715000"/>
            <a:ext cx="6131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0" y="5879068"/>
            <a:ext cx="225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45169" y="5190132"/>
            <a:ext cx="1031631" cy="46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97845" y="5197589"/>
            <a:ext cx="188155" cy="45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953000" y="5181600"/>
            <a:ext cx="188155" cy="45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02569" y="5181600"/>
            <a:ext cx="1031631" cy="46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4600" y="541158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 years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57800" y="5345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Static: demographics, patient history, administrative info</a:t>
            </a:r>
          </a:p>
          <a:p>
            <a:pPr lvl="1"/>
            <a:r>
              <a:rPr lang="en-US" dirty="0" smtClean="0"/>
              <a:t>Dynamic: days already in hospital, ward type, lab/path reports</a:t>
            </a:r>
          </a:p>
          <a:p>
            <a:pPr lvl="2"/>
            <a:r>
              <a:rPr lang="en-US" dirty="0" smtClean="0"/>
              <a:t>Wards correlated to major diagnosti</a:t>
            </a:r>
            <a:r>
              <a:rPr lang="en-US" dirty="0" smtClean="0"/>
              <a:t>c categories (readily available in real time as opposed to codes)</a:t>
            </a:r>
          </a:p>
          <a:p>
            <a:pPr lvl="1"/>
            <a:r>
              <a:rPr lang="en-US" dirty="0" smtClean="0"/>
              <a:t>Patient comorbidities estimated using codes from patients’ previous hospital admission </a:t>
            </a:r>
            <a:r>
              <a:rPr lang="en-US" dirty="0" smtClean="0">
                <a:sym typeface="Wingdings" panose="05000000000000000000" pitchFamily="2" charset="2"/>
              </a:rPr>
              <a:t> only 31%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Only cancer patients and patients with mental health conditions included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Patient outcomes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Probability of being in hospital, discharged (“at home”) or dead during each of the 7 days following an update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55448"/>
            <a:ext cx="8534400" cy="758952"/>
          </a:xfrm>
        </p:spPr>
        <p:txBody>
          <a:bodyPr/>
          <a:lstStyle/>
          <a:p>
            <a:r>
              <a:rPr lang="en-US" dirty="0" smtClean="0"/>
              <a:t>Model Generation (Figure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3259" b="61358"/>
          <a:stretch/>
        </p:blipFill>
        <p:spPr>
          <a:xfrm>
            <a:off x="1346477" y="990600"/>
            <a:ext cx="6451046" cy="214954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1752" y="3124200"/>
            <a:ext cx="8503920" cy="3508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 selection algorithm</a:t>
            </a:r>
          </a:p>
          <a:p>
            <a:pPr lvl="1"/>
            <a:r>
              <a:rPr lang="en-US" dirty="0" smtClean="0"/>
              <a:t>Correlation-based feature selection approach and a “best-first search” algorithm</a:t>
            </a:r>
          </a:p>
          <a:p>
            <a:pPr lvl="1"/>
            <a:r>
              <a:rPr lang="en-US" dirty="0" smtClean="0"/>
              <a:t>Feature subsets searched by a “greedy hill-climbing” algorithm augmented with a backtracking facility</a:t>
            </a:r>
          </a:p>
          <a:p>
            <a:pPr lvl="1"/>
            <a:r>
              <a:rPr lang="en-US" dirty="0" smtClean="0"/>
              <a:t>Product: selected features most highly correlated with the output classes, but not correlated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55448"/>
            <a:ext cx="8534400" cy="758952"/>
          </a:xfrm>
        </p:spPr>
        <p:txBody>
          <a:bodyPr/>
          <a:lstStyle/>
          <a:p>
            <a:r>
              <a:rPr lang="en-US" dirty="0" smtClean="0"/>
              <a:t>Model Generation (Figure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39201" b="20251"/>
          <a:stretch/>
        </p:blipFill>
        <p:spPr>
          <a:xfrm>
            <a:off x="1064537" y="990600"/>
            <a:ext cx="7014926" cy="225552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276600"/>
            <a:ext cx="8763000" cy="3337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Representation of features with probability of an outcome</a:t>
            </a:r>
          </a:p>
          <a:p>
            <a:r>
              <a:rPr lang="en-US" dirty="0" smtClean="0"/>
              <a:t>Nodes: 7 </a:t>
            </a:r>
            <a:r>
              <a:rPr lang="en-US" dirty="0"/>
              <a:t>target days, selected primary features, selected secondary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Arcs: created from target days to selected primary features, and from primary features to secondary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76200"/>
            <a:ext cx="8534400" cy="758952"/>
          </a:xfrm>
        </p:spPr>
        <p:txBody>
          <a:bodyPr/>
          <a:lstStyle/>
          <a:p>
            <a:r>
              <a:rPr lang="en-US" dirty="0" smtClean="0"/>
              <a:t>Bayesian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85800"/>
            <a:ext cx="3886200" cy="5831578"/>
          </a:xfrm>
        </p:spPr>
      </p:pic>
    </p:spTree>
    <p:extLst>
      <p:ext uri="{BB962C8B-B14F-4D97-AF65-F5344CB8AC3E}">
        <p14:creationId xmlns:p14="http://schemas.microsoft.com/office/powerpoint/2010/main" val="12786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76200"/>
            <a:ext cx="8534400" cy="758952"/>
          </a:xfrm>
        </p:spPr>
        <p:txBody>
          <a:bodyPr/>
          <a:lstStyle/>
          <a:p>
            <a:r>
              <a:rPr lang="en-US" dirty="0" smtClean="0"/>
              <a:t>Predictive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14400"/>
            <a:ext cx="7239000" cy="5174754"/>
          </a:xfrm>
        </p:spPr>
      </p:pic>
    </p:spTree>
    <p:extLst>
      <p:ext uri="{BB962C8B-B14F-4D97-AF65-F5344CB8AC3E}">
        <p14:creationId xmlns:p14="http://schemas.microsoft.com/office/powerpoint/2010/main" val="37540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1227</Words>
  <Application>Microsoft Office PowerPoint</Application>
  <PresentationFormat>On-screen Show (4:3)</PresentationFormat>
  <Paragraphs>127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Civic</vt:lpstr>
      <vt:lpstr>Office Theme</vt:lpstr>
      <vt:lpstr>Real-time prediction of mortality, readmission, and length of stay using electronic health record data</vt:lpstr>
      <vt:lpstr>Introduction and Background</vt:lpstr>
      <vt:lpstr>Objectives of Dr. Cai’s Model</vt:lpstr>
      <vt:lpstr>Study Methodology</vt:lpstr>
      <vt:lpstr>Study Methodology</vt:lpstr>
      <vt:lpstr>Model Generation (Figure 2)</vt:lpstr>
      <vt:lpstr>Model Generation (Figure 2)</vt:lpstr>
      <vt:lpstr>Bayesian Network</vt:lpstr>
      <vt:lpstr>Predictive Model</vt:lpstr>
      <vt:lpstr>How well does the model work?</vt:lpstr>
      <vt:lpstr>Sequences of Future Daily Probabilities</vt:lpstr>
      <vt:lpstr>Critiques</vt:lpstr>
      <vt:lpstr>Discussion and Conclusion</vt:lpstr>
      <vt:lpstr>PowerPoint Presentation</vt:lpstr>
      <vt:lpstr>Figure 1</vt:lpstr>
      <vt:lpstr>Table 1</vt:lpstr>
      <vt:lpstr>Table 2</vt:lpstr>
      <vt:lpstr>Figure 2</vt:lpstr>
      <vt:lpstr>Figure 3</vt:lpstr>
      <vt:lpstr>Table 3</vt:lpstr>
      <vt:lpstr>Figure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prediction of mortality, readmission, and length of stay using electronic health record data</dc:title>
  <dc:creator>Myles McCrary</dc:creator>
  <cp:lastModifiedBy>Myles McCrary</cp:lastModifiedBy>
  <cp:revision>149</cp:revision>
  <dcterms:created xsi:type="dcterms:W3CDTF">2006-08-16T00:00:00Z</dcterms:created>
  <dcterms:modified xsi:type="dcterms:W3CDTF">2016-02-17T15:24:35Z</dcterms:modified>
</cp:coreProperties>
</file>