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7"/>
  </p:notesMasterIdLst>
  <p:sldIdLst>
    <p:sldId id="256" r:id="rId2"/>
    <p:sldId id="257" r:id="rId3"/>
    <p:sldId id="259" r:id="rId4"/>
    <p:sldId id="260" r:id="rId5"/>
    <p:sldId id="261" r:id="rId6"/>
    <p:sldId id="262" r:id="rId7"/>
    <p:sldId id="264" r:id="rId8"/>
    <p:sldId id="265" r:id="rId9"/>
    <p:sldId id="263"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2" d="100"/>
          <a:sy n="52" d="100"/>
        </p:scale>
        <p:origin x="96" y="14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CC08DD-973D-4CF9-A3DF-D2293C2C8707}" type="datetimeFigureOut">
              <a:rPr lang="en-US" smtClean="0"/>
              <a:t>8/26/2019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09A75-97EE-40F1-BA33-0B37716597D4}" type="slidenum">
              <a:rPr lang="en-US" smtClean="0"/>
              <a:t>‹#›</a:t>
            </a:fld>
            <a:endParaRPr lang="en-US"/>
          </a:p>
        </p:txBody>
      </p:sp>
    </p:spTree>
    <p:extLst>
      <p:ext uri="{BB962C8B-B14F-4D97-AF65-F5344CB8AC3E}">
        <p14:creationId xmlns:p14="http://schemas.microsoft.com/office/powerpoint/2010/main" val="3739083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Rot="1" noChangeAspect="1" noChangeArrowheads="1"/>
          </p:cNvSpPr>
          <p:nvPr>
            <p:ph type="sldImg"/>
          </p:nvPr>
        </p:nvSpPr>
        <p:spPr/>
      </p:sp>
      <p:sp>
        <p:nvSpPr>
          <p:cNvPr id="19459"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lstStyle/>
          <a:p>
            <a:pPr eaLnBrk="1"/>
            <a:r>
              <a:rPr lang="en-US" altLang="en-US"/>
              <a:t>Acute renal failure (ARF) has traditionally been defined as the abrupt loss of kidney function that results in the retention of urea and other nitrogenous waste products and in the dysregulation of extracellular volume and electrolytes</a:t>
            </a:r>
          </a:p>
        </p:txBody>
      </p:sp>
    </p:spTree>
    <p:extLst>
      <p:ext uri="{BB962C8B-B14F-4D97-AF65-F5344CB8AC3E}">
        <p14:creationId xmlns:p14="http://schemas.microsoft.com/office/powerpoint/2010/main" val="2571957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Rot="1" noChangeAspect="1" noChangeArrowheads="1"/>
          </p:cNvSpPr>
          <p:nvPr>
            <p:ph type="sldImg"/>
          </p:nvPr>
        </p:nvSpPr>
        <p:spPr/>
      </p:sp>
      <p:sp>
        <p:nvSpPr>
          <p:cNvPr id="31747"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lstStyle/>
          <a:p>
            <a:pPr eaLnBrk="1"/>
            <a:r>
              <a:rPr lang="en-US" altLang="en-US"/>
              <a:t>Categorization of the cause(s) of ARF has traditionally involved determining which general physiologic mechanism (prerenal, postrenal, or intrarenal) is responsible for the decline of glomerulan filtration. This method has the advantage of providing a well accepted diagnostic</a:t>
            </a:r>
          </a:p>
          <a:p>
            <a:pPr eaLnBrk="1"/>
            <a:r>
              <a:rPr lang="en-US" altLang="en-US"/>
              <a:t>framework that guides the clinician to comprehensively consider most potential causes of deteriorating renal function. Disease categorized by….</a:t>
            </a:r>
          </a:p>
        </p:txBody>
      </p:sp>
    </p:spTree>
    <p:extLst>
      <p:ext uri="{BB962C8B-B14F-4D97-AF65-F5344CB8AC3E}">
        <p14:creationId xmlns:p14="http://schemas.microsoft.com/office/powerpoint/2010/main" val="2098739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sz="600"/>
              <a:t>AKI is increasingly common,1,2 estimated to occur annually in more than 1 million hospitalized patients in the United States.3,4 The incidence of AKI varies across clinical settings. It is reported to occur in up to 5% to 7% of all hospitalized patients and in up to two thirds of critically ill patients.5-9 Approximately 5% to 6% of patients with AKI require renal replace- ment therapy10,11 and the mortality rate in this popu- lation that requires renal replacement therapy is ap- proximately 50% to 70%.1,2,12 AKI also significantly increases length of hospital stay and is associated with a significant increase in the risk for chronic kidney disease and end-stage renal disease.11,13 Recently, studies also have identified that even small changes in serum creatinine are associated with significant in- creases in mortality.13,14 Furthermore, AKI survivors are still at high risk for long-term adverse outcomes such as chronic kidney disease, end-stage renal dis- ease, and premature death, even if the serum creatinine level returns to normal.15 Despite recent advances, the incidence of AKI has increased more than four-fol</a:t>
            </a:r>
          </a:p>
          <a:p>
            <a:endParaRPr lang="en-US" altLang="en-US" sz="600"/>
          </a:p>
        </p:txBody>
      </p:sp>
    </p:spTree>
    <p:extLst>
      <p:ext uri="{BB962C8B-B14F-4D97-AF65-F5344CB8AC3E}">
        <p14:creationId xmlns:p14="http://schemas.microsoft.com/office/powerpoint/2010/main" val="53583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2075EE3-0E22-41F9-A8EB-6FB3E43A61B0}" type="slidenum">
              <a:rPr lang="en-US" altLang="en-US"/>
              <a:pPr eaLnBrk="1" hangingPunct="1"/>
              <a:t>7</a:t>
            </a:fld>
            <a:endParaRPr lang="en-US" altLang="en-US"/>
          </a:p>
        </p:txBody>
      </p:sp>
      <p:sp>
        <p:nvSpPr>
          <p:cNvPr id="56323" name="Slide Image Placeholder 1"/>
          <p:cNvSpPr>
            <a:spLocks noGrp="1" noRot="1" noChangeAspect="1" noTextEdit="1"/>
          </p:cNvSpPr>
          <p:nvPr>
            <p:ph type="sldImg"/>
          </p:nvPr>
        </p:nvSpPr>
        <p:spPr>
          <a:ln/>
        </p:spPr>
      </p:sp>
      <p:sp>
        <p:nvSpPr>
          <p:cNvPr id="5632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
        <p:nvSpPr>
          <p:cNvPr id="56325"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1D10E321-B952-43CB-829E-CCE44404B8E3}" type="slidenum">
              <a:rPr lang="en-US" altLang="en-US" sz="1200"/>
              <a:pPr algn="r" eaLnBrk="1" hangingPunct="1"/>
              <a:t>7</a:t>
            </a:fld>
            <a:endParaRPr lang="en-US" altLang="en-US" sz="1200"/>
          </a:p>
        </p:txBody>
      </p:sp>
    </p:spTree>
    <p:extLst>
      <p:ext uri="{BB962C8B-B14F-4D97-AF65-F5344CB8AC3E}">
        <p14:creationId xmlns:p14="http://schemas.microsoft.com/office/powerpoint/2010/main" val="4089813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2E8ABA-E05C-48CB-97E1-2FB192D42672}"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20B26-F542-4E2D-BCD3-F9C82D7C6A58}" type="slidenum">
              <a:rPr lang="en-US" smtClean="0"/>
              <a:t>‹#›</a:t>
            </a:fld>
            <a:endParaRPr lang="en-US"/>
          </a:p>
        </p:txBody>
      </p:sp>
    </p:spTree>
    <p:extLst>
      <p:ext uri="{BB962C8B-B14F-4D97-AF65-F5344CB8AC3E}">
        <p14:creationId xmlns:p14="http://schemas.microsoft.com/office/powerpoint/2010/main" val="1239438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2E8ABA-E05C-48CB-97E1-2FB192D42672}" type="datetimeFigureOut">
              <a:rPr lang="en-US" smtClean="0"/>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20B26-F542-4E2D-BCD3-F9C82D7C6A58}" type="slidenum">
              <a:rPr lang="en-US" smtClean="0"/>
              <a:t>‹#›</a:t>
            </a:fld>
            <a:endParaRPr lang="en-US"/>
          </a:p>
        </p:txBody>
      </p:sp>
    </p:spTree>
    <p:extLst>
      <p:ext uri="{BB962C8B-B14F-4D97-AF65-F5344CB8AC3E}">
        <p14:creationId xmlns:p14="http://schemas.microsoft.com/office/powerpoint/2010/main" val="2945215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42E8ABA-E05C-48CB-97E1-2FB192D42672}"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20B26-F542-4E2D-BCD3-F9C82D7C6A58}" type="slidenum">
              <a:rPr lang="en-US" smtClean="0"/>
              <a:t>‹#›</a:t>
            </a:fld>
            <a:endParaRPr lang="en-US"/>
          </a:p>
        </p:txBody>
      </p:sp>
    </p:spTree>
    <p:extLst>
      <p:ext uri="{BB962C8B-B14F-4D97-AF65-F5344CB8AC3E}">
        <p14:creationId xmlns:p14="http://schemas.microsoft.com/office/powerpoint/2010/main" val="1346611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42E8ABA-E05C-48CB-97E1-2FB192D42672}"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20B26-F542-4E2D-BCD3-F9C82D7C6A5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47326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2E8ABA-E05C-48CB-97E1-2FB192D42672}"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20B26-F542-4E2D-BCD3-F9C82D7C6A58}" type="slidenum">
              <a:rPr lang="en-US" smtClean="0"/>
              <a:t>‹#›</a:t>
            </a:fld>
            <a:endParaRPr lang="en-US"/>
          </a:p>
        </p:txBody>
      </p:sp>
    </p:spTree>
    <p:extLst>
      <p:ext uri="{BB962C8B-B14F-4D97-AF65-F5344CB8AC3E}">
        <p14:creationId xmlns:p14="http://schemas.microsoft.com/office/powerpoint/2010/main" val="3644667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42E8ABA-E05C-48CB-97E1-2FB192D42672}" type="datetimeFigureOut">
              <a:rPr lang="en-US" smtClean="0"/>
              <a:t>8/26/2019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20B26-F542-4E2D-BCD3-F9C82D7C6A58}" type="slidenum">
              <a:rPr lang="en-US" smtClean="0"/>
              <a:t>‹#›</a:t>
            </a:fld>
            <a:endParaRPr lang="en-US"/>
          </a:p>
        </p:txBody>
      </p:sp>
    </p:spTree>
    <p:extLst>
      <p:ext uri="{BB962C8B-B14F-4D97-AF65-F5344CB8AC3E}">
        <p14:creationId xmlns:p14="http://schemas.microsoft.com/office/powerpoint/2010/main" val="71291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42E8ABA-E05C-48CB-97E1-2FB192D42672}" type="datetimeFigureOut">
              <a:rPr lang="en-US" smtClean="0"/>
              <a:t>8/26/2019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20B26-F542-4E2D-BCD3-F9C82D7C6A58}" type="slidenum">
              <a:rPr lang="en-US" smtClean="0"/>
              <a:t>‹#›</a:t>
            </a:fld>
            <a:endParaRPr lang="en-US"/>
          </a:p>
        </p:txBody>
      </p:sp>
    </p:spTree>
    <p:extLst>
      <p:ext uri="{BB962C8B-B14F-4D97-AF65-F5344CB8AC3E}">
        <p14:creationId xmlns:p14="http://schemas.microsoft.com/office/powerpoint/2010/main" val="1670428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2E8ABA-E05C-48CB-97E1-2FB192D42672}"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20B26-F542-4E2D-BCD3-F9C82D7C6A58}" type="slidenum">
              <a:rPr lang="en-US" smtClean="0"/>
              <a:t>‹#›</a:t>
            </a:fld>
            <a:endParaRPr lang="en-US"/>
          </a:p>
        </p:txBody>
      </p:sp>
    </p:spTree>
    <p:extLst>
      <p:ext uri="{BB962C8B-B14F-4D97-AF65-F5344CB8AC3E}">
        <p14:creationId xmlns:p14="http://schemas.microsoft.com/office/powerpoint/2010/main" val="519659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2E8ABA-E05C-48CB-97E1-2FB192D42672}"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20B26-F542-4E2D-BCD3-F9C82D7C6A58}" type="slidenum">
              <a:rPr lang="en-US" smtClean="0"/>
              <a:t>‹#›</a:t>
            </a:fld>
            <a:endParaRPr lang="en-US"/>
          </a:p>
        </p:txBody>
      </p:sp>
    </p:spTree>
    <p:extLst>
      <p:ext uri="{BB962C8B-B14F-4D97-AF65-F5344CB8AC3E}">
        <p14:creationId xmlns:p14="http://schemas.microsoft.com/office/powerpoint/2010/main" val="1810479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42E8ABA-E05C-48CB-97E1-2FB192D42672}"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20B26-F542-4E2D-BCD3-F9C82D7C6A58}" type="slidenum">
              <a:rPr lang="en-US" smtClean="0"/>
              <a:t>‹#›</a:t>
            </a:fld>
            <a:endParaRPr lang="en-US"/>
          </a:p>
        </p:txBody>
      </p:sp>
    </p:spTree>
    <p:extLst>
      <p:ext uri="{BB962C8B-B14F-4D97-AF65-F5344CB8AC3E}">
        <p14:creationId xmlns:p14="http://schemas.microsoft.com/office/powerpoint/2010/main" val="335469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2E8ABA-E05C-48CB-97E1-2FB192D42672}"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20B26-F542-4E2D-BCD3-F9C82D7C6A58}" type="slidenum">
              <a:rPr lang="en-US" smtClean="0"/>
              <a:t>‹#›</a:t>
            </a:fld>
            <a:endParaRPr lang="en-US"/>
          </a:p>
        </p:txBody>
      </p:sp>
    </p:spTree>
    <p:extLst>
      <p:ext uri="{BB962C8B-B14F-4D97-AF65-F5344CB8AC3E}">
        <p14:creationId xmlns:p14="http://schemas.microsoft.com/office/powerpoint/2010/main" val="168744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2E8ABA-E05C-48CB-97E1-2FB192D42672}" type="datetimeFigureOut">
              <a:rPr lang="en-US" smtClean="0"/>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20B26-F542-4E2D-BCD3-F9C82D7C6A58}" type="slidenum">
              <a:rPr lang="en-US" smtClean="0"/>
              <a:t>‹#›</a:t>
            </a:fld>
            <a:endParaRPr lang="en-US"/>
          </a:p>
        </p:txBody>
      </p:sp>
    </p:spTree>
    <p:extLst>
      <p:ext uri="{BB962C8B-B14F-4D97-AF65-F5344CB8AC3E}">
        <p14:creationId xmlns:p14="http://schemas.microsoft.com/office/powerpoint/2010/main" val="149569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2E8ABA-E05C-48CB-97E1-2FB192D42672}" type="datetimeFigureOut">
              <a:rPr lang="en-US" smtClean="0"/>
              <a:t>8/26/2019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20B26-F542-4E2D-BCD3-F9C82D7C6A58}" type="slidenum">
              <a:rPr lang="en-US" smtClean="0"/>
              <a:t>‹#›</a:t>
            </a:fld>
            <a:endParaRPr lang="en-US"/>
          </a:p>
        </p:txBody>
      </p:sp>
    </p:spTree>
    <p:extLst>
      <p:ext uri="{BB962C8B-B14F-4D97-AF65-F5344CB8AC3E}">
        <p14:creationId xmlns:p14="http://schemas.microsoft.com/office/powerpoint/2010/main" val="1329329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42E8ABA-E05C-48CB-97E1-2FB192D42672}" type="datetimeFigureOut">
              <a:rPr lang="en-US" smtClean="0"/>
              <a:t>8/26/2019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C620B26-F542-4E2D-BCD3-F9C82D7C6A58}" type="slidenum">
              <a:rPr lang="en-US" smtClean="0"/>
              <a:t>‹#›</a:t>
            </a:fld>
            <a:endParaRPr lang="en-US"/>
          </a:p>
        </p:txBody>
      </p:sp>
    </p:spTree>
    <p:extLst>
      <p:ext uri="{BB962C8B-B14F-4D97-AF65-F5344CB8AC3E}">
        <p14:creationId xmlns:p14="http://schemas.microsoft.com/office/powerpoint/2010/main" val="4025057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42E8ABA-E05C-48CB-97E1-2FB192D42672}" type="datetimeFigureOut">
              <a:rPr lang="en-US" smtClean="0"/>
              <a:t>8/26/2019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C620B26-F542-4E2D-BCD3-F9C82D7C6A58}" type="slidenum">
              <a:rPr lang="en-US" smtClean="0"/>
              <a:t>‹#›</a:t>
            </a:fld>
            <a:endParaRPr lang="en-US"/>
          </a:p>
        </p:txBody>
      </p:sp>
    </p:spTree>
    <p:extLst>
      <p:ext uri="{BB962C8B-B14F-4D97-AF65-F5344CB8AC3E}">
        <p14:creationId xmlns:p14="http://schemas.microsoft.com/office/powerpoint/2010/main" val="86065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42E8ABA-E05C-48CB-97E1-2FB192D42672}" type="datetimeFigureOut">
              <a:rPr lang="en-US" smtClean="0"/>
              <a:t>8/26/2019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C620B26-F542-4E2D-BCD3-F9C82D7C6A58}" type="slidenum">
              <a:rPr lang="en-US" smtClean="0"/>
              <a:t>‹#›</a:t>
            </a:fld>
            <a:endParaRPr lang="en-US"/>
          </a:p>
        </p:txBody>
      </p:sp>
    </p:spTree>
    <p:extLst>
      <p:ext uri="{BB962C8B-B14F-4D97-AF65-F5344CB8AC3E}">
        <p14:creationId xmlns:p14="http://schemas.microsoft.com/office/powerpoint/2010/main" val="1869913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2E8ABA-E05C-48CB-97E1-2FB192D42672}" type="datetimeFigureOut">
              <a:rPr lang="en-US" smtClean="0"/>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20B26-F542-4E2D-BCD3-F9C82D7C6A58}" type="slidenum">
              <a:rPr lang="en-US" smtClean="0"/>
              <a:t>‹#›</a:t>
            </a:fld>
            <a:endParaRPr lang="en-US"/>
          </a:p>
        </p:txBody>
      </p:sp>
    </p:spTree>
    <p:extLst>
      <p:ext uri="{BB962C8B-B14F-4D97-AF65-F5344CB8AC3E}">
        <p14:creationId xmlns:p14="http://schemas.microsoft.com/office/powerpoint/2010/main" val="2069488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screen">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cstate="screen">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screen">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screen">
            <a:extLst>
              <a:ext uri="{28A0092B-C50C-407E-A947-70E740481C1C}">
                <a14:useLocalDpi xmlns:a14="http://schemas.microsoft.com/office/drawing/2010/main"/>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42E8ABA-E05C-48CB-97E1-2FB192D42672}" type="datetimeFigureOut">
              <a:rPr lang="en-US" smtClean="0"/>
              <a:t>8/26/2019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C620B26-F542-4E2D-BCD3-F9C82D7C6A58}" type="slidenum">
              <a:rPr lang="en-US" smtClean="0"/>
              <a:t>‹#›</a:t>
            </a:fld>
            <a:endParaRPr lang="en-US"/>
          </a:p>
        </p:txBody>
      </p:sp>
    </p:spTree>
    <p:extLst>
      <p:ext uri="{BB962C8B-B14F-4D97-AF65-F5344CB8AC3E}">
        <p14:creationId xmlns:p14="http://schemas.microsoft.com/office/powerpoint/2010/main" val="2205230466"/>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A clinically applicable approach to continuous prediction of future acute kidney injury</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85751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Predictor Variables</a:t>
            </a:r>
          </a:p>
        </p:txBody>
      </p:sp>
      <p:sp>
        <p:nvSpPr>
          <p:cNvPr id="3" name="Content Placeholder 2"/>
          <p:cNvSpPr>
            <a:spLocks noGrp="1"/>
          </p:cNvSpPr>
          <p:nvPr>
            <p:ph idx="1"/>
          </p:nvPr>
        </p:nvSpPr>
        <p:spPr/>
        <p:txBody>
          <a:bodyPr/>
          <a:lstStyle/>
          <a:p>
            <a:r>
              <a:rPr lang="en-US" dirty="0"/>
              <a:t>29 domains</a:t>
            </a:r>
          </a:p>
          <a:p>
            <a:pPr lvl="1"/>
            <a:r>
              <a:rPr lang="en-US" dirty="0"/>
              <a:t>Diagnoses</a:t>
            </a:r>
          </a:p>
          <a:p>
            <a:pPr lvl="1"/>
            <a:r>
              <a:rPr lang="en-US" dirty="0"/>
              <a:t>Laboratory values</a:t>
            </a:r>
          </a:p>
          <a:p>
            <a:pPr lvl="1"/>
            <a:r>
              <a:rPr lang="en-US" dirty="0"/>
              <a:t>Vital signs</a:t>
            </a:r>
          </a:p>
          <a:p>
            <a:pPr lvl="1"/>
            <a:r>
              <a:rPr lang="en-US" dirty="0"/>
              <a:t>Etc.</a:t>
            </a:r>
          </a:p>
          <a:p>
            <a:r>
              <a:rPr lang="en-US" dirty="0"/>
              <a:t>Two primary time windows</a:t>
            </a:r>
          </a:p>
          <a:p>
            <a:pPr lvl="1"/>
            <a:r>
              <a:rPr lang="en-US" dirty="0"/>
              <a:t>Inpatient data (during index hospitalization)</a:t>
            </a:r>
          </a:p>
          <a:p>
            <a:pPr lvl="1"/>
            <a:r>
              <a:rPr lang="en-US" dirty="0"/>
              <a:t>Pre-hospitalization data</a:t>
            </a:r>
          </a:p>
        </p:txBody>
      </p:sp>
    </p:spTree>
    <p:extLst>
      <p:ext uri="{BB962C8B-B14F-4D97-AF65-F5344CB8AC3E}">
        <p14:creationId xmlns:p14="http://schemas.microsoft.com/office/powerpoint/2010/main" val="2745345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F54AA0-EDD7-BD46-B253-2EA578D5A4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964D87C1-B08D-0942-AC24-97B567DDB83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8B7EA1C9-79BB-2545-99C7-2D590FF181A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1447049"/>
            <a:ext cx="12192000" cy="3963901"/>
          </a:xfrm>
          <a:prstGeom prst="rect">
            <a:avLst/>
          </a:prstGeom>
        </p:spPr>
      </p:pic>
    </p:spTree>
    <p:extLst>
      <p:ext uri="{BB962C8B-B14F-4D97-AF65-F5344CB8AC3E}">
        <p14:creationId xmlns:p14="http://schemas.microsoft.com/office/powerpoint/2010/main" val="3200293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7F6C8D-714C-D349-BB72-1CA250A07250}"/>
              </a:ext>
            </a:extLst>
          </p:cNvPr>
          <p:cNvSpPr>
            <a:spLocks noGrp="1"/>
          </p:cNvSpPr>
          <p:nvPr>
            <p:ph type="title"/>
          </p:nvPr>
        </p:nvSpPr>
        <p:spPr/>
        <p:txBody>
          <a:bodyPr/>
          <a:lstStyle/>
          <a:p>
            <a:r>
              <a:rPr lang="en-US" dirty="0"/>
              <a:t>Outcome</a:t>
            </a:r>
          </a:p>
        </p:txBody>
      </p:sp>
      <p:sp>
        <p:nvSpPr>
          <p:cNvPr id="3" name="Content Placeholder 2">
            <a:extLst>
              <a:ext uri="{FF2B5EF4-FFF2-40B4-BE49-F238E27FC236}">
                <a16:creationId xmlns:a16="http://schemas.microsoft.com/office/drawing/2014/main" xmlns="" id="{236B6CB7-92E5-EE43-8D0B-9C9CE8E9FF14}"/>
              </a:ext>
            </a:extLst>
          </p:cNvPr>
          <p:cNvSpPr>
            <a:spLocks noGrp="1"/>
          </p:cNvSpPr>
          <p:nvPr>
            <p:ph idx="1"/>
          </p:nvPr>
        </p:nvSpPr>
        <p:spPr/>
        <p:txBody>
          <a:bodyPr/>
          <a:lstStyle/>
          <a:p>
            <a:r>
              <a:rPr lang="en-US" dirty="0"/>
              <a:t>Any AKI at following future timepoints 6 hours to 72 hours (by 6 hour steps)</a:t>
            </a:r>
          </a:p>
          <a:p>
            <a:r>
              <a:rPr lang="en-US" dirty="0"/>
              <a:t>Primary outcome discussed in the paper was AKI within 48 hours</a:t>
            </a:r>
          </a:p>
          <a:p>
            <a:r>
              <a:rPr lang="en-US" dirty="0"/>
              <a:t>Sub-analysis for predicting particular stage of AKI (any AKI, stage II/III)</a:t>
            </a:r>
          </a:p>
          <a:p>
            <a:r>
              <a:rPr lang="en-US" dirty="0"/>
              <a:t>Predicted future laboratory values (7)</a:t>
            </a:r>
          </a:p>
        </p:txBody>
      </p:sp>
    </p:spTree>
    <p:extLst>
      <p:ext uri="{BB962C8B-B14F-4D97-AF65-F5344CB8AC3E}">
        <p14:creationId xmlns:p14="http://schemas.microsoft.com/office/powerpoint/2010/main" val="3578501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83E3EA-305D-AB4C-86A6-EBF76A2515E4}"/>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xmlns="" id="{9333CFD2-8EE7-094E-9DAD-5297EE663F75}"/>
              </a:ext>
            </a:extLst>
          </p:cNvPr>
          <p:cNvSpPr>
            <a:spLocks noGrp="1"/>
          </p:cNvSpPr>
          <p:nvPr>
            <p:ph idx="1"/>
          </p:nvPr>
        </p:nvSpPr>
        <p:spPr/>
        <p:txBody>
          <a:bodyPr/>
          <a:lstStyle/>
          <a:p>
            <a:r>
              <a:rPr lang="en-US" dirty="0"/>
              <a:t>Embedding layer for historical and current timepoint features</a:t>
            </a:r>
          </a:p>
          <a:p>
            <a:r>
              <a:rPr lang="en-US" dirty="0"/>
              <a:t>Recurrent Neural Network layer</a:t>
            </a:r>
          </a:p>
          <a:p>
            <a:r>
              <a:rPr lang="en-US" dirty="0"/>
              <a:t>Prediction layer that makes predictions across the 8 future prediction windows</a:t>
            </a:r>
          </a:p>
        </p:txBody>
      </p:sp>
    </p:spTree>
    <p:extLst>
      <p:ext uri="{BB962C8B-B14F-4D97-AF65-F5344CB8AC3E}">
        <p14:creationId xmlns:p14="http://schemas.microsoft.com/office/powerpoint/2010/main" val="958883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8D750E-5FBB-8249-A872-7599A79F6A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CCAF622B-CB83-BC42-A7A7-F98A9E7E92A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4527E7E9-F514-E341-944D-683F6640833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12635" y="0"/>
            <a:ext cx="9166730" cy="6858000"/>
          </a:xfrm>
          <a:prstGeom prst="rect">
            <a:avLst/>
          </a:prstGeom>
        </p:spPr>
      </p:pic>
    </p:spTree>
    <p:extLst>
      <p:ext uri="{BB962C8B-B14F-4D97-AF65-F5344CB8AC3E}">
        <p14:creationId xmlns:p14="http://schemas.microsoft.com/office/powerpoint/2010/main" val="2007604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11701B-6044-6842-805C-43A8684F351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xmlns="" id="{A7CF8FCF-6C12-B046-8885-69EF8828DED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19D5C47A-7362-FD49-928B-A8D41012C626}"/>
              </a:ext>
            </a:extLst>
          </p:cNvPr>
          <p:cNvPicPr>
            <a:picLocks noChangeAspect="1"/>
          </p:cNvPicPr>
          <p:nvPr/>
        </p:nvPicPr>
        <p:blipFill>
          <a:blip r:embed="rId2"/>
          <a:stretch>
            <a:fillRect/>
          </a:stretch>
        </p:blipFill>
        <p:spPr>
          <a:xfrm>
            <a:off x="126268" y="1745315"/>
            <a:ext cx="11939463" cy="3259438"/>
          </a:xfrm>
          <a:prstGeom prst="rect">
            <a:avLst/>
          </a:prstGeom>
        </p:spPr>
      </p:pic>
    </p:spTree>
    <p:extLst>
      <p:ext uri="{BB962C8B-B14F-4D97-AF65-F5344CB8AC3E}">
        <p14:creationId xmlns:p14="http://schemas.microsoft.com/office/powerpoint/2010/main" val="2080270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Clinical Background</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55368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1980531" y="274588"/>
            <a:ext cx="8229823" cy="1143000"/>
          </a:xfrm>
        </p:spPr>
        <p:txBody>
          <a:bodyPr vert="horz" lIns="88886" tIns="50792" rIns="88886" bIns="50792" rtlCol="0" anchor="ctr">
            <a:normAutofit/>
          </a:bodyPr>
          <a:lstStyle/>
          <a:p>
            <a:pPr defTabSz="913028"/>
            <a:r>
              <a:rPr lang="en-US" altLang="en-US" dirty="0">
                <a:latin typeface="Helvetica" panose="020B0604020202020204" pitchFamily="34" charset="0"/>
                <a:cs typeface="Helvetica" panose="020B0604020202020204" pitchFamily="34" charset="0"/>
                <a:sym typeface="Helvetica" panose="020B0604020202020204" pitchFamily="34" charset="0"/>
              </a:rPr>
              <a:t>Definition</a:t>
            </a:r>
            <a:endParaRPr lang="en-US" altLang="en-US" dirty="0"/>
          </a:p>
        </p:txBody>
      </p:sp>
      <p:sp>
        <p:nvSpPr>
          <p:cNvPr id="18435" name="Rectangle 2"/>
          <p:cNvSpPr>
            <a:spLocks noGrp="1" noChangeArrowheads="1"/>
          </p:cNvSpPr>
          <p:nvPr>
            <p:ph idx="1"/>
          </p:nvPr>
        </p:nvSpPr>
        <p:spPr>
          <a:xfrm>
            <a:off x="1980531" y="2057177"/>
            <a:ext cx="8229823" cy="4572000"/>
          </a:xfrm>
        </p:spPr>
        <p:txBody>
          <a:bodyPr vert="horz" lIns="88886" tIns="50792" rIns="88886" bIns="50792" rtlCol="0">
            <a:normAutofit/>
          </a:bodyPr>
          <a:lstStyle/>
          <a:p>
            <a:pPr marL="73667" indent="-73667" defTabSz="913028">
              <a:lnSpc>
                <a:spcPct val="80000"/>
              </a:lnSpc>
              <a:spcBef>
                <a:spcPts val="492"/>
              </a:spcBef>
              <a:buNone/>
            </a:pPr>
            <a:r>
              <a:rPr lang="en-US" altLang="en-US" sz="2672" b="1" u="sng" dirty="0">
                <a:latin typeface="Helvetica" panose="020B0604020202020204" pitchFamily="34" charset="0"/>
                <a:cs typeface="Helvetica" panose="020B0604020202020204" pitchFamily="34" charset="0"/>
                <a:sym typeface="Helvetica" panose="020B0604020202020204" pitchFamily="34" charset="0"/>
              </a:rPr>
              <a:t>Acute Kidney Injury (ARF)</a:t>
            </a:r>
          </a:p>
          <a:p>
            <a:pPr marL="73667" indent="-73667" defTabSz="913028">
              <a:lnSpc>
                <a:spcPct val="80000"/>
              </a:lnSpc>
              <a:spcBef>
                <a:spcPts val="492"/>
              </a:spcBef>
              <a:buNone/>
            </a:pPr>
            <a:endParaRPr lang="en-US" altLang="en-US" sz="1969" dirty="0">
              <a:latin typeface="Helvetica" panose="020B0604020202020204" pitchFamily="34" charset="0"/>
              <a:cs typeface="Helvetica" panose="020B0604020202020204" pitchFamily="34" charset="0"/>
              <a:sym typeface="Helvetica" panose="020B0604020202020204" pitchFamily="34" charset="0"/>
            </a:endParaRPr>
          </a:p>
          <a:p>
            <a:pPr marL="0" indent="0" defTabSz="913028">
              <a:lnSpc>
                <a:spcPct val="80000"/>
              </a:lnSpc>
              <a:spcBef>
                <a:spcPts val="492"/>
              </a:spcBef>
              <a:buClr>
                <a:srgbClr val="FFFFFF"/>
              </a:buClr>
              <a:buNone/>
            </a:pPr>
            <a:r>
              <a:rPr lang="en-US" altLang="en-US" sz="2250" dirty="0">
                <a:latin typeface="Helvetica" panose="020B0604020202020204" pitchFamily="34" charset="0"/>
                <a:cs typeface="Helvetica" panose="020B0604020202020204" pitchFamily="34" charset="0"/>
                <a:sym typeface="Helvetica" panose="020B0604020202020204" pitchFamily="34" charset="0"/>
              </a:rPr>
              <a:t>Clinical syndrome denoted by decline in GFR (glomerular filtration rate)</a:t>
            </a:r>
          </a:p>
          <a:p>
            <a:pPr marL="73667" indent="-73667" defTabSz="913028">
              <a:lnSpc>
                <a:spcPct val="80000"/>
              </a:lnSpc>
              <a:spcBef>
                <a:spcPts val="492"/>
              </a:spcBef>
              <a:buClr>
                <a:srgbClr val="FFFFFF"/>
              </a:buClr>
              <a:buNone/>
            </a:pPr>
            <a:endParaRPr lang="en-US" altLang="en-US" sz="2250" dirty="0">
              <a:latin typeface="Helvetica" panose="020B0604020202020204" pitchFamily="34" charset="0"/>
              <a:cs typeface="Helvetica" panose="020B0604020202020204" pitchFamily="34" charset="0"/>
              <a:sym typeface="Helvetica" panose="020B0604020202020204" pitchFamily="34" charset="0"/>
            </a:endParaRPr>
          </a:p>
          <a:p>
            <a:pPr marL="606081" lvl="1" indent="-284624" defTabSz="913028">
              <a:lnSpc>
                <a:spcPct val="80000"/>
              </a:lnSpc>
              <a:spcBef>
                <a:spcPts val="422"/>
              </a:spcBef>
              <a:buClr>
                <a:srgbClr val="FFFF00"/>
              </a:buClr>
              <a:buFont typeface="ArialMT" charset="0"/>
              <a:buChar char="–"/>
            </a:pPr>
            <a:r>
              <a:rPr lang="en-US" altLang="en-US" sz="2250" dirty="0">
                <a:latin typeface="Helvetica" panose="020B0604020202020204" pitchFamily="34" charset="0"/>
                <a:cs typeface="Helvetica" panose="020B0604020202020204" pitchFamily="34" charset="0"/>
                <a:sym typeface="Helvetica" panose="020B0604020202020204" pitchFamily="34" charset="0"/>
              </a:rPr>
              <a:t>With reduced excretion of nitrogenous waste  (urea and creatinine)</a:t>
            </a:r>
          </a:p>
          <a:p>
            <a:pPr marL="606081" lvl="1" indent="-284624" defTabSz="913028">
              <a:lnSpc>
                <a:spcPct val="80000"/>
              </a:lnSpc>
              <a:spcBef>
                <a:spcPts val="422"/>
              </a:spcBef>
              <a:buClr>
                <a:srgbClr val="FFFF00"/>
              </a:buClr>
              <a:buNone/>
            </a:pPr>
            <a:endParaRPr lang="en-US" altLang="en-US" sz="2250" dirty="0">
              <a:latin typeface="Helvetica" panose="020B0604020202020204" pitchFamily="34" charset="0"/>
              <a:cs typeface="Helvetica" panose="020B0604020202020204" pitchFamily="34" charset="0"/>
              <a:sym typeface="Helvetica" panose="020B0604020202020204" pitchFamily="34" charset="0"/>
            </a:endParaRPr>
          </a:p>
          <a:p>
            <a:pPr marL="606081" lvl="1" indent="-284624" defTabSz="913028">
              <a:lnSpc>
                <a:spcPct val="80000"/>
              </a:lnSpc>
              <a:spcBef>
                <a:spcPts val="422"/>
              </a:spcBef>
              <a:buClr>
                <a:srgbClr val="FFFF00"/>
              </a:buClr>
              <a:buFont typeface="ArialMT" charset="0"/>
              <a:buChar char="–"/>
            </a:pPr>
            <a:r>
              <a:rPr lang="en-US" altLang="en-US" sz="2250" dirty="0">
                <a:latin typeface="Helvetica" panose="020B0604020202020204" pitchFamily="34" charset="0"/>
                <a:cs typeface="Helvetica" panose="020B0604020202020204" pitchFamily="34" charset="0"/>
                <a:sym typeface="Helvetica" panose="020B0604020202020204" pitchFamily="34" charset="0"/>
              </a:rPr>
              <a:t>Other uremic toxins</a:t>
            </a:r>
          </a:p>
          <a:p>
            <a:pPr marL="73667" indent="-73667" defTabSz="913028">
              <a:lnSpc>
                <a:spcPct val="80000"/>
              </a:lnSpc>
              <a:spcBef>
                <a:spcPts val="492"/>
              </a:spcBef>
              <a:buNone/>
            </a:pPr>
            <a:endParaRPr lang="en-US" altLang="en-US" sz="2672" dirty="0">
              <a:latin typeface="Helvetica" panose="020B0604020202020204" pitchFamily="34" charset="0"/>
              <a:cs typeface="Helvetica" panose="020B0604020202020204" pitchFamily="34" charset="0"/>
              <a:sym typeface="Helvetica" panose="020B0604020202020204" pitchFamily="34" charset="0"/>
            </a:endParaRPr>
          </a:p>
          <a:p>
            <a:pPr marL="641799" lvl="2" indent="0" defTabSz="913028">
              <a:lnSpc>
                <a:spcPct val="80000"/>
              </a:lnSpc>
              <a:spcBef>
                <a:spcPts val="352"/>
              </a:spcBef>
              <a:buNone/>
            </a:pPr>
            <a:endParaRPr lang="en-US" altLang="en-US" dirty="0">
              <a:latin typeface="Helvetica" panose="020B0604020202020204" pitchFamily="34" charset="0"/>
              <a:cs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139502770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1980531" y="274588"/>
            <a:ext cx="8229823" cy="1143000"/>
          </a:xfrm>
        </p:spPr>
        <p:txBody>
          <a:bodyPr vert="horz" lIns="88886" tIns="50792" rIns="88886" bIns="50792" rtlCol="0" anchor="ctr">
            <a:normAutofit/>
          </a:bodyPr>
          <a:lstStyle/>
          <a:p>
            <a:pPr defTabSz="913028"/>
            <a:r>
              <a:rPr lang="en-US" altLang="en-US" dirty="0">
                <a:latin typeface="Helvetica" panose="020B0604020202020204" pitchFamily="34" charset="0"/>
                <a:cs typeface="Helvetica" panose="020B0604020202020204" pitchFamily="34" charset="0"/>
                <a:sym typeface="Helvetica" panose="020B0604020202020204" pitchFamily="34" charset="0"/>
              </a:rPr>
              <a:t>Etiology of AKI</a:t>
            </a:r>
            <a:endParaRPr lang="en-US" altLang="en-US" dirty="0"/>
          </a:p>
        </p:txBody>
      </p:sp>
      <p:pic>
        <p:nvPicPr>
          <p:cNvPr id="30723" name="Picture 2" descr="image.pn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973834" y="1523628"/>
            <a:ext cx="8243217" cy="462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30724" name="Rectangle 3"/>
          <p:cNvSpPr>
            <a:spLocks/>
          </p:cNvSpPr>
          <p:nvPr/>
        </p:nvSpPr>
        <p:spPr bwMode="auto">
          <a:xfrm>
            <a:off x="3581177" y="3429001"/>
            <a:ext cx="1143000" cy="708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88886" tIns="50792" rIns="88886" bIns="50792"/>
          <a:lstStyle>
            <a:lvl1pPr defTabSz="1298575" eaLnBrk="0">
              <a:defRPr sz="3600">
                <a:solidFill>
                  <a:srgbClr val="000000"/>
                </a:solidFill>
                <a:latin typeface="Helvetica Light" pitchFamily="1" charset="0"/>
                <a:ea typeface="Helvetica Light" pitchFamily="1" charset="0"/>
                <a:cs typeface="Helvetica Light" pitchFamily="1" charset="0"/>
                <a:sym typeface="Helvetica Light" pitchFamily="1" charset="0"/>
              </a:defRPr>
            </a:lvl1pPr>
            <a:lvl2pPr marL="37931725" indent="-37474525" defTabSz="1298575" eaLnBrk="0">
              <a:defRPr sz="3600">
                <a:solidFill>
                  <a:srgbClr val="000000"/>
                </a:solidFill>
                <a:latin typeface="Helvetica Light" pitchFamily="1" charset="0"/>
                <a:ea typeface="Helvetica Light" pitchFamily="1" charset="0"/>
                <a:cs typeface="Helvetica Light" pitchFamily="1" charset="0"/>
                <a:sym typeface="Helvetica Light" pitchFamily="1" charset="0"/>
              </a:defRPr>
            </a:lvl2pPr>
            <a:lvl3pPr eaLnBrk="0">
              <a:defRPr sz="3600">
                <a:solidFill>
                  <a:srgbClr val="000000"/>
                </a:solidFill>
                <a:latin typeface="Helvetica Light" pitchFamily="1" charset="0"/>
                <a:ea typeface="Helvetica Light" pitchFamily="1" charset="0"/>
                <a:cs typeface="Helvetica Light" pitchFamily="1" charset="0"/>
                <a:sym typeface="Helvetica Light" pitchFamily="1" charset="0"/>
              </a:defRPr>
            </a:lvl3pPr>
            <a:lvl4pPr eaLnBrk="0">
              <a:defRPr sz="3600">
                <a:solidFill>
                  <a:srgbClr val="000000"/>
                </a:solidFill>
                <a:latin typeface="Helvetica Light" pitchFamily="1" charset="0"/>
                <a:ea typeface="Helvetica Light" pitchFamily="1" charset="0"/>
                <a:cs typeface="Helvetica Light" pitchFamily="1" charset="0"/>
                <a:sym typeface="Helvetica Light" pitchFamily="1" charset="0"/>
              </a:defRPr>
            </a:lvl4pPr>
            <a:lvl5pPr eaLnBrk="0">
              <a:defRPr sz="3600">
                <a:solidFill>
                  <a:srgbClr val="000000"/>
                </a:solidFill>
                <a:latin typeface="Helvetica Light" pitchFamily="1" charset="0"/>
                <a:ea typeface="Helvetica Light" pitchFamily="1" charset="0"/>
                <a:cs typeface="Helvetica Light" pitchFamily="1" charset="0"/>
                <a:sym typeface="Helvetica Light" pitchFamily="1" charset="0"/>
              </a:defRPr>
            </a:lvl5pPr>
            <a:lvl6pPr marL="457200" eaLnBrk="0" fontAlgn="base" hangingPunct="0">
              <a:spcBef>
                <a:spcPct val="0"/>
              </a:spcBef>
              <a:spcAft>
                <a:spcPct val="0"/>
              </a:spcAft>
              <a:defRPr sz="3600">
                <a:solidFill>
                  <a:srgbClr val="000000"/>
                </a:solidFill>
                <a:latin typeface="Helvetica Light" pitchFamily="1" charset="0"/>
                <a:ea typeface="Helvetica Light" pitchFamily="1" charset="0"/>
                <a:cs typeface="Helvetica Light" pitchFamily="1" charset="0"/>
                <a:sym typeface="Helvetica Light" pitchFamily="1" charset="0"/>
              </a:defRPr>
            </a:lvl6pPr>
            <a:lvl7pPr marL="914400" eaLnBrk="0" fontAlgn="base" hangingPunct="0">
              <a:spcBef>
                <a:spcPct val="0"/>
              </a:spcBef>
              <a:spcAft>
                <a:spcPct val="0"/>
              </a:spcAft>
              <a:defRPr sz="3600">
                <a:solidFill>
                  <a:srgbClr val="000000"/>
                </a:solidFill>
                <a:latin typeface="Helvetica Light" pitchFamily="1" charset="0"/>
                <a:ea typeface="Helvetica Light" pitchFamily="1" charset="0"/>
                <a:cs typeface="Helvetica Light" pitchFamily="1" charset="0"/>
                <a:sym typeface="Helvetica Light" pitchFamily="1" charset="0"/>
              </a:defRPr>
            </a:lvl7pPr>
            <a:lvl8pPr marL="1371600" eaLnBrk="0" fontAlgn="base" hangingPunct="0">
              <a:spcBef>
                <a:spcPct val="0"/>
              </a:spcBef>
              <a:spcAft>
                <a:spcPct val="0"/>
              </a:spcAft>
              <a:defRPr sz="3600">
                <a:solidFill>
                  <a:srgbClr val="000000"/>
                </a:solidFill>
                <a:latin typeface="Helvetica Light" pitchFamily="1" charset="0"/>
                <a:ea typeface="Helvetica Light" pitchFamily="1" charset="0"/>
                <a:cs typeface="Helvetica Light" pitchFamily="1" charset="0"/>
                <a:sym typeface="Helvetica Light" pitchFamily="1" charset="0"/>
              </a:defRPr>
            </a:lvl8pPr>
            <a:lvl9pPr marL="1828800" eaLnBrk="0" fontAlgn="base" hangingPunct="0">
              <a:spcBef>
                <a:spcPct val="0"/>
              </a:spcBef>
              <a:spcAft>
                <a:spcPct val="0"/>
              </a:spcAft>
              <a:defRPr sz="3600">
                <a:solidFill>
                  <a:srgbClr val="000000"/>
                </a:solidFill>
                <a:latin typeface="Helvetica Light" pitchFamily="1" charset="0"/>
                <a:ea typeface="Helvetica Light" pitchFamily="1" charset="0"/>
                <a:cs typeface="Helvetica Light" pitchFamily="1" charset="0"/>
                <a:sym typeface="Helvetica Light" pitchFamily="1" charset="0"/>
              </a:defRPr>
            </a:lvl9pPr>
          </a:lstStyle>
          <a:p>
            <a:pPr algn="l" eaLnBrk="1"/>
            <a:r>
              <a:rPr lang="en-US" altLang="en-US" sz="3867" b="1">
                <a:solidFill>
                  <a:schemeClr val="tx1"/>
                </a:solidFill>
                <a:latin typeface="Helvetica" panose="020B0604020202020204" pitchFamily="34" charset="0"/>
                <a:cs typeface="Helvetica" panose="020B0604020202020204" pitchFamily="34" charset="0"/>
                <a:sym typeface="Helvetica" panose="020B0604020202020204" pitchFamily="34" charset="0"/>
              </a:rPr>
              <a:t>AKI</a:t>
            </a:r>
            <a:endParaRPr lang="en-US" altLang="en-US" sz="2531">
              <a:solidFill>
                <a:schemeClr val="tx1"/>
              </a:solidFill>
            </a:endParaRPr>
          </a:p>
        </p:txBody>
      </p:sp>
    </p:spTree>
    <p:extLst>
      <p:ext uri="{BB962C8B-B14F-4D97-AF65-F5344CB8AC3E}">
        <p14:creationId xmlns:p14="http://schemas.microsoft.com/office/powerpoint/2010/main" val="130757777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981647" y="0"/>
            <a:ext cx="8228707" cy="1285875"/>
          </a:xfrm>
        </p:spPr>
        <p:txBody>
          <a:bodyPr/>
          <a:lstStyle/>
          <a:p>
            <a:pPr eaLnBrk="1" hangingPunct="1"/>
            <a:r>
              <a:rPr lang="en-US" altLang="en-US">
                <a:solidFill>
                  <a:srgbClr val="FFFF00"/>
                </a:solidFill>
              </a:rPr>
              <a:t>Epidemiology</a:t>
            </a:r>
          </a:p>
        </p:txBody>
      </p:sp>
      <p:sp>
        <p:nvSpPr>
          <p:cNvPr id="35843" name="Content Placeholder 2"/>
          <p:cNvSpPr>
            <a:spLocks noGrp="1"/>
          </p:cNvSpPr>
          <p:nvPr>
            <p:ph idx="1"/>
          </p:nvPr>
        </p:nvSpPr>
        <p:spPr>
          <a:xfrm>
            <a:off x="1981647" y="1393031"/>
            <a:ext cx="8228707" cy="5464969"/>
          </a:xfrm>
        </p:spPr>
        <p:txBody>
          <a:bodyPr>
            <a:normAutofit/>
          </a:bodyPr>
          <a:lstStyle/>
          <a:p>
            <a:pPr eaLnBrk="1" hangingPunct="1"/>
            <a:r>
              <a:rPr lang="en-US" altLang="en-US" sz="1687" dirty="0"/>
              <a:t>AKI </a:t>
            </a:r>
            <a:r>
              <a:rPr lang="en-US" altLang="en-US" sz="1687" dirty="0">
                <a:sym typeface="Wingdings" panose="05000000000000000000" pitchFamily="2" charset="2"/>
              </a:rPr>
              <a:t> </a:t>
            </a:r>
            <a:r>
              <a:rPr lang="en-US" altLang="en-US" sz="1687" dirty="0"/>
              <a:t>1 million hospitalized patients in the United States.</a:t>
            </a:r>
          </a:p>
          <a:p>
            <a:pPr eaLnBrk="1" hangingPunct="1"/>
            <a:r>
              <a:rPr lang="en-US" altLang="en-US" sz="1687" dirty="0"/>
              <a:t> The incidence of AKI </a:t>
            </a:r>
            <a:r>
              <a:rPr lang="en-US" altLang="en-US" sz="1687" dirty="0">
                <a:sym typeface="Wingdings" panose="05000000000000000000" pitchFamily="2" charset="2"/>
              </a:rPr>
              <a:t></a:t>
            </a:r>
            <a:r>
              <a:rPr lang="en-US" altLang="en-US" sz="1687" dirty="0"/>
              <a:t> is reported to occur in up to 5% to 7% of all hospitalized patients.</a:t>
            </a:r>
          </a:p>
          <a:p>
            <a:pPr eaLnBrk="1" hangingPunct="1"/>
            <a:r>
              <a:rPr lang="en-US" altLang="en-US" sz="1687" dirty="0"/>
              <a:t> Up to two thirds of critically ill patients.</a:t>
            </a:r>
          </a:p>
          <a:p>
            <a:pPr eaLnBrk="1" hangingPunct="1"/>
            <a:r>
              <a:rPr lang="en-US" altLang="en-US" sz="1687" dirty="0"/>
              <a:t>5% to 6% of patients with AKI require renal replacement therapy</a:t>
            </a:r>
          </a:p>
          <a:p>
            <a:pPr eaLnBrk="1" hangingPunct="1"/>
            <a:r>
              <a:rPr lang="en-US" altLang="en-US" sz="1687" dirty="0"/>
              <a:t>Mortality rate in this population that requires renal replacement therapy is </a:t>
            </a:r>
            <a:r>
              <a:rPr lang="en-US" altLang="en-US" sz="1687" dirty="0" err="1"/>
              <a:t>ap</a:t>
            </a:r>
            <a:r>
              <a:rPr lang="en-US" altLang="en-US" sz="1687" dirty="0"/>
              <a:t>- proximately 50% to 70%.</a:t>
            </a:r>
          </a:p>
          <a:p>
            <a:pPr eaLnBrk="1" hangingPunct="1"/>
            <a:r>
              <a:rPr lang="en-US" altLang="en-US" sz="1687" dirty="0"/>
              <a:t>AKI also significantly increases length of hospital stay</a:t>
            </a:r>
          </a:p>
          <a:p>
            <a:pPr eaLnBrk="1" hangingPunct="1"/>
            <a:r>
              <a:rPr lang="en-US" altLang="en-US" sz="1687" dirty="0"/>
              <a:t>AKI survivors are still at high risk for long-term adverse outcomes such as chronic kidney disease, end-stage renal disease, and premature death, even if the serum creatinine level returns to normal.</a:t>
            </a:r>
          </a:p>
          <a:p>
            <a:pPr eaLnBrk="1" hangingPunct="1"/>
            <a:r>
              <a:rPr lang="en-US" altLang="en-US" sz="1687" dirty="0"/>
              <a:t> Despite recent advances, the incidence of AKI has increased more than four-fold since 1998</a:t>
            </a:r>
          </a:p>
          <a:p>
            <a:pPr eaLnBrk="1" hangingPunct="1"/>
            <a:r>
              <a:rPr lang="en-US" altLang="en-US" sz="1687" dirty="0"/>
              <a:t>Approximate incidence is 500 per 10,000 population.</a:t>
            </a:r>
          </a:p>
          <a:p>
            <a:pPr eaLnBrk="1" hangingPunct="1"/>
            <a:r>
              <a:rPr lang="en-US" altLang="en-US" sz="1687" dirty="0"/>
              <a:t>Annual health cost due to AKI is more than 10 billion per year.</a:t>
            </a:r>
          </a:p>
          <a:p>
            <a:pPr eaLnBrk="1" hangingPunct="1"/>
            <a:endParaRPr lang="en-US" altLang="en-US" sz="1687" dirty="0"/>
          </a:p>
          <a:p>
            <a:pPr eaLnBrk="1" hangingPunct="1">
              <a:buFont typeface="Wingdings 2" panose="05020102010507070707" pitchFamily="18" charset="2"/>
              <a:buNone/>
            </a:pPr>
            <a:endParaRPr lang="en-US" altLang="en-US" sz="633" dirty="0"/>
          </a:p>
        </p:txBody>
      </p:sp>
    </p:spTree>
    <p:extLst>
      <p:ext uri="{BB962C8B-B14F-4D97-AF65-F5344CB8AC3E}">
        <p14:creationId xmlns:p14="http://schemas.microsoft.com/office/powerpoint/2010/main" val="1463106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Serum Creatinine</a:t>
            </a:r>
          </a:p>
        </p:txBody>
      </p:sp>
      <p:sp>
        <p:nvSpPr>
          <p:cNvPr id="3" name="Content Placeholder 2"/>
          <p:cNvSpPr>
            <a:spLocks noGrp="1"/>
          </p:cNvSpPr>
          <p:nvPr>
            <p:ph idx="1"/>
          </p:nvPr>
        </p:nvSpPr>
        <p:spPr/>
        <p:txBody>
          <a:bodyPr/>
          <a:lstStyle/>
          <a:p>
            <a:r>
              <a:rPr lang="en-US" dirty="0"/>
              <a:t>Kidney function is difficult to measure directly, requires invasive testing</a:t>
            </a:r>
          </a:p>
          <a:p>
            <a:r>
              <a:rPr lang="en-US" dirty="0"/>
              <a:t>Most often estimated kidney function is used</a:t>
            </a:r>
          </a:p>
          <a:p>
            <a:r>
              <a:rPr lang="en-US" dirty="0"/>
              <a:t>Serum creatinine the most common estimate of kidney function</a:t>
            </a:r>
          </a:p>
        </p:txBody>
      </p:sp>
    </p:spTree>
    <p:extLst>
      <p:ext uri="{BB962C8B-B14F-4D97-AF65-F5344CB8AC3E}">
        <p14:creationId xmlns:p14="http://schemas.microsoft.com/office/powerpoint/2010/main" val="2758357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en-US" altLang="en-US"/>
              <a:t>Definitions - KDIGO</a:t>
            </a:r>
            <a:endParaRPr lang="en-GB" altLang="en-US"/>
          </a:p>
        </p:txBody>
      </p:sp>
      <p:sp>
        <p:nvSpPr>
          <p:cNvPr id="10243" name="Rectangle 3"/>
          <p:cNvSpPr>
            <a:spLocks noGrp="1" noChangeArrowheads="1"/>
          </p:cNvSpPr>
          <p:nvPr>
            <p:ph type="body" idx="4294967295"/>
          </p:nvPr>
        </p:nvSpPr>
        <p:spPr>
          <a:xfrm>
            <a:off x="1981200" y="1600200"/>
            <a:ext cx="8229600" cy="4852988"/>
          </a:xfrm>
        </p:spPr>
        <p:txBody>
          <a:bodyPr/>
          <a:lstStyle/>
          <a:p>
            <a:pPr eaLnBrk="1" hangingPunct="1"/>
            <a:r>
              <a:rPr lang="en-GB" altLang="en-US" dirty="0"/>
              <a:t>AKI is defined when  </a:t>
            </a:r>
            <a:endParaRPr lang="en-US" altLang="en-US" dirty="0"/>
          </a:p>
          <a:p>
            <a:pPr lvl="1" eaLnBrk="1" hangingPunct="1"/>
            <a:r>
              <a:rPr lang="en-US" altLang="en-US" dirty="0"/>
              <a:t>serum creatinine rises by ≥ 0.3 mg/</a:t>
            </a:r>
            <a:r>
              <a:rPr lang="en-US" altLang="en-US" dirty="0" err="1"/>
              <a:t>dL</a:t>
            </a:r>
            <a:r>
              <a:rPr lang="en-US" altLang="en-US" dirty="0"/>
              <a:t> within 48 hours </a:t>
            </a:r>
            <a:r>
              <a:rPr lang="en-US" altLang="en-US" b="1" u="sng" dirty="0"/>
              <a:t>or</a:t>
            </a:r>
          </a:p>
          <a:p>
            <a:pPr lvl="1" eaLnBrk="1" hangingPunct="1">
              <a:buFontTx/>
              <a:buNone/>
            </a:pPr>
            <a:endParaRPr lang="en-US" altLang="en-US" dirty="0"/>
          </a:p>
          <a:p>
            <a:pPr lvl="1" eaLnBrk="1" hangingPunct="1"/>
            <a:r>
              <a:rPr lang="en-US" altLang="en-US" dirty="0"/>
              <a:t>serum creatinine rises ≥ 1.5X the reference value which is known or presumed to have occurred within one week </a:t>
            </a:r>
            <a:r>
              <a:rPr lang="en-US" altLang="en-US" b="1" u="sng" dirty="0"/>
              <a:t>or</a:t>
            </a:r>
          </a:p>
          <a:p>
            <a:pPr lvl="1" eaLnBrk="1" hangingPunct="1">
              <a:buFontTx/>
              <a:buNone/>
            </a:pPr>
            <a:endParaRPr lang="en-US" altLang="en-US" dirty="0"/>
          </a:p>
          <a:p>
            <a:pPr lvl="1" eaLnBrk="1" hangingPunct="1"/>
            <a:r>
              <a:rPr lang="en-US" altLang="en-US" dirty="0"/>
              <a:t>urine output is &lt; 0.5ml/kg/</a:t>
            </a:r>
            <a:r>
              <a:rPr lang="en-US" altLang="en-US" dirty="0" err="1"/>
              <a:t>hr</a:t>
            </a:r>
            <a:r>
              <a:rPr lang="en-US" altLang="en-US" dirty="0"/>
              <a:t> for &gt;6 consecutive hours</a:t>
            </a:r>
            <a:endParaRPr lang="en-GB" altLang="en-US" dirty="0"/>
          </a:p>
        </p:txBody>
      </p:sp>
    </p:spTree>
    <p:extLst>
      <p:ext uri="{BB962C8B-B14F-4D97-AF65-F5344CB8AC3E}">
        <p14:creationId xmlns:p14="http://schemas.microsoft.com/office/powerpoint/2010/main" val="2938617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11322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Study Population and Setting</a:t>
            </a:r>
          </a:p>
        </p:txBody>
      </p:sp>
      <p:sp>
        <p:nvSpPr>
          <p:cNvPr id="3" name="Content Placeholder 2"/>
          <p:cNvSpPr>
            <a:spLocks noGrp="1"/>
          </p:cNvSpPr>
          <p:nvPr>
            <p:ph idx="1"/>
          </p:nvPr>
        </p:nvSpPr>
        <p:spPr/>
        <p:txBody>
          <a:bodyPr/>
          <a:lstStyle/>
          <a:p>
            <a:r>
              <a:rPr lang="en-US" dirty="0"/>
              <a:t>Dept. of Veterans Affairs Health System</a:t>
            </a:r>
          </a:p>
          <a:p>
            <a:pPr lvl="1"/>
            <a:r>
              <a:rPr lang="en-US" dirty="0"/>
              <a:t>172 medical center, &gt; 1000 outpatient clinics</a:t>
            </a:r>
          </a:p>
          <a:p>
            <a:pPr lvl="1"/>
            <a:r>
              <a:rPr lang="en-US" dirty="0"/>
              <a:t>~ 9 million patients enrolled</a:t>
            </a:r>
          </a:p>
          <a:p>
            <a:r>
              <a:rPr lang="en-US" dirty="0"/>
              <a:t>Dataset</a:t>
            </a:r>
          </a:p>
          <a:p>
            <a:pPr lvl="1"/>
            <a:r>
              <a:rPr lang="en-US" dirty="0"/>
              <a:t>703,782 patients from ~ 113 medical centers</a:t>
            </a:r>
          </a:p>
          <a:p>
            <a:pPr lvl="1"/>
            <a:r>
              <a:rPr lang="en-US" dirty="0"/>
              <a:t>Required that the patient be hospitalized</a:t>
            </a:r>
          </a:p>
          <a:p>
            <a:pPr lvl="1"/>
            <a:r>
              <a:rPr lang="en-US" dirty="0"/>
              <a:t>Data from October 2011 -&gt; September 2015</a:t>
            </a:r>
          </a:p>
        </p:txBody>
      </p:sp>
    </p:spTree>
    <p:extLst>
      <p:ext uri="{BB962C8B-B14F-4D97-AF65-F5344CB8AC3E}">
        <p14:creationId xmlns:p14="http://schemas.microsoft.com/office/powerpoint/2010/main" val="3920970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TotalTime>
  <Words>722</Words>
  <Application>Microsoft Office PowerPoint</Application>
  <PresentationFormat>Widescreen</PresentationFormat>
  <Paragraphs>68</Paragraphs>
  <Slides>15</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ArialMT</vt:lpstr>
      <vt:lpstr>Calibri</vt:lpstr>
      <vt:lpstr>Century Gothic</vt:lpstr>
      <vt:lpstr>Helvetica</vt:lpstr>
      <vt:lpstr>Helvetica Light</vt:lpstr>
      <vt:lpstr>Wingdings</vt:lpstr>
      <vt:lpstr>Wingdings 2</vt:lpstr>
      <vt:lpstr>Wingdings 3</vt:lpstr>
      <vt:lpstr>Ion</vt:lpstr>
      <vt:lpstr>A clinically applicable approach to continuous prediction of future acute kidney injury</vt:lpstr>
      <vt:lpstr>Clinical Background</vt:lpstr>
      <vt:lpstr>Definition</vt:lpstr>
      <vt:lpstr>Etiology of AKI</vt:lpstr>
      <vt:lpstr>Epidemiology</vt:lpstr>
      <vt:lpstr>Serum Creatinine</vt:lpstr>
      <vt:lpstr>Definitions - KDIGO</vt:lpstr>
      <vt:lpstr>Methods</vt:lpstr>
      <vt:lpstr>Study Population and Setting</vt:lpstr>
      <vt:lpstr>Predictor Variables</vt:lpstr>
      <vt:lpstr>PowerPoint Presentation</vt:lpstr>
      <vt:lpstr>Outcome</vt:lpstr>
      <vt:lpstr>Model</vt:lpstr>
      <vt:lpstr>PowerPoint Presentation</vt:lpstr>
      <vt:lpstr>Results</vt:lpstr>
    </vt:vector>
  </TitlesOfParts>
  <Company>UCSD Medical Center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Koola, Jejo</dc:creator>
  <cp:lastModifiedBy>Koola, Jejo</cp:lastModifiedBy>
  <cp:revision>21</cp:revision>
  <dcterms:created xsi:type="dcterms:W3CDTF">2019-08-15T19:22:55Z</dcterms:created>
  <dcterms:modified xsi:type="dcterms:W3CDTF">2019-08-26T15:54:21Z</dcterms:modified>
</cp:coreProperties>
</file>