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259" r:id="rId4"/>
    <p:sldId id="266" r:id="rId5"/>
    <p:sldId id="256" r:id="rId6"/>
    <p:sldId id="257" r:id="rId7"/>
    <p:sldId id="267" r:id="rId8"/>
    <p:sldId id="268" r:id="rId9"/>
    <p:sldId id="269" r:id="rId10"/>
    <p:sldId id="27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w3schools.com/html/html5_syntax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popov.ru/bonuscourse/htmlform/" TargetMode="External"/><Relationship Id="rId7" Type="http://schemas.openxmlformats.org/officeDocument/2006/relationships/hyperlink" Target="https://www.image-map.net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ru/docs/Web/HTML" TargetMode="External"/><Relationship Id="rId5" Type="http://schemas.openxmlformats.org/officeDocument/2006/relationships/hyperlink" Target="https://devdocs.io/" TargetMode="External"/><Relationship Id="rId4" Type="http://schemas.openxmlformats.org/officeDocument/2006/relationships/hyperlink" Target="https://andreasbm.github.io/web-skills/?comp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asic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ru-RU"/>
              <a:t>Основы </a:t>
            </a:r>
            <a:r>
              <a:rPr lang="en-US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ru-RU"/>
              <a:t>Бахритидинов Б.С.</a:t>
            </a:r>
          </a:p>
          <a:p>
            <a:pPr algn="l"/>
            <a:r>
              <a:rPr lang="ru-RU"/>
              <a:t>20.05.2021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red square with a white letter on it&#10;&#10;Description automatically generated with low confidence">
            <a:extLst>
              <a:ext uri="{FF2B5EF4-FFF2-40B4-BE49-F238E27FC236}">
                <a16:creationId xmlns:a16="http://schemas.microsoft.com/office/drawing/2014/main" id="{C69F0515-2CCF-ED4E-8F80-2E717EC5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5F3BD-7EC8-E94E-A871-36C1C919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5" y="58414"/>
            <a:ext cx="1586204" cy="1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3" y="310237"/>
            <a:ext cx="10780830" cy="68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Руководство по стилю 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8B73-2063-0846-BB1C-22C4CA0FD5BD}"/>
              </a:ext>
            </a:extLst>
          </p:cNvPr>
          <p:cNvSpPr/>
          <p:nvPr/>
        </p:nvSpPr>
        <p:spPr>
          <a:xfrm>
            <a:off x="766763" y="1262322"/>
            <a:ext cx="7133228" cy="37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Всегда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объявлять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тип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документа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2B340-A4B0-CC49-8681-D4036B8C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0" y="1638384"/>
            <a:ext cx="10841654" cy="6233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37330A-639F-AC49-9422-470222976773}"/>
              </a:ext>
            </a:extLst>
          </p:cNvPr>
          <p:cNvSpPr/>
          <p:nvPr/>
        </p:nvSpPr>
        <p:spPr>
          <a:xfrm>
            <a:off x="766763" y="2449811"/>
            <a:ext cx="7133228" cy="37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Используйте строчные имена элементов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469FB-E096-7746-B049-CC608B6A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40" y="2909397"/>
            <a:ext cx="8621200" cy="1406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81003-B1BE-AC46-BF1A-6A326CDD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28" y="2923413"/>
            <a:ext cx="8449325" cy="13780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402FCB-F5E5-7C42-A1E8-86E18A47AEF2}"/>
              </a:ext>
            </a:extLst>
          </p:cNvPr>
          <p:cNvSpPr/>
          <p:nvPr/>
        </p:nvSpPr>
        <p:spPr>
          <a:xfrm>
            <a:off x="766762" y="4500843"/>
            <a:ext cx="7133228" cy="37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Закройте все элементы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6FDEE-6EB3-9641-A3A7-85A7BAE9C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41" y="4876906"/>
            <a:ext cx="7459866" cy="1262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DE5C7-E265-7B43-BC6F-F1AE3803D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475" y="4876905"/>
            <a:ext cx="7530763" cy="12743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92C853-9127-8C4A-A24A-391FA40B9130}"/>
              </a:ext>
            </a:extLst>
          </p:cNvPr>
          <p:cNvSpPr/>
          <p:nvPr/>
        </p:nvSpPr>
        <p:spPr>
          <a:xfrm>
            <a:off x="894940" y="6401400"/>
            <a:ext cx="658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54C2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Подробно тут: https://www.w3schools.com/html/html5_syntax.asp</a:t>
            </a:r>
            <a:endParaRPr lang="ru-RU" dirty="0">
              <a:solidFill>
                <a:srgbClr val="E54C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4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Ресурсы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https://www.w3schools.com/html/default.asp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https://1popov.ru/bonuscourse/htmlform/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https://andreasbm.github.io/web-skills/?compact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hlinkClick r:id="rId5"/>
              </a:rPr>
              <a:t>https://devdocs.io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https://developer.mozilla.org/ru/docs/Web/HTML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7"/>
              </a:rPr>
              <a:t>https://www.image-map.net/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 err="1"/>
              <a:t>Содиржимое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ru-RU" sz="2000" dirty="0"/>
              <a:t>Как работают сайты</a:t>
            </a:r>
          </a:p>
          <a:p>
            <a:r>
              <a:rPr lang="en-US" sz="2000" dirty="0"/>
              <a:t>HTML – </a:t>
            </a:r>
            <a:r>
              <a:rPr lang="ru-RU" sz="2000" dirty="0"/>
              <a:t>основы любого сайта</a:t>
            </a:r>
            <a:endParaRPr lang="en-US" sz="2000" dirty="0"/>
          </a:p>
          <a:p>
            <a:r>
              <a:rPr lang="ru-RU" sz="2000" dirty="0"/>
              <a:t>Структура страницы</a:t>
            </a:r>
          </a:p>
          <a:p>
            <a:r>
              <a:rPr lang="ru-RU" sz="2000" dirty="0"/>
              <a:t>Содержание &lt;</a:t>
            </a:r>
            <a:r>
              <a:rPr lang="en-US" sz="2000" dirty="0"/>
              <a:t>head&gt;: </a:t>
            </a:r>
            <a:r>
              <a:rPr lang="ru-RU" sz="2000" dirty="0"/>
              <a:t>метаданные и </a:t>
            </a:r>
            <a:r>
              <a:rPr lang="ru-RU" sz="2000" dirty="0" err="1"/>
              <a:t>др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Контент. Форматирование текста</a:t>
            </a:r>
          </a:p>
          <a:p>
            <a:r>
              <a:rPr lang="ru-RU" sz="2000" dirty="0"/>
              <a:t>Списки</a:t>
            </a:r>
          </a:p>
          <a:p>
            <a:r>
              <a:rPr lang="ru-RU" sz="2000" dirty="0"/>
              <a:t>Таблицы</a:t>
            </a:r>
          </a:p>
          <a:p>
            <a:r>
              <a:rPr lang="ru-RU" sz="2000" dirty="0"/>
              <a:t>Формы и ее элементы</a:t>
            </a:r>
          </a:p>
          <a:p>
            <a:r>
              <a:rPr lang="ru-RU" sz="2000" dirty="0"/>
              <a:t>Другие элементы страницы и работа с ними</a:t>
            </a:r>
          </a:p>
          <a:p>
            <a:endParaRPr lang="en-US" sz="2000" dirty="0"/>
          </a:p>
        </p:txBody>
      </p:sp>
      <p:pic>
        <p:nvPicPr>
          <p:cNvPr id="15" name="Picture 14" descr="Фон рабочего пространства">
            <a:extLst>
              <a:ext uri="{FF2B5EF4-FFF2-40B4-BE49-F238E27FC236}">
                <a16:creationId xmlns:a16="http://schemas.microsoft.com/office/drawing/2014/main" id="{772A16A8-30FF-4058-A874-AA8EB8288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25E49F-8569-CC42-A732-C0C226A856FC}"/>
              </a:ext>
            </a:extLst>
          </p:cNvPr>
          <p:cNvSpPr txBox="1"/>
          <p:nvPr/>
        </p:nvSpPr>
        <p:spPr>
          <a:xfrm>
            <a:off x="5192105" y="1193427"/>
            <a:ext cx="6586489" cy="4825996"/>
          </a:xfrm>
          <a:prstGeom prst="rect">
            <a:avLst/>
          </a:prstGeom>
          <a:ln w="31750">
            <a:solidFill>
              <a:srgbClr val="E54C25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22860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 - </a:t>
            </a:r>
            <a:r>
              <a:rPr lang="en-US" sz="2800" dirty="0" err="1"/>
              <a:t>это</a:t>
            </a:r>
            <a:r>
              <a:rPr lang="en-US" sz="2800" dirty="0"/>
              <a:t> </a:t>
            </a:r>
            <a:r>
              <a:rPr lang="en-US" sz="2800" dirty="0" err="1"/>
              <a:t>стандартный</a:t>
            </a:r>
            <a:r>
              <a:rPr lang="en-US" sz="2800" dirty="0"/>
              <a:t> </a:t>
            </a:r>
            <a:r>
              <a:rPr lang="en-US" sz="2800" dirty="0" err="1"/>
              <a:t>язык</a:t>
            </a:r>
            <a:r>
              <a:rPr lang="en-US" sz="2800" dirty="0"/>
              <a:t> </a:t>
            </a:r>
            <a:r>
              <a:rPr lang="en-US" sz="2800" dirty="0" err="1"/>
              <a:t>разметки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веб-страниц</a:t>
            </a:r>
            <a:endParaRPr lang="en-US" sz="2800" dirty="0"/>
          </a:p>
          <a:p>
            <a:pPr marL="342900" indent="-22860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Описывает</a:t>
            </a:r>
            <a:r>
              <a:rPr lang="en-US" sz="2800" dirty="0"/>
              <a:t> </a:t>
            </a:r>
            <a:r>
              <a:rPr lang="en-US" sz="2800" dirty="0" err="1"/>
              <a:t>структуру</a:t>
            </a:r>
            <a:r>
              <a:rPr lang="en-US" sz="2800" dirty="0"/>
              <a:t> </a:t>
            </a:r>
            <a:r>
              <a:rPr lang="en-US" sz="2800" dirty="0" err="1"/>
              <a:t>веб-страницы</a:t>
            </a:r>
            <a:endParaRPr lang="en-US" sz="2800" dirty="0"/>
          </a:p>
          <a:p>
            <a:pPr marL="342900" indent="-22860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Состоит</a:t>
            </a:r>
            <a:r>
              <a:rPr lang="en-US" sz="2800" dirty="0"/>
              <a:t> из </a:t>
            </a:r>
            <a:r>
              <a:rPr lang="en-US" sz="2800" dirty="0" err="1"/>
              <a:t>ряда</a:t>
            </a:r>
            <a:r>
              <a:rPr lang="en-US" sz="2800" dirty="0"/>
              <a:t> </a:t>
            </a:r>
            <a:r>
              <a:rPr lang="en-US" sz="2800" dirty="0" err="1"/>
              <a:t>элементов</a:t>
            </a:r>
            <a:endParaRPr lang="en-US" sz="2800" dirty="0"/>
          </a:p>
          <a:p>
            <a:pPr marL="342900" indent="-22860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Элементы</a:t>
            </a:r>
            <a:r>
              <a:rPr lang="en-US" sz="2800" dirty="0"/>
              <a:t> HTML </a:t>
            </a:r>
            <a:r>
              <a:rPr lang="en-US" sz="2800" dirty="0" err="1"/>
              <a:t>сообщают</a:t>
            </a:r>
            <a:r>
              <a:rPr lang="en-US" sz="2800" dirty="0"/>
              <a:t> </a:t>
            </a:r>
            <a:r>
              <a:rPr lang="en-US" sz="2800" dirty="0" err="1"/>
              <a:t>браузеру</a:t>
            </a:r>
            <a:r>
              <a:rPr lang="en-US" sz="2800" dirty="0"/>
              <a:t>,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отображать</a:t>
            </a:r>
            <a:r>
              <a:rPr lang="en-US" sz="2800" dirty="0"/>
              <a:t> </a:t>
            </a:r>
            <a:r>
              <a:rPr lang="en-US" sz="2800" dirty="0" err="1"/>
              <a:t>контент</a:t>
            </a:r>
            <a:endParaRPr lang="en-US" sz="2800" dirty="0"/>
          </a:p>
          <a:p>
            <a:pPr marL="342900" indent="-22860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Элементы</a:t>
            </a:r>
            <a:r>
              <a:rPr lang="en-US" sz="2800" dirty="0"/>
              <a:t> HTML </a:t>
            </a:r>
            <a:r>
              <a:rPr lang="en-US" sz="2800" dirty="0" err="1"/>
              <a:t>маркируют</a:t>
            </a:r>
            <a:r>
              <a:rPr lang="en-US" sz="2800" dirty="0"/>
              <a:t> </a:t>
            </a:r>
            <a:r>
              <a:rPr lang="en-US" sz="2800" dirty="0" err="1"/>
              <a:t>фрагменты</a:t>
            </a:r>
            <a:r>
              <a:rPr lang="en-US" sz="2800" dirty="0"/>
              <a:t> </a:t>
            </a:r>
            <a:r>
              <a:rPr lang="en-US" sz="2800" dirty="0" err="1"/>
              <a:t>контента</a:t>
            </a:r>
            <a:r>
              <a:rPr lang="en-US" sz="2800" dirty="0"/>
              <a:t>, </a:t>
            </a:r>
            <a:r>
              <a:rPr lang="en-US" sz="2800" dirty="0" err="1"/>
              <a:t>такие</a:t>
            </a:r>
            <a:r>
              <a:rPr lang="en-US" sz="2800" dirty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«</a:t>
            </a:r>
            <a:r>
              <a:rPr lang="en-US" sz="2800" dirty="0" err="1"/>
              <a:t>заголовок</a:t>
            </a:r>
            <a:r>
              <a:rPr lang="en-US" sz="2800" dirty="0"/>
              <a:t>», «</a:t>
            </a:r>
            <a:r>
              <a:rPr lang="en-US" sz="2800" dirty="0" err="1"/>
              <a:t>абзац</a:t>
            </a:r>
            <a:r>
              <a:rPr lang="en-US" sz="2800" dirty="0"/>
              <a:t>», «</a:t>
            </a:r>
            <a:r>
              <a:rPr lang="en-US" sz="2800" dirty="0" err="1"/>
              <a:t>ссылка</a:t>
            </a:r>
            <a:r>
              <a:rPr lang="en-US" sz="2800" dirty="0"/>
              <a:t>» </a:t>
            </a:r>
            <a:r>
              <a:rPr lang="en-US" sz="2800" dirty="0" err="1"/>
              <a:t>и</a:t>
            </a:r>
            <a:r>
              <a:rPr lang="en-US" sz="2800" dirty="0"/>
              <a:t> </a:t>
            </a:r>
            <a:r>
              <a:rPr lang="en-US" sz="2800" dirty="0" err="1"/>
              <a:t>т</a:t>
            </a:r>
            <a:r>
              <a:rPr lang="en-US" sz="2800" dirty="0"/>
              <a:t>. </a:t>
            </a:r>
            <a:r>
              <a:rPr lang="en-US" sz="2800" dirty="0" err="1"/>
              <a:t>д</a:t>
            </a:r>
            <a:r>
              <a:rPr lang="en-US" sz="2800" dirty="0"/>
              <a:t>.</a:t>
            </a:r>
          </a:p>
        </p:txBody>
      </p:sp>
      <p:pic>
        <p:nvPicPr>
          <p:cNvPr id="3" name="Picture 2" descr="A red square with a white letter on it&#10;&#10;Description automatically generated with low confidence">
            <a:extLst>
              <a:ext uri="{FF2B5EF4-FFF2-40B4-BE49-F238E27FC236}">
                <a16:creationId xmlns:a16="http://schemas.microsoft.com/office/drawing/2014/main" id="{A621C51D-8D9C-0B46-936E-40B2DA16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088575"/>
            <a:ext cx="4930848" cy="49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Что такое </a:t>
            </a:r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HTML </a:t>
            </a:r>
            <a:r>
              <a:rPr lang="ru-RU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элемент?</a:t>
            </a:r>
            <a:endParaRPr lang="en-US" dirty="0">
              <a:latin typeface="Helvetica Neue Light" panose="020B0702040204020203" pitchFamily="34" charset="0"/>
              <a:ea typeface="Helvetica Neue Light" panose="020B0702040204020203" pitchFamily="34" charset="0"/>
              <a:cs typeface="Helvetica Neue" panose="020B0502040204020203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4260" y="1487452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Элемент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HTML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определяется начальным тегом, некоторым содержимым и конечным тегом: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panose="020B0402040204020203" pitchFamily="34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tagname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&gt;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Здесь идет контент ... &lt;/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tagname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&gt;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Например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&lt;h1&gt;My First Heading&lt;/h1&gt;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&lt;p&gt;My first paragraph.&lt;/p&gt;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" pitchFamily="2" charset="0"/>
              <a:ea typeface="Helvetica Neue" panose="020B0502040204020203" pitchFamily="34" charset="0"/>
              <a:cs typeface="Helvetica Neue Light" panose="020B04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E300D-988E-5540-8C87-9E3302885223}"/>
              </a:ext>
            </a:extLst>
          </p:cNvPr>
          <p:cNvSpPr/>
          <p:nvPr/>
        </p:nvSpPr>
        <p:spPr>
          <a:xfrm>
            <a:off x="834260" y="5895459"/>
            <a:ext cx="1115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24726"/>
                </a:solidFill>
                <a:latin typeface="Helvetica" panose="020B0604020202020204" pitchFamily="34" charset="0"/>
              </a:rPr>
              <a:t>Примечание</a:t>
            </a:r>
            <a:r>
              <a:rPr lang="ru-RU" dirty="0">
                <a:solidFill>
                  <a:srgbClr val="D24726"/>
                </a:solidFill>
                <a:latin typeface="Helvetica" panose="020B0604020202020204" pitchFamily="34" charset="0"/>
              </a:rPr>
              <a:t>. Некоторые элементы HTML не имеют содержимого (например, элемент &lt;</a:t>
            </a:r>
            <a:r>
              <a:rPr lang="ru-RU" dirty="0" err="1">
                <a:solidFill>
                  <a:srgbClr val="D24726"/>
                </a:solidFill>
                <a:latin typeface="Helvetica" panose="020B0604020202020204" pitchFamily="34" charset="0"/>
              </a:rPr>
              <a:t>br</a:t>
            </a:r>
            <a:r>
              <a:rPr lang="ru-RU" dirty="0">
                <a:solidFill>
                  <a:srgbClr val="D24726"/>
                </a:solidFill>
                <a:latin typeface="Helvetica" panose="020B0604020202020204" pitchFamily="34" charset="0"/>
              </a:rPr>
              <a:t>&gt;). Эти элементы называются пустыми элементами. Пустые элементы не имеют закрывающего тега!</a:t>
            </a:r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  <a:cs typeface="+mj-cs"/>
              </a:rPr>
              <a:t>Веб-браузеры</a:t>
            </a:r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268393FF-F03C-8C4F-9407-BB795A4B2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"/>
          <a:stretch/>
        </p:blipFill>
        <p:spPr bwMode="auto">
          <a:xfrm>
            <a:off x="548639" y="251809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976" y="2386584"/>
            <a:ext cx="509451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Назначение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веб-браузера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(Chrome, Edge, Firefox, Safari) -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читать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HTML-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документы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и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правильно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их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отображать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  <a:endParaRPr lang="ru-RU" sz="22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Браузер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не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отображает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HTML-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теги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но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использует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их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для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определения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способа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отображения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документа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AF807-9F16-8F44-91CF-A40DAEBE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HTML-страницы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53A42-A6F6-9A45-AAB6-ED7D63F4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93" y="1256604"/>
            <a:ext cx="7556161" cy="4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3AF346D-6C05-684E-9FA1-6AABB787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6" y="643467"/>
            <a:ext cx="810336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2877C3-1761-5B46-BE51-22577F4B3BE9}"/>
              </a:ext>
            </a:extLst>
          </p:cNvPr>
          <p:cNvSpPr/>
          <p:nvPr/>
        </p:nvSpPr>
        <p:spPr>
          <a:xfrm>
            <a:off x="393405" y="744280"/>
            <a:ext cx="11536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Объявление &lt;! DOCTYPE&gt; представляет тип документа и помогает браузерам правильно отображать веб-страницы. Он должен появляться только один раз в верхней части страницы (перед любыми </a:t>
            </a:r>
            <a:r>
              <a:rPr lang="en-US" dirty="0"/>
              <a:t>HTML-</a:t>
            </a:r>
            <a:r>
              <a:rPr lang="ru-RU" dirty="0"/>
              <a:t>тегами). </a:t>
            </a:r>
          </a:p>
          <a:p>
            <a:endParaRPr lang="ru-RU" dirty="0"/>
          </a:p>
          <a:p>
            <a:r>
              <a:rPr lang="ru-RU" dirty="0"/>
              <a:t>Объявление &lt;! </a:t>
            </a:r>
            <a:r>
              <a:rPr lang="en-US" dirty="0"/>
              <a:t>DOCTYPE&gt; </a:t>
            </a:r>
            <a:r>
              <a:rPr lang="ru-RU" dirty="0"/>
              <a:t>для </a:t>
            </a:r>
            <a:r>
              <a:rPr lang="en-US" dirty="0"/>
              <a:t>HTML5: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F3D62-776A-EC4C-84DA-9DC04EEA9444}"/>
              </a:ext>
            </a:extLst>
          </p:cNvPr>
          <p:cNvSpPr txBox="1">
            <a:spLocks/>
          </p:cNvSpPr>
          <p:nvPr/>
        </p:nvSpPr>
        <p:spPr>
          <a:xfrm>
            <a:off x="393405" y="293398"/>
            <a:ext cx="10515600" cy="45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0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&lt;!DOCTYPE&gt;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F2F3D-8DFD-0F4D-BED5-A9860D92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5" y="1978806"/>
            <a:ext cx="10866502" cy="1063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64B6A2-CA36-9A4C-8C2F-C3C7DD3920C9}"/>
              </a:ext>
            </a:extLst>
          </p:cNvPr>
          <p:cNvSpPr/>
          <p:nvPr/>
        </p:nvSpPr>
        <p:spPr>
          <a:xfrm>
            <a:off x="393405" y="3076856"/>
            <a:ext cx="489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hlinkClick r:id="rId3"/>
              </a:rPr>
              <a:t>https</a:t>
            </a:r>
            <a:r>
              <a:rPr lang="ru-RU" dirty="0">
                <a:hlinkClick r:id="rId3"/>
              </a:rPr>
              <a:t>://www.w3schools.com/</a:t>
            </a:r>
            <a:r>
              <a:rPr lang="ru-RU" dirty="0" err="1">
                <a:hlinkClick r:id="rId3"/>
              </a:rPr>
              <a:t>html</a:t>
            </a:r>
            <a:r>
              <a:rPr lang="ru-RU" dirty="0">
                <a:hlinkClick r:id="rId3"/>
              </a:rPr>
              <a:t>/</a:t>
            </a:r>
            <a:r>
              <a:rPr lang="ru-RU" dirty="0" err="1">
                <a:hlinkClick r:id="rId3"/>
              </a:rPr>
              <a:t>html_basic.asp</a:t>
            </a: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C2383B-4046-7248-A73B-23AE8DA9750F}"/>
              </a:ext>
            </a:extLst>
          </p:cNvPr>
          <p:cNvSpPr txBox="1">
            <a:spLocks/>
          </p:cNvSpPr>
          <p:nvPr/>
        </p:nvSpPr>
        <p:spPr>
          <a:xfrm>
            <a:off x="393404" y="3679094"/>
            <a:ext cx="10515600" cy="45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sz="20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Атрибуты </a:t>
            </a:r>
            <a:r>
              <a:rPr lang="en-US" sz="20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97FB5-92F7-744A-8B8C-98D885E5F0BA}"/>
              </a:ext>
            </a:extLst>
          </p:cNvPr>
          <p:cNvSpPr/>
          <p:nvPr/>
        </p:nvSpPr>
        <p:spPr>
          <a:xfrm>
            <a:off x="393404" y="4231889"/>
            <a:ext cx="11536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Атрибуты </a:t>
            </a:r>
            <a:r>
              <a:rPr lang="en-US" dirty="0"/>
              <a:t>HTML </a:t>
            </a:r>
            <a:r>
              <a:rPr lang="ru-RU" dirty="0"/>
              <a:t>предоставляют дополнительную информацию об элементах </a:t>
            </a:r>
            <a:r>
              <a:rPr lang="en-US" dirty="0"/>
              <a:t>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элементы </a:t>
            </a:r>
            <a:r>
              <a:rPr lang="en-US" dirty="0"/>
              <a:t>HTML </a:t>
            </a:r>
            <a:r>
              <a:rPr lang="ru-RU" dirty="0"/>
              <a:t>могут иметь атрибуты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Атрибуты предоставляют дополнительную информацию об элементах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Атрибуты всегда указываются в начальном теге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Атрибуты обычно представлены парами имя / значение, например: </a:t>
            </a:r>
            <a:r>
              <a:rPr lang="en-US" b="1" dirty="0"/>
              <a:t>name = "value"</a:t>
            </a:r>
            <a:endParaRPr lang="ru-RU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05117-68C3-E947-9066-8DB2A9375C66}"/>
              </a:ext>
            </a:extLst>
          </p:cNvPr>
          <p:cNvCxnSpPr/>
          <p:nvPr/>
        </p:nvCxnSpPr>
        <p:spPr>
          <a:xfrm>
            <a:off x="393404" y="3551275"/>
            <a:ext cx="1137683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D6EA3-09D0-2747-AA15-AD13D1C0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4" y="5986215"/>
            <a:ext cx="10760149" cy="6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2877C3-1761-5B46-BE51-22577F4B3BE9}"/>
              </a:ext>
            </a:extLst>
          </p:cNvPr>
          <p:cNvSpPr/>
          <p:nvPr/>
        </p:nvSpPr>
        <p:spPr>
          <a:xfrm>
            <a:off x="393405" y="744280"/>
            <a:ext cx="11536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Атрибут стиля </a:t>
            </a:r>
            <a:r>
              <a:rPr lang="en-US" dirty="0"/>
              <a:t>HTML </a:t>
            </a:r>
            <a:r>
              <a:rPr lang="ru-RU" dirty="0"/>
              <a:t>используется для добавления к элементу стилей, таких как цвет, шрифт, размер и т.д.</a:t>
            </a:r>
          </a:p>
          <a:p>
            <a:r>
              <a:rPr lang="ru-RU" dirty="0"/>
              <a:t>Установить стиль </a:t>
            </a:r>
            <a:r>
              <a:rPr lang="en-US" dirty="0"/>
              <a:t>HTML-</a:t>
            </a:r>
            <a:r>
              <a:rPr lang="ru-RU" dirty="0"/>
              <a:t>элемента можно с помощью атрибута </a:t>
            </a:r>
            <a:r>
              <a:rPr lang="en-US" b="1" dirty="0"/>
              <a:t>style</a:t>
            </a:r>
            <a:r>
              <a:rPr lang="en-US" dirty="0"/>
              <a:t>.</a:t>
            </a:r>
          </a:p>
          <a:p>
            <a:r>
              <a:rPr lang="ru-RU" dirty="0"/>
              <a:t>Атрибут стиля </a:t>
            </a:r>
            <a:r>
              <a:rPr lang="en-US" dirty="0"/>
              <a:t>HTML </a:t>
            </a:r>
            <a:r>
              <a:rPr lang="ru-RU" dirty="0"/>
              <a:t>имеет следующий синтаксис: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F3D62-776A-EC4C-84DA-9DC04EEA9444}"/>
              </a:ext>
            </a:extLst>
          </p:cNvPr>
          <p:cNvSpPr txBox="1">
            <a:spLocks/>
          </p:cNvSpPr>
          <p:nvPr/>
        </p:nvSpPr>
        <p:spPr>
          <a:xfrm>
            <a:off x="393405" y="293398"/>
            <a:ext cx="10515600" cy="45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0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HTML </a:t>
            </a:r>
            <a:r>
              <a:rPr lang="ru-RU" sz="20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стиль</a:t>
            </a:r>
            <a:endParaRPr lang="en-US" sz="2000" dirty="0">
              <a:latin typeface="Helvetica Neue Light" panose="020B0702040204020203" pitchFamily="34" charset="0"/>
              <a:ea typeface="Helvetica Neue Light" panose="020B0702040204020203" pitchFamily="34" charset="0"/>
              <a:cs typeface="Helvetica Neue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C2383B-4046-7248-A73B-23AE8DA9750F}"/>
              </a:ext>
            </a:extLst>
          </p:cNvPr>
          <p:cNvSpPr txBox="1">
            <a:spLocks/>
          </p:cNvSpPr>
          <p:nvPr/>
        </p:nvSpPr>
        <p:spPr>
          <a:xfrm>
            <a:off x="393404" y="3028706"/>
            <a:ext cx="10515600" cy="45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000" b="1" dirty="0"/>
              <a:t>HTML Responsive Web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97FB5-92F7-744A-8B8C-98D885E5F0BA}"/>
              </a:ext>
            </a:extLst>
          </p:cNvPr>
          <p:cNvSpPr/>
          <p:nvPr/>
        </p:nvSpPr>
        <p:spPr>
          <a:xfrm>
            <a:off x="393405" y="3474414"/>
            <a:ext cx="1153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создать адаптивный веб-сайт, добавьте следующий тег &lt;</a:t>
            </a:r>
            <a:r>
              <a:rPr lang="en-US" dirty="0"/>
              <a:t>meta&gt; </a:t>
            </a:r>
            <a:r>
              <a:rPr lang="ru-RU" dirty="0"/>
              <a:t>на все свои веб-страницы:</a:t>
            </a:r>
            <a:endParaRPr lang="ru-RU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05117-68C3-E947-9066-8DB2A9375C66}"/>
              </a:ext>
            </a:extLst>
          </p:cNvPr>
          <p:cNvCxnSpPr/>
          <p:nvPr/>
        </p:nvCxnSpPr>
        <p:spPr>
          <a:xfrm>
            <a:off x="318976" y="2775098"/>
            <a:ext cx="1137683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8865F3-15D4-AE4D-B3E9-DD361A1F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4" y="1817258"/>
            <a:ext cx="11376838" cy="661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D0ECA-DE79-9F40-A5B2-84490639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4" y="4096494"/>
            <a:ext cx="11376838" cy="6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488</Words>
  <Application>Microsoft Macintosh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Helvetica</vt:lpstr>
      <vt:lpstr>Helvetica Neue Light</vt:lpstr>
      <vt:lpstr>Segoe UI</vt:lpstr>
      <vt:lpstr>Segoe UI Light</vt:lpstr>
      <vt:lpstr>Segoe UI Semilight</vt:lpstr>
      <vt:lpstr>Office Theme</vt:lpstr>
      <vt:lpstr>QuickStarter Theme</vt:lpstr>
      <vt:lpstr>Основы HTML5</vt:lpstr>
      <vt:lpstr>Содиржимое</vt:lpstr>
      <vt:lpstr>PowerPoint Presentation</vt:lpstr>
      <vt:lpstr>Что такое HTML элемент?</vt:lpstr>
      <vt:lpstr>Веб-браузеры</vt:lpstr>
      <vt:lpstr>Структура HTML-страницы</vt:lpstr>
      <vt:lpstr>PowerPoint Presentation</vt:lpstr>
      <vt:lpstr>PowerPoint Presentation</vt:lpstr>
      <vt:lpstr>PowerPoint Presentation</vt:lpstr>
      <vt:lpstr>Руководство по стилю HTML</vt:lpstr>
      <vt:lpstr>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HTML5</dc:title>
  <dc:creator>bahritidinov bakhtiyor</dc:creator>
  <cp:lastModifiedBy>bahritidinov bakhtiyor</cp:lastModifiedBy>
  <cp:revision>17</cp:revision>
  <dcterms:created xsi:type="dcterms:W3CDTF">2021-05-18T18:25:05Z</dcterms:created>
  <dcterms:modified xsi:type="dcterms:W3CDTF">2021-05-20T14:32:46Z</dcterms:modified>
</cp:coreProperties>
</file>