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89085"/>
  </p:normalViewPr>
  <p:slideViewPr>
    <p:cSldViewPr snapToGrid="0" snapToObjects="1">
      <p:cViewPr>
        <p:scale>
          <a:sx n="130" d="100"/>
          <a:sy n="13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7AB05-0BE4-FE44-A615-D6313565D115}" type="datetimeFigureOut">
              <a:rPr lang="ru-RU" smtClean="0"/>
              <a:t>11.05.2021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C26D8-F2CE-3A40-840C-EF6D6B7528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53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C26D8-F2CE-3A40-840C-EF6D6B7528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63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Протокол определяет формат и очередность сообщений, которыми обмениваются два или более устройства, а также действия, выполняемые при передаче и/или приеме сообщений либо при наступлении иных событий.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C26D8-F2CE-3A40-840C-EF6D6B7528C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13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 dirty="0"/>
              <a:t>Протокол определяет формат и очередность сообщений, которыми обмениваются два или более устройства, а также действия, выполняемые при передаче и/или приеме сообщений либо при наступлении иных событий.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C26D8-F2CE-3A40-840C-EF6D6B7528C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72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C26D8-F2CE-3A40-840C-EF6D6B7528C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62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C26D8-F2CE-3A40-840C-EF6D6B7528C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960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C26D8-F2CE-3A40-840C-EF6D6B7528C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7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9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9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89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9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3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56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8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5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4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6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4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3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explain/protokoly-peredachi-dannyh-chto-jeto-kakie-byvajut-i-v-chjom-razlichija" TargetMode="External"/><Relationship Id="rId2" Type="http://schemas.openxmlformats.org/officeDocument/2006/relationships/hyperlink" Target="https://habr.com/ru/post/495698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areerfoundry.com/en/blog/web-development/whats-the-difference-between-frontend-and-backend" TargetMode="External"/><Relationship Id="rId4" Type="http://schemas.openxmlformats.org/officeDocument/2006/relationships/hyperlink" Target="https://medium.com/@sanchit0496/what-is-a-web-server-different-types-of-web-servers-c0bd1a1b4b4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isemapping.com/c/maps/1149154/public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7FB8-511B-3D47-8081-873C5FF9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122363"/>
            <a:ext cx="10705419" cy="2387600"/>
          </a:xfrm>
        </p:spPr>
        <p:txBody>
          <a:bodyPr>
            <a:normAutofit/>
          </a:bodyPr>
          <a:lstStyle/>
          <a:p>
            <a:r>
              <a:rPr lang="ru-RU" sz="4000" b="1" dirty="0"/>
              <a:t>Урок 1</a:t>
            </a:r>
            <a:r>
              <a:rPr lang="ru-RU" sz="4000" dirty="0"/>
              <a:t>. </a:t>
            </a:r>
            <a:r>
              <a:rPr lang="ru-RU" sz="4000" b="1" dirty="0"/>
              <a:t>Основы веб-проектирования</a:t>
            </a:r>
            <a:endParaRPr lang="ru-RU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9C17-A985-1646-8DCD-D3CCE4954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238" y="3620554"/>
            <a:ext cx="8825658" cy="861420"/>
          </a:xfrm>
        </p:spPr>
        <p:txBody>
          <a:bodyPr/>
          <a:lstStyle/>
          <a:p>
            <a:r>
              <a:rPr lang="ru-RU" dirty="0"/>
              <a:t>Бахритидинов Б.С.</a:t>
            </a:r>
          </a:p>
          <a:p>
            <a:r>
              <a:rPr lang="ru-RU" dirty="0"/>
              <a:t>10.05.2021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41BC9-468A-9347-9777-D1C4F72C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228600"/>
            <a:ext cx="1787525" cy="17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004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Статистика веб-серверов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153D9-0E10-D449-92D6-8A9051694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399" y="838200"/>
            <a:ext cx="45212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en-TJ" sz="4400" dirty="0"/>
              <a:t>F</a:t>
            </a:r>
            <a:r>
              <a:rPr lang="en-US" sz="4400" dirty="0" err="1"/>
              <a:t>rontend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en-US" sz="4400" dirty="0"/>
              <a:t>Backend</a:t>
            </a:r>
            <a:endParaRPr lang="ru-RU" sz="4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998D13-345F-F349-8707-6990EFCDF167}"/>
              </a:ext>
            </a:extLst>
          </p:cNvPr>
          <p:cNvGrpSpPr/>
          <p:nvPr/>
        </p:nvGrpSpPr>
        <p:grpSpPr>
          <a:xfrm>
            <a:off x="4602870" y="1954445"/>
            <a:ext cx="2959100" cy="3405987"/>
            <a:chOff x="582470" y="1154345"/>
            <a:chExt cx="2959100" cy="3405987"/>
          </a:xfrm>
        </p:grpSpPr>
        <p:pic>
          <p:nvPicPr>
            <p:cNvPr id="7" name="Picture 6" descr="Backend Development Services :: Hire Backend Developers">
              <a:extLst>
                <a:ext uri="{FF2B5EF4-FFF2-40B4-BE49-F238E27FC236}">
                  <a16:creationId xmlns:a16="http://schemas.microsoft.com/office/drawing/2014/main" id="{61A6073C-0777-9548-90A7-94F47C8B1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67"/>
            <a:stretch/>
          </p:blipFill>
          <p:spPr bwMode="auto">
            <a:xfrm>
              <a:off x="796640" y="1154345"/>
              <a:ext cx="2530760" cy="2898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2424C9-BBA8-8642-8BC8-03619E7BA93F}"/>
                </a:ext>
              </a:extLst>
            </p:cNvPr>
            <p:cNvSpPr txBox="1"/>
            <p:nvPr/>
          </p:nvSpPr>
          <p:spPr>
            <a:xfrm>
              <a:off x="582470" y="4191000"/>
              <a:ext cx="295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J" dirty="0"/>
                <a:t>BACKEND разработчики</a:t>
              </a:r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7B67BB-052F-EC47-B50B-6531E72B423D}"/>
              </a:ext>
            </a:extLst>
          </p:cNvPr>
          <p:cNvGrpSpPr/>
          <p:nvPr/>
        </p:nvGrpSpPr>
        <p:grpSpPr>
          <a:xfrm>
            <a:off x="404133" y="1954445"/>
            <a:ext cx="3146237" cy="3405987"/>
            <a:chOff x="4025197" y="1154345"/>
            <a:chExt cx="3146237" cy="3405987"/>
          </a:xfrm>
        </p:grpSpPr>
        <p:pic>
          <p:nvPicPr>
            <p:cNvPr id="8" name="Picture 2" descr="Mid-Level Frontend Developer - Ibtikar Technologies Job Openings |  GetLinks: Bringing humanity to technology">
              <a:extLst>
                <a:ext uri="{FF2B5EF4-FFF2-40B4-BE49-F238E27FC236}">
                  <a16:creationId xmlns:a16="http://schemas.microsoft.com/office/drawing/2014/main" id="{237E2E63-1BE5-D940-801E-B9956B7AA7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96"/>
            <a:stretch/>
          </p:blipFill>
          <p:spPr bwMode="auto">
            <a:xfrm>
              <a:off x="4025197" y="1154345"/>
              <a:ext cx="3146237" cy="290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E9E4E9-C3FD-0D42-B9CE-507B8BB60CC9}"/>
                </a:ext>
              </a:extLst>
            </p:cNvPr>
            <p:cNvSpPr txBox="1"/>
            <p:nvPr/>
          </p:nvSpPr>
          <p:spPr>
            <a:xfrm>
              <a:off x="4025197" y="4191000"/>
              <a:ext cx="314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J" dirty="0"/>
                <a:t>FRONTEND разработчики</a:t>
              </a:r>
              <a:endParaRPr lang="ru-RU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1E353-A282-2941-B201-86AF1DFFB63B}"/>
              </a:ext>
            </a:extLst>
          </p:cNvPr>
          <p:cNvGrpSpPr/>
          <p:nvPr/>
        </p:nvGrpSpPr>
        <p:grpSpPr>
          <a:xfrm>
            <a:off x="8303662" y="1954445"/>
            <a:ext cx="3400457" cy="3405987"/>
            <a:chOff x="7994903" y="1154345"/>
            <a:chExt cx="3400457" cy="3405987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246FBF28-CEBA-0440-9658-BD2740DD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4903" y="1154345"/>
              <a:ext cx="3400457" cy="289889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502F79-F287-D84C-BB1C-F7B026FD429D}"/>
                </a:ext>
              </a:extLst>
            </p:cNvPr>
            <p:cNvSpPr txBox="1"/>
            <p:nvPr/>
          </p:nvSpPr>
          <p:spPr>
            <a:xfrm>
              <a:off x="8122013" y="4191000"/>
              <a:ext cx="314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TJ" dirty="0"/>
                <a:t>FULLSTACK разработчики</a:t>
              </a:r>
              <a:endParaRPr lang="ru-RU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5BC964-C512-5042-BC90-0393F56FD5E6}"/>
              </a:ext>
            </a:extLst>
          </p:cNvPr>
          <p:cNvSpPr txBox="1"/>
          <p:nvPr/>
        </p:nvSpPr>
        <p:spPr>
          <a:xfrm>
            <a:off x="3862751" y="3038090"/>
            <a:ext cx="54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+</a:t>
            </a:r>
            <a:endParaRPr lang="ru-RU" sz="5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C5CE1-A21E-324D-A1B9-928144712F28}"/>
              </a:ext>
            </a:extLst>
          </p:cNvPr>
          <p:cNvSpPr txBox="1"/>
          <p:nvPr/>
        </p:nvSpPr>
        <p:spPr>
          <a:xfrm>
            <a:off x="7551502" y="3038090"/>
            <a:ext cx="548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=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14440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004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Полезные ресурсы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F4FD9-0E55-A44E-A8F1-5C05E0B2F18A}"/>
              </a:ext>
            </a:extLst>
          </p:cNvPr>
          <p:cNvSpPr txBox="1"/>
          <p:nvPr/>
        </p:nvSpPr>
        <p:spPr>
          <a:xfrm>
            <a:off x="260488" y="1308100"/>
            <a:ext cx="12710531" cy="2948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Клиент-серверная архитектура в картинках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habr.com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ru</a:t>
            </a:r>
            <a:r>
              <a:rPr lang="en-US" dirty="0">
                <a:hlinkClick r:id="rId2"/>
              </a:rPr>
              <a:t>/post/495698/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Протоколы передачи данных: что это, какие бывают и в чём различия?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https://tproger.ru/explain/protokoly-peredachi-dannyh-chto-jeto-kakie-byvajut-i-v-chjom-razlichija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a Web Server?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https://medium.com/@sanchit0496/what-is-a-web-server-different-types-of-web-servers-c0bd1a1b4b43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difference between Frontend and Backend web development? 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careerfoundry.com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/blog/web-development/</a:t>
            </a:r>
            <a:r>
              <a:rPr lang="en-US" dirty="0" err="1">
                <a:hlinkClick r:id="rId5"/>
              </a:rPr>
              <a:t>whats</a:t>
            </a:r>
            <a:r>
              <a:rPr lang="en-US" dirty="0">
                <a:hlinkClick r:id="rId5"/>
              </a:rPr>
              <a:t>-the-difference-between-frontend-and-backend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B554-B0CA-9046-86A0-372D2C50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5853-EC16-0C48-9150-9DE578E4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600" dirty="0"/>
              <a:t>Рабочая программа курса</a:t>
            </a:r>
          </a:p>
          <a:p>
            <a:r>
              <a:rPr lang="ru-RU" sz="3600" dirty="0"/>
              <a:t>Рабочие инструменты</a:t>
            </a:r>
          </a:p>
          <a:p>
            <a:r>
              <a:rPr lang="ru-RU" sz="3600" dirty="0"/>
              <a:t>Клиент-серверная архитектура</a:t>
            </a:r>
          </a:p>
          <a:p>
            <a:r>
              <a:rPr lang="ru-RU" sz="3600" dirty="0"/>
              <a:t>Сетевые протоколы</a:t>
            </a:r>
          </a:p>
          <a:p>
            <a:r>
              <a:rPr lang="ru-RU" sz="3600" dirty="0"/>
              <a:t>Веб-серверы, подготовка и параметры среды</a:t>
            </a:r>
          </a:p>
          <a:p>
            <a:r>
              <a:rPr lang="ru-RU" sz="3600" dirty="0"/>
              <a:t>Общие понятия </a:t>
            </a:r>
            <a:r>
              <a:rPr lang="en-US" sz="3600" dirty="0"/>
              <a:t>front-end </a:t>
            </a:r>
            <a:r>
              <a:rPr lang="ru-RU" sz="3600" dirty="0"/>
              <a:t>и </a:t>
            </a:r>
            <a:r>
              <a:rPr lang="en-US" sz="3600" dirty="0"/>
              <a:t>back-end </a:t>
            </a:r>
            <a:r>
              <a:rPr lang="ru-RU" sz="3600" dirty="0"/>
              <a:t>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2389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04"/>
            <a:ext cx="9905998" cy="74219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Рабочая программа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2F6FC-089C-B54A-9162-265459D91E8D}"/>
              </a:ext>
            </a:extLst>
          </p:cNvPr>
          <p:cNvSpPr txBox="1"/>
          <p:nvPr/>
        </p:nvSpPr>
        <p:spPr>
          <a:xfrm>
            <a:off x="698500" y="3136612"/>
            <a:ext cx="1121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32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app.wisemapping.com</a:t>
            </a:r>
            <a:r>
              <a:rPr lang="en-US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/c/maps/1149154/public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648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04"/>
            <a:ext cx="9905998" cy="74219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Рабочие инструменты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8A3C02-AF85-6444-A712-20B14E50424E}"/>
              </a:ext>
            </a:extLst>
          </p:cNvPr>
          <p:cNvGrpSpPr/>
          <p:nvPr/>
        </p:nvGrpSpPr>
        <p:grpSpPr>
          <a:xfrm>
            <a:off x="3951000" y="3982043"/>
            <a:ext cx="3748739" cy="2008739"/>
            <a:chOff x="3977377" y="884734"/>
            <a:chExt cx="3748739" cy="20087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E88E89-B21A-0B4E-9AC9-EA446E2F2EED}"/>
                </a:ext>
              </a:extLst>
            </p:cNvPr>
            <p:cNvGrpSpPr/>
            <p:nvPr/>
          </p:nvGrpSpPr>
          <p:grpSpPr>
            <a:xfrm>
              <a:off x="4212414" y="1084817"/>
              <a:ext cx="3268443" cy="1605364"/>
              <a:chOff x="596689" y="4450811"/>
              <a:chExt cx="3268443" cy="1605364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22FB1F4-33C8-BB47-9801-CADD9801E7A3}"/>
                  </a:ext>
                </a:extLst>
              </p:cNvPr>
              <p:cNvGrpSpPr/>
              <p:nvPr/>
            </p:nvGrpSpPr>
            <p:grpSpPr>
              <a:xfrm>
                <a:off x="596689" y="4450811"/>
                <a:ext cx="3268443" cy="1029802"/>
                <a:chOff x="596689" y="4450811"/>
                <a:chExt cx="3268443" cy="1029802"/>
              </a:xfrm>
            </p:grpSpPr>
            <p:pic>
              <p:nvPicPr>
                <p:cNvPr id="10256" name="Picture 16">
                  <a:extLst>
                    <a:ext uri="{FF2B5EF4-FFF2-40B4-BE49-F238E27FC236}">
                      <a16:creationId xmlns:a16="http://schemas.microsoft.com/office/drawing/2014/main" id="{B72E78CB-9882-C149-96A5-E4213CD0FE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t="84" b="84"/>
                <a:stretch/>
              </p:blipFill>
              <p:spPr bwMode="auto">
                <a:xfrm>
                  <a:off x="596689" y="4450811"/>
                  <a:ext cx="1018809" cy="10298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58" name="Picture 18">
                  <a:extLst>
                    <a:ext uri="{FF2B5EF4-FFF2-40B4-BE49-F238E27FC236}">
                      <a16:creationId xmlns:a16="http://schemas.microsoft.com/office/drawing/2014/main" id="{7E8811A0-36FF-CB4E-8EC4-7C3C38CA3D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/>
              </p:blipFill>
              <p:spPr bwMode="auto">
                <a:xfrm>
                  <a:off x="1714038" y="4451110"/>
                  <a:ext cx="1092735" cy="10292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60" name="Picture 20">
                  <a:extLst>
                    <a:ext uri="{FF2B5EF4-FFF2-40B4-BE49-F238E27FC236}">
                      <a16:creationId xmlns:a16="http://schemas.microsoft.com/office/drawing/2014/main" id="{BF81F892-5138-B143-BF61-31FE9D7824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/>
                <a:srcRect/>
                <a:stretch/>
              </p:blipFill>
              <p:spPr bwMode="auto">
                <a:xfrm>
                  <a:off x="2905313" y="4492118"/>
                  <a:ext cx="959819" cy="947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757B9-76B5-3349-BF7C-DC140B4B7A85}"/>
                  </a:ext>
                </a:extLst>
              </p:cNvPr>
              <p:cNvSpPr txBox="1"/>
              <p:nvPr/>
            </p:nvSpPr>
            <p:spPr>
              <a:xfrm>
                <a:off x="1206365" y="5532955"/>
                <a:ext cx="2108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err="1"/>
                  <a:t>Браузер</a:t>
                </a:r>
                <a:r>
                  <a:rPr lang="ru-RU" sz="2800" b="1" dirty="0"/>
                  <a:t>ы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7D5086-5082-4842-A1CB-45210FEF0DD3}"/>
                </a:ext>
              </a:extLst>
            </p:cNvPr>
            <p:cNvSpPr/>
            <p:nvPr/>
          </p:nvSpPr>
          <p:spPr>
            <a:xfrm>
              <a:off x="3977377" y="884734"/>
              <a:ext cx="3748739" cy="2008739"/>
            </a:xfrm>
            <a:prstGeom prst="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A28535-CBD5-3244-B5FD-D32CF9E60080}"/>
              </a:ext>
            </a:extLst>
          </p:cNvPr>
          <p:cNvGrpSpPr/>
          <p:nvPr/>
        </p:nvGrpSpPr>
        <p:grpSpPr>
          <a:xfrm>
            <a:off x="527915" y="858562"/>
            <a:ext cx="3179824" cy="5143407"/>
            <a:chOff x="7578077" y="1356079"/>
            <a:chExt cx="3179824" cy="51434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79E72B5-3AAB-B94D-8206-4A06F1B218AF}"/>
                </a:ext>
              </a:extLst>
            </p:cNvPr>
            <p:cNvGrpSpPr/>
            <p:nvPr/>
          </p:nvGrpSpPr>
          <p:grpSpPr>
            <a:xfrm>
              <a:off x="7775008" y="1499912"/>
              <a:ext cx="2794000" cy="4126454"/>
              <a:chOff x="6244993" y="2510161"/>
              <a:chExt cx="2794000" cy="412645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94C58D2-0FB2-0047-B33F-8342461D8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6251343" y="2510161"/>
                <a:ext cx="2781300" cy="1143000"/>
              </a:xfrm>
              <a:prstGeom prst="rect">
                <a:avLst/>
              </a:prstGeom>
            </p:spPr>
          </p:pic>
          <p:pic>
            <p:nvPicPr>
              <p:cNvPr id="10266" name="Picture 26">
                <a:extLst>
                  <a:ext uri="{FF2B5EF4-FFF2-40B4-BE49-F238E27FC236}">
                    <a16:creationId xmlns:a16="http://schemas.microsoft.com/office/drawing/2014/main" id="{3AC987DC-20F3-554E-ADA1-4FE06CB371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/>
              <a:srcRect t="217" b="217"/>
              <a:stretch/>
            </p:blipFill>
            <p:spPr bwMode="auto">
              <a:xfrm>
                <a:off x="6244993" y="3802488"/>
                <a:ext cx="2794000" cy="1270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8" name="Picture 28">
                <a:extLst>
                  <a:ext uri="{FF2B5EF4-FFF2-40B4-BE49-F238E27FC236}">
                    <a16:creationId xmlns:a16="http://schemas.microsoft.com/office/drawing/2014/main" id="{5C407D66-8954-8F4B-8BB0-375B991D4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/>
            </p:blipFill>
            <p:spPr bwMode="auto">
              <a:xfrm>
                <a:off x="6245297" y="5169765"/>
                <a:ext cx="2793392" cy="1466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24B232-6508-384F-97D9-B58EA451476D}"/>
                </a:ext>
              </a:extLst>
            </p:cNvPr>
            <p:cNvSpPr/>
            <p:nvPr/>
          </p:nvSpPr>
          <p:spPr>
            <a:xfrm>
              <a:off x="7578077" y="1356079"/>
              <a:ext cx="3179824" cy="5143407"/>
            </a:xfrm>
            <a:prstGeom prst="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62FA4F-4818-AF41-B795-6DB5C4185B66}"/>
                </a:ext>
              </a:extLst>
            </p:cNvPr>
            <p:cNvSpPr txBox="1"/>
            <p:nvPr/>
          </p:nvSpPr>
          <p:spPr>
            <a:xfrm>
              <a:off x="8069722" y="5799636"/>
              <a:ext cx="2108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IDE</a:t>
              </a:r>
              <a:endParaRPr lang="ru-RU" sz="28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43D9B6-1BCD-6149-97A3-9AD855F9F287}"/>
              </a:ext>
            </a:extLst>
          </p:cNvPr>
          <p:cNvGrpSpPr/>
          <p:nvPr/>
        </p:nvGrpSpPr>
        <p:grpSpPr>
          <a:xfrm>
            <a:off x="7934776" y="3963855"/>
            <a:ext cx="3748739" cy="2045114"/>
            <a:chOff x="545354" y="1076547"/>
            <a:chExt cx="3748739" cy="20451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B4867E-4F8B-6842-B85E-15373F02C38F}"/>
                </a:ext>
              </a:extLst>
            </p:cNvPr>
            <p:cNvGrpSpPr/>
            <p:nvPr/>
          </p:nvGrpSpPr>
          <p:grpSpPr>
            <a:xfrm>
              <a:off x="716219" y="1356079"/>
              <a:ext cx="3412222" cy="1603143"/>
              <a:chOff x="716219" y="1356079"/>
              <a:chExt cx="3412222" cy="1603143"/>
            </a:xfrm>
          </p:grpSpPr>
          <p:pic>
            <p:nvPicPr>
              <p:cNvPr id="10246" name="Picture 6">
                <a:extLst>
                  <a:ext uri="{FF2B5EF4-FFF2-40B4-BE49-F238E27FC236}">
                    <a16:creationId xmlns:a16="http://schemas.microsoft.com/office/drawing/2014/main" id="{35B0DF5C-9D37-E242-997C-75C4562517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/>
            </p:blipFill>
            <p:spPr bwMode="auto">
              <a:xfrm>
                <a:off x="728354" y="1361613"/>
                <a:ext cx="1686259" cy="1124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0" name="Picture 30">
                <a:extLst>
                  <a:ext uri="{FF2B5EF4-FFF2-40B4-BE49-F238E27FC236}">
                    <a16:creationId xmlns:a16="http://schemas.microsoft.com/office/drawing/2014/main" id="{C4DFD3C2-E2C6-A048-9832-5887EFAB8F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/>
              <a:srcRect t="109" b="109"/>
              <a:stretch/>
            </p:blipFill>
            <p:spPr bwMode="auto">
              <a:xfrm>
                <a:off x="2671139" y="1356079"/>
                <a:ext cx="1457302" cy="1135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EC99B9-BC91-844D-97AC-5C8DA1565675}"/>
                  </a:ext>
                </a:extLst>
              </p:cNvPr>
              <p:cNvSpPr txBox="1"/>
              <p:nvPr/>
            </p:nvSpPr>
            <p:spPr>
              <a:xfrm>
                <a:off x="716219" y="2559112"/>
                <a:ext cx="33967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b="1" dirty="0"/>
                  <a:t>Управления версиями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906800-153F-454E-A7FF-3652BE5DDF40}"/>
                </a:ext>
              </a:extLst>
            </p:cNvPr>
            <p:cNvSpPr/>
            <p:nvPr/>
          </p:nvSpPr>
          <p:spPr>
            <a:xfrm>
              <a:off x="545354" y="1076547"/>
              <a:ext cx="3748739" cy="2045114"/>
            </a:xfrm>
            <a:prstGeom prst="rect">
              <a:avLst/>
            </a:prstGeom>
            <a:noFill/>
            <a:ln w="53975">
              <a:solidFill>
                <a:srgbClr val="FFC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AF3AF0-CC96-D342-944D-078C00448909}"/>
              </a:ext>
            </a:extLst>
          </p:cNvPr>
          <p:cNvGrpSpPr/>
          <p:nvPr/>
        </p:nvGrpSpPr>
        <p:grpSpPr>
          <a:xfrm>
            <a:off x="7275037" y="1583407"/>
            <a:ext cx="1126385" cy="1043296"/>
            <a:chOff x="8887284" y="2859093"/>
            <a:chExt cx="2303929" cy="213397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4C1B20-2DFA-2E4B-8948-D387381B26AF}"/>
                </a:ext>
              </a:extLst>
            </p:cNvPr>
            <p:cNvSpPr/>
            <p:nvPr/>
          </p:nvSpPr>
          <p:spPr>
            <a:xfrm>
              <a:off x="8887284" y="2859093"/>
              <a:ext cx="2303929" cy="2045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Picture 34">
              <a:extLst>
                <a:ext uri="{FF2B5EF4-FFF2-40B4-BE49-F238E27FC236}">
                  <a16:creationId xmlns:a16="http://schemas.microsoft.com/office/drawing/2014/main" id="{B298C161-7DC0-DB46-B3D1-5FEBD828B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 l="537" r="537"/>
            <a:stretch/>
          </p:blipFill>
          <p:spPr bwMode="auto">
            <a:xfrm>
              <a:off x="9324110" y="2859093"/>
              <a:ext cx="1724889" cy="2133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96747C-1EAB-0E45-BE73-D46D1BC6153B}"/>
              </a:ext>
            </a:extLst>
          </p:cNvPr>
          <p:cNvGrpSpPr/>
          <p:nvPr/>
        </p:nvGrpSpPr>
        <p:grpSpPr>
          <a:xfrm>
            <a:off x="5861933" y="1583460"/>
            <a:ext cx="1126385" cy="999851"/>
            <a:chOff x="8888757" y="4937394"/>
            <a:chExt cx="2303929" cy="204511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EEA54A-03DF-7B45-9355-FD83F5E2BC10}"/>
                </a:ext>
              </a:extLst>
            </p:cNvPr>
            <p:cNvSpPr/>
            <p:nvPr/>
          </p:nvSpPr>
          <p:spPr>
            <a:xfrm>
              <a:off x="8888757" y="4937394"/>
              <a:ext cx="2303929" cy="20451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7B7D62D-C574-9145-8C36-C5B71722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9131497" y="5193133"/>
              <a:ext cx="1793570" cy="1533632"/>
            </a:xfrm>
            <a:prstGeom prst="rect">
              <a:avLst/>
            </a:prstGeom>
          </p:spPr>
        </p:pic>
      </p:grpSp>
      <p:pic>
        <p:nvPicPr>
          <p:cNvPr id="10278" name="Picture 38">
            <a:extLst>
              <a:ext uri="{FF2B5EF4-FFF2-40B4-BE49-F238E27FC236}">
                <a16:creationId xmlns:a16="http://schemas.microsoft.com/office/drawing/2014/main" id="{7C8AA48A-B337-374A-99E6-405E5D40F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 t="939" b="939"/>
          <a:stretch/>
        </p:blipFill>
        <p:spPr bwMode="auto">
          <a:xfrm>
            <a:off x="8673990" y="1586703"/>
            <a:ext cx="1271582" cy="9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5BB012A-DFF5-DD4D-91FE-73A47348936A}"/>
              </a:ext>
            </a:extLst>
          </p:cNvPr>
          <p:cNvSpPr/>
          <p:nvPr/>
        </p:nvSpPr>
        <p:spPr>
          <a:xfrm>
            <a:off x="5538639" y="1289071"/>
            <a:ext cx="4792274" cy="2008739"/>
          </a:xfrm>
          <a:prstGeom prst="rect">
            <a:avLst/>
          </a:prstGeom>
          <a:noFill/>
          <a:ln w="539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59818C-D802-F44F-A23F-2423021E7F2F}"/>
              </a:ext>
            </a:extLst>
          </p:cNvPr>
          <p:cNvSpPr txBox="1"/>
          <p:nvPr/>
        </p:nvSpPr>
        <p:spPr>
          <a:xfrm>
            <a:off x="6880736" y="2734362"/>
            <a:ext cx="210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ОС</a:t>
            </a:r>
          </a:p>
        </p:txBody>
      </p:sp>
    </p:spTree>
    <p:extLst>
      <p:ext uri="{BB962C8B-B14F-4D97-AF65-F5344CB8AC3E}">
        <p14:creationId xmlns:p14="http://schemas.microsoft.com/office/powerpoint/2010/main" val="404101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004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Клиент-серверная архитектура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97635-898B-3141-AD73-93443781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885388"/>
            <a:ext cx="6950075" cy="597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6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004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Клиент-серверная архитектура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F1114C-5EAC-3A42-B2D5-5063145C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657350"/>
            <a:ext cx="9144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1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004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Сетевые протоколы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03954-BFA5-5646-8B9D-B4A5698C3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0"/>
          <a:stretch/>
        </p:blipFill>
        <p:spPr>
          <a:xfrm>
            <a:off x="2476900" y="939800"/>
            <a:ext cx="72382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2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004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Сетевые протоколы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16B2F9-F043-7E43-9480-362A5E04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49" y="969074"/>
            <a:ext cx="7683499" cy="579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9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0486-4300-F946-BC2D-4414833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004"/>
            <a:ext cx="12191999" cy="74219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Веб-сервер</a:t>
            </a:r>
          </a:p>
        </p:txBody>
      </p:sp>
      <p:pic>
        <p:nvPicPr>
          <p:cNvPr id="8196" name="Picture 4" descr="apachediagram">
            <a:extLst>
              <a:ext uri="{FF2B5EF4-FFF2-40B4-BE49-F238E27FC236}">
                <a16:creationId xmlns:a16="http://schemas.microsoft.com/office/drawing/2014/main" id="{F074BC95-18D2-BA4A-B3AC-1E57E936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1115639"/>
            <a:ext cx="10198100" cy="534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58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{51207B5D-1602-FB44-AFDA-6CA446C15BF5}tf10001062</Template>
  <TotalTime>1474</TotalTime>
  <Words>229</Words>
  <Application>Microsoft Macintosh PowerPoint</Application>
  <PresentationFormat>Widescreen</PresentationFormat>
  <Paragraphs>45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Урок 1. Основы веб-проектирования</vt:lpstr>
      <vt:lpstr>Содержание</vt:lpstr>
      <vt:lpstr>Рабочая программа</vt:lpstr>
      <vt:lpstr>Рабочие инструменты</vt:lpstr>
      <vt:lpstr>Клиент-серверная архитектура</vt:lpstr>
      <vt:lpstr>Клиент-серверная архитектура</vt:lpstr>
      <vt:lpstr>Сетевые протоколы</vt:lpstr>
      <vt:lpstr>Сетевые протоколы</vt:lpstr>
      <vt:lpstr>Веб-сервер</vt:lpstr>
      <vt:lpstr>Статистика веб-серверов</vt:lpstr>
      <vt:lpstr>Frontend и Backend</vt:lpstr>
      <vt:lpstr>Полезные 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1. Основы веб-проектирования</dc:title>
  <dc:creator>bahritidinov bakhtiyor</dc:creator>
  <cp:lastModifiedBy>bahritidinov bakhtiyor</cp:lastModifiedBy>
  <cp:revision>27</cp:revision>
  <dcterms:created xsi:type="dcterms:W3CDTF">2021-05-10T11:18:49Z</dcterms:created>
  <dcterms:modified xsi:type="dcterms:W3CDTF">2021-05-11T11:52:56Z</dcterms:modified>
</cp:coreProperties>
</file>