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Montserrat" panose="00000500000000000000" pitchFamily="2" charset="-52"/>
      <p:regular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67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903815"/>
            <a:ext cx="590466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Умное расписание: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3941445"/>
            <a:ext cx="744938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От проблемы к решению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279208"/>
            <a:ext cx="647414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 проекте и его целях</a:t>
            </a:r>
            <a:endParaRPr lang="en-US" sz="4450" dirty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F2DA4F5C-70D4-DC2F-30C5-BAD9DA2AF3B9}"/>
              </a:ext>
            </a:extLst>
          </p:cNvPr>
          <p:cNvGrpSpPr/>
          <p:nvPr/>
        </p:nvGrpSpPr>
        <p:grpSpPr>
          <a:xfrm>
            <a:off x="758309" y="2316837"/>
            <a:ext cx="3705463" cy="2306122"/>
            <a:chOff x="758309" y="2316837"/>
            <a:chExt cx="3705463" cy="2306122"/>
          </a:xfrm>
        </p:grpSpPr>
        <p:sp>
          <p:nvSpPr>
            <p:cNvPr id="4" name="Shape 1"/>
            <p:cNvSpPr/>
            <p:nvPr/>
          </p:nvSpPr>
          <p:spPr>
            <a:xfrm>
              <a:off x="758309" y="2316837"/>
              <a:ext cx="3705463" cy="2306122"/>
            </a:xfrm>
            <a:prstGeom prst="roundRect">
              <a:avLst>
                <a:gd name="adj" fmla="val 8456"/>
              </a:avLst>
            </a:prstGeom>
            <a:solidFill>
              <a:srgbClr val="EEEFF5"/>
            </a:solidFill>
            <a:ln/>
            <a:effectLst>
              <a:outerShdw blurRad="53340" dist="26670" dir="13500000" algn="bl" rotWithShape="0">
                <a:srgbClr val="FFFFFF">
                  <a:alpha val="70000"/>
                </a:srgbClr>
              </a:outerShdw>
            </a:effectLst>
          </p:spPr>
        </p:sp>
        <p:sp>
          <p:nvSpPr>
            <p:cNvPr id="5" name="Text 2"/>
            <p:cNvSpPr/>
            <p:nvPr/>
          </p:nvSpPr>
          <p:spPr>
            <a:xfrm>
              <a:off x="974884" y="2533412"/>
              <a:ext cx="2850713" cy="3562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2200" b="1" dirty="0">
                  <a:solidFill>
                    <a:srgbClr val="272525"/>
                  </a:solidFill>
                  <a:latin typeface="Barlow Bold" pitchFamily="34" charset="0"/>
                  <a:ea typeface="Barlow Bold" pitchFamily="34" charset="-122"/>
                  <a:cs typeface="Barlow Bold" pitchFamily="34" charset="-120"/>
                </a:rPr>
                <a:t>Название проекта</a:t>
              </a:r>
              <a:endParaRPr lang="en-US" sz="2200" dirty="0"/>
            </a:p>
          </p:txBody>
        </p:sp>
        <p:sp>
          <p:nvSpPr>
            <p:cNvPr id="6" name="Text 3"/>
            <p:cNvSpPr/>
            <p:nvPr/>
          </p:nvSpPr>
          <p:spPr>
            <a:xfrm>
              <a:off x="974884" y="3019544"/>
              <a:ext cx="3272314" cy="138684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700" dirty="0">
                  <a:solidFill>
                    <a:srgbClr val="27252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«Умное расписание»: Telegram бот для автоматизации учебного процесса</a:t>
              </a:r>
              <a:endParaRPr lang="en-US" sz="1700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D986CAC-4C32-A39F-C465-4643DDA2AD1C}"/>
              </a:ext>
            </a:extLst>
          </p:cNvPr>
          <p:cNvGrpSpPr/>
          <p:nvPr/>
        </p:nvGrpSpPr>
        <p:grpSpPr>
          <a:xfrm>
            <a:off x="4680347" y="2316837"/>
            <a:ext cx="3705463" cy="2306122"/>
            <a:chOff x="4680347" y="2316837"/>
            <a:chExt cx="3705463" cy="2306122"/>
          </a:xfrm>
        </p:grpSpPr>
        <p:sp>
          <p:nvSpPr>
            <p:cNvPr id="7" name="Shape 4"/>
            <p:cNvSpPr/>
            <p:nvPr/>
          </p:nvSpPr>
          <p:spPr>
            <a:xfrm>
              <a:off x="4680347" y="2316837"/>
              <a:ext cx="3705463" cy="2306122"/>
            </a:xfrm>
            <a:prstGeom prst="roundRect">
              <a:avLst>
                <a:gd name="adj" fmla="val 8456"/>
              </a:avLst>
            </a:prstGeom>
            <a:solidFill>
              <a:srgbClr val="EEEFF5"/>
            </a:solidFill>
            <a:ln/>
            <a:effectLst>
              <a:outerShdw blurRad="53340" dist="26670" dir="13500000" algn="bl" rotWithShape="0">
                <a:srgbClr val="FFFFFF">
                  <a:alpha val="70000"/>
                </a:srgbClr>
              </a:outerShdw>
            </a:effectLst>
          </p:spPr>
        </p:sp>
        <p:sp>
          <p:nvSpPr>
            <p:cNvPr id="8" name="Text 5"/>
            <p:cNvSpPr/>
            <p:nvPr/>
          </p:nvSpPr>
          <p:spPr>
            <a:xfrm>
              <a:off x="4896922" y="2533412"/>
              <a:ext cx="2850713" cy="3562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2200" b="1" dirty="0">
                  <a:solidFill>
                    <a:srgbClr val="272525"/>
                  </a:solidFill>
                  <a:latin typeface="Barlow Bold" pitchFamily="34" charset="0"/>
                  <a:ea typeface="Barlow Bold" pitchFamily="34" charset="-122"/>
                  <a:cs typeface="Barlow Bold" pitchFamily="34" charset="-120"/>
                </a:rPr>
                <a:t>Основная цель</a:t>
              </a:r>
              <a:endParaRPr lang="en-US" sz="220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4896922" y="3019544"/>
              <a:ext cx="3272314" cy="104013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700" dirty="0">
                  <a:solidFill>
                    <a:srgbClr val="27252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Сократить время составления расписания и минимизировать ошибки.</a:t>
              </a:r>
              <a:endParaRPr lang="en-US" sz="1700" dirty="0"/>
            </a:p>
          </p:txBody>
        </p:sp>
      </p:grpSp>
      <p:sp>
        <p:nvSpPr>
          <p:cNvPr id="10" name="Shape 7"/>
          <p:cNvSpPr/>
          <p:nvPr/>
        </p:nvSpPr>
        <p:spPr>
          <a:xfrm>
            <a:off x="758309" y="4839533"/>
            <a:ext cx="7627382" cy="2110859"/>
          </a:xfrm>
          <a:prstGeom prst="roundRect">
            <a:avLst>
              <a:gd name="adj" fmla="val 9238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974884" y="5056108"/>
            <a:ext cx="406277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Используемые технологии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4884" y="5542240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974884" y="5964674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SQLite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974884" y="6387108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Telegram Bot API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4733" y="909637"/>
            <a:ext cx="7694533" cy="1362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Проблемы традиционного расписания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724733" y="2815352"/>
            <a:ext cx="465892" cy="465892"/>
          </a:xfrm>
          <a:prstGeom prst="roundRect">
            <a:avLst>
              <a:gd name="adj" fmla="val 40002"/>
            </a:avLst>
          </a:prstGeom>
          <a:solidFill>
            <a:srgbClr val="EEEFF5"/>
          </a:solidFill>
          <a:ln/>
          <a:effectLst>
            <a:outerShdw blurRad="50800" dist="2540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47" y="2843927"/>
            <a:ext cx="326946" cy="40862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97675" y="2815352"/>
            <a:ext cx="2878693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Ручное составление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1397675" y="3280053"/>
            <a:ext cx="3070860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Занимает много часов и не учитывает важные аспекты.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4675584" y="2815352"/>
            <a:ext cx="465892" cy="465892"/>
          </a:xfrm>
          <a:prstGeom prst="roundRect">
            <a:avLst>
              <a:gd name="adj" fmla="val 40002"/>
            </a:avLst>
          </a:prstGeom>
          <a:solidFill>
            <a:srgbClr val="EEEFF5"/>
          </a:solidFill>
          <a:ln/>
          <a:effectLst>
            <a:outerShdw blurRad="50800" dist="2540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998" y="2843927"/>
            <a:ext cx="326946" cy="40862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348526" y="2815352"/>
            <a:ext cx="3070860" cy="681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Игнорирование ограничений</a:t>
            </a:r>
            <a:endParaRPr lang="en-US" sz="2100" dirty="0"/>
          </a:p>
        </p:txBody>
      </p:sp>
      <p:sp>
        <p:nvSpPr>
          <p:cNvPr id="11" name="Text 6"/>
          <p:cNvSpPr/>
          <p:nvPr/>
        </p:nvSpPr>
        <p:spPr>
          <a:xfrm>
            <a:off x="5348526" y="3620572"/>
            <a:ext cx="3070860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Время перемещения между корпусами</a:t>
            </a:r>
            <a:endParaRPr lang="en-US" sz="1600" dirty="0"/>
          </a:p>
        </p:txBody>
      </p:sp>
      <p:sp>
        <p:nvSpPr>
          <p:cNvPr id="12" name="Text 7"/>
          <p:cNvSpPr/>
          <p:nvPr/>
        </p:nvSpPr>
        <p:spPr>
          <a:xfrm>
            <a:off x="5348526" y="4355425"/>
            <a:ext cx="3070860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Непрерывная работа максимум 6 часов</a:t>
            </a:r>
            <a:endParaRPr lang="en-US" sz="1600" dirty="0"/>
          </a:p>
        </p:txBody>
      </p:sp>
      <p:sp>
        <p:nvSpPr>
          <p:cNvPr id="13" name="Text 8"/>
          <p:cNvSpPr/>
          <p:nvPr/>
        </p:nvSpPr>
        <p:spPr>
          <a:xfrm>
            <a:off x="5348526" y="5090279"/>
            <a:ext cx="3070860" cy="993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Пожелания преподавателей и студентов</a:t>
            </a:r>
            <a:endParaRPr lang="en-US" sz="1600" dirty="0"/>
          </a:p>
        </p:txBody>
      </p:sp>
      <p:sp>
        <p:nvSpPr>
          <p:cNvPr id="14" name="Shape 9"/>
          <p:cNvSpPr/>
          <p:nvPr/>
        </p:nvSpPr>
        <p:spPr>
          <a:xfrm>
            <a:off x="724733" y="6523911"/>
            <a:ext cx="465892" cy="465892"/>
          </a:xfrm>
          <a:prstGeom prst="roundRect">
            <a:avLst>
              <a:gd name="adj" fmla="val 40002"/>
            </a:avLst>
          </a:prstGeom>
          <a:solidFill>
            <a:srgbClr val="EEEFF5"/>
          </a:solidFill>
          <a:ln/>
          <a:effectLst>
            <a:outerShdw blurRad="50800" dist="2540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147" y="6552486"/>
            <a:ext cx="326946" cy="408623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397675" y="6523911"/>
            <a:ext cx="2724626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Последствия</a:t>
            </a:r>
            <a:endParaRPr lang="en-US" sz="2100" dirty="0"/>
          </a:p>
        </p:txBody>
      </p:sp>
      <p:sp>
        <p:nvSpPr>
          <p:cNvPr id="17" name="Text 11"/>
          <p:cNvSpPr/>
          <p:nvPr/>
        </p:nvSpPr>
        <p:spPr>
          <a:xfrm>
            <a:off x="1397675" y="6988612"/>
            <a:ext cx="7021592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Ошибки, задержки и неудовлетворенность участников.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67583"/>
            <a:ext cx="1137951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Решение: Telegram бот для расписания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21787"/>
            <a:ext cx="294036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Основные функции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39459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Добавление групп и занятий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81703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Редактирование и удаление расписаний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23946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Экспорт данных в Excel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7139" y="38217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Преимущества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87139" y="439459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Интуитивно понятный интерфейс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7139" y="481703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Мгновенный доступ к актуальной информации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523946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Автоматизация рутинных процессов</a:t>
            </a:r>
            <a:endParaRPr lang="en-US" sz="17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FC8401-1343-12A8-2BB1-E00D12070D28}"/>
              </a:ext>
            </a:extLst>
          </p:cNvPr>
          <p:cNvSpPr/>
          <p:nvPr/>
        </p:nvSpPr>
        <p:spPr>
          <a:xfrm>
            <a:off x="12672508" y="7605656"/>
            <a:ext cx="1957892" cy="54864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339340"/>
            <a:ext cx="1199292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Техническая реализация и архитектура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571875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Используется Python с библиотекой python-telegram-bot для взаимодействия.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446020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SQLite обеспечивает надежное хранение данных.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5001816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Экспорт расписаний в формат Excel для удобства работы.</a:t>
            </a:r>
            <a:endParaRPr lang="en-US" sz="17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6F8673-52F2-C2AA-EBEC-3D430C369AEF}"/>
              </a:ext>
            </a:extLst>
          </p:cNvPr>
          <p:cNvSpPr/>
          <p:nvPr/>
        </p:nvSpPr>
        <p:spPr>
          <a:xfrm>
            <a:off x="12672508" y="7605656"/>
            <a:ext cx="1957892" cy="54864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810589"/>
            <a:ext cx="1014198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Демонстрация функционала бота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33566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Добавление новой учебной группы через бот.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7139" y="404312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Редактирование расписания: 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458474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Пример: 10:00 - Математика, 12:00 - Физика</a:t>
            </a:r>
            <a:endParaRPr lang="en-US" sz="17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B42E2D1-C352-151F-326A-3AC0685D0091}"/>
              </a:ext>
            </a:extLst>
          </p:cNvPr>
          <p:cNvSpPr/>
          <p:nvPr/>
        </p:nvSpPr>
        <p:spPr>
          <a:xfrm>
            <a:off x="12672508" y="7605656"/>
            <a:ext cx="1957892" cy="54864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190155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Текущие ограничения и планы развития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940492"/>
            <a:ext cx="162401" cy="832842"/>
          </a:xfrm>
          <a:prstGeom prst="roundRect">
            <a:avLst>
              <a:gd name="adj" fmla="val 12007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245632" y="39404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Ограничения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245632" y="4426625"/>
            <a:ext cx="71400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Пока не учитывается время перемещения между корпусами.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83231" y="4989909"/>
            <a:ext cx="162401" cy="832842"/>
          </a:xfrm>
          <a:prstGeom prst="roundRect">
            <a:avLst>
              <a:gd name="adj" fmla="val 12007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570553" y="4989909"/>
            <a:ext cx="310967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Будущие улучшения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70553" y="5476042"/>
            <a:ext cx="68151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Автоматическая проверка на перегрузку занятий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176463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Заключение и итоговые выводы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4170521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97" y="4200465"/>
            <a:ext cx="342067" cy="42755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62326" y="4170521"/>
            <a:ext cx="3001447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Основные результаты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462326" y="5012888"/>
            <a:ext cx="300144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Бот позволяет упростить работу с расписанием и повысить точность.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4680347" y="4170521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035" y="4200465"/>
            <a:ext cx="342067" cy="42755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384363" y="4170521"/>
            <a:ext cx="298346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Масштабируемость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384363" y="4656653"/>
            <a:ext cx="3001447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Система легко адаптируется под новые требования учебного заведения.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3422571"/>
            <a:ext cx="667238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Спасибо за внимание!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460200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Готовы ответить на ваши вопросы и обсудить дальнейшее сотрудничество.</a:t>
            </a:r>
            <a:endParaRPr lang="en-US" sz="17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2BCEC1-D6D1-C283-08BC-DC03A1047743}"/>
              </a:ext>
            </a:extLst>
          </p:cNvPr>
          <p:cNvSpPr/>
          <p:nvPr/>
        </p:nvSpPr>
        <p:spPr>
          <a:xfrm>
            <a:off x="12672508" y="7605656"/>
            <a:ext cx="1957892" cy="54864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229</Words>
  <Application>Microsoft Office PowerPoint</Application>
  <PresentationFormat>Произвольный</PresentationFormat>
  <Paragraphs>58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Barlow Bold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Mukhammadzakhid Nematzhanov</cp:lastModifiedBy>
  <cp:revision>3</cp:revision>
  <dcterms:created xsi:type="dcterms:W3CDTF">2025-04-22T23:03:23Z</dcterms:created>
  <dcterms:modified xsi:type="dcterms:W3CDTF">2025-04-22T23:23:39Z</dcterms:modified>
</cp:coreProperties>
</file>