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9" r:id="rId13"/>
    <p:sldId id="263" r:id="rId14"/>
    <p:sldId id="264" r:id="rId15"/>
    <p:sldId id="270" r:id="rId16"/>
    <p:sldId id="271" r:id="rId17"/>
    <p:sldId id="273" r:id="rId18"/>
  </p:sldIdLst>
  <p:sldSz cx="14630400" cy="8229600"/>
  <p:notesSz cx="8229600" cy="146304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empus Sans ITC" panose="04020404030D07020202" pitchFamily="82" charset="0"/>
      <p:regular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1C6119B-A5BF-4E6E-9A10-509F72C2BDA6}">
          <p14:sldIdLst>
            <p14:sldId id="256"/>
            <p14:sldId id="257"/>
            <p14:sldId id="258"/>
            <p14:sldId id="259"/>
            <p14:sldId id="265"/>
            <p14:sldId id="266"/>
            <p14:sldId id="267"/>
            <p14:sldId id="268"/>
            <p14:sldId id="260"/>
            <p14:sldId id="261"/>
            <p14:sldId id="262"/>
            <p14:sldId id="269"/>
            <p14:sldId id="263"/>
            <p14:sldId id="264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8F4"/>
    <a:srgbClr val="B7B4F4"/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6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В ходе разработки мы создали приложение с графическим интерфейсом, которое позволяет пользователям сравнивать различные алгоритмы.
• Мы обнаружили, что рекурсия более удобна для обработки небольших объемов данных, в то время как циклы лучше подходят для работы с большими наборами данных.
• Для обеспечения надежности и качества нашего приложения мы реализовали обработку ошибок и модульное тестирование.
• В целом, наша разработка предоставляет пользователям мощный инструмент для анализа и сравнения алгоритмов.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E37F-1D9B-0A86-07D7-A905FED0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46DC4-B875-D588-0597-EE4371594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F6331-7F49-98A8-17E1-4D99DADF7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59A36-C221-32EC-CB0C-B4866083B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051685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Сравнение рекурсивных и циклических алгоритмов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44709" y="4514731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Работа посвящена сравнению производительности рекурсивных и циклических алгоритмов для вычисления математических функций и суммы цифр числа.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86AA13-4F4D-2329-E23E-F50FF0855BC6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2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613" y="3113722"/>
            <a:ext cx="5373172" cy="671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Unit-тестирование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13" y="4127302"/>
            <a:ext cx="510421" cy="5104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9107" y="4091583"/>
            <a:ext cx="268652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ru-RU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Тестирование</a:t>
            </a:r>
            <a:endParaRPr lang="en-US" sz="2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1C617B-9BDB-DF04-12B3-E5C2DC16D7C8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83" y="3785354"/>
            <a:ext cx="3165417" cy="4328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2170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Примеры работы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02030" y="3259336"/>
            <a:ext cx="30480" cy="2748558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215271" y="3731538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D2BE4E0-3F74-F98C-DEE6-DBAC430D0631}"/>
              </a:ext>
            </a:extLst>
          </p:cNvPr>
          <p:cNvGrpSpPr/>
          <p:nvPr/>
        </p:nvGrpSpPr>
        <p:grpSpPr>
          <a:xfrm>
            <a:off x="758309" y="3503057"/>
            <a:ext cx="487442" cy="487442"/>
            <a:chOff x="758309" y="3503057"/>
            <a:chExt cx="487442" cy="487442"/>
          </a:xfrm>
        </p:grpSpPr>
        <p:sp>
          <p:nvSpPr>
            <p:cNvPr id="6" name="Shape 3"/>
            <p:cNvSpPr/>
            <p:nvPr/>
          </p:nvSpPr>
          <p:spPr>
            <a:xfrm>
              <a:off x="758309" y="350305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7" name="Text 4"/>
            <p:cNvSpPr/>
            <p:nvPr/>
          </p:nvSpPr>
          <p:spPr>
            <a:xfrm>
              <a:off x="830997" y="3533001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1</a:t>
              </a:r>
              <a:endParaRPr lang="en-US" sz="2650" dirty="0"/>
            </a:p>
          </p:txBody>
        </p:sp>
      </p:grpSp>
      <p:sp>
        <p:nvSpPr>
          <p:cNvPr id="8" name="Text 5"/>
          <p:cNvSpPr/>
          <p:nvPr/>
        </p:nvSpPr>
        <p:spPr>
          <a:xfrm>
            <a:off x="2085261" y="347591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Задание №1 (n=5)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085261" y="3962043"/>
            <a:ext cx="630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Результат F9: время: 639 мкс, вызовов: 3.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15271" y="5214104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583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830997" y="501556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085261" y="4958477"/>
            <a:ext cx="29938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Задание №2 (n=2024)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085261" y="5444609"/>
            <a:ext cx="630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Сумма цифр: 8.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CC4F-54AB-2F8D-E338-C8650F1B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2FD7660-5E10-0F9C-CC73-0909BFA3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3EE5E07-D00B-3558-2B43-06838CBF5E5C}"/>
              </a:ext>
            </a:extLst>
          </p:cNvPr>
          <p:cNvSpPr/>
          <p:nvPr/>
        </p:nvSpPr>
        <p:spPr>
          <a:xfrm>
            <a:off x="758309" y="76684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Примеры работы</a:t>
            </a:r>
            <a:endParaRPr lang="en-US" sz="445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092830B-96AF-7034-F75C-D0D74ADF649B}"/>
              </a:ext>
            </a:extLst>
          </p:cNvPr>
          <p:cNvGrpSpPr/>
          <p:nvPr/>
        </p:nvGrpSpPr>
        <p:grpSpPr>
          <a:xfrm>
            <a:off x="758309" y="3503057"/>
            <a:ext cx="487442" cy="487442"/>
            <a:chOff x="758309" y="3503057"/>
            <a:chExt cx="487442" cy="487442"/>
          </a:xfrm>
        </p:grpSpPr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84C86C91-24BF-7D6A-9536-B4970D8737F5}"/>
                </a:ext>
              </a:extLst>
            </p:cNvPr>
            <p:cNvSpPr/>
            <p:nvPr/>
          </p:nvSpPr>
          <p:spPr>
            <a:xfrm>
              <a:off x="758309" y="350305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id="{91178061-AFCC-5E79-EFE5-58D7C96D3BD2}"/>
                </a:ext>
              </a:extLst>
            </p:cNvPr>
            <p:cNvSpPr/>
            <p:nvPr/>
          </p:nvSpPr>
          <p:spPr>
            <a:xfrm>
              <a:off x="830997" y="3533001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1</a:t>
              </a:r>
              <a:endParaRPr lang="en-US" sz="2650" dirty="0"/>
            </a:p>
          </p:txBody>
        </p:sp>
      </p:grpSp>
      <p:sp>
        <p:nvSpPr>
          <p:cNvPr id="11" name="Shape 8">
            <a:extLst>
              <a:ext uri="{FF2B5EF4-FFF2-40B4-BE49-F238E27FC236}">
                <a16:creationId xmlns:a16="http://schemas.microsoft.com/office/drawing/2014/main" id="{3F0042E9-A4CE-32B1-DB43-67B6A45C608C}"/>
              </a:ext>
            </a:extLst>
          </p:cNvPr>
          <p:cNvSpPr/>
          <p:nvPr/>
        </p:nvSpPr>
        <p:spPr>
          <a:xfrm>
            <a:off x="7583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2C9019D-FB48-A6B2-BB59-DECDF4F09AB2}"/>
              </a:ext>
            </a:extLst>
          </p:cNvPr>
          <p:cNvSpPr/>
          <p:nvPr/>
        </p:nvSpPr>
        <p:spPr>
          <a:xfrm>
            <a:off x="830997" y="501556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E148B3-1782-154B-81CF-6EB3600A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5" t="965" r="4130" b="1799"/>
          <a:stretch/>
        </p:blipFill>
        <p:spPr>
          <a:xfrm>
            <a:off x="4905487" y="2840024"/>
            <a:ext cx="3265060" cy="37700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8DC2581-D3AA-BE93-472E-34424AE367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13" t="1935" r="4042" b="3403"/>
          <a:stretch/>
        </p:blipFill>
        <p:spPr>
          <a:xfrm>
            <a:off x="666974" y="2840024"/>
            <a:ext cx="3265060" cy="39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7583"/>
            <a:ext cx="625566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Сравнение подходов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Рекурсия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  Читаемость кода.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ru-RU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Риск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переполнения стека.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ru-RU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Высокое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потребление памяти.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Цикл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r>
              <a:rPr lang="ru-RU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Скорость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выполнения.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r>
              <a:rPr lang="ru-RU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Эффективное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использование ресурсов.</a:t>
            </a:r>
            <a:endParaRPr lang="en-US" sz="17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26B9351-05AE-5592-46FE-5C83E70E86AB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1237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9" name="Text 5"/>
          <p:cNvSpPr/>
          <p:nvPr/>
        </p:nvSpPr>
        <p:spPr>
          <a:xfrm>
            <a:off x="1491445" y="1748609"/>
            <a:ext cx="8674418" cy="99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было разработано приложение, сравнивающее эффективность рекурсивных и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циклических алгоритмов. Программа наглядно демонстрирует разницу в производительности при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вычислении математических функций и суммы цифр числа.</a:t>
            </a:r>
            <a:r>
              <a:rPr lang="en-US" sz="1900" dirty="0"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1915431" y="4876187"/>
            <a:ext cx="4065822" cy="398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ru-RU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Циклы работают быстрее и стабильнее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7" name="Text 11"/>
          <p:cNvSpPr/>
          <p:nvPr/>
        </p:nvSpPr>
        <p:spPr>
          <a:xfrm>
            <a:off x="2400899" y="5699154"/>
            <a:ext cx="5591433" cy="487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 алгоритмы работают в 2-3 раза быстрее</a:t>
            </a:r>
            <a:r>
              <a:rPr lang="en-US" sz="1900" dirty="0"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C8BB988-09A0-D328-1416-BFD03BC738C0}"/>
              </a:ext>
            </a:extLst>
          </p:cNvPr>
          <p:cNvGrpSpPr/>
          <p:nvPr/>
        </p:nvGrpSpPr>
        <p:grpSpPr>
          <a:xfrm>
            <a:off x="1248393" y="3577280"/>
            <a:ext cx="487442" cy="554017"/>
            <a:chOff x="758309" y="3497977"/>
            <a:chExt cx="487442" cy="554017"/>
          </a:xfrm>
        </p:grpSpPr>
        <p:sp>
          <p:nvSpPr>
            <p:cNvPr id="20" name="Shape 3">
              <a:extLst>
                <a:ext uri="{FF2B5EF4-FFF2-40B4-BE49-F238E27FC236}">
                  <a16:creationId xmlns:a16="http://schemas.microsoft.com/office/drawing/2014/main" id="{13E33CBC-3957-9EEE-8DE4-C4203D819EC0}"/>
                </a:ext>
              </a:extLst>
            </p:cNvPr>
            <p:cNvSpPr/>
            <p:nvPr/>
          </p:nvSpPr>
          <p:spPr>
            <a:xfrm>
              <a:off x="758309" y="349797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" name="Text 4">
              <a:extLst>
                <a:ext uri="{FF2B5EF4-FFF2-40B4-BE49-F238E27FC236}">
                  <a16:creationId xmlns:a16="http://schemas.microsoft.com/office/drawing/2014/main" id="{C8D1C679-7125-57F9-625E-137AC8CBD008}"/>
                </a:ext>
              </a:extLst>
            </p:cNvPr>
            <p:cNvSpPr/>
            <p:nvPr/>
          </p:nvSpPr>
          <p:spPr>
            <a:xfrm>
              <a:off x="830996" y="3624441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7068F4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!</a:t>
              </a:r>
              <a:endParaRPr lang="en-US" sz="2650" dirty="0">
                <a:solidFill>
                  <a:srgbClr val="7068F4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1D55EFA-8C2A-587E-A7FD-CF529F82A510}"/>
              </a:ext>
            </a:extLst>
          </p:cNvPr>
          <p:cNvGrpSpPr/>
          <p:nvPr/>
        </p:nvGrpSpPr>
        <p:grpSpPr>
          <a:xfrm>
            <a:off x="1840770" y="5598796"/>
            <a:ext cx="487442" cy="523542"/>
            <a:chOff x="758309" y="3497977"/>
            <a:chExt cx="487442" cy="523542"/>
          </a:xfrm>
        </p:grpSpPr>
        <p:sp>
          <p:nvSpPr>
            <p:cNvPr id="23" name="Shape 3">
              <a:extLst>
                <a:ext uri="{FF2B5EF4-FFF2-40B4-BE49-F238E27FC236}">
                  <a16:creationId xmlns:a16="http://schemas.microsoft.com/office/drawing/2014/main" id="{9B325192-7625-6BEC-E890-5ACD65ED81AD}"/>
                </a:ext>
              </a:extLst>
            </p:cNvPr>
            <p:cNvSpPr/>
            <p:nvPr/>
          </p:nvSpPr>
          <p:spPr>
            <a:xfrm>
              <a:off x="758309" y="349797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" name="Text 4">
              <a:extLst>
                <a:ext uri="{FF2B5EF4-FFF2-40B4-BE49-F238E27FC236}">
                  <a16:creationId xmlns:a16="http://schemas.microsoft.com/office/drawing/2014/main" id="{38055D7D-6F1A-5668-EA3B-029139E15B0F}"/>
                </a:ext>
              </a:extLst>
            </p:cNvPr>
            <p:cNvSpPr/>
            <p:nvPr/>
          </p:nvSpPr>
          <p:spPr>
            <a:xfrm>
              <a:off x="830996" y="3593966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rgbClr val="7068F4"/>
                  </a:solidFill>
                  <a:ea typeface="Barlow Bold" pitchFamily="34" charset="-122"/>
                </a:rPr>
                <a:t>2</a:t>
              </a:r>
              <a:endParaRPr lang="en-US" sz="2650" dirty="0">
                <a:solidFill>
                  <a:srgbClr val="7068F4"/>
                </a:solidFill>
              </a:endParaRPr>
            </a:p>
          </p:txBody>
        </p:sp>
      </p:grpSp>
      <p:sp>
        <p:nvSpPr>
          <p:cNvPr id="27" name="Text 4">
            <a:extLst>
              <a:ext uri="{FF2B5EF4-FFF2-40B4-BE49-F238E27FC236}">
                <a16:creationId xmlns:a16="http://schemas.microsoft.com/office/drawing/2014/main" id="{6FCE507E-9382-D78B-F43D-0BB3494C9922}"/>
              </a:ext>
            </a:extLst>
          </p:cNvPr>
          <p:cNvSpPr/>
          <p:nvPr/>
        </p:nvSpPr>
        <p:spPr>
          <a:xfrm>
            <a:off x="2351156" y="634392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8B14D7D-CA23-D278-C5CC-7257A34AEC82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732F21FA-7D7E-828A-1E5B-084E6A406A1F}"/>
              </a:ext>
            </a:extLst>
          </p:cNvPr>
          <p:cNvSpPr/>
          <p:nvPr/>
        </p:nvSpPr>
        <p:spPr>
          <a:xfrm>
            <a:off x="1808522" y="3665899"/>
            <a:ext cx="2858634" cy="398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400" b="0" i="0" dirty="0">
                <a:solidFill>
                  <a:srgbClr val="7068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показали, что:</a:t>
            </a:r>
            <a:endParaRPr lang="en-US" sz="2400" dirty="0">
              <a:solidFill>
                <a:srgbClr val="7068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ED4EA45-8365-239E-0486-8ADCD98C00F6}"/>
              </a:ext>
            </a:extLst>
          </p:cNvPr>
          <p:cNvGrpSpPr/>
          <p:nvPr/>
        </p:nvGrpSpPr>
        <p:grpSpPr>
          <a:xfrm>
            <a:off x="758309" y="1748609"/>
            <a:ext cx="487442" cy="554017"/>
            <a:chOff x="758309" y="3497977"/>
            <a:chExt cx="487442" cy="554017"/>
          </a:xfrm>
        </p:grpSpPr>
        <p:sp>
          <p:nvSpPr>
            <p:cNvPr id="31" name="Shape 3">
              <a:extLst>
                <a:ext uri="{FF2B5EF4-FFF2-40B4-BE49-F238E27FC236}">
                  <a16:creationId xmlns:a16="http://schemas.microsoft.com/office/drawing/2014/main" id="{EA29AD62-50CC-0813-3E87-7B67DF6BDD5A}"/>
                </a:ext>
              </a:extLst>
            </p:cNvPr>
            <p:cNvSpPr/>
            <p:nvPr/>
          </p:nvSpPr>
          <p:spPr>
            <a:xfrm>
              <a:off x="758309" y="349797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2" name="Text 4">
              <a:extLst>
                <a:ext uri="{FF2B5EF4-FFF2-40B4-BE49-F238E27FC236}">
                  <a16:creationId xmlns:a16="http://schemas.microsoft.com/office/drawing/2014/main" id="{9E92C9E2-776E-E676-89D1-E288A2A42B69}"/>
                </a:ext>
              </a:extLst>
            </p:cNvPr>
            <p:cNvSpPr/>
            <p:nvPr/>
          </p:nvSpPr>
          <p:spPr>
            <a:xfrm>
              <a:off x="830996" y="3624441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7068F4"/>
                  </a:solidFill>
                  <a:ea typeface="Barlow Bold" pitchFamily="34" charset="-122"/>
                  <a:sym typeface="Wingdings" panose="05000000000000000000" pitchFamily="2" charset="2"/>
                </a:rPr>
                <a:t></a:t>
              </a:r>
              <a:endParaRPr lang="en-US" sz="2650" dirty="0">
                <a:solidFill>
                  <a:srgbClr val="7068F4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D31D090-9A58-61B2-340B-69112E73BDC9}"/>
              </a:ext>
            </a:extLst>
          </p:cNvPr>
          <p:cNvGrpSpPr/>
          <p:nvPr/>
        </p:nvGrpSpPr>
        <p:grpSpPr>
          <a:xfrm>
            <a:off x="1353328" y="4726418"/>
            <a:ext cx="487442" cy="523542"/>
            <a:chOff x="758309" y="3497977"/>
            <a:chExt cx="487442" cy="523542"/>
          </a:xfrm>
        </p:grpSpPr>
        <p:sp>
          <p:nvSpPr>
            <p:cNvPr id="34" name="Shape 3">
              <a:extLst>
                <a:ext uri="{FF2B5EF4-FFF2-40B4-BE49-F238E27FC236}">
                  <a16:creationId xmlns:a16="http://schemas.microsoft.com/office/drawing/2014/main" id="{B0BEE426-7B6F-88BA-B45A-3E62AE0EBE8B}"/>
                </a:ext>
              </a:extLst>
            </p:cNvPr>
            <p:cNvSpPr/>
            <p:nvPr/>
          </p:nvSpPr>
          <p:spPr>
            <a:xfrm>
              <a:off x="758309" y="3497977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5" name="Text 4">
              <a:extLst>
                <a:ext uri="{FF2B5EF4-FFF2-40B4-BE49-F238E27FC236}">
                  <a16:creationId xmlns:a16="http://schemas.microsoft.com/office/drawing/2014/main" id="{79DD2A94-DB25-3D34-4C03-1B004688CC39}"/>
                </a:ext>
              </a:extLst>
            </p:cNvPr>
            <p:cNvSpPr/>
            <p:nvPr/>
          </p:nvSpPr>
          <p:spPr>
            <a:xfrm>
              <a:off x="830996" y="3593966"/>
              <a:ext cx="342067" cy="4275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7068F4"/>
                  </a:solidFill>
                  <a:ea typeface="Barlow Bold" pitchFamily="34" charset="-122"/>
                </a:rPr>
                <a:t>1</a:t>
              </a:r>
              <a:endParaRPr lang="en-US" sz="2650" dirty="0">
                <a:solidFill>
                  <a:srgbClr val="7068F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CE0ECC-D41C-3F1F-F326-42E488CF5467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C:\Users\adida\Downloads\реуурся 15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8" y="533400"/>
            <a:ext cx="5734050" cy="71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adida\Downloads\реуурся 2525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400"/>
            <a:ext cx="5734050" cy="716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6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ED1D03-2094-BCD4-DDBC-37BC990996AD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C:\Users\adida\Downloads\цикл 1,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0" y="704512"/>
            <a:ext cx="5724525" cy="72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794999"/>
            <a:ext cx="573405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FA803D-BD70-FC3D-DBF7-9560AF85D758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3A1D3B9-DA8E-92B5-6765-9CBDD81E991E}"/>
              </a:ext>
            </a:extLst>
          </p:cNvPr>
          <p:cNvSpPr/>
          <p:nvPr/>
        </p:nvSpPr>
        <p:spPr>
          <a:xfrm>
            <a:off x="758308" y="556022"/>
            <a:ext cx="6664468" cy="853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ru-RU" sz="5400" dirty="0">
                <a:solidFill>
                  <a:srgbClr val="7068F4"/>
                </a:solidFill>
              </a:rPr>
              <a:t>Спасибо за внимание.</a:t>
            </a:r>
            <a:endParaRPr lang="en-US" sz="5400" dirty="0">
              <a:solidFill>
                <a:srgbClr val="7068F4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ECE58A-A516-E8F5-6BC1-D36369F8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84" y="982637"/>
            <a:ext cx="11930231" cy="87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9422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Введение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36484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Цель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4221242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Разработка приложения для анализа производительности рекурсивных и циклических алгоритмов.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7139" y="36484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3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Задачи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87139" y="422124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Реализация алгоритмов для F2, F9 и суммы цифр.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87139" y="4643676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Сравнение времени выполнения и количества рекурсивных вызовов.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87139" y="54128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Создание графического интерфейса.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15AD72A-D4FC-934E-53F0-F7EBE7170B59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886914"/>
            <a:ext cx="77282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Функционал приложения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8309" y="51682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5198209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5168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empus Sans ITC" panose="04020404030D07020202" pitchFamily="82" charset="0"/>
                <a:ea typeface="Barlow Bold" pitchFamily="34" charset="-122"/>
                <a:cs typeface="Times New Roman" panose="02020603050405020304" pitchFamily="18" charset="0"/>
              </a:rPr>
              <a:t>Выбор задания</a:t>
            </a:r>
            <a:endParaRPr lang="en-US" sz="2400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462326" y="5654397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№1 — F2/F9, №2 — сумма цифр.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5201722" y="51682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409" y="5198209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05738" y="5168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Ввод числа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05738" y="5654397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С ограничениями: </a:t>
            </a:r>
            <a:r>
              <a:rPr lang="en-US" sz="19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рекурсия</a:t>
            </a: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— 1 ≤ n ≤ 20 000,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цикл — 0 ≤ n ≤ 10 000 000.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645134" y="51682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822" y="5198209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49151" y="5168265"/>
            <a:ext cx="352282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Отображение результатов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0349151" y="6010632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Формулы, результаты, ошибки, время выполнения (микросекунды).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39389-1690-D507-187D-498D3B0CDC23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2605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Математические формулы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4709" y="2576393"/>
            <a:ext cx="7627382" cy="4827032"/>
          </a:xfrm>
          <a:prstGeom prst="roundRect">
            <a:avLst>
              <a:gd name="adj" fmla="val 40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52329" y="2584013"/>
            <a:ext cx="7612142" cy="157495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68904" y="27215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Функция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78785" y="2721531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F(1) = 1.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278785" y="3198138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Чётное n: F(n) = n + 2·F(n-1).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78785" y="3674745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Нечётное n: F(n) = 1 + 3·F(n-2).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52329" y="4158972"/>
            <a:ext cx="7612142" cy="226837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468904" y="42964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Функция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78785" y="4296489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n &lt; 3: F(n) = 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278785" y="4773097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 err="1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Чётное</a:t>
            </a:r>
            <a:endParaRPr lang="en-US" sz="1900" dirty="0">
              <a:solidFill>
                <a:srgbClr val="272525"/>
              </a:solidFill>
              <a:latin typeface="Times New Roman" panose="02020603050405020304" pitchFamily="18" charset="0"/>
              <a:ea typeface="Montserrat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 n: F(n) = 3·(n-1) + F(n-1) + 5.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278785" y="5596414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Нечётное n: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F(n) = 3·(n+1) + F(n-2) – 2.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252329" y="6427351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6468904" y="65648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latin typeface="Times New Roman" panose="02020603050405020304" pitchFamily="18" charset="0"/>
                <a:ea typeface="Barlow Bold" pitchFamily="34" charset="-122"/>
                <a:cs typeface="Times New Roman" panose="02020603050405020304" pitchFamily="18" charset="0"/>
              </a:rPr>
              <a:t>Сумма цифр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0278785" y="6564868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Рекурсия: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Sum(n) = (n % 10) + Sum(n / 10).</a:t>
            </a:r>
            <a:endParaRPr lang="en-US" sz="17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86BD4-808F-F2A4-E31A-5D79049D9CCD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CCBB8F-4BBE-8A0F-E3C6-E8F1E229EA1D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F5E66F89-4B08-8C06-9B42-15BF2FDB9C53}"/>
              </a:ext>
            </a:extLst>
          </p:cNvPr>
          <p:cNvSpPr/>
          <p:nvPr/>
        </p:nvSpPr>
        <p:spPr>
          <a:xfrm>
            <a:off x="661490" y="567872"/>
            <a:ext cx="6825832" cy="1002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600"/>
              </a:lnSpc>
            </a:pPr>
            <a:r>
              <a:rPr lang="ru-RU" sz="4800" b="1" i="0" dirty="0">
                <a:solidFill>
                  <a:srgbClr val="7068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4800" b="0" i="0" dirty="0">
              <a:solidFill>
                <a:srgbClr val="7068F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60B020-E7ED-11C9-7FA8-503EAB2F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7"/>
          <a:stretch/>
        </p:blipFill>
        <p:spPr>
          <a:xfrm>
            <a:off x="1251928" y="2097739"/>
            <a:ext cx="3381847" cy="3728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26031B-55D5-F9CE-73AF-521CDE1B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4" b="3116"/>
          <a:stretch/>
        </p:blipFill>
        <p:spPr>
          <a:xfrm>
            <a:off x="5462911" y="2054710"/>
            <a:ext cx="3381847" cy="3728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B9A75A-4DB2-1F7C-A5C0-CC54C65E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8" t="1712" b="3843"/>
          <a:stretch/>
        </p:blipFill>
        <p:spPr>
          <a:xfrm>
            <a:off x="9673894" y="2054710"/>
            <a:ext cx="3381847" cy="38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20A50E-9DFD-405E-29AD-FB01EBA8429A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265696-1904-E145-49B1-92A8A80F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4" t="2181" r="2224" b="2460"/>
          <a:stretch/>
        </p:blipFill>
        <p:spPr>
          <a:xfrm>
            <a:off x="2417728" y="2275242"/>
            <a:ext cx="3313356" cy="36791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5175DA-9F4B-22E6-9730-C956C40B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" t="2436" r="2224" b="3138"/>
          <a:stretch/>
        </p:blipFill>
        <p:spPr>
          <a:xfrm>
            <a:off x="7487322" y="2275242"/>
            <a:ext cx="3313356" cy="3679116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E45AC5BD-D47B-9AC6-C430-B423A446861B}"/>
              </a:ext>
            </a:extLst>
          </p:cNvPr>
          <p:cNvSpPr/>
          <p:nvPr/>
        </p:nvSpPr>
        <p:spPr>
          <a:xfrm>
            <a:off x="661490" y="567872"/>
            <a:ext cx="6825832" cy="1002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600"/>
              </a:lnSpc>
            </a:pPr>
            <a:r>
              <a:rPr lang="ru-RU" sz="4800" b="1" i="0" dirty="0">
                <a:solidFill>
                  <a:srgbClr val="7068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4800" b="0" i="0" dirty="0">
              <a:solidFill>
                <a:srgbClr val="7068F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8961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E20503-2BB9-9DF8-A720-0D682BE6F440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FBE855-9360-9DE4-EF37-6A1560D9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5" t="2105" b="2386"/>
          <a:stretch/>
        </p:blipFill>
        <p:spPr>
          <a:xfrm>
            <a:off x="7765201" y="2280621"/>
            <a:ext cx="3351116" cy="3657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DA910-704D-DBB0-4AA1-BEB240A7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0" r="2285" b="2739"/>
          <a:stretch/>
        </p:blipFill>
        <p:spPr>
          <a:xfrm>
            <a:off x="2565591" y="2280621"/>
            <a:ext cx="3351116" cy="365760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89F18CDD-D01B-9B00-D6C7-27AC91FC53CD}"/>
              </a:ext>
            </a:extLst>
          </p:cNvPr>
          <p:cNvSpPr/>
          <p:nvPr/>
        </p:nvSpPr>
        <p:spPr>
          <a:xfrm>
            <a:off x="661490" y="567872"/>
            <a:ext cx="6825832" cy="1002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600"/>
              </a:lnSpc>
            </a:pPr>
            <a:r>
              <a:rPr lang="ru-RU" sz="4800" b="1" i="0" dirty="0">
                <a:solidFill>
                  <a:srgbClr val="7068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4800" b="0" i="0" dirty="0">
              <a:solidFill>
                <a:srgbClr val="7068F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4177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A67D0A-56E3-5ACF-8C47-E14914D6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9" y="2226832"/>
            <a:ext cx="5649113" cy="3781953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F2E1877B-5C01-5C89-5282-DE4E646F20AC}"/>
              </a:ext>
            </a:extLst>
          </p:cNvPr>
          <p:cNvSpPr/>
          <p:nvPr/>
        </p:nvSpPr>
        <p:spPr>
          <a:xfrm>
            <a:off x="661490" y="567872"/>
            <a:ext cx="6825832" cy="1002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600"/>
              </a:lnSpc>
            </a:pPr>
            <a:r>
              <a:rPr lang="ru-RU" sz="4800" b="1" i="0" dirty="0">
                <a:solidFill>
                  <a:srgbClr val="7068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4800" b="0" i="0" dirty="0">
              <a:solidFill>
                <a:srgbClr val="7068F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B36764-FCA8-084D-B60F-7CF17E35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47"/>
          <a:stretch/>
        </p:blipFill>
        <p:spPr>
          <a:xfrm>
            <a:off x="8793038" y="2226832"/>
            <a:ext cx="3381847" cy="372868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467AA2-DAD2-97C3-711E-87716D81558E}"/>
              </a:ext>
            </a:extLst>
          </p:cNvPr>
          <p:cNvSpPr/>
          <p:nvPr/>
        </p:nvSpPr>
        <p:spPr>
          <a:xfrm>
            <a:off x="12650993" y="7637929"/>
            <a:ext cx="1979407" cy="505610"/>
          </a:xfrm>
          <a:prstGeom prst="rect">
            <a:avLst/>
          </a:prstGeom>
          <a:solidFill>
            <a:srgbClr val="EEEFF5"/>
          </a:solidFill>
          <a:ln>
            <a:solidFill>
              <a:srgbClr val="EEEFF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9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70234"/>
            <a:ext cx="572428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Обработка ошибок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907863"/>
            <a:ext cx="3705463" cy="1968937"/>
          </a:xfrm>
          <a:prstGeom prst="roundRect">
            <a:avLst>
              <a:gd name="adj" fmla="val 99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1244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Ошибка ввода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610570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«Ошибка! Введите целое число».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2907863"/>
            <a:ext cx="3705463" cy="1968937"/>
          </a:xfrm>
          <a:prstGeom prst="roundRect">
            <a:avLst>
              <a:gd name="adj" fmla="val 99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3124438"/>
            <a:ext cx="327231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Превышение диапазона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3966805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«Число должно быть от 0 до 10 000 000».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093375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309949"/>
            <a:ext cx="307359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Переполнение стека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796082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«Переполнение стека при n &gt; 20 000».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394</Words>
  <Application>Microsoft Office PowerPoint</Application>
  <PresentationFormat>Произвольный</PresentationFormat>
  <Paragraphs>86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Calibri</vt:lpstr>
      <vt:lpstr>Tempus Sans ITC</vt:lpstr>
      <vt:lpstr>Wingdings</vt:lpstr>
      <vt:lpstr>Montserrat</vt:lpstr>
      <vt:lpstr>Times New Roman</vt:lpstr>
      <vt:lpstr>Barlow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Mukhammadzakhid Nematzhanov</cp:lastModifiedBy>
  <cp:revision>6</cp:revision>
  <dcterms:created xsi:type="dcterms:W3CDTF">2025-04-11T19:15:05Z</dcterms:created>
  <dcterms:modified xsi:type="dcterms:W3CDTF">2025-05-23T23:16:05Z</dcterms:modified>
</cp:coreProperties>
</file>