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5" r:id="rId5"/>
    <p:sldId id="262" r:id="rId6"/>
    <p:sldId id="263" r:id="rId7"/>
    <p:sldId id="266" r:id="rId8"/>
    <p:sldId id="258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CD44035-300B-447B-9181-A32114C7E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3CD74-A933-442F-A790-73278BAD8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36A5-C0C2-41F1-A466-125A3C9CFDA8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6D842C-0951-41B6-9F93-0578E7E9D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111836-C354-438B-A45D-704EEB8E3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763B-6419-4F89-A3B8-528C1A209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64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351F-C622-46DB-BDDE-413EE749618D}" type="datetimeFigureOut">
              <a:rPr lang="it-IT" noProof="0" smtClean="0"/>
              <a:t>08/05/2025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2D8D-7840-40ED-8A37-32DFC1B0C6C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317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99C4-849E-3988-DE41-75F3EB18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97E9C0-8FBE-16BB-AE9B-0EC4EF966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1AD2F8-24D1-A91B-7FBF-70FD27714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84D11-AE9E-DA78-6B68-F16610C94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8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rtlCol="0"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pytorch-vs-tensorflow-vs-ker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.springer.com/content/pdf/10.1007/BF02551274.pd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s://kinsta.com/knowledgebase/what-is-github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de.visualstudio.com/docs/datascience/jupyter-notebooks" TargetMode="External"/><Relationship Id="rId5" Type="http://schemas.openxmlformats.org/officeDocument/2006/relationships/hyperlink" Target="https://www.marqo.ai/blog/getting-started-with-google-colab-a-beginners-guide" TargetMode="External"/><Relationship Id="rId4" Type="http://schemas.openxmlformats.org/officeDocument/2006/relationships/hyperlink" Target="https://colab.research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AAE7C8F5-99C1-8A20-5965-48453140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8193" y="1345517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77310E-E5C2-C975-73E2-66AD0FB564F1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964B3-637F-16D1-3F17-426BA5B851E8}"/>
              </a:ext>
            </a:extLst>
          </p:cNvPr>
          <p:cNvSpPr txBox="1"/>
          <p:nvPr/>
        </p:nvSpPr>
        <p:spPr>
          <a:xfrm>
            <a:off x="0" y="1166842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libraries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make it easier to design, build, train, and deploy deep learning models, especially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neural networks.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starting from scratch and writing low-level code to handle things like matrix operations or GPU acceleration, these frameworks provide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ready-made tools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468C7-6E8A-C15C-B352-DBE29E710FA6}"/>
              </a:ext>
            </a:extLst>
          </p:cNvPr>
          <p:cNvSpPr txBox="1"/>
          <p:nvPr/>
        </p:nvSpPr>
        <p:spPr>
          <a:xfrm>
            <a:off x="-1" y="3224102"/>
            <a:ext cx="755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help 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Building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layer by layer (e.g., feedforward, convolutional or recurrent)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efficiently using CPUs or GPUs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progress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(e.g., accuracy and loss over time)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Saving and deploying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trained models to web apps, mobile devices, or servers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3AB608-5C0F-C615-EFA3-B978EA46ADE7}"/>
              </a:ext>
            </a:extLst>
          </p:cNvPr>
          <p:cNvSpPr txBox="1"/>
          <p:nvPr/>
        </p:nvSpPr>
        <p:spPr>
          <a:xfrm>
            <a:off x="-1" y="5184136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frameworks have different strengths. Some are great for beginners, while others offer more control and flexibility for research or large-scale applications.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DCE506F5-BDE4-CCF8-DDE0-1FC0496A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926" y="1118240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57D739-1771-5A07-A9C3-74F2AFF6D0A2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61E142-0DEE-C6A8-3C03-8583984C2993}"/>
              </a:ext>
            </a:extLst>
          </p:cNvPr>
          <p:cNvSpPr txBox="1"/>
          <p:nvPr/>
        </p:nvSpPr>
        <p:spPr>
          <a:xfrm>
            <a:off x="577510" y="1432848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Easy visualization tools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Most popular in the Industry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9DDECF-CB24-95ED-8790-8C3EB074D8B5}"/>
              </a:ext>
            </a:extLst>
          </p:cNvPr>
          <p:cNvSpPr txBox="1"/>
          <p:nvPr/>
        </p:nvSpPr>
        <p:spPr>
          <a:xfrm>
            <a:off x="8367949" y="1344068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High-Level API (it is a TF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Best choice for newbies 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9F7108-0C5A-4E66-6385-66CB3D3BC5DE}"/>
              </a:ext>
            </a:extLst>
          </p:cNvPr>
          <p:cNvSpPr txBox="1"/>
          <p:nvPr/>
        </p:nvSpPr>
        <p:spPr>
          <a:xfrm>
            <a:off x="604481" y="3763821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Needs more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Most po</a:t>
            </a:r>
            <a:r>
              <a:rPr lang="en-ZW" dirty="0" err="1">
                <a:latin typeface="Calibri" panose="020F0502020204030204" pitchFamily="34" charset="0"/>
                <a:cs typeface="Calibri" panose="020F0502020204030204" pitchFamily="34" charset="0"/>
              </a:rPr>
              <a:t>pular</a:t>
            </a: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 in Academia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9F40B5-A44A-9E27-33A0-EF09882EA9A2}"/>
              </a:ext>
            </a:extLst>
          </p:cNvPr>
          <p:cNvSpPr txBox="1"/>
          <p:nvPr/>
        </p:nvSpPr>
        <p:spPr>
          <a:xfrm>
            <a:off x="8429571" y="3763821"/>
            <a:ext cx="2468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a proper DLF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Specialized 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653BB1-552F-6C35-0040-8F70A0B1ECE8}"/>
              </a:ext>
            </a:extLst>
          </p:cNvPr>
          <p:cNvSpPr txBox="1"/>
          <p:nvPr/>
        </p:nvSpPr>
        <p:spPr>
          <a:xfrm>
            <a:off x="569121" y="5910128"/>
            <a:ext cx="276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hlinkClick r:id="rId4"/>
              </a:rPr>
              <a:t>PyTorch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TensorFlow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Keras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8674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2991-F4B8-1399-DDBE-685E08AF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Immagine 13">
            <a:extLst>
              <a:ext uri="{FF2B5EF4-FFF2-40B4-BE49-F238E27FC236}">
                <a16:creationId xmlns:a16="http://schemas.microsoft.com/office/drawing/2014/main" id="{9C14D88F-FFD2-0B38-FD73-E870AD97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50353" y="885015"/>
            <a:ext cx="3742147" cy="41669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DDAD9A-BB5A-0F38-F44D-7C3D00747C55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6BD686-EDD4-D258-A381-115A4D21EC33}"/>
              </a:ext>
            </a:extLst>
          </p:cNvPr>
          <p:cNvSpPr txBox="1"/>
          <p:nvPr/>
        </p:nvSpPr>
        <p:spPr>
          <a:xfrm>
            <a:off x="0" y="1024229"/>
            <a:ext cx="744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API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 is a set of tools that allows two pieces of software to communicate with each other.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8205A-D6A6-8782-A4E4-97F93AF37AEA}"/>
              </a:ext>
            </a:extLst>
          </p:cNvPr>
          <p:cNvSpPr/>
          <p:nvPr/>
        </p:nvSpPr>
        <p:spPr>
          <a:xfrm>
            <a:off x="7698731" y="3024087"/>
            <a:ext cx="4493269" cy="194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E8BE6-2F5D-AD64-74D1-0E3B1DFEBF91}"/>
              </a:ext>
            </a:extLst>
          </p:cNvPr>
          <p:cNvSpPr txBox="1"/>
          <p:nvPr/>
        </p:nvSpPr>
        <p:spPr>
          <a:xfrm>
            <a:off x="0" y="3079916"/>
            <a:ext cx="1195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It provides a set of easy-to-use commands (functions, classes, tools)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don’t need to understand all the complex math or hardware underneath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just call the functions, give them your data, and they do the 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see it is like a bridge that connects different programs (your Python script vs deep learning framework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allowing them to exchange information and functionality without having to share source code.</a:t>
            </a: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9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D8D3-29C9-B85E-04BA-033FC7CB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8E2F420A-5529-BE5C-0B35-62A4C3DA5B68}"/>
              </a:ext>
            </a:extLst>
          </p:cNvPr>
          <p:cNvGrpSpPr/>
          <p:nvPr/>
        </p:nvGrpSpPr>
        <p:grpSpPr>
          <a:xfrm>
            <a:off x="1586959" y="1655792"/>
            <a:ext cx="7428229" cy="2967089"/>
            <a:chOff x="1457569" y="1502092"/>
            <a:chExt cx="7428229" cy="296708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228861E-6A8B-91FF-5E03-55CBD5743C96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CD27DCF5-BC71-307E-06F8-A095B99BA77B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D8915B8-888D-CBE1-F293-D1AF85E3D385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1EF953F-FC7B-868F-AB4F-17CB5A2C012D}"/>
                </a:ext>
              </a:extLst>
            </p:cNvPr>
            <p:cNvSpPr/>
            <p:nvPr/>
          </p:nvSpPr>
          <p:spPr>
            <a:xfrm>
              <a:off x="5272516" y="2175597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AA9F1D87-BBB0-485C-23F2-DCEA5514375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1791525"/>
              <a:ext cx="3174712" cy="1066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A6DBB55-55F7-CA79-7CDE-5A40A8DA8C29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059619"/>
              <a:ext cx="3174712" cy="79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FCA5C0B4-36DE-180C-B488-58B37FC6229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334542"/>
              <a:ext cx="3174712" cy="52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D07FAF6-50D2-FE99-2946-C71DFC2A32D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8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3B965BC-DEC2-E2AE-0E30-1944773D602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36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2006C4E2-413C-D20D-7B29-21B58640E93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607271"/>
              <a:ext cx="3174712" cy="25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AF4579EC-C678-C66B-A1A4-2B25895516B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09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1B321D-29D7-D741-7B6B-4144241E193F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32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F0CE8695-A248-06C7-FDA2-DF6926E4C0D4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33A515E0-4DF7-F9B1-991E-56684C15531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57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/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/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4F04C649-CDB6-AC72-F700-239C59F6EF1C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6945925" y="2858268"/>
              <a:ext cx="937527" cy="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941EA33-CDEE-7B1F-E991-3BD9F640E51B}"/>
                </a:ext>
              </a:extLst>
            </p:cNvPr>
            <p:cNvSpPr txBox="1"/>
            <p:nvPr/>
          </p:nvSpPr>
          <p:spPr>
            <a:xfrm>
              <a:off x="7948272" y="2673602"/>
              <a:ext cx="93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8E733E5B-3D8D-E30A-FA06-D98FF244F936}"/>
              </a:ext>
            </a:extLst>
          </p:cNvPr>
          <p:cNvSpPr txBox="1"/>
          <p:nvPr/>
        </p:nvSpPr>
        <p:spPr>
          <a:xfrm>
            <a:off x="2989732" y="4741526"/>
            <a:ext cx="55510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 we improve?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0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Cybenko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universal approximation theorem 1989</a:t>
            </a:r>
            <a:endParaRPr lang="en-P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7987D0-AC4F-D4E5-70BC-150F8C4FB099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Logistic regression as 1 Neuron network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88A8CE6-4069-3F3D-E16B-192760B3F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55" y="794308"/>
            <a:ext cx="3257634" cy="1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1602087"/>
            <a:ext cx="9106027" cy="3020641"/>
            <a:chOff x="1457569" y="1448540"/>
            <a:chExt cx="9106027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551267" y="2835656"/>
              <a:ext cx="100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69" y="2647880"/>
              <a:ext cx="9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4568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 task to build ‘by hand’ the gradients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, even for a small network – </a:t>
            </a:r>
            <a:r>
              <a:rPr lang="en-PH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 can help us 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243135-6B5D-0A77-5BC5-002A8FC85F23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Network with 1 hidden layer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8F8695-3D9B-63E1-395D-E7CCB1E57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55" y="794308"/>
            <a:ext cx="3257634" cy="1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build gradients ‘by hand’ here?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improve performances?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LAYERS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A0DE0-3271-AE42-3785-DD83F5E2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1471C82-7DB4-D726-256C-765F19C9FC3A}"/>
              </a:ext>
            </a:extLst>
          </p:cNvPr>
          <p:cNvGrpSpPr/>
          <p:nvPr/>
        </p:nvGrpSpPr>
        <p:grpSpPr>
          <a:xfrm>
            <a:off x="1092624" y="611866"/>
            <a:ext cx="3236147" cy="1543690"/>
            <a:chOff x="2050742" y="1791525"/>
            <a:chExt cx="5832710" cy="2434246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6407A9C2-0474-2981-7C84-2791E759A5B0}"/>
                </a:ext>
              </a:extLst>
            </p:cNvPr>
            <p:cNvSpPr/>
            <p:nvPr/>
          </p:nvSpPr>
          <p:spPr>
            <a:xfrm>
              <a:off x="5272516" y="2175597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D7ABBF1-C97B-D384-E9B6-D0473D73B56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1791525"/>
              <a:ext cx="3174712" cy="1066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D76EF58D-0A64-4395-93C5-43690001E3BB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59619"/>
              <a:ext cx="3174712" cy="79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BAED5702-71B0-EEE8-4E63-964B7AF1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34542"/>
              <a:ext cx="3174712" cy="52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02CC6A02-4218-28C1-80AF-611731F1D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8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CAAA2E9E-4C46-97D0-F3D8-51C158908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136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7AB6398-5A82-BB33-2D3B-436339BD90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07271"/>
              <a:ext cx="3174712" cy="25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F872F4A-EB05-1DD1-6AD3-2D15A4DC3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109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26948879-CD45-27D9-0FC6-F559D3501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32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04B91C2-9BC4-C8B8-B32F-ED299B28A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1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13364D6-5908-BCDF-9774-29BBBDD8A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2858268"/>
              <a:ext cx="3174712" cy="57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30BF6E54-D35D-5782-1C76-E0CCA8C8AF37}"/>
                </a:ext>
              </a:extLst>
            </p:cNvPr>
            <p:cNvCxnSpPr>
              <a:cxnSpLocks/>
            </p:cNvCxnSpPr>
            <p:nvPr/>
          </p:nvCxnSpPr>
          <p:spPr>
            <a:xfrm>
              <a:off x="6945925" y="2858268"/>
              <a:ext cx="937527" cy="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5DC3360-3051-4EF4-E0AB-29E45DFB7D6A}"/>
              </a:ext>
            </a:extLst>
          </p:cNvPr>
          <p:cNvGrpSpPr/>
          <p:nvPr/>
        </p:nvGrpSpPr>
        <p:grpSpPr>
          <a:xfrm>
            <a:off x="1036060" y="2548523"/>
            <a:ext cx="4123169" cy="1714602"/>
            <a:chOff x="2011821" y="1448540"/>
            <a:chExt cx="7549429" cy="3008008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F5F9CE0E-F69D-0B90-2CFC-BF9D091AC862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23D2BB1B-5CC0-29E6-D5F7-B18D877612E0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9617209-E0E2-6C8B-D2AF-F42286C5E07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D2511645-D357-E455-90E4-16C301B70C5D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BCFB8D75-F69D-F3F9-EEA4-C729A88DB18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F571574E-B197-39F1-AA78-71D60CFBC7C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E813D8D-D48D-04E8-F5F3-B301857FF6CF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26091C0E-1DE4-02E0-08CC-65AFC64E9EE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1DBDBD0-2B94-2675-A39B-83463422AAB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9D8E03A0-28F0-7193-B021-C344CC92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DD7C3A5D-E30F-00B1-A31F-4B4289582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7D35619F-81CF-782D-A9D4-C1749C6B5C03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DBAA27C0-816B-236A-DC12-0CA3A0748C4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75F48803-CE44-891F-B3CF-A826F563B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49C2980-8F81-0FD7-610D-72A60FABC7F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0DBA8388-3702-17F9-B7F0-F686280F79E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8BC4B354-A858-5EB0-B454-B1AA6AB993A2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3AD8F02-30F2-27FE-8C5D-6D25350F0957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80F7855-D2F8-0A51-3C64-44531AF3DAA1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F0174567-45A1-0A12-8B61-8F594ED7080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7A683135-F116-D446-BF08-332EED8D03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4140C8F2-9E3C-9C19-1869-5A2B70DA87C1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590AC457-DD71-73FC-B7EA-A884FB19E577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005B352-E517-B793-3AA2-3A19579A6C5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A1EF24E6-F95B-EE97-8AE9-F89A9F6069C7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A074FDA0-BC23-10A7-5F05-54DC6057A39E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C0BA5BAA-D3CD-A17A-93A5-E8A07AEA5F23}"/>
                </a:ext>
              </a:extLst>
            </p:cNvPr>
            <p:cNvCxnSpPr>
              <a:cxnSpLocks/>
            </p:cNvCxnSpPr>
            <p:nvPr/>
          </p:nvCxnSpPr>
          <p:spPr>
            <a:xfrm>
              <a:off x="8551267" y="2835656"/>
              <a:ext cx="100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Immagine 61">
            <a:extLst>
              <a:ext uri="{FF2B5EF4-FFF2-40B4-BE49-F238E27FC236}">
                <a16:creationId xmlns:a16="http://schemas.microsoft.com/office/drawing/2014/main" id="{3B2C1CC6-136F-B0A7-4CA2-5785F1DE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59" y="4829504"/>
            <a:ext cx="3402749" cy="1283672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CC390FC-AC2A-50E6-AFFE-7165DC3D8E43}"/>
              </a:ext>
            </a:extLst>
          </p:cNvPr>
          <p:cNvSpPr txBox="1"/>
          <p:nvPr/>
        </p:nvSpPr>
        <p:spPr>
          <a:xfrm>
            <a:off x="5268286" y="212492"/>
            <a:ext cx="6853807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noProof="0" dirty="0">
                <a:latin typeface="Book Antiqua" panose="02040602050305030304" pitchFamily="18" charset="0"/>
              </a:rPr>
              <a:t>We will</a:t>
            </a:r>
          </a:p>
          <a:p>
            <a:pPr algn="ctr"/>
            <a:endParaRPr lang="it-IT" sz="105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 Antiqua" panose="02040602050305030304" pitchFamily="18" charset="0"/>
              </a:rPr>
              <a:t>Build the three models we discussed (using </a:t>
            </a:r>
            <a:r>
              <a:rPr lang="en-US" sz="1700" dirty="0" err="1">
                <a:latin typeface="Book Antiqua" panose="02040602050305030304" pitchFamily="18" charset="0"/>
                <a:hlinkClick r:id="rId3"/>
              </a:rPr>
              <a:t>Keras</a:t>
            </a:r>
            <a:r>
              <a:rPr lang="en-US" sz="1700" dirty="0">
                <a:latin typeface="Book Antiqua" panose="020406020503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 Antiqua" panose="02040602050305030304" pitchFamily="18" charset="0"/>
              </a:rPr>
              <a:t>Take our first look at </a:t>
            </a:r>
            <a:r>
              <a:rPr lang="en-US" sz="1700" dirty="0">
                <a:latin typeface="Book Antiqua" panose="02040602050305030304" pitchFamily="18" charset="0"/>
                <a:hlinkClick r:id="rId4"/>
              </a:rPr>
              <a:t>Google </a:t>
            </a:r>
            <a:r>
              <a:rPr lang="en-US" sz="1700" dirty="0" err="1">
                <a:latin typeface="Book Antiqua" panose="02040602050305030304" pitchFamily="18" charset="0"/>
                <a:hlinkClick r:id="rId4"/>
              </a:rPr>
              <a:t>Colab</a:t>
            </a:r>
            <a:r>
              <a:rPr lang="en-US" sz="1700" dirty="0">
                <a:latin typeface="Book Antiqua" panose="02040602050305030304" pitchFamily="18" charset="0"/>
              </a:rPr>
              <a:t> (</a:t>
            </a:r>
            <a:r>
              <a:rPr lang="en-US" sz="1700" dirty="0">
                <a:latin typeface="Book Antiqua" panose="02040602050305030304" pitchFamily="18" charset="0"/>
                <a:hlinkClick r:id="rId5"/>
              </a:rPr>
              <a:t>Getting started with </a:t>
            </a:r>
            <a:r>
              <a:rPr lang="en-US" sz="1700" dirty="0" err="1">
                <a:latin typeface="Book Antiqua" panose="02040602050305030304" pitchFamily="18" charset="0"/>
                <a:hlinkClick r:id="rId5"/>
              </a:rPr>
              <a:t>Colab</a:t>
            </a:r>
            <a:r>
              <a:rPr lang="en-US" sz="1700" dirty="0">
                <a:latin typeface="Book Antiqua" panose="020406020503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 Antiqua" panose="02040602050305030304" pitchFamily="18" charset="0"/>
              </a:rPr>
              <a:t>Run Python in </a:t>
            </a:r>
            <a:r>
              <a:rPr lang="en-US" sz="1700" dirty="0">
                <a:latin typeface="Book Antiqua" panose="02040602050305030304" pitchFamily="18" charset="0"/>
                <a:hlinkClick r:id="rId6"/>
              </a:rPr>
              <a:t>notebooks</a:t>
            </a:r>
            <a:endParaRPr lang="en-US" sz="17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 Antiqua" panose="02040602050305030304" pitchFamily="18" charset="0"/>
              </a:rPr>
              <a:t>Have our first interaction with </a:t>
            </a:r>
            <a:r>
              <a:rPr lang="en-US" sz="1700" dirty="0">
                <a:latin typeface="Book Antiqua" panose="02040602050305030304" pitchFamily="18" charset="0"/>
                <a:hlinkClick r:id="rId7"/>
              </a:rPr>
              <a:t>GitHub</a:t>
            </a:r>
            <a:endParaRPr lang="it-IT" sz="17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" id="{6DF9CAB6-1D2B-449F-890E-3FF7DF8EC61A}" vid="{9C4E66CF-E6C7-4030-AC57-0181577EF9E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Forme astratte del titolo animate</Template>
  <TotalTime>124</TotalTime>
  <Words>572</Words>
  <Application>Microsoft Office PowerPoint</Application>
  <PresentationFormat>Widescreen</PresentationFormat>
  <Paragraphs>125</Paragraphs>
  <Slides>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Giovanni MESSUTI</dc:creator>
  <cp:keywords/>
  <dc:description/>
  <cp:lastModifiedBy>Giovanni MESSUTI</cp:lastModifiedBy>
  <cp:revision>24</cp:revision>
  <dcterms:created xsi:type="dcterms:W3CDTF">2025-04-29T10:56:45Z</dcterms:created>
  <dcterms:modified xsi:type="dcterms:W3CDTF">2025-05-08T10:01:35Z</dcterms:modified>
  <cp:category/>
</cp:coreProperties>
</file>